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85" r:id="rId4"/>
    <p:sldId id="258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5" r:id="rId19"/>
    <p:sldId id="273" r:id="rId20"/>
    <p:sldId id="276" r:id="rId21"/>
    <p:sldId id="277" r:id="rId22"/>
    <p:sldId id="279" r:id="rId23"/>
    <p:sldId id="281" r:id="rId24"/>
    <p:sldId id="280" r:id="rId25"/>
    <p:sldId id="282" r:id="rId26"/>
    <p:sldId id="283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44D1"/>
    <a:srgbClr val="6657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9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48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66BA5-36CE-4CDC-8D6A-251DF38CC544}" type="datetimeFigureOut">
              <a:rPr lang="zh-CN" altLang="en-US" smtClean="0"/>
              <a:t>2025/7/18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36F95-569B-4D1D-8851-2D43C2BAD0E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66BA5-36CE-4CDC-8D6A-251DF38CC544}" type="datetimeFigureOut">
              <a:rPr lang="zh-CN" altLang="en-US" smtClean="0"/>
              <a:t>2025/7/18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36F95-569B-4D1D-8851-2D43C2BAD0E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66BA5-36CE-4CDC-8D6A-251DF38CC544}" type="datetimeFigureOut">
              <a:rPr lang="zh-CN" altLang="en-US" smtClean="0"/>
              <a:t>2025/7/18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36F95-569B-4D1D-8851-2D43C2BAD0E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66BA5-36CE-4CDC-8D6A-251DF38CC544}" type="datetimeFigureOut">
              <a:rPr lang="zh-CN" altLang="en-US" smtClean="0"/>
              <a:t>2025/7/18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36F95-569B-4D1D-8851-2D43C2BAD0E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66BA5-36CE-4CDC-8D6A-251DF38CC544}" type="datetimeFigureOut">
              <a:rPr lang="zh-CN" altLang="en-US" smtClean="0"/>
              <a:t>2025/7/18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36F95-569B-4D1D-8851-2D43C2BAD0E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66BA5-36CE-4CDC-8D6A-251DF38CC544}" type="datetimeFigureOut">
              <a:rPr lang="zh-CN" altLang="en-US" smtClean="0"/>
              <a:t>2025/7/18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36F95-569B-4D1D-8851-2D43C2BAD0E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66BA5-36CE-4CDC-8D6A-251DF38CC544}" type="datetimeFigureOut">
              <a:rPr lang="zh-CN" altLang="en-US" smtClean="0"/>
              <a:t>2025/7/18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36F95-569B-4D1D-8851-2D43C2BAD0E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66BA5-36CE-4CDC-8D6A-251DF38CC544}" type="datetimeFigureOut">
              <a:rPr lang="zh-CN" altLang="en-US" smtClean="0"/>
              <a:t>2025/7/18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36F95-569B-4D1D-8851-2D43C2BAD0E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66BA5-36CE-4CDC-8D6A-251DF38CC544}" type="datetimeFigureOut">
              <a:rPr lang="zh-CN" altLang="en-US" smtClean="0"/>
              <a:t>2025/7/18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36F95-569B-4D1D-8851-2D43C2BAD0E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66BA5-36CE-4CDC-8D6A-251DF38CC544}" type="datetimeFigureOut">
              <a:rPr lang="zh-CN" altLang="en-US" smtClean="0"/>
              <a:t>2025/7/18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36F95-569B-4D1D-8851-2D43C2BAD0E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66BA5-36CE-4CDC-8D6A-251DF38CC544}" type="datetimeFigureOut">
              <a:rPr lang="zh-CN" altLang="en-US" smtClean="0"/>
              <a:t>2025/7/18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36F95-569B-4D1D-8851-2D43C2BAD0E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466BA5-36CE-4CDC-8D6A-251DF38CC544}" type="datetimeFigureOut">
              <a:rPr lang="zh-CN" altLang="en-US" smtClean="0"/>
              <a:t>2025/7/18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36F95-569B-4D1D-8851-2D43C2BAD0E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github.com/hiyouga/LLaMA-Factory/tree/main?tab=readme-ov-file#supported-models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hiyouga/LLaMA-Factory/tree/main/data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github.com/hiyouga/LLaMA-Factory/tree/mai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ai.ihep.ac.cn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AI</a:t>
            </a:r>
            <a:r>
              <a:rPr lang="zh-CN" altLang="en-US" dirty="0"/>
              <a:t>平台大语言模型训练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 altLang="zh-CN" dirty="0"/>
          </a:p>
          <a:p>
            <a:r>
              <a:rPr lang="zh-CN" altLang="en-US" dirty="0"/>
              <a:t>高能所计算中心</a:t>
            </a:r>
            <a:endParaRPr lang="en-US" altLang="zh-CN" dirty="0"/>
          </a:p>
          <a:p>
            <a:r>
              <a:rPr lang="zh-CN" altLang="en-US" dirty="0"/>
              <a:t>王虹</a:t>
            </a:r>
            <a:endParaRPr lang="en-US" altLang="zh-CN" dirty="0"/>
          </a:p>
          <a:p>
            <a:r>
              <a:rPr lang="en-US" altLang="zh-CN" dirty="0"/>
              <a:t>2025</a:t>
            </a:r>
            <a:r>
              <a:rPr lang="zh-CN" altLang="en-US" dirty="0"/>
              <a:t>年</a:t>
            </a:r>
            <a:r>
              <a:rPr lang="en-US" altLang="zh-CN" dirty="0"/>
              <a:t>7</a:t>
            </a:r>
            <a:r>
              <a:rPr lang="zh-CN" altLang="en-US" dirty="0"/>
              <a:t>月</a:t>
            </a:r>
            <a:r>
              <a:rPr lang="en-US" altLang="zh-CN" dirty="0"/>
              <a:t>18</a:t>
            </a:r>
            <a:r>
              <a:rPr lang="zh-CN" altLang="en-US" dirty="0"/>
              <a:t>日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65207"/>
            <a:ext cx="10515600" cy="951875"/>
          </a:xfrm>
        </p:spPr>
        <p:txBody>
          <a:bodyPr/>
          <a:lstStyle/>
          <a:p>
            <a:r>
              <a:rPr lang="zh-CN" altLang="en-US" dirty="0"/>
              <a:t>使用</a:t>
            </a:r>
            <a:r>
              <a:rPr lang="en-US" altLang="zh-CN" dirty="0"/>
              <a:t>AI</a:t>
            </a:r>
            <a:r>
              <a:rPr lang="zh-CN" altLang="en-US" dirty="0"/>
              <a:t>平台训练大语言模型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064302"/>
            <a:ext cx="10515600" cy="5036695"/>
          </a:xfrm>
        </p:spPr>
        <p:txBody>
          <a:bodyPr>
            <a:normAutofit/>
          </a:bodyPr>
          <a:lstStyle/>
          <a:p>
            <a:endParaRPr lang="en-US" altLang="zh-CN" dirty="0"/>
          </a:p>
          <a:p>
            <a:endParaRPr lang="en-US" altLang="zh-CN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4462" y="844949"/>
            <a:ext cx="7503075" cy="595533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65207"/>
            <a:ext cx="10515600" cy="951875"/>
          </a:xfrm>
        </p:spPr>
        <p:txBody>
          <a:bodyPr/>
          <a:lstStyle/>
          <a:p>
            <a:r>
              <a:rPr lang="zh-CN" altLang="en-US" dirty="0"/>
              <a:t>使用</a:t>
            </a:r>
            <a:r>
              <a:rPr lang="en-US" altLang="zh-CN" dirty="0"/>
              <a:t>AI</a:t>
            </a:r>
            <a:r>
              <a:rPr lang="zh-CN" altLang="en-US" dirty="0"/>
              <a:t>平台训练大语言模型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064302"/>
            <a:ext cx="10515600" cy="5036695"/>
          </a:xfrm>
        </p:spPr>
        <p:txBody>
          <a:bodyPr>
            <a:normAutofit/>
          </a:bodyPr>
          <a:lstStyle/>
          <a:p>
            <a:endParaRPr lang="en-US" altLang="zh-CN" dirty="0"/>
          </a:p>
          <a:p>
            <a:endParaRPr lang="en-US" altLang="zh-CN" dirty="0"/>
          </a:p>
        </p:txBody>
      </p:sp>
      <p:sp>
        <p:nvSpPr>
          <p:cNvPr id="12" name="右中括号 11"/>
          <p:cNvSpPr/>
          <p:nvPr/>
        </p:nvSpPr>
        <p:spPr>
          <a:xfrm>
            <a:off x="8330035" y="944380"/>
            <a:ext cx="224853" cy="1433810"/>
          </a:xfrm>
          <a:prstGeom prst="rightBracket">
            <a:avLst>
              <a:gd name="adj" fmla="val 65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8611846" y="1476619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申请资源</a:t>
            </a:r>
          </a:p>
        </p:txBody>
      </p:sp>
      <p:sp>
        <p:nvSpPr>
          <p:cNvPr id="14" name="右中括号 13"/>
          <p:cNvSpPr/>
          <p:nvPr/>
        </p:nvSpPr>
        <p:spPr>
          <a:xfrm>
            <a:off x="8330035" y="2569644"/>
            <a:ext cx="224853" cy="792000"/>
          </a:xfrm>
          <a:prstGeom prst="rightBracket">
            <a:avLst>
              <a:gd name="adj" fmla="val 65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8611846" y="273255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加载环境</a:t>
            </a:r>
          </a:p>
        </p:txBody>
      </p:sp>
      <p:sp>
        <p:nvSpPr>
          <p:cNvPr id="16" name="右中括号 15"/>
          <p:cNvSpPr/>
          <p:nvPr/>
        </p:nvSpPr>
        <p:spPr>
          <a:xfrm>
            <a:off x="8330035" y="3584709"/>
            <a:ext cx="224853" cy="3096000"/>
          </a:xfrm>
          <a:prstGeom prst="rightBracket">
            <a:avLst>
              <a:gd name="adj" fmla="val 65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8611846" y="4894839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运行代码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2783" y="906905"/>
            <a:ext cx="6029335" cy="584091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65207"/>
            <a:ext cx="10515600" cy="951875"/>
          </a:xfrm>
        </p:spPr>
        <p:txBody>
          <a:bodyPr/>
          <a:lstStyle/>
          <a:p>
            <a:r>
              <a:rPr lang="zh-CN" altLang="en-US" dirty="0"/>
              <a:t>使用</a:t>
            </a:r>
            <a:r>
              <a:rPr lang="en-US" altLang="zh-CN" dirty="0"/>
              <a:t>AI</a:t>
            </a:r>
            <a:r>
              <a:rPr lang="zh-CN" altLang="en-US" dirty="0"/>
              <a:t>平台训练大语言模型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064302"/>
            <a:ext cx="10515600" cy="5036695"/>
          </a:xfrm>
        </p:spPr>
        <p:txBody>
          <a:bodyPr>
            <a:normAutofit/>
          </a:bodyPr>
          <a:lstStyle/>
          <a:p>
            <a:r>
              <a:rPr lang="zh-CN" altLang="en-US" dirty="0"/>
              <a:t>申请资源</a:t>
            </a:r>
            <a:endParaRPr lang="en-US" altLang="zh-CN" dirty="0"/>
          </a:p>
          <a:p>
            <a:endParaRPr lang="en-US" altLang="zh-CN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/>
          <a:srcRect b="72411"/>
          <a:stretch>
            <a:fillRect/>
          </a:stretch>
        </p:blipFill>
        <p:spPr>
          <a:xfrm>
            <a:off x="627536" y="1967459"/>
            <a:ext cx="10936927" cy="2923081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6685614" y="2228113"/>
            <a:ext cx="1161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任务名称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6685614" y="2673433"/>
            <a:ext cx="1161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输出文件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6685613" y="3022192"/>
            <a:ext cx="1566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申请节点数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6685613" y="3280711"/>
            <a:ext cx="4564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>
                <a:solidFill>
                  <a:srgbClr val="FF0000"/>
                </a:solidFill>
              </a:rPr>
              <a:t>qos</a:t>
            </a:r>
            <a:r>
              <a:rPr lang="zh-CN" altLang="en-US" dirty="0">
                <a:solidFill>
                  <a:srgbClr val="FF0000"/>
                </a:solidFill>
              </a:rPr>
              <a:t>：</a:t>
            </a:r>
            <a:r>
              <a:rPr lang="en-US" altLang="zh-CN" dirty="0" err="1">
                <a:solidFill>
                  <a:srgbClr val="FF0000"/>
                </a:solidFill>
              </a:rPr>
              <a:t>gpunormal</a:t>
            </a:r>
            <a:r>
              <a:rPr lang="zh-CN" altLang="en-US" dirty="0">
                <a:solidFill>
                  <a:srgbClr val="FF0000"/>
                </a:solidFill>
              </a:rPr>
              <a:t>、</a:t>
            </a:r>
            <a:r>
              <a:rPr lang="en-US" altLang="zh-CN" dirty="0" err="1">
                <a:solidFill>
                  <a:srgbClr val="FF0000"/>
                </a:solidFill>
              </a:rPr>
              <a:t>gpudebug</a:t>
            </a:r>
            <a:r>
              <a:rPr lang="zh-CN" altLang="en-US" dirty="0">
                <a:solidFill>
                  <a:srgbClr val="FF0000"/>
                </a:solidFill>
              </a:rPr>
              <a:t>、</a:t>
            </a:r>
            <a:r>
              <a:rPr lang="en-US" altLang="zh-CN" dirty="0" err="1">
                <a:solidFill>
                  <a:srgbClr val="FF0000"/>
                </a:solidFill>
              </a:rPr>
              <a:t>gpuintera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685613" y="3578980"/>
            <a:ext cx="1161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申请卡数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6685612" y="3827076"/>
            <a:ext cx="4564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申请</a:t>
            </a:r>
            <a:r>
              <a:rPr lang="en-US" altLang="zh-CN" dirty="0">
                <a:solidFill>
                  <a:srgbClr val="FF0000"/>
                </a:solidFill>
              </a:rPr>
              <a:t>CPU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678117" y="4135768"/>
            <a:ext cx="4564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申请时间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65207"/>
            <a:ext cx="10515600" cy="951875"/>
          </a:xfrm>
        </p:spPr>
        <p:txBody>
          <a:bodyPr/>
          <a:lstStyle/>
          <a:p>
            <a:r>
              <a:rPr lang="zh-CN" altLang="en-US" dirty="0"/>
              <a:t>使用</a:t>
            </a:r>
            <a:r>
              <a:rPr lang="en-US" altLang="zh-CN" dirty="0"/>
              <a:t>AI</a:t>
            </a:r>
            <a:r>
              <a:rPr lang="zh-CN" altLang="en-US" dirty="0"/>
              <a:t>平台训练大语言模型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454046"/>
            <a:ext cx="10515600" cy="4646951"/>
          </a:xfrm>
        </p:spPr>
        <p:txBody>
          <a:bodyPr>
            <a:normAutofit/>
          </a:bodyPr>
          <a:lstStyle/>
          <a:p>
            <a:r>
              <a:rPr lang="zh-CN" altLang="en-US" dirty="0"/>
              <a:t>加载环境</a:t>
            </a:r>
            <a:endParaRPr lang="en-US" altLang="zh-CN" dirty="0"/>
          </a:p>
          <a:p>
            <a:pPr lvl="1"/>
            <a:r>
              <a:rPr lang="en-US" altLang="zh-CN" dirty="0"/>
              <a:t>AI</a:t>
            </a:r>
            <a:r>
              <a:rPr lang="zh-CN" altLang="en-US" dirty="0"/>
              <a:t>平台已配置好训练大模型所需公共环境</a:t>
            </a:r>
            <a:endParaRPr lang="en-US" altLang="zh-CN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/>
          <a:srcRect t="27487" b="56529"/>
          <a:stretch>
            <a:fillRect/>
          </a:stretch>
        </p:blipFill>
        <p:spPr>
          <a:xfrm>
            <a:off x="627536" y="3039443"/>
            <a:ext cx="10936927" cy="169351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65207"/>
            <a:ext cx="10515600" cy="951875"/>
          </a:xfrm>
        </p:spPr>
        <p:txBody>
          <a:bodyPr/>
          <a:lstStyle/>
          <a:p>
            <a:r>
              <a:rPr lang="zh-CN" altLang="en-US" dirty="0"/>
              <a:t>使用</a:t>
            </a:r>
            <a:r>
              <a:rPr lang="en-US" altLang="zh-CN" dirty="0"/>
              <a:t>AI</a:t>
            </a:r>
            <a:r>
              <a:rPr lang="zh-CN" altLang="en-US" dirty="0"/>
              <a:t>平台训练大语言模型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/>
          <a:srcRect t="43225" b="320"/>
          <a:stretch>
            <a:fillRect/>
          </a:stretch>
        </p:blipFill>
        <p:spPr>
          <a:xfrm>
            <a:off x="1302270" y="1482239"/>
            <a:ext cx="9587459" cy="5243098"/>
          </a:xfrm>
          <a:prstGeom prst="rect">
            <a:avLst/>
          </a:prstGeom>
        </p:spPr>
      </p:pic>
      <p:sp>
        <p:nvSpPr>
          <p:cNvPr id="7" name="内容占位符 2"/>
          <p:cNvSpPr txBox="1"/>
          <p:nvPr/>
        </p:nvSpPr>
        <p:spPr>
          <a:xfrm>
            <a:off x="838200" y="974362"/>
            <a:ext cx="10515600" cy="50366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运行代码</a:t>
            </a:r>
            <a:endParaRPr lang="en-US" altLang="zh-CN" dirty="0"/>
          </a:p>
        </p:txBody>
      </p:sp>
      <p:sp>
        <p:nvSpPr>
          <p:cNvPr id="8" name="文本框 7"/>
          <p:cNvSpPr txBox="1"/>
          <p:nvPr/>
        </p:nvSpPr>
        <p:spPr>
          <a:xfrm>
            <a:off x="8634334" y="1628507"/>
            <a:ext cx="1371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预训练模型</a:t>
            </a:r>
          </a:p>
        </p:txBody>
      </p:sp>
      <p:cxnSp>
        <p:nvCxnSpPr>
          <p:cNvPr id="9" name="直接箭头连接符 8"/>
          <p:cNvCxnSpPr>
            <a:stCxn id="8" idx="1"/>
          </p:cNvCxnSpPr>
          <p:nvPr/>
        </p:nvCxnSpPr>
        <p:spPr>
          <a:xfrm flipH="1">
            <a:off x="8109682" y="1813173"/>
            <a:ext cx="524652" cy="225489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5031699" y="2467471"/>
            <a:ext cx="2973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template</a:t>
            </a:r>
            <a:r>
              <a:rPr lang="zh-CN" altLang="en-US" dirty="0">
                <a:solidFill>
                  <a:srgbClr val="FF0000"/>
                </a:solidFill>
              </a:rPr>
              <a:t>和预训练模型一致</a:t>
            </a:r>
          </a:p>
        </p:txBody>
      </p:sp>
      <p:cxnSp>
        <p:nvCxnSpPr>
          <p:cNvPr id="15" name="直接箭头连接符 14"/>
          <p:cNvCxnSpPr>
            <a:stCxn id="14" idx="1"/>
          </p:cNvCxnSpPr>
          <p:nvPr/>
        </p:nvCxnSpPr>
        <p:spPr>
          <a:xfrm flipH="1">
            <a:off x="3972393" y="2652137"/>
            <a:ext cx="1059306" cy="3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65207"/>
            <a:ext cx="10515600" cy="951875"/>
          </a:xfrm>
        </p:spPr>
        <p:txBody>
          <a:bodyPr/>
          <a:lstStyle/>
          <a:p>
            <a:r>
              <a:rPr lang="zh-CN" altLang="en-US" dirty="0"/>
              <a:t>使用</a:t>
            </a:r>
            <a:r>
              <a:rPr lang="en-US" altLang="zh-CN" dirty="0"/>
              <a:t>AI</a:t>
            </a:r>
            <a:r>
              <a:rPr lang="zh-CN" altLang="en-US" dirty="0"/>
              <a:t>平台训练大语言模型</a:t>
            </a:r>
          </a:p>
        </p:txBody>
      </p:sp>
      <p:sp>
        <p:nvSpPr>
          <p:cNvPr id="7" name="内容占位符 2"/>
          <p:cNvSpPr txBox="1"/>
          <p:nvPr/>
        </p:nvSpPr>
        <p:spPr>
          <a:xfrm>
            <a:off x="838200" y="974362"/>
            <a:ext cx="10515600" cy="50366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不同模型的</a:t>
            </a:r>
            <a:r>
              <a:rPr lang="en-US" altLang="zh-CN" dirty="0"/>
              <a:t>template</a:t>
            </a:r>
            <a:r>
              <a:rPr lang="zh-CN" altLang="en-US" dirty="0"/>
              <a:t>可以在</a:t>
            </a:r>
            <a:r>
              <a:rPr lang="en-US" altLang="zh-CN" dirty="0" err="1"/>
              <a:t>LLaMA</a:t>
            </a:r>
            <a:r>
              <a:rPr lang="en-US" altLang="zh-CN" dirty="0"/>
              <a:t>-Factory</a:t>
            </a:r>
            <a:r>
              <a:rPr lang="zh-CN" altLang="en-US" dirty="0"/>
              <a:t>网页找到</a:t>
            </a:r>
            <a:endParaRPr lang="en-US" altLang="zh-CN" dirty="0"/>
          </a:p>
          <a:p>
            <a:pPr lvl="1"/>
            <a:r>
              <a:rPr lang="en-US" altLang="zh-CN" dirty="0">
                <a:hlinkClick r:id="rId2"/>
              </a:rPr>
              <a:t>https://github.com/hiyouga/LLaMA-Factory/tree/main?tab=readme-ov-file#supported-models</a:t>
            </a:r>
            <a:endParaRPr lang="en-US" altLang="zh-CN" dirty="0"/>
          </a:p>
          <a:p>
            <a:pPr lvl="1"/>
            <a:endParaRPr lang="en-US" altLang="zh-CN" dirty="0"/>
          </a:p>
        </p:txBody>
      </p:sp>
      <p:graphicFrame>
        <p:nvGraphicFramePr>
          <p:cNvPr id="3" name="表格 3"/>
          <p:cNvGraphicFramePr>
            <a:graphicFrameLocks noGrp="1"/>
          </p:cNvGraphicFramePr>
          <p:nvPr/>
        </p:nvGraphicFramePr>
        <p:xfrm>
          <a:off x="7834026" y="3545175"/>
          <a:ext cx="4014450" cy="14799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1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26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9987">
                <a:tc>
                  <a:txBody>
                    <a:bodyPr/>
                    <a:lstStyle/>
                    <a:p>
                      <a:r>
                        <a:rPr lang="en-US" altLang="zh-CN" dirty="0"/>
                        <a:t>Model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Template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987">
                <a:tc>
                  <a:txBody>
                    <a:bodyPr/>
                    <a:lstStyle/>
                    <a:p>
                      <a:r>
                        <a:rPr lang="en-US" altLang="zh-CN" dirty="0" err="1"/>
                        <a:t>DeepSeek</a:t>
                      </a:r>
                      <a:r>
                        <a:rPr lang="en-US" altLang="zh-CN" dirty="0"/>
                        <a:t> 2.5/3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deepseek3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987">
                <a:tc>
                  <a:txBody>
                    <a:bodyPr/>
                    <a:lstStyle/>
                    <a:p>
                      <a:r>
                        <a:rPr lang="en-US" altLang="zh-CN" dirty="0" err="1"/>
                        <a:t>DeepSeek</a:t>
                      </a:r>
                      <a:r>
                        <a:rPr lang="en-US" altLang="zh-CN" dirty="0"/>
                        <a:t> R1 (Distill)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deepseekr1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987">
                <a:tc>
                  <a:txBody>
                    <a:bodyPr/>
                    <a:lstStyle/>
                    <a:p>
                      <a:r>
                        <a:rPr lang="en-US" altLang="zh-CN" dirty="0"/>
                        <a:t>Llama 3-3.3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llama3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348" y="2211032"/>
            <a:ext cx="7085160" cy="447953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65207"/>
            <a:ext cx="10515600" cy="951875"/>
          </a:xfrm>
        </p:spPr>
        <p:txBody>
          <a:bodyPr/>
          <a:lstStyle/>
          <a:p>
            <a:r>
              <a:rPr lang="zh-CN" altLang="en-US" dirty="0"/>
              <a:t>使用</a:t>
            </a:r>
            <a:r>
              <a:rPr lang="en-US" altLang="zh-CN" dirty="0"/>
              <a:t>AI</a:t>
            </a:r>
            <a:r>
              <a:rPr lang="zh-CN" altLang="en-US" dirty="0"/>
              <a:t>平台训练大语言模型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/>
          <a:srcRect t="43225" b="320"/>
          <a:stretch>
            <a:fillRect/>
          </a:stretch>
        </p:blipFill>
        <p:spPr>
          <a:xfrm>
            <a:off x="1302270" y="1482239"/>
            <a:ext cx="9587459" cy="5243098"/>
          </a:xfrm>
          <a:prstGeom prst="rect">
            <a:avLst/>
          </a:prstGeom>
        </p:spPr>
      </p:pic>
      <p:sp>
        <p:nvSpPr>
          <p:cNvPr id="7" name="内容占位符 2"/>
          <p:cNvSpPr txBox="1"/>
          <p:nvPr/>
        </p:nvSpPr>
        <p:spPr>
          <a:xfrm>
            <a:off x="838200" y="974362"/>
            <a:ext cx="10515600" cy="50366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运行代码</a:t>
            </a:r>
            <a:endParaRPr lang="en-US" altLang="zh-CN" dirty="0"/>
          </a:p>
        </p:txBody>
      </p:sp>
      <p:sp>
        <p:nvSpPr>
          <p:cNvPr id="14" name="文本框 13"/>
          <p:cNvSpPr txBox="1"/>
          <p:nvPr/>
        </p:nvSpPr>
        <p:spPr>
          <a:xfrm>
            <a:off x="5241561" y="2763151"/>
            <a:ext cx="4344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full: </a:t>
            </a:r>
            <a:r>
              <a:rPr lang="zh-CN" altLang="en-US" dirty="0">
                <a:solidFill>
                  <a:srgbClr val="FF0000"/>
                </a:solidFill>
              </a:rPr>
              <a:t>需要资源较多，</a:t>
            </a:r>
            <a:r>
              <a:rPr lang="en-US" altLang="zh-CN" dirty="0">
                <a:solidFill>
                  <a:srgbClr val="FF0000"/>
                </a:solidFill>
              </a:rPr>
              <a:t>lora</a:t>
            </a:r>
            <a:r>
              <a:rPr lang="zh-CN" altLang="en-US" dirty="0">
                <a:solidFill>
                  <a:srgbClr val="FF0000"/>
                </a:solidFill>
              </a:rPr>
              <a:t>：需要资源较少</a:t>
            </a:r>
          </a:p>
        </p:txBody>
      </p:sp>
      <p:cxnSp>
        <p:nvCxnSpPr>
          <p:cNvPr id="15" name="直接箭头连接符 14"/>
          <p:cNvCxnSpPr>
            <a:stCxn id="14" idx="1"/>
          </p:cNvCxnSpPr>
          <p:nvPr/>
        </p:nvCxnSpPr>
        <p:spPr>
          <a:xfrm flipH="1">
            <a:off x="4579495" y="2947817"/>
            <a:ext cx="662066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65207"/>
            <a:ext cx="10515600" cy="951875"/>
          </a:xfrm>
        </p:spPr>
        <p:txBody>
          <a:bodyPr/>
          <a:lstStyle/>
          <a:p>
            <a:r>
              <a:rPr lang="zh-CN" altLang="en-US" dirty="0"/>
              <a:t>使用</a:t>
            </a:r>
            <a:r>
              <a:rPr lang="en-US" altLang="zh-CN" dirty="0"/>
              <a:t>AI</a:t>
            </a:r>
            <a:r>
              <a:rPr lang="zh-CN" altLang="en-US" dirty="0"/>
              <a:t>平台训练大语言模型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/>
          <a:srcRect t="43225" b="320"/>
          <a:stretch>
            <a:fillRect/>
          </a:stretch>
        </p:blipFill>
        <p:spPr>
          <a:xfrm>
            <a:off x="1302270" y="1482239"/>
            <a:ext cx="9587459" cy="5243098"/>
          </a:xfrm>
          <a:prstGeom prst="rect">
            <a:avLst/>
          </a:prstGeom>
        </p:spPr>
      </p:pic>
      <p:sp>
        <p:nvSpPr>
          <p:cNvPr id="7" name="内容占位符 2"/>
          <p:cNvSpPr txBox="1"/>
          <p:nvPr/>
        </p:nvSpPr>
        <p:spPr>
          <a:xfrm>
            <a:off x="838200" y="974362"/>
            <a:ext cx="10515600" cy="50366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数据准备</a:t>
            </a:r>
            <a:endParaRPr lang="en-US" altLang="zh-CN" dirty="0"/>
          </a:p>
        </p:txBody>
      </p:sp>
      <p:sp>
        <p:nvSpPr>
          <p:cNvPr id="8" name="矩形 7"/>
          <p:cNvSpPr/>
          <p:nvPr/>
        </p:nvSpPr>
        <p:spPr>
          <a:xfrm>
            <a:off x="1302270" y="2311108"/>
            <a:ext cx="1860655" cy="2522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302269" y="3985178"/>
            <a:ext cx="3577029" cy="2522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65207"/>
            <a:ext cx="10515600" cy="951875"/>
          </a:xfrm>
        </p:spPr>
        <p:txBody>
          <a:bodyPr/>
          <a:lstStyle/>
          <a:p>
            <a:r>
              <a:rPr lang="zh-CN" altLang="en-US" dirty="0"/>
              <a:t>使用</a:t>
            </a:r>
            <a:r>
              <a:rPr lang="en-US" altLang="zh-CN" dirty="0"/>
              <a:t>AI</a:t>
            </a:r>
            <a:r>
              <a:rPr lang="zh-CN" altLang="en-US" dirty="0"/>
              <a:t>平台训练大语言模型</a:t>
            </a:r>
          </a:p>
        </p:txBody>
      </p:sp>
      <p:sp>
        <p:nvSpPr>
          <p:cNvPr id="7" name="内容占位符 2"/>
          <p:cNvSpPr txBox="1"/>
          <p:nvPr/>
        </p:nvSpPr>
        <p:spPr>
          <a:xfrm>
            <a:off x="838200" y="974362"/>
            <a:ext cx="10515600" cy="50366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监督微调</a:t>
            </a:r>
            <a:r>
              <a:rPr lang="en-US" altLang="zh-CN" dirty="0"/>
              <a:t>Supervised Fine-Tuning</a:t>
            </a:r>
            <a:r>
              <a:rPr lang="zh-CN" altLang="en-US" dirty="0"/>
              <a:t>数据 </a:t>
            </a:r>
            <a:r>
              <a:rPr lang="en-US" altLang="zh-CN" dirty="0"/>
              <a:t>(stage=</a:t>
            </a:r>
            <a:r>
              <a:rPr lang="en-US" altLang="zh-CN" dirty="0" err="1"/>
              <a:t>sft</a:t>
            </a:r>
            <a:r>
              <a:rPr lang="en-US" altLang="zh-CN" dirty="0"/>
              <a:t>)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86491"/>
            <a:ext cx="10629275" cy="489870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65207"/>
            <a:ext cx="10515600" cy="951875"/>
          </a:xfrm>
        </p:spPr>
        <p:txBody>
          <a:bodyPr/>
          <a:lstStyle/>
          <a:p>
            <a:r>
              <a:rPr lang="zh-CN" altLang="en-US" dirty="0"/>
              <a:t>使用</a:t>
            </a:r>
            <a:r>
              <a:rPr lang="en-US" altLang="zh-CN" dirty="0"/>
              <a:t>AI</a:t>
            </a:r>
            <a:r>
              <a:rPr lang="zh-CN" altLang="en-US" dirty="0"/>
              <a:t>平台训练大语言模型</a:t>
            </a:r>
          </a:p>
        </p:txBody>
      </p:sp>
      <p:sp>
        <p:nvSpPr>
          <p:cNvPr id="7" name="内容占位符 2"/>
          <p:cNvSpPr txBox="1"/>
          <p:nvPr/>
        </p:nvSpPr>
        <p:spPr>
          <a:xfrm>
            <a:off x="838200" y="974362"/>
            <a:ext cx="10515600" cy="50366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预训练</a:t>
            </a:r>
            <a:r>
              <a:rPr lang="en-US" altLang="zh-CN" dirty="0"/>
              <a:t>Pre-training</a:t>
            </a:r>
            <a:r>
              <a:rPr lang="zh-CN" altLang="en-US" dirty="0"/>
              <a:t>数据 </a:t>
            </a:r>
            <a:r>
              <a:rPr lang="en-US" altLang="zh-CN" dirty="0"/>
              <a:t>(stage=</a:t>
            </a:r>
            <a:r>
              <a:rPr lang="en-US" altLang="zh-CN" dirty="0" err="1"/>
              <a:t>pt</a:t>
            </a:r>
            <a:r>
              <a:rPr lang="en-US" altLang="zh-CN" dirty="0"/>
              <a:t>)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/>
          <a:srcRect r="3060" b="40787"/>
          <a:stretch>
            <a:fillRect/>
          </a:stretch>
        </p:blipFill>
        <p:spPr>
          <a:xfrm>
            <a:off x="2678599" y="1621955"/>
            <a:ext cx="6834802" cy="129680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556" y="3310354"/>
            <a:ext cx="11441943" cy="288297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65207"/>
            <a:ext cx="10515600" cy="951875"/>
          </a:xfrm>
        </p:spPr>
        <p:txBody>
          <a:bodyPr/>
          <a:lstStyle/>
          <a:p>
            <a:r>
              <a:rPr lang="zh-CN" altLang="en-US" dirty="0"/>
              <a:t>大语言模型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064302"/>
            <a:ext cx="10515600" cy="5793698"/>
          </a:xfrm>
        </p:spPr>
        <p:txBody>
          <a:bodyPr/>
          <a:lstStyle/>
          <a:p>
            <a:r>
              <a:rPr lang="zh-CN" altLang="en-US" dirty="0"/>
              <a:t>大模型是指具有</a:t>
            </a:r>
            <a:r>
              <a:rPr lang="zh-CN" altLang="en-US" dirty="0">
                <a:solidFill>
                  <a:srgbClr val="FF0000"/>
                </a:solidFill>
              </a:rPr>
              <a:t>超大规模参数</a:t>
            </a:r>
            <a:r>
              <a:rPr lang="zh-CN" altLang="en-US" dirty="0"/>
              <a:t>（通常在十亿个以上）的神经网络模型，利用</a:t>
            </a:r>
            <a:r>
              <a:rPr lang="zh-CN" altLang="en-US" dirty="0">
                <a:solidFill>
                  <a:srgbClr val="FF0000"/>
                </a:solidFill>
              </a:rPr>
              <a:t>海量数据</a:t>
            </a:r>
            <a:r>
              <a:rPr lang="zh-CN" altLang="en-US" dirty="0"/>
              <a:t>进行深度学习，具有强大的表达能力和学习能力。</a:t>
            </a:r>
            <a:endParaRPr lang="en-US" altLang="zh-CN" dirty="0"/>
          </a:p>
          <a:p>
            <a:pPr lvl="8"/>
            <a:endParaRPr lang="en-US" altLang="zh-CN" dirty="0"/>
          </a:p>
          <a:p>
            <a:endParaRPr lang="zh-CN" altLang="en-US" dirty="0"/>
          </a:p>
        </p:txBody>
      </p:sp>
      <p:pic>
        <p:nvPicPr>
          <p:cNvPr id="4" name="内容占位符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588541"/>
            <a:ext cx="10515600" cy="3658235"/>
          </a:xfrm>
          <a:prstGeom prst="rect">
            <a:avLst/>
          </a:prstGeom>
        </p:spPr>
      </p:pic>
      <p:sp>
        <p:nvSpPr>
          <p:cNvPr id="5" name="矩形: 圆角 4">
            <a:extLst>
              <a:ext uri="{FF2B5EF4-FFF2-40B4-BE49-F238E27FC236}">
                <a16:creationId xmlns:a16="http://schemas.microsoft.com/office/drawing/2014/main" id="{8FDEEB6F-7DE4-46F6-BE70-D74E3BD94949}"/>
              </a:ext>
            </a:extLst>
          </p:cNvPr>
          <p:cNvSpPr/>
          <p:nvPr/>
        </p:nvSpPr>
        <p:spPr>
          <a:xfrm>
            <a:off x="652072" y="2450892"/>
            <a:ext cx="11040256" cy="4054840"/>
          </a:xfrm>
          <a:prstGeom prst="roundRect">
            <a:avLst>
              <a:gd name="adj" fmla="val 10072"/>
            </a:avLst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65207"/>
            <a:ext cx="10515600" cy="951875"/>
          </a:xfrm>
        </p:spPr>
        <p:txBody>
          <a:bodyPr/>
          <a:lstStyle/>
          <a:p>
            <a:r>
              <a:rPr lang="zh-CN" altLang="en-US" dirty="0"/>
              <a:t>使用</a:t>
            </a:r>
            <a:r>
              <a:rPr lang="en-US" altLang="zh-CN" dirty="0"/>
              <a:t>AI</a:t>
            </a:r>
            <a:r>
              <a:rPr lang="zh-CN" altLang="en-US" dirty="0"/>
              <a:t>平台训练大语言模型</a:t>
            </a:r>
          </a:p>
        </p:txBody>
      </p:sp>
      <p:sp>
        <p:nvSpPr>
          <p:cNvPr id="7" name="内容占位符 2"/>
          <p:cNvSpPr txBox="1"/>
          <p:nvPr/>
        </p:nvSpPr>
        <p:spPr>
          <a:xfrm>
            <a:off x="838200" y="974362"/>
            <a:ext cx="10515600" cy="50366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直接偏好优化数据 </a:t>
            </a:r>
            <a:r>
              <a:rPr lang="en-US" altLang="zh-CN" dirty="0"/>
              <a:t>(stage=</a:t>
            </a:r>
            <a:r>
              <a:rPr lang="en-US" altLang="zh-CN" dirty="0" err="1"/>
              <a:t>dpo</a:t>
            </a:r>
            <a:r>
              <a:rPr lang="en-US" altLang="zh-CN" dirty="0"/>
              <a:t>)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62" y="1753378"/>
            <a:ext cx="11836875" cy="442256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65207"/>
            <a:ext cx="10515600" cy="951875"/>
          </a:xfrm>
        </p:spPr>
        <p:txBody>
          <a:bodyPr/>
          <a:lstStyle/>
          <a:p>
            <a:r>
              <a:rPr lang="zh-CN" altLang="en-US" dirty="0"/>
              <a:t>使用</a:t>
            </a:r>
            <a:r>
              <a:rPr lang="en-US" altLang="zh-CN" dirty="0"/>
              <a:t>AI</a:t>
            </a:r>
            <a:r>
              <a:rPr lang="zh-CN" altLang="en-US" dirty="0"/>
              <a:t>平台训练大语言模型</a:t>
            </a:r>
          </a:p>
        </p:txBody>
      </p:sp>
      <p:sp>
        <p:nvSpPr>
          <p:cNvPr id="7" name="内容占位符 2"/>
          <p:cNvSpPr txBox="1"/>
          <p:nvPr/>
        </p:nvSpPr>
        <p:spPr>
          <a:xfrm>
            <a:off x="838200" y="1281659"/>
            <a:ext cx="10515600" cy="47293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更多数据格式参考</a:t>
            </a:r>
            <a:endParaRPr lang="en-US" altLang="zh-CN" dirty="0"/>
          </a:p>
          <a:p>
            <a:pPr lvl="1"/>
            <a:endParaRPr lang="en-US" altLang="zh-CN" dirty="0"/>
          </a:p>
          <a:p>
            <a:pPr lvl="1"/>
            <a:r>
              <a:rPr lang="en-US" altLang="zh-CN" dirty="0">
                <a:hlinkClick r:id="rId2"/>
              </a:rPr>
              <a:t>https://github.com/hiyouga/LLaMA-Factory/tree/main/data</a:t>
            </a:r>
            <a:endParaRPr lang="en-US" altLang="zh-CN" dirty="0"/>
          </a:p>
          <a:p>
            <a:pPr lvl="1"/>
            <a:endParaRPr lang="en-US" altLang="zh-CN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65207"/>
            <a:ext cx="10515600" cy="951875"/>
          </a:xfrm>
        </p:spPr>
        <p:txBody>
          <a:bodyPr/>
          <a:lstStyle/>
          <a:p>
            <a:r>
              <a:rPr lang="zh-CN" altLang="en-US" dirty="0"/>
              <a:t>使用</a:t>
            </a:r>
            <a:r>
              <a:rPr lang="en-US" altLang="zh-CN" dirty="0"/>
              <a:t>AI</a:t>
            </a:r>
            <a:r>
              <a:rPr lang="zh-CN" altLang="en-US" dirty="0"/>
              <a:t>平台训练大语言模型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064302"/>
            <a:ext cx="10515600" cy="5036695"/>
          </a:xfrm>
        </p:spPr>
        <p:txBody>
          <a:bodyPr>
            <a:normAutofit/>
          </a:bodyPr>
          <a:lstStyle/>
          <a:p>
            <a:endParaRPr lang="en-US" altLang="zh-CN" dirty="0"/>
          </a:p>
          <a:p>
            <a:endParaRPr lang="en-US" altLang="zh-CN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4462" y="844949"/>
            <a:ext cx="7503075" cy="5955339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572000" y="844949"/>
            <a:ext cx="1236689" cy="3224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65207"/>
            <a:ext cx="10515600" cy="951875"/>
          </a:xfrm>
        </p:spPr>
        <p:txBody>
          <a:bodyPr/>
          <a:lstStyle/>
          <a:p>
            <a:r>
              <a:rPr lang="zh-CN" altLang="en-US" dirty="0"/>
              <a:t>模型训练演示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064302"/>
            <a:ext cx="10515600" cy="5036695"/>
          </a:xfrm>
        </p:spPr>
        <p:txBody>
          <a:bodyPr>
            <a:normAutofit/>
          </a:bodyPr>
          <a:lstStyle/>
          <a:p>
            <a:r>
              <a:rPr lang="en-US" altLang="zh-CN" dirty="0"/>
              <a:t>Meta-Llama-3.1-8B-Instruct</a:t>
            </a:r>
          </a:p>
          <a:p>
            <a:r>
              <a:rPr lang="en-US" altLang="zh-CN" dirty="0"/>
              <a:t>DeepSeek-R1-Distill-Qwen-1.5B</a:t>
            </a:r>
          </a:p>
          <a:p>
            <a:endParaRPr lang="en-US" altLang="zh-CN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65207"/>
            <a:ext cx="10515600" cy="951875"/>
          </a:xfrm>
        </p:spPr>
        <p:txBody>
          <a:bodyPr/>
          <a:lstStyle/>
          <a:p>
            <a:r>
              <a:rPr lang="zh-CN" altLang="en-US"/>
              <a:t>测试</a:t>
            </a:r>
            <a:r>
              <a:rPr lang="zh-CN" altLang="en-US" dirty="0"/>
              <a:t>脚本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064302"/>
            <a:ext cx="10515600" cy="5036695"/>
          </a:xfrm>
        </p:spPr>
        <p:txBody>
          <a:bodyPr>
            <a:normAutofit/>
          </a:bodyPr>
          <a:lstStyle/>
          <a:p>
            <a:endParaRPr lang="en-US" altLang="zh-CN" dirty="0"/>
          </a:p>
          <a:p>
            <a:endParaRPr lang="en-US" altLang="zh-CN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7244" y="904179"/>
            <a:ext cx="7177512" cy="578893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623279" y="4991725"/>
            <a:ext cx="1873770" cy="2679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2623279" y="5700847"/>
            <a:ext cx="1873770" cy="25297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65207"/>
            <a:ext cx="10515600" cy="951875"/>
          </a:xfrm>
        </p:spPr>
        <p:txBody>
          <a:bodyPr/>
          <a:lstStyle/>
          <a:p>
            <a:r>
              <a:rPr lang="zh-CN" altLang="en-US" dirty="0"/>
              <a:t>模型测试演示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064302"/>
            <a:ext cx="10515600" cy="5036695"/>
          </a:xfrm>
        </p:spPr>
        <p:txBody>
          <a:bodyPr>
            <a:normAutofit/>
          </a:bodyPr>
          <a:lstStyle/>
          <a:p>
            <a:endParaRPr lang="en-US" altLang="zh-CN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2106118"/>
            <a:ext cx="10515600" cy="3994879"/>
          </a:xfrm>
        </p:spPr>
        <p:txBody>
          <a:bodyPr>
            <a:normAutofit/>
          </a:bodyPr>
          <a:lstStyle/>
          <a:p>
            <a:r>
              <a:rPr lang="zh-CN" altLang="en-US" sz="5400" dirty="0"/>
              <a:t>谢谢！</a:t>
            </a:r>
            <a:endParaRPr lang="en-US" altLang="zh-CN" sz="5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65207"/>
            <a:ext cx="10515600" cy="951875"/>
          </a:xfrm>
        </p:spPr>
        <p:txBody>
          <a:bodyPr/>
          <a:lstStyle/>
          <a:p>
            <a:r>
              <a:rPr lang="zh-CN" altLang="en-US" dirty="0"/>
              <a:t>大语言模型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064302"/>
            <a:ext cx="10515600" cy="5523875"/>
          </a:xfrm>
        </p:spPr>
        <p:txBody>
          <a:bodyPr/>
          <a:lstStyle/>
          <a:p>
            <a:r>
              <a:rPr lang="en-US" altLang="zh-CN" dirty="0" err="1"/>
              <a:t>ChatGPT</a:t>
            </a:r>
            <a:r>
              <a:rPr lang="zh-CN" altLang="en-US" dirty="0"/>
              <a:t>：</a:t>
            </a:r>
            <a:endParaRPr lang="en-US" altLang="zh-CN" dirty="0"/>
          </a:p>
          <a:p>
            <a:pPr lvl="1"/>
            <a:r>
              <a:rPr lang="en-US" altLang="zh-CN" dirty="0"/>
              <a:t>2022</a:t>
            </a:r>
            <a:r>
              <a:rPr lang="zh-CN" altLang="en-US" dirty="0"/>
              <a:t>年，</a:t>
            </a:r>
            <a:r>
              <a:rPr lang="en-US" altLang="zh-CN" dirty="0"/>
              <a:t>GPT-3.5</a:t>
            </a:r>
            <a:r>
              <a:rPr lang="zh-CN" altLang="en-US" dirty="0"/>
              <a:t>推出聊天界面，带来公众</a:t>
            </a:r>
            <a:r>
              <a:rPr lang="en-US" altLang="zh-CN" dirty="0"/>
              <a:t>AI</a:t>
            </a:r>
            <a:r>
              <a:rPr lang="zh-CN" altLang="en-US" dirty="0"/>
              <a:t>热潮</a:t>
            </a:r>
            <a:endParaRPr lang="en-US" altLang="zh-CN" dirty="0"/>
          </a:p>
          <a:p>
            <a:r>
              <a:rPr lang="en-US" altLang="zh-CN" dirty="0"/>
              <a:t>DeepSeek-R1</a:t>
            </a:r>
          </a:p>
          <a:p>
            <a:pPr lvl="1"/>
            <a:r>
              <a:rPr lang="zh-CN" altLang="en-US" dirty="0"/>
              <a:t>国产开源大模型，</a:t>
            </a:r>
            <a:r>
              <a:rPr lang="en-US" altLang="zh-CN" dirty="0"/>
              <a:t>2025</a:t>
            </a:r>
            <a:r>
              <a:rPr lang="zh-CN" altLang="en-US" dirty="0"/>
              <a:t>年</a:t>
            </a:r>
            <a:r>
              <a:rPr lang="en-US" altLang="zh-CN" dirty="0"/>
              <a:t>1</a:t>
            </a:r>
            <a:r>
              <a:rPr lang="zh-CN" altLang="en-US" dirty="0"/>
              <a:t>月发布，仅用一周时间，月活跃用户已达</a:t>
            </a:r>
            <a:r>
              <a:rPr lang="en-US" altLang="zh-CN" dirty="0"/>
              <a:t>1</a:t>
            </a:r>
            <a:r>
              <a:rPr lang="zh-CN" altLang="en-US" dirty="0"/>
              <a:t>亿</a:t>
            </a:r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</p:txBody>
      </p:sp>
      <p:sp>
        <p:nvSpPr>
          <p:cNvPr id="42" name="Rectangle 2"/>
          <p:cNvSpPr/>
          <p:nvPr/>
        </p:nvSpPr>
        <p:spPr>
          <a:xfrm>
            <a:off x="1381599" y="3572153"/>
            <a:ext cx="9360000" cy="4572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43" name="Oval 3"/>
          <p:cNvSpPr/>
          <p:nvPr/>
        </p:nvSpPr>
        <p:spPr>
          <a:xfrm>
            <a:off x="1244439" y="3480713"/>
            <a:ext cx="274320" cy="274320"/>
          </a:xfrm>
          <a:prstGeom prst="ellipse">
            <a:avLst/>
          </a:prstGeom>
          <a:solidFill>
            <a:srgbClr val="0070C0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44" name="TextBox 4"/>
          <p:cNvSpPr txBox="1"/>
          <p:nvPr/>
        </p:nvSpPr>
        <p:spPr>
          <a:xfrm>
            <a:off x="1068303" y="3111953"/>
            <a:ext cx="91440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sz="1400" b="1"/>
              <a:t>2017</a:t>
            </a:r>
          </a:p>
        </p:txBody>
      </p:sp>
      <p:sp>
        <p:nvSpPr>
          <p:cNvPr id="45" name="TextBox 5"/>
          <p:cNvSpPr txBox="1"/>
          <p:nvPr/>
        </p:nvSpPr>
        <p:spPr>
          <a:xfrm>
            <a:off x="807486" y="3847909"/>
            <a:ext cx="1180131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sz="1400" b="1" dirty="0" err="1"/>
              <a:t>谷歌提出</a:t>
            </a:r>
            <a:endParaRPr lang="en-US" sz="1400" b="1" dirty="0"/>
          </a:p>
          <a:p>
            <a:pPr algn="ctr"/>
            <a:r>
              <a:rPr sz="1400" b="1" dirty="0"/>
              <a:t>Transformer</a:t>
            </a:r>
          </a:p>
        </p:txBody>
      </p:sp>
      <p:sp>
        <p:nvSpPr>
          <p:cNvPr id="46" name="Oval 6"/>
          <p:cNvSpPr/>
          <p:nvPr/>
        </p:nvSpPr>
        <p:spPr>
          <a:xfrm>
            <a:off x="2795919" y="3480713"/>
            <a:ext cx="274320" cy="274320"/>
          </a:xfrm>
          <a:prstGeom prst="ellipse">
            <a:avLst/>
          </a:prstGeom>
          <a:solidFill>
            <a:srgbClr val="0070C0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47" name="TextBox 7"/>
          <p:cNvSpPr txBox="1"/>
          <p:nvPr/>
        </p:nvSpPr>
        <p:spPr>
          <a:xfrm>
            <a:off x="2619784" y="3111953"/>
            <a:ext cx="91440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sz="1400" b="1"/>
              <a:t>2018</a:t>
            </a:r>
          </a:p>
        </p:txBody>
      </p:sp>
      <p:sp>
        <p:nvSpPr>
          <p:cNvPr id="48" name="TextBox 8"/>
          <p:cNvSpPr txBox="1"/>
          <p:nvPr/>
        </p:nvSpPr>
        <p:spPr>
          <a:xfrm>
            <a:off x="2276483" y="3955630"/>
            <a:ext cx="1316386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sz="1400" b="1" dirty="0" err="1"/>
              <a:t>谷歌发布BERT</a:t>
            </a:r>
            <a:endParaRPr sz="1400" b="1" dirty="0"/>
          </a:p>
        </p:txBody>
      </p:sp>
      <p:sp>
        <p:nvSpPr>
          <p:cNvPr id="49" name="Oval 9"/>
          <p:cNvSpPr/>
          <p:nvPr/>
        </p:nvSpPr>
        <p:spPr>
          <a:xfrm>
            <a:off x="4347399" y="3480713"/>
            <a:ext cx="274320" cy="274320"/>
          </a:xfrm>
          <a:prstGeom prst="ellipse">
            <a:avLst/>
          </a:prstGeom>
          <a:solidFill>
            <a:srgbClr val="0070C0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50" name="TextBox 10"/>
          <p:cNvSpPr txBox="1"/>
          <p:nvPr/>
        </p:nvSpPr>
        <p:spPr>
          <a:xfrm>
            <a:off x="4171264" y="3111953"/>
            <a:ext cx="91440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sz="1400" b="1"/>
              <a:t>2020</a:t>
            </a:r>
          </a:p>
        </p:txBody>
      </p:sp>
      <p:sp>
        <p:nvSpPr>
          <p:cNvPr id="51" name="TextBox 11"/>
          <p:cNvSpPr txBox="1"/>
          <p:nvPr/>
        </p:nvSpPr>
        <p:spPr>
          <a:xfrm>
            <a:off x="3933163" y="3913627"/>
            <a:ext cx="116089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sz="1400" b="1" dirty="0" err="1"/>
              <a:t>OpenAI发布</a:t>
            </a:r>
            <a:endParaRPr lang="en-US" sz="1400" b="1" dirty="0"/>
          </a:p>
          <a:p>
            <a:pPr algn="ctr"/>
            <a:r>
              <a:rPr sz="1400" b="1" dirty="0"/>
              <a:t>GPT-3</a:t>
            </a:r>
          </a:p>
        </p:txBody>
      </p:sp>
      <p:sp>
        <p:nvSpPr>
          <p:cNvPr id="52" name="Oval 12"/>
          <p:cNvSpPr/>
          <p:nvPr/>
        </p:nvSpPr>
        <p:spPr>
          <a:xfrm>
            <a:off x="5898879" y="3480713"/>
            <a:ext cx="274320" cy="274320"/>
          </a:xfrm>
          <a:prstGeom prst="ellipse">
            <a:avLst/>
          </a:prstGeom>
          <a:solidFill>
            <a:srgbClr val="0070C0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53" name="TextBox 13"/>
          <p:cNvSpPr txBox="1"/>
          <p:nvPr/>
        </p:nvSpPr>
        <p:spPr>
          <a:xfrm>
            <a:off x="5722744" y="3111953"/>
            <a:ext cx="91440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sz="1400" b="1"/>
              <a:t>2022</a:t>
            </a:r>
          </a:p>
        </p:txBody>
      </p:sp>
      <p:sp>
        <p:nvSpPr>
          <p:cNvPr id="54" name="TextBox 14"/>
          <p:cNvSpPr txBox="1"/>
          <p:nvPr/>
        </p:nvSpPr>
        <p:spPr>
          <a:xfrm>
            <a:off x="5434352" y="3913627"/>
            <a:ext cx="124585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sz="1400" b="1" dirty="0" err="1"/>
              <a:t>OpenAI</a:t>
            </a:r>
            <a:r>
              <a:rPr sz="1400" b="1" dirty="0"/>
              <a:t> </a:t>
            </a:r>
            <a:endParaRPr lang="en-US" sz="1400" b="1" dirty="0"/>
          </a:p>
          <a:p>
            <a:pPr algn="ctr"/>
            <a:r>
              <a:rPr sz="1400" b="1" dirty="0" err="1"/>
              <a:t>ChatGPT上线</a:t>
            </a:r>
            <a:endParaRPr sz="1400" b="1" dirty="0"/>
          </a:p>
        </p:txBody>
      </p:sp>
      <p:sp>
        <p:nvSpPr>
          <p:cNvPr id="55" name="Oval 15"/>
          <p:cNvSpPr/>
          <p:nvPr/>
        </p:nvSpPr>
        <p:spPr>
          <a:xfrm>
            <a:off x="7450359" y="3480713"/>
            <a:ext cx="274320" cy="274320"/>
          </a:xfrm>
          <a:prstGeom prst="ellipse">
            <a:avLst/>
          </a:prstGeom>
          <a:solidFill>
            <a:srgbClr val="0070C0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56" name="TextBox 16"/>
          <p:cNvSpPr txBox="1"/>
          <p:nvPr/>
        </p:nvSpPr>
        <p:spPr>
          <a:xfrm>
            <a:off x="7274224" y="3111953"/>
            <a:ext cx="91440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sz="1400" b="1"/>
              <a:t>2023</a:t>
            </a:r>
          </a:p>
        </p:txBody>
      </p:sp>
      <p:sp>
        <p:nvSpPr>
          <p:cNvPr id="57" name="TextBox 17"/>
          <p:cNvSpPr txBox="1"/>
          <p:nvPr/>
        </p:nvSpPr>
        <p:spPr>
          <a:xfrm>
            <a:off x="6866007" y="3913627"/>
            <a:ext cx="144302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sz="1400" b="1" dirty="0"/>
              <a:t>Meta</a:t>
            </a:r>
            <a:r>
              <a:rPr lang="zh-CN" altLang="en-US" sz="1400" b="1" dirty="0"/>
              <a:t>发布</a:t>
            </a:r>
            <a:r>
              <a:rPr sz="1400" b="1" dirty="0"/>
              <a:t>Llama</a:t>
            </a:r>
          </a:p>
          <a:p>
            <a:pPr algn="ctr"/>
            <a:r>
              <a:rPr sz="1400" b="1" dirty="0" err="1"/>
              <a:t>百度文心一言</a:t>
            </a:r>
            <a:endParaRPr sz="1400" b="1" dirty="0"/>
          </a:p>
        </p:txBody>
      </p:sp>
      <p:sp>
        <p:nvSpPr>
          <p:cNvPr id="58" name="Oval 18"/>
          <p:cNvSpPr/>
          <p:nvPr/>
        </p:nvSpPr>
        <p:spPr>
          <a:xfrm>
            <a:off x="9001839" y="3480713"/>
            <a:ext cx="274320" cy="274320"/>
          </a:xfrm>
          <a:prstGeom prst="ellipse">
            <a:avLst/>
          </a:prstGeom>
          <a:solidFill>
            <a:srgbClr val="0070C0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59" name="TextBox 19"/>
          <p:cNvSpPr txBox="1"/>
          <p:nvPr/>
        </p:nvSpPr>
        <p:spPr>
          <a:xfrm>
            <a:off x="8825704" y="3111953"/>
            <a:ext cx="91440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sz="1400" b="1"/>
              <a:t>2024</a:t>
            </a:r>
          </a:p>
        </p:txBody>
      </p:sp>
      <p:sp>
        <p:nvSpPr>
          <p:cNvPr id="60" name="TextBox 20"/>
          <p:cNvSpPr txBox="1"/>
          <p:nvPr/>
        </p:nvSpPr>
        <p:spPr>
          <a:xfrm>
            <a:off x="8211570" y="3805905"/>
            <a:ext cx="2037737" cy="738664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sz="1400" b="1" dirty="0" err="1"/>
              <a:t>阿里通义Qwen</a:t>
            </a:r>
            <a:endParaRPr sz="1400" b="1" dirty="0"/>
          </a:p>
          <a:p>
            <a:pPr algn="ctr"/>
            <a:r>
              <a:rPr sz="1400" b="1" dirty="0"/>
              <a:t>讯飞星火4.0 Turbo</a:t>
            </a:r>
          </a:p>
          <a:p>
            <a:pPr algn="ctr"/>
            <a:r>
              <a:rPr sz="1400" b="1" dirty="0"/>
              <a:t>深度求索DeepSeek-V3</a:t>
            </a:r>
          </a:p>
        </p:txBody>
      </p:sp>
      <p:sp>
        <p:nvSpPr>
          <p:cNvPr id="61" name="Oval 21"/>
          <p:cNvSpPr/>
          <p:nvPr/>
        </p:nvSpPr>
        <p:spPr>
          <a:xfrm>
            <a:off x="10553319" y="3480713"/>
            <a:ext cx="274320" cy="274320"/>
          </a:xfrm>
          <a:prstGeom prst="ellipse">
            <a:avLst/>
          </a:prstGeom>
          <a:solidFill>
            <a:srgbClr val="0070C0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62" name="TextBox 22"/>
          <p:cNvSpPr txBox="1"/>
          <p:nvPr/>
        </p:nvSpPr>
        <p:spPr>
          <a:xfrm>
            <a:off x="10377184" y="3111953"/>
            <a:ext cx="91440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sz="1400" b="1"/>
              <a:t>2025</a:t>
            </a:r>
          </a:p>
        </p:txBody>
      </p:sp>
      <p:sp>
        <p:nvSpPr>
          <p:cNvPr id="63" name="TextBox 23"/>
          <p:cNvSpPr txBox="1"/>
          <p:nvPr/>
        </p:nvSpPr>
        <p:spPr>
          <a:xfrm>
            <a:off x="10225194" y="3918125"/>
            <a:ext cx="129875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sz="1400" b="1" dirty="0" err="1"/>
              <a:t>深度求索</a:t>
            </a:r>
            <a:endParaRPr lang="en-US" sz="1400" b="1" dirty="0"/>
          </a:p>
          <a:p>
            <a:pPr algn="ctr"/>
            <a:r>
              <a:rPr sz="1400" b="1" dirty="0"/>
              <a:t>DeepSeek-</a:t>
            </a:r>
            <a:r>
              <a:rPr lang="en-US" altLang="zh-CN" sz="1400" b="1" dirty="0"/>
              <a:t>R1</a:t>
            </a:r>
            <a:endParaRPr sz="1400" b="1" dirty="0"/>
          </a:p>
        </p:txBody>
      </p:sp>
      <p:sp>
        <p:nvSpPr>
          <p:cNvPr id="26" name="矩形: 圆角 25">
            <a:extLst>
              <a:ext uri="{FF2B5EF4-FFF2-40B4-BE49-F238E27FC236}">
                <a16:creationId xmlns:a16="http://schemas.microsoft.com/office/drawing/2014/main" id="{F6E8A4AB-F9BD-40C7-812E-BB4A5BE79766}"/>
              </a:ext>
            </a:extLst>
          </p:cNvPr>
          <p:cNvSpPr/>
          <p:nvPr/>
        </p:nvSpPr>
        <p:spPr>
          <a:xfrm>
            <a:off x="1244439" y="5149917"/>
            <a:ext cx="4278017" cy="838670"/>
          </a:xfrm>
          <a:prstGeom prst="roundRect">
            <a:avLst/>
          </a:prstGeom>
          <a:solidFill>
            <a:schemeClr val="accent2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B1F7995A-6B8B-4CB1-9EF8-406F7BC43BE6}"/>
              </a:ext>
            </a:extLst>
          </p:cNvPr>
          <p:cNvSpPr txBox="1"/>
          <p:nvPr/>
        </p:nvSpPr>
        <p:spPr>
          <a:xfrm>
            <a:off x="1357103" y="5246086"/>
            <a:ext cx="40604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</a:rPr>
              <a:t>通用的大语言模型不具备领域知识，对特定领域相关问题的回答不够准确</a:t>
            </a:r>
          </a:p>
        </p:txBody>
      </p:sp>
      <p:sp>
        <p:nvSpPr>
          <p:cNvPr id="28" name="矩形: 圆角 27">
            <a:extLst>
              <a:ext uri="{FF2B5EF4-FFF2-40B4-BE49-F238E27FC236}">
                <a16:creationId xmlns:a16="http://schemas.microsoft.com/office/drawing/2014/main" id="{35420171-7C3E-4CCA-9C13-CD9873733313}"/>
              </a:ext>
            </a:extLst>
          </p:cNvPr>
          <p:cNvSpPr/>
          <p:nvPr/>
        </p:nvSpPr>
        <p:spPr>
          <a:xfrm>
            <a:off x="7256460" y="5149917"/>
            <a:ext cx="2968734" cy="838670"/>
          </a:xfrm>
          <a:prstGeom prst="roundRect">
            <a:avLst/>
          </a:prstGeom>
          <a:solidFill>
            <a:srgbClr val="00B050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04C0380C-0D36-4B8D-AE85-5A283A7EA416}"/>
              </a:ext>
            </a:extLst>
          </p:cNvPr>
          <p:cNvSpPr txBox="1"/>
          <p:nvPr/>
        </p:nvSpPr>
        <p:spPr>
          <a:xfrm>
            <a:off x="7834774" y="5384586"/>
            <a:ext cx="2321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</a:rPr>
              <a:t>训练</a:t>
            </a:r>
            <a:r>
              <a:rPr lang="en-US" altLang="zh-CN" b="1" dirty="0">
                <a:solidFill>
                  <a:schemeClr val="bg1"/>
                </a:solidFill>
              </a:rPr>
              <a:t>/</a:t>
            </a:r>
            <a:r>
              <a:rPr lang="zh-CN" altLang="en-US" b="1" dirty="0">
                <a:solidFill>
                  <a:schemeClr val="bg1"/>
                </a:solidFill>
              </a:rPr>
              <a:t>微调大模型</a:t>
            </a:r>
          </a:p>
        </p:txBody>
      </p:sp>
      <p:sp>
        <p:nvSpPr>
          <p:cNvPr id="5" name="箭头: 右 4">
            <a:extLst>
              <a:ext uri="{FF2B5EF4-FFF2-40B4-BE49-F238E27FC236}">
                <a16:creationId xmlns:a16="http://schemas.microsoft.com/office/drawing/2014/main" id="{46544362-51CB-48C4-BFDA-EFF60A577E7F}"/>
              </a:ext>
            </a:extLst>
          </p:cNvPr>
          <p:cNvSpPr/>
          <p:nvPr/>
        </p:nvSpPr>
        <p:spPr>
          <a:xfrm>
            <a:off x="6036039" y="5356670"/>
            <a:ext cx="781327" cy="3747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形 6" descr="灯泡和齿轮 纯色填充">
            <a:extLst>
              <a:ext uri="{FF2B5EF4-FFF2-40B4-BE49-F238E27FC236}">
                <a16:creationId xmlns:a16="http://schemas.microsoft.com/office/drawing/2014/main" id="{7E8BEC31-F46D-477A-B70F-2D729200C6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77120" y="5291519"/>
            <a:ext cx="531622" cy="53162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65207"/>
            <a:ext cx="10515600" cy="951875"/>
          </a:xfrm>
        </p:spPr>
        <p:txBody>
          <a:bodyPr/>
          <a:lstStyle/>
          <a:p>
            <a:r>
              <a:rPr lang="zh-CN" altLang="en-US" dirty="0"/>
              <a:t>大语言模型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064302"/>
            <a:ext cx="10515600" cy="5036695"/>
          </a:xfrm>
        </p:spPr>
        <p:txBody>
          <a:bodyPr/>
          <a:lstStyle/>
          <a:p>
            <a:r>
              <a:rPr lang="zh-CN" altLang="en-US" dirty="0"/>
              <a:t>训练所需资源与模型参数量相关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训练所需资源与训练方式相关</a:t>
            </a:r>
            <a:endParaRPr lang="en-US" altLang="zh-CN" dirty="0"/>
          </a:p>
          <a:p>
            <a:pPr lvl="1"/>
            <a:r>
              <a:rPr lang="zh-CN" altLang="en-US" dirty="0"/>
              <a:t>全参</a:t>
            </a:r>
            <a:r>
              <a:rPr lang="en-US" altLang="zh-CN" dirty="0"/>
              <a:t>(full) –</a:t>
            </a:r>
            <a:r>
              <a:rPr lang="zh-CN" altLang="en-US" dirty="0"/>
              <a:t> 需要较多资源</a:t>
            </a:r>
            <a:endParaRPr lang="en-US" altLang="zh-CN" dirty="0"/>
          </a:p>
          <a:p>
            <a:pPr lvl="1"/>
            <a:r>
              <a:rPr lang="en-US" altLang="zh-CN" dirty="0" err="1"/>
              <a:t>LoRA</a:t>
            </a:r>
            <a:r>
              <a:rPr lang="en-US" altLang="zh-CN" dirty="0"/>
              <a:t> – </a:t>
            </a:r>
            <a:r>
              <a:rPr lang="zh-CN" altLang="en-US" dirty="0"/>
              <a:t>需要较少资源</a:t>
            </a:r>
            <a:endParaRPr lang="en-US" altLang="zh-CN" dirty="0"/>
          </a:p>
          <a:p>
            <a:pPr lvl="8"/>
            <a:endParaRPr lang="en-US" altLang="zh-CN" dirty="0"/>
          </a:p>
          <a:p>
            <a:r>
              <a:rPr lang="zh-CN" altLang="en-US" dirty="0"/>
              <a:t>训练所需资源与数据量相关</a:t>
            </a:r>
          </a:p>
        </p:txBody>
      </p:sp>
      <p:pic>
        <p:nvPicPr>
          <p:cNvPr id="2050" name="Picture 2" descr="Meta Llama 3 Reviews 2025: Details, Pricing, &amp; Features | G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52" y="1678627"/>
            <a:ext cx="677607" cy="35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" name="文本框 2047"/>
          <p:cNvSpPr txBox="1"/>
          <p:nvPr/>
        </p:nvSpPr>
        <p:spPr>
          <a:xfrm>
            <a:off x="980059" y="1611444"/>
            <a:ext cx="12650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/>
              <a:t>Llama 3</a:t>
            </a:r>
            <a:endParaRPr lang="zh-CN" altLang="en-US" sz="2400" b="1" dirty="0"/>
          </a:p>
        </p:txBody>
      </p:sp>
      <p:sp>
        <p:nvSpPr>
          <p:cNvPr id="2049" name="文本框 2048"/>
          <p:cNvSpPr txBox="1"/>
          <p:nvPr/>
        </p:nvSpPr>
        <p:spPr>
          <a:xfrm>
            <a:off x="537469" y="2141944"/>
            <a:ext cx="8851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/>
              <a:t>8B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/>
              <a:t>70B</a:t>
            </a:r>
            <a:endParaRPr lang="zh-CN" altLang="en-US" sz="2000" dirty="0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140" y="1611444"/>
            <a:ext cx="2187306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文本框 69"/>
          <p:cNvSpPr txBox="1"/>
          <p:nvPr/>
        </p:nvSpPr>
        <p:spPr>
          <a:xfrm>
            <a:off x="2833140" y="2141944"/>
            <a:ext cx="67072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/>
              <a:t>DeepSeek-V3:</a:t>
            </a:r>
            <a:r>
              <a:rPr lang="zh-CN" altLang="en-US" sz="2000" dirty="0"/>
              <a:t> </a:t>
            </a:r>
            <a:r>
              <a:rPr lang="en-US" altLang="zh-CN" sz="2000" dirty="0"/>
              <a:t>671B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/>
              <a:t>DeepSeek-R1</a:t>
            </a:r>
            <a:r>
              <a:rPr lang="zh-CN" altLang="en-US" sz="2000" dirty="0"/>
              <a:t>及蒸馏版</a:t>
            </a:r>
            <a:r>
              <a:rPr lang="en-US" altLang="zh-CN" sz="2000" dirty="0"/>
              <a:t>: 671B, 70B, 32B, 14B, 8B, 7B, 1.5B</a:t>
            </a:r>
            <a:endParaRPr lang="zh-CN" altLang="en-US" sz="2000" dirty="0"/>
          </a:p>
        </p:txBody>
      </p:sp>
      <p:sp>
        <p:nvSpPr>
          <p:cNvPr id="2051" name="矩形: 圆角 2050"/>
          <p:cNvSpPr/>
          <p:nvPr/>
        </p:nvSpPr>
        <p:spPr>
          <a:xfrm>
            <a:off x="1817983" y="5490811"/>
            <a:ext cx="9323882" cy="838670"/>
          </a:xfrm>
          <a:prstGeom prst="round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tx1"/>
                </a:solidFill>
              </a:rPr>
              <a:t>当前用户申请的的资源可支持</a:t>
            </a:r>
            <a:r>
              <a:rPr lang="en-US" altLang="zh-CN" sz="2000" dirty="0">
                <a:solidFill>
                  <a:schemeClr val="tx1"/>
                </a:solidFill>
              </a:rPr>
              <a:t>1.5B</a:t>
            </a:r>
            <a:r>
              <a:rPr lang="zh-CN" altLang="en-US" sz="2000" dirty="0">
                <a:solidFill>
                  <a:schemeClr val="tx1"/>
                </a:solidFill>
              </a:rPr>
              <a:t>模型的全参</a:t>
            </a:r>
            <a:r>
              <a:rPr lang="en-US" altLang="zh-CN" sz="2000" dirty="0">
                <a:solidFill>
                  <a:schemeClr val="tx1"/>
                </a:solidFill>
              </a:rPr>
              <a:t>/</a:t>
            </a:r>
            <a:r>
              <a:rPr lang="en-US" altLang="zh-CN" sz="2000" dirty="0" err="1">
                <a:solidFill>
                  <a:schemeClr val="tx1"/>
                </a:solidFill>
              </a:rPr>
              <a:t>LoRA</a:t>
            </a:r>
            <a:r>
              <a:rPr lang="zh-CN" altLang="en-US" sz="2000" dirty="0">
                <a:solidFill>
                  <a:schemeClr val="tx1"/>
                </a:solidFill>
              </a:rPr>
              <a:t>训练及</a:t>
            </a:r>
            <a:r>
              <a:rPr lang="en-US" altLang="zh-CN" sz="2000" dirty="0">
                <a:solidFill>
                  <a:schemeClr val="tx1"/>
                </a:solidFill>
              </a:rPr>
              <a:t>8B</a:t>
            </a:r>
            <a:r>
              <a:rPr lang="zh-CN" altLang="en-US" sz="2000" dirty="0">
                <a:solidFill>
                  <a:schemeClr val="tx1"/>
                </a:solidFill>
              </a:rPr>
              <a:t>模型的</a:t>
            </a:r>
            <a:r>
              <a:rPr lang="en-US" altLang="zh-CN" sz="2000" dirty="0" err="1">
                <a:solidFill>
                  <a:schemeClr val="tx1"/>
                </a:solidFill>
              </a:rPr>
              <a:t>LoRA</a:t>
            </a:r>
            <a:r>
              <a:rPr lang="zh-CN" altLang="en-US" sz="2000" dirty="0">
                <a:solidFill>
                  <a:schemeClr val="tx1"/>
                </a:solidFill>
              </a:rPr>
              <a:t>训练</a:t>
            </a:r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9579" y="1620837"/>
            <a:ext cx="1534221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文本框 72"/>
          <p:cNvSpPr txBox="1"/>
          <p:nvPr/>
        </p:nvSpPr>
        <p:spPr>
          <a:xfrm>
            <a:off x="9908497" y="2141944"/>
            <a:ext cx="22835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/>
              <a:t>0.6B, 1.7B, 4B, 8B, 14B, 30B, 32B, 235B</a:t>
            </a:r>
            <a:endParaRPr lang="zh-CN" altLang="en-US" sz="2000" dirty="0"/>
          </a:p>
        </p:txBody>
      </p:sp>
      <p:sp>
        <p:nvSpPr>
          <p:cNvPr id="74" name="文本框 73"/>
          <p:cNvSpPr txBox="1"/>
          <p:nvPr/>
        </p:nvSpPr>
        <p:spPr>
          <a:xfrm>
            <a:off x="11164350" y="1611443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5944D1"/>
                </a:solidFill>
              </a:rPr>
              <a:t>3</a:t>
            </a:r>
            <a:endParaRPr lang="zh-CN" altLang="en-US" sz="2400" b="1" dirty="0">
              <a:solidFill>
                <a:srgbClr val="5944D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65207"/>
            <a:ext cx="10515600" cy="951875"/>
          </a:xfrm>
        </p:spPr>
        <p:txBody>
          <a:bodyPr/>
          <a:lstStyle/>
          <a:p>
            <a:r>
              <a:rPr lang="zh-CN" altLang="en-US" dirty="0"/>
              <a:t>训练框架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334125"/>
            <a:ext cx="10515600" cy="4766872"/>
          </a:xfrm>
        </p:spPr>
        <p:txBody>
          <a:bodyPr/>
          <a:lstStyle/>
          <a:p>
            <a:r>
              <a:rPr lang="en-US" altLang="zh-CN" dirty="0">
                <a:hlinkClick r:id="rId2"/>
              </a:rPr>
              <a:t>https://github.com/hiyouga/LLaMA-Factory/tree/main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支持模型：</a:t>
            </a:r>
            <a:endParaRPr lang="en-US" altLang="zh-CN" dirty="0"/>
          </a:p>
          <a:p>
            <a:pPr lvl="1"/>
            <a:r>
              <a:rPr lang="en-US" altLang="zh-CN" dirty="0" err="1"/>
              <a:t>DeepSeek</a:t>
            </a:r>
            <a:r>
              <a:rPr lang="zh-CN" altLang="en-US" dirty="0"/>
              <a:t>、</a:t>
            </a:r>
            <a:r>
              <a:rPr lang="en-US" altLang="zh-CN" dirty="0"/>
              <a:t>Llama</a:t>
            </a:r>
            <a:r>
              <a:rPr lang="zh-CN" altLang="en-US" dirty="0"/>
              <a:t>、</a:t>
            </a:r>
            <a:r>
              <a:rPr lang="en-US" altLang="zh-CN" dirty="0" err="1"/>
              <a:t>LLaVa</a:t>
            </a:r>
            <a:r>
              <a:rPr lang="zh-CN" altLang="en-US" dirty="0"/>
              <a:t>、</a:t>
            </a:r>
            <a:r>
              <a:rPr lang="en-US" altLang="zh-CN" dirty="0" err="1"/>
              <a:t>Qwen</a:t>
            </a:r>
            <a:r>
              <a:rPr lang="zh-CN" altLang="en-US" dirty="0"/>
              <a:t>、</a:t>
            </a:r>
            <a:r>
              <a:rPr lang="en-US" altLang="zh-CN" dirty="0" err="1"/>
              <a:t>Hunyuan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支持训练方式：</a:t>
            </a:r>
            <a:endParaRPr lang="en-US" altLang="zh-CN" dirty="0"/>
          </a:p>
          <a:p>
            <a:pPr lvl="1"/>
            <a:r>
              <a:rPr lang="en-US" altLang="zh-CN" dirty="0"/>
              <a:t>Pre-Training</a:t>
            </a:r>
            <a:r>
              <a:rPr lang="zh-CN" altLang="en-US" dirty="0"/>
              <a:t>、</a:t>
            </a:r>
            <a:r>
              <a:rPr lang="en-US" altLang="zh-CN" dirty="0"/>
              <a:t>Supervised Fine-Tunning</a:t>
            </a:r>
            <a:r>
              <a:rPr lang="zh-CN" altLang="en-US" dirty="0"/>
              <a:t>、</a:t>
            </a:r>
            <a:r>
              <a:rPr lang="en-US" altLang="zh-CN" dirty="0"/>
              <a:t>PPO</a:t>
            </a:r>
            <a:r>
              <a:rPr lang="zh-CN" altLang="en-US" dirty="0"/>
              <a:t>、</a:t>
            </a:r>
            <a:r>
              <a:rPr lang="en-US" altLang="zh-CN" dirty="0"/>
              <a:t>DPO</a:t>
            </a:r>
          </a:p>
          <a:p>
            <a:pPr lvl="1"/>
            <a:endParaRPr lang="en-US" altLang="zh-CN" dirty="0"/>
          </a:p>
          <a:p>
            <a:r>
              <a:rPr lang="zh-CN" altLang="en-US" dirty="0"/>
              <a:t>训练不同参数量：</a:t>
            </a:r>
            <a:endParaRPr lang="en-US" altLang="zh-CN" dirty="0"/>
          </a:p>
          <a:p>
            <a:pPr lvl="1"/>
            <a:r>
              <a:rPr lang="en-US" altLang="zh-CN" dirty="0"/>
              <a:t>Full-tuning</a:t>
            </a:r>
            <a:r>
              <a:rPr lang="zh-CN" altLang="en-US" dirty="0"/>
              <a:t>、</a:t>
            </a:r>
            <a:r>
              <a:rPr lang="en-US" altLang="zh-CN" dirty="0" err="1"/>
              <a:t>LoRA</a:t>
            </a:r>
            <a:r>
              <a:rPr lang="zh-CN" altLang="en-US" dirty="0"/>
              <a:t>、</a:t>
            </a:r>
            <a:r>
              <a:rPr lang="en-US" altLang="zh-CN" dirty="0" err="1"/>
              <a:t>QLoRA</a:t>
            </a:r>
            <a:endParaRPr lang="en-US" altLang="zh-CN" dirty="0"/>
          </a:p>
          <a:p>
            <a:endParaRPr lang="zh-CN" altLang="en-US" dirty="0"/>
          </a:p>
        </p:txBody>
      </p:sp>
      <p:pic>
        <p:nvPicPr>
          <p:cNvPr id="3074" name="Picture 2" descr="# LLaMA Factor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689" y="13294"/>
            <a:ext cx="3672589" cy="104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1200" y="5715"/>
            <a:ext cx="2555240" cy="68643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65207"/>
            <a:ext cx="10515600" cy="951875"/>
          </a:xfrm>
        </p:spPr>
        <p:txBody>
          <a:bodyPr/>
          <a:lstStyle/>
          <a:p>
            <a:r>
              <a:rPr lang="zh-CN" altLang="en-US" dirty="0"/>
              <a:t>使用</a:t>
            </a:r>
            <a:r>
              <a:rPr lang="en-US" altLang="zh-CN" dirty="0"/>
              <a:t>AI</a:t>
            </a:r>
            <a:r>
              <a:rPr lang="zh-CN" altLang="en-US" dirty="0"/>
              <a:t>平台训练大语言模型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064302"/>
            <a:ext cx="10515600" cy="5036695"/>
          </a:xfrm>
        </p:spPr>
        <p:txBody>
          <a:bodyPr>
            <a:normAutofit/>
          </a:bodyPr>
          <a:lstStyle/>
          <a:p>
            <a:r>
              <a:rPr lang="en-US" altLang="zh-CN" dirty="0"/>
              <a:t>AI</a:t>
            </a:r>
            <a:r>
              <a:rPr lang="zh-CN" altLang="en-US" dirty="0"/>
              <a:t>平台提供便捷的大语言模型训练方式：</a:t>
            </a:r>
            <a:r>
              <a:rPr lang="en-US" altLang="zh-CN" dirty="0">
                <a:hlinkClick r:id="rId2"/>
              </a:rPr>
              <a:t>https://ai.ihep.ac.cn/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349" y="1962788"/>
            <a:ext cx="11744793" cy="4248431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5568847" y="2001185"/>
            <a:ext cx="667062" cy="33727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65207"/>
            <a:ext cx="10515600" cy="951875"/>
          </a:xfrm>
        </p:spPr>
        <p:txBody>
          <a:bodyPr/>
          <a:lstStyle/>
          <a:p>
            <a:r>
              <a:rPr lang="zh-CN" altLang="en-US" dirty="0"/>
              <a:t>使用</a:t>
            </a:r>
            <a:r>
              <a:rPr lang="en-US" altLang="zh-CN" dirty="0"/>
              <a:t>AI</a:t>
            </a:r>
            <a:r>
              <a:rPr lang="zh-CN" altLang="en-US" dirty="0"/>
              <a:t>平台训练大语言模型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064302"/>
            <a:ext cx="10515600" cy="5036695"/>
          </a:xfrm>
        </p:spPr>
        <p:txBody>
          <a:bodyPr>
            <a:normAutofit/>
          </a:bodyPr>
          <a:lstStyle/>
          <a:p>
            <a:endParaRPr lang="en-US" altLang="zh-CN" dirty="0"/>
          </a:p>
          <a:p>
            <a:endParaRPr lang="en-US" altLang="zh-CN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534" y="1064302"/>
            <a:ext cx="10010931" cy="5121222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1026827" y="4819337"/>
            <a:ext cx="2653258" cy="142090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65207"/>
            <a:ext cx="10515600" cy="951875"/>
          </a:xfrm>
        </p:spPr>
        <p:txBody>
          <a:bodyPr/>
          <a:lstStyle/>
          <a:p>
            <a:r>
              <a:rPr lang="zh-CN" altLang="en-US" dirty="0"/>
              <a:t>使用</a:t>
            </a:r>
            <a:r>
              <a:rPr lang="en-US" altLang="zh-CN" dirty="0"/>
              <a:t>AI</a:t>
            </a:r>
            <a:r>
              <a:rPr lang="zh-CN" altLang="en-US" dirty="0"/>
              <a:t>平台训练大语言模型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064302"/>
            <a:ext cx="10515600" cy="5036695"/>
          </a:xfrm>
        </p:spPr>
        <p:txBody>
          <a:bodyPr>
            <a:normAutofit/>
          </a:bodyPr>
          <a:lstStyle/>
          <a:p>
            <a:endParaRPr lang="en-US" altLang="zh-CN" dirty="0"/>
          </a:p>
          <a:p>
            <a:endParaRPr lang="en-US" altLang="zh-CN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6314" y="918091"/>
            <a:ext cx="9918894" cy="5762013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9481277" y="1686393"/>
            <a:ext cx="1236689" cy="80197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65207"/>
            <a:ext cx="10515600" cy="951875"/>
          </a:xfrm>
        </p:spPr>
        <p:txBody>
          <a:bodyPr/>
          <a:lstStyle/>
          <a:p>
            <a:r>
              <a:rPr lang="zh-CN" altLang="en-US" dirty="0"/>
              <a:t>使用</a:t>
            </a:r>
            <a:r>
              <a:rPr lang="en-US" altLang="zh-CN" dirty="0"/>
              <a:t>AI</a:t>
            </a:r>
            <a:r>
              <a:rPr lang="zh-CN" altLang="en-US" dirty="0"/>
              <a:t>平台训练大语言模型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064302"/>
            <a:ext cx="10515600" cy="5036695"/>
          </a:xfrm>
        </p:spPr>
        <p:txBody>
          <a:bodyPr>
            <a:normAutofit/>
          </a:bodyPr>
          <a:lstStyle/>
          <a:p>
            <a:endParaRPr lang="en-US" altLang="zh-CN" dirty="0"/>
          </a:p>
          <a:p>
            <a:endParaRPr lang="en-US" altLang="zh-CN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6938" y="876790"/>
            <a:ext cx="6378124" cy="589127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6865494" y="1408940"/>
            <a:ext cx="1236689" cy="3224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5463915" y="1408940"/>
            <a:ext cx="839449" cy="3224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620</Words>
  <Application>Microsoft Macintosh PowerPoint</Application>
  <PresentationFormat>宽屏</PresentationFormat>
  <Paragraphs>127</Paragraphs>
  <Slides>26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0" baseType="lpstr">
      <vt:lpstr>等线</vt:lpstr>
      <vt:lpstr>等线 Light</vt:lpstr>
      <vt:lpstr>Arial</vt:lpstr>
      <vt:lpstr>Office 主题​​</vt:lpstr>
      <vt:lpstr>AI平台大语言模型训练</vt:lpstr>
      <vt:lpstr>大语言模型</vt:lpstr>
      <vt:lpstr>大语言模型</vt:lpstr>
      <vt:lpstr>大语言模型</vt:lpstr>
      <vt:lpstr>训练框架</vt:lpstr>
      <vt:lpstr>使用AI平台训练大语言模型</vt:lpstr>
      <vt:lpstr>使用AI平台训练大语言模型</vt:lpstr>
      <vt:lpstr>使用AI平台训练大语言模型</vt:lpstr>
      <vt:lpstr>使用AI平台训练大语言模型</vt:lpstr>
      <vt:lpstr>使用AI平台训练大语言模型</vt:lpstr>
      <vt:lpstr>使用AI平台训练大语言模型</vt:lpstr>
      <vt:lpstr>使用AI平台训练大语言模型</vt:lpstr>
      <vt:lpstr>使用AI平台训练大语言模型</vt:lpstr>
      <vt:lpstr>使用AI平台训练大语言模型</vt:lpstr>
      <vt:lpstr>使用AI平台训练大语言模型</vt:lpstr>
      <vt:lpstr>使用AI平台训练大语言模型</vt:lpstr>
      <vt:lpstr>使用AI平台训练大语言模型</vt:lpstr>
      <vt:lpstr>使用AI平台训练大语言模型</vt:lpstr>
      <vt:lpstr>使用AI平台训练大语言模型</vt:lpstr>
      <vt:lpstr>使用AI平台训练大语言模型</vt:lpstr>
      <vt:lpstr>使用AI平台训练大语言模型</vt:lpstr>
      <vt:lpstr>使用AI平台训练大语言模型</vt:lpstr>
      <vt:lpstr>模型训练演示</vt:lpstr>
      <vt:lpstr>测试脚本</vt:lpstr>
      <vt:lpstr>模型测试演示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dell</dc:creator>
  <cp:lastModifiedBy>a37999</cp:lastModifiedBy>
  <cp:revision>109</cp:revision>
  <dcterms:created xsi:type="dcterms:W3CDTF">2025-07-16T09:35:00Z</dcterms:created>
  <dcterms:modified xsi:type="dcterms:W3CDTF">2025-07-18T05:44:44Z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5F793241A2424C23AE616AF276BD3BB0_12</vt:lpwstr>
  </property>
  <property fmtid="{D5CDD505-2E9C-101B-9397-08002B2CF9AE}" pid="3" name="KSOProductBuildVer">
    <vt:lpwstr>2052-12.1.0.21915</vt:lpwstr>
  </property>
</Properties>
</file>