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86" r:id="rId3"/>
    <p:sldId id="258" r:id="rId4"/>
    <p:sldId id="290" r:id="rId5"/>
    <p:sldId id="302" r:id="rId6"/>
    <p:sldId id="300" r:id="rId7"/>
    <p:sldId id="280" r:id="rId8"/>
    <p:sldId id="293" r:id="rId9"/>
    <p:sldId id="304" r:id="rId10"/>
    <p:sldId id="297" r:id="rId11"/>
    <p:sldId id="292" r:id="rId12"/>
    <p:sldId id="298" r:id="rId13"/>
    <p:sldId id="299" r:id="rId14"/>
    <p:sldId id="309" r:id="rId15"/>
    <p:sldId id="312" r:id="rId16"/>
    <p:sldId id="308" r:id="rId17"/>
    <p:sldId id="311" r:id="rId18"/>
    <p:sldId id="313" r:id="rId19"/>
    <p:sldId id="305" r:id="rId20"/>
    <p:sldId id="307" r:id="rId21"/>
    <p:sldId id="306" r:id="rId22"/>
    <p:sldId id="303" r:id="rId23"/>
    <p:sldId id="314" r:id="rId24"/>
    <p:sldId id="28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0270" autoAdjust="0"/>
  </p:normalViewPr>
  <p:slideViewPr>
    <p:cSldViewPr snapToGrid="0">
      <p:cViewPr varScale="1">
        <p:scale>
          <a:sx n="99" d="100"/>
          <a:sy n="99" d="100"/>
        </p:scale>
        <p:origin x="472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1754-D113-4B43-9873-D526639FBB3B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C222-A0E6-4A60-8975-011BCE83D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8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23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EC24-4B93-9126-0CE3-4C8D58F3E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60524-7200-721C-FDC8-729DF5B14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C8F5384-C1D7-968C-091B-B78E2803D7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Z </a:t>
                </a:r>
                <a:r>
                  <a:rPr lang="zh-CN" altLang="en-US" dirty="0"/>
                  <a:t>模式下，</a:t>
                </a:r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 </a:t>
                </a:r>
                <a:r>
                  <a:rPr lang="en-US" altLang="zh-CN" dirty="0"/>
                  <a:t>316.836 </a:t>
                </a:r>
                <a:r>
                  <a:rPr lang="en-US" altLang="zh-CN" dirty="0" err="1"/>
                  <a:t>nb</a:t>
                </a:r>
                <a:r>
                  <a:rPr lang="zh-CN" altLang="en-US" dirty="0"/>
                  <a:t>，偏转前后 探测范围内截面分别为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48.286 </a:t>
                </a:r>
                <a:r>
                  <a:rPr lang="en-US" altLang="zh-CN" baseline="0" dirty="0" err="1"/>
                  <a:t>nb</a:t>
                </a:r>
                <a:r>
                  <a:rPr lang="zh-CN" altLang="en-US" dirty="0"/>
                  <a:t> 和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47.628 </a:t>
                </a:r>
                <a:r>
                  <a:rPr lang="en-US" altLang="zh-CN" baseline="0" dirty="0" err="1"/>
                  <a:t>nb</a:t>
                </a:r>
                <a:r>
                  <a:rPr lang="zh-CN" altLang="en-US" dirty="0"/>
                  <a:t>。偏转后测量到的粒子数减少了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.312</m:t>
                    </m:r>
                    <m:r>
                      <a:rPr lang="zh-CN" altLang="en-US" sz="1200" b="0" i="1" dirty="0" smtClean="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</a:t>
                </a:r>
                <a:r>
                  <a:rPr lang="en-US" altLang="zh-CN" dirty="0"/>
                  <a:t>46.394nb</a:t>
                </a:r>
                <a:r>
                  <a:rPr lang="zh-CN" altLang="en-US" dirty="0"/>
                  <a:t>，在探测范围内，也就是</a:t>
                </a:r>
                <a:r>
                  <a:rPr lang="en-US" altLang="zh-CN" dirty="0"/>
                  <a:t>theta </a:t>
                </a:r>
                <a:r>
                  <a:rPr lang="zh-CN" altLang="en-US" dirty="0"/>
                  <a:t>在 </a:t>
                </a:r>
                <a:r>
                  <a:rPr lang="en-US" altLang="zh-CN" dirty="0"/>
                  <a:t>25-100mrad </a:t>
                </a:r>
                <a:r>
                  <a:rPr lang="zh-CN" altLang="en-US" dirty="0"/>
                  <a:t>且 </a:t>
                </a:r>
                <a:r>
                  <a:rPr lang="en-US" altLang="zh-CN" dirty="0"/>
                  <a:t>z=1000mm</a:t>
                </a:r>
                <a:r>
                  <a:rPr lang="zh-CN" altLang="en-US" dirty="0"/>
                  <a:t>处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的绝对值大于</a:t>
                </a:r>
                <a:r>
                  <a:rPr lang="en-US" altLang="zh-CN" dirty="0"/>
                  <a:t>25 mm</a:t>
                </a:r>
                <a:r>
                  <a:rPr lang="zh-CN" altLang="en-US" dirty="0"/>
                  <a:t>范围内，粒子总数为（）偏转后变为（），也就是截面分别为（） 和（）。偏转后测量到的粒子数减少了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r>
                  <a:rPr lang="zh-CN" altLang="en-US" dirty="0"/>
                  <a:t>，也就是亮度测量值偏小了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D623-F530-8E42-29F6-368989B40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4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总结，在正负电子对撞中，束团的高电荷密度会导致亮度测量出现偏差。这种</a:t>
                </a:r>
                <a:r>
                  <a:rPr lang="en-US" altLang="zh-CN" dirty="0" err="1"/>
                  <a:t>bhabha</a:t>
                </a:r>
                <a:r>
                  <a:rPr lang="zh-CN" altLang="en-US" dirty="0"/>
                  <a:t>偏转效应可以由</a:t>
                </a:r>
                <a:r>
                  <a:rPr lang="en-US" altLang="zh-CN" dirty="0" err="1"/>
                  <a:t>GuineaPig</a:t>
                </a:r>
                <a:r>
                  <a:rPr lang="en-US" altLang="zh-CN" dirty="0"/>
                  <a:t>++</a:t>
                </a:r>
                <a:r>
                  <a:rPr lang="zh-CN" altLang="en-US" dirty="0"/>
                  <a:t>软件进行模拟。软件的参数设为</a:t>
                </a:r>
                <a:r>
                  <a:rPr lang="en-US" altLang="zh-CN" dirty="0"/>
                  <a:t>CEPC </a:t>
                </a:r>
                <a:r>
                  <a:rPr lang="en-US" altLang="zh-CN" dirty="0" err="1"/>
                  <a:t>higgs</a:t>
                </a:r>
                <a:r>
                  <a:rPr lang="zh-CN" altLang="en-US" dirty="0"/>
                  <a:t>模式下的参数，使用</a:t>
                </a:r>
                <a:r>
                  <a:rPr lang="en-US" altLang="zh-CN" dirty="0"/>
                  <a:t>BHLUMI</a:t>
                </a:r>
                <a:r>
                  <a:rPr lang="zh-CN" altLang="en-US" dirty="0"/>
                  <a:t>产生事例。绘制了</a:t>
                </a:r>
                <a:r>
                  <a:rPr lang="en-US" altLang="zh-CN" dirty="0"/>
                  <a:t>theta</a:t>
                </a:r>
                <a:r>
                  <a:rPr lang="zh-CN" altLang="en-US" dirty="0"/>
                  <a:t>分布和</a:t>
                </a:r>
                <a:r>
                  <a:rPr lang="en-US" altLang="zh-CN" dirty="0"/>
                  <a:t>z=647mm</a:t>
                </a:r>
                <a:r>
                  <a:rPr lang="zh-CN" altLang="en-US" dirty="0"/>
                  <a:t>处的击中位置分布。</a:t>
                </a:r>
                <a:r>
                  <a:rPr lang="en-US" altLang="zh-CN" dirty="0" err="1"/>
                  <a:t>bhabha</a:t>
                </a:r>
                <a:r>
                  <a:rPr lang="zh-CN" altLang="en-US" dirty="0"/>
                  <a:t>偏转会导致</a:t>
                </a:r>
                <a:r>
                  <a:rPr lang="en-US" altLang="zh-CN" dirty="0" err="1"/>
                  <a:t>bhabha</a:t>
                </a:r>
                <a:r>
                  <a:rPr lang="zh-CN" altLang="en-US" dirty="0"/>
                  <a:t>事例数减少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zh-CN" altLang="en-US" dirty="0"/>
                  <a:t>，导致亮度测量比实际低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总结，在正负电子对撞中，束团的高电荷密度会导致亮度测量出现偏差。这种</a:t>
                </a:r>
                <a:r>
                  <a:rPr lang="en-US" altLang="zh-CN" dirty="0" err="1"/>
                  <a:t>bhabha</a:t>
                </a:r>
                <a:r>
                  <a:rPr lang="zh-CN" altLang="en-US" dirty="0"/>
                  <a:t>偏转效应可以由</a:t>
                </a:r>
                <a:r>
                  <a:rPr lang="en-US" altLang="zh-CN" dirty="0" err="1"/>
                  <a:t>GuineaPig</a:t>
                </a:r>
                <a:r>
                  <a:rPr lang="en-US" altLang="zh-CN" dirty="0"/>
                  <a:t>++</a:t>
                </a:r>
                <a:r>
                  <a:rPr lang="zh-CN" altLang="en-US" dirty="0"/>
                  <a:t>软件进行模拟。软件的参数设为</a:t>
                </a:r>
                <a:r>
                  <a:rPr lang="en-US" altLang="zh-CN" dirty="0"/>
                  <a:t>CEPC </a:t>
                </a:r>
                <a:r>
                  <a:rPr lang="en-US" altLang="zh-CN" dirty="0" err="1"/>
                  <a:t>higgs</a:t>
                </a:r>
                <a:r>
                  <a:rPr lang="zh-CN" altLang="en-US" dirty="0"/>
                  <a:t>模式下的参数，使用</a:t>
                </a:r>
                <a:r>
                  <a:rPr lang="en-US" altLang="zh-CN" dirty="0"/>
                  <a:t>BHLUMI</a:t>
                </a:r>
                <a:r>
                  <a:rPr lang="zh-CN" altLang="en-US" dirty="0"/>
                  <a:t>产生事例。绘制了</a:t>
                </a:r>
                <a:r>
                  <a:rPr lang="en-US" altLang="zh-CN" dirty="0"/>
                  <a:t>theta</a:t>
                </a:r>
                <a:r>
                  <a:rPr lang="zh-CN" altLang="en-US" dirty="0"/>
                  <a:t>分布和</a:t>
                </a:r>
                <a:r>
                  <a:rPr lang="en-US" altLang="zh-CN" dirty="0"/>
                  <a:t>z=647mm</a:t>
                </a:r>
                <a:r>
                  <a:rPr lang="zh-CN" altLang="en-US" dirty="0"/>
                  <a:t>处的击中位置分布。</a:t>
                </a:r>
                <a:r>
                  <a:rPr lang="en-US" altLang="zh-CN" dirty="0" err="1"/>
                  <a:t>bhabha</a:t>
                </a:r>
                <a:r>
                  <a:rPr lang="zh-CN" altLang="en-US" dirty="0"/>
                  <a:t>偏转会导致</a:t>
                </a:r>
                <a:r>
                  <a:rPr lang="en-US" altLang="zh-CN" dirty="0" err="1"/>
                  <a:t>bhabha</a:t>
                </a:r>
                <a:r>
                  <a:rPr lang="zh-CN" altLang="en-US" dirty="0"/>
                  <a:t>事例数减少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r>
                  <a:rPr lang="zh-CN" altLang="en-US" dirty="0"/>
                  <a:t>，导致亮度测量比实际低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58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在正负电子对撞过程中，束团具有很高的电荷密度，会偏转</a:t>
            </a:r>
            <a:r>
              <a:rPr lang="en-US" altLang="zh-CN" dirty="0" err="1"/>
              <a:t>bhabha</a:t>
            </a:r>
            <a:r>
              <a:rPr lang="zh-CN" altLang="en-US" dirty="0"/>
              <a:t>散射的正负电子，从而影响亮度测量。在</a:t>
            </a:r>
            <a:r>
              <a:rPr lang="en-US" altLang="zh-CN" dirty="0"/>
              <a:t>LEP</a:t>
            </a:r>
            <a:r>
              <a:rPr lang="zh-CN" altLang="en-US" dirty="0"/>
              <a:t>上，这种效应使得积分亮度被低估了约</a:t>
            </a:r>
            <a:r>
              <a:rPr lang="en-US" altLang="zh-CN" dirty="0"/>
              <a:t>%0.1</a:t>
            </a:r>
            <a:r>
              <a:rPr lang="zh-CN" altLang="en-US" dirty="0"/>
              <a:t>。</a:t>
            </a:r>
            <a:r>
              <a:rPr lang="en-US" altLang="zh-CN" dirty="0"/>
              <a:t>guineapig</a:t>
            </a:r>
            <a:r>
              <a:rPr lang="zh-CN" altLang="en-US" dirty="0"/>
              <a:t>就是对两极端相对论束团之间的相互作用进行模拟的软件，被用于模拟这一过程。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6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771D5-D9C0-E33F-A7F8-00F68C4B9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8E80D-0A73-C0DC-A094-006D692A3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C5B58-856F-F47B-5668-6759FD886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guineapig++</a:t>
            </a:r>
            <a:r>
              <a:rPr lang="zh-CN" altLang="en-US" dirty="0"/>
              <a:t>是</a:t>
            </a:r>
            <a:r>
              <a:rPr lang="en-US" altLang="zh-CN" dirty="0"/>
              <a:t>guineapig</a:t>
            </a:r>
            <a:r>
              <a:rPr lang="zh-CN" altLang="en-US" dirty="0"/>
              <a:t>改为</a:t>
            </a:r>
            <a:r>
              <a:rPr lang="en-US" altLang="zh-CN" dirty="0" err="1"/>
              <a:t>c++</a:t>
            </a:r>
            <a:r>
              <a:rPr lang="zh-CN" altLang="en-US" dirty="0"/>
              <a:t>语言后的版本，目前使用的版本是</a:t>
            </a:r>
            <a:r>
              <a:rPr lang="en-US" altLang="zh-CN" dirty="0"/>
              <a:t>guineapig++ 1.2.2</a:t>
            </a:r>
            <a:r>
              <a:rPr lang="zh-CN" altLang="en-US" dirty="0"/>
              <a:t>。高能所集群上的版本是</a:t>
            </a:r>
            <a:r>
              <a:rPr lang="en-US" altLang="zh-CN" dirty="0"/>
              <a:t>1.2.1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84FA8-68D9-10FC-542D-61446BDC9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5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BHLUMI</a:t>
            </a:r>
            <a:r>
              <a:rPr lang="zh-CN" altLang="en-US" dirty="0"/>
              <a:t>产生事例，质心能量分别设置为</a:t>
            </a:r>
            <a:r>
              <a:rPr lang="en-US" altLang="zh-CN" dirty="0"/>
              <a:t>240GeV</a:t>
            </a:r>
            <a:r>
              <a:rPr lang="zh-CN" altLang="en-US" dirty="0"/>
              <a:t>，</a:t>
            </a:r>
            <a:r>
              <a:rPr lang="en-US" altLang="zh-CN" dirty="0"/>
              <a:t>160GeV </a:t>
            </a:r>
            <a:r>
              <a:rPr lang="zh-CN" altLang="en-US" dirty="0"/>
              <a:t>和 </a:t>
            </a:r>
            <a:r>
              <a:rPr lang="en-US" altLang="zh-CN" dirty="0"/>
              <a:t>91.2 GeV</a:t>
            </a:r>
            <a:r>
              <a:rPr lang="zh-CN" altLang="en-US" dirty="0"/>
              <a:t>，</a:t>
            </a:r>
            <a:r>
              <a:rPr lang="en-US" altLang="zh-CN" dirty="0"/>
              <a:t>theta</a:t>
            </a:r>
            <a:r>
              <a:rPr lang="zh-CN" altLang="en-US" dirty="0"/>
              <a:t>范围为</a:t>
            </a:r>
            <a:r>
              <a:rPr lang="en-US" altLang="zh-CN" dirty="0"/>
              <a:t>20-120 </a:t>
            </a:r>
            <a:r>
              <a:rPr lang="en-US" altLang="zh-CN" dirty="0" err="1"/>
              <a:t>mrad</a:t>
            </a:r>
            <a:r>
              <a:rPr lang="zh-CN" altLang="en-US" dirty="0"/>
              <a:t>，产生</a:t>
            </a:r>
            <a:r>
              <a:rPr lang="en-US" altLang="zh-CN" dirty="0"/>
              <a:t>20000</a:t>
            </a:r>
            <a:r>
              <a:rPr lang="zh-CN" altLang="en-US" dirty="0"/>
              <a:t>个事例，</a:t>
            </a:r>
            <a:r>
              <a:rPr lang="en-US" altLang="zh-CN" dirty="0"/>
              <a:t>boost</a:t>
            </a:r>
            <a:r>
              <a:rPr lang="zh-CN" altLang="en-US" dirty="0"/>
              <a:t>到实验室坐标系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5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进行两次计算，每次输入</a:t>
            </a:r>
            <a:r>
              <a:rPr lang="en-US" altLang="zh-CN" dirty="0"/>
              <a:t>20000</a:t>
            </a:r>
            <a:r>
              <a:rPr lang="zh-CN" altLang="en-US" dirty="0"/>
              <a:t>个事例，然而软件总共只对其中</a:t>
            </a:r>
            <a:r>
              <a:rPr lang="en-US" altLang="zh-CN" dirty="0"/>
              <a:t>5317+5280=10597</a:t>
            </a:r>
            <a:r>
              <a:rPr lang="zh-CN" altLang="en-US" dirty="0"/>
              <a:t>个事例进行计算，共</a:t>
            </a:r>
            <a:r>
              <a:rPr lang="en-US" altLang="zh-CN" dirty="0"/>
              <a:t>21194</a:t>
            </a:r>
            <a:r>
              <a:rPr lang="zh-CN" altLang="en-US" dirty="0"/>
              <a:t>个粒子。对</a:t>
            </a:r>
            <a:r>
              <a:rPr lang="en-US" altLang="zh-CN" dirty="0"/>
              <a:t>W</a:t>
            </a:r>
            <a:r>
              <a:rPr lang="zh-CN" altLang="en-US" dirty="0"/>
              <a:t>模式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99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AE471-7D92-3F44-E2F8-3C9A362D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0C07C-21A2-C13F-CB3E-3EADA01B2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F6A5B-EB0A-310B-5E7A-7C116ED13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这是三种模式下偏转后的</a:t>
            </a:r>
            <a:r>
              <a:rPr lang="en-US" altLang="zh-CN" dirty="0"/>
              <a:t>theta</a:t>
            </a:r>
            <a:r>
              <a:rPr lang="zh-CN" altLang="en-US" dirty="0"/>
              <a:t>角度相比偏转前的变化及其拟合结果，可以看出</a:t>
            </a:r>
            <a:r>
              <a:rPr lang="en-US" altLang="zh-CN" dirty="0"/>
              <a:t>theta</a:t>
            </a:r>
            <a:r>
              <a:rPr lang="zh-CN" altLang="en-US" dirty="0"/>
              <a:t>角度越小的粒子偏转越明显，且能量最低、束团粒子数多的</a:t>
            </a:r>
            <a:r>
              <a:rPr lang="en-US" altLang="zh-CN" dirty="0"/>
              <a:t>Z</a:t>
            </a:r>
            <a:r>
              <a:rPr lang="zh-CN" altLang="en-US" dirty="0"/>
              <a:t>模式偏转效应尤其明显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293F7-A498-6684-9CC7-32DC7CCAD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88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</a:t>
                </a:r>
                <a:r>
                  <a:rPr lang="en-US" altLang="zh-CN" dirty="0"/>
                  <a:t>46.394nb</a:t>
                </a:r>
                <a:r>
                  <a:rPr lang="zh-CN" altLang="en-US" dirty="0"/>
                  <a:t>，在探测范围内，粒子数为（）偏转后变为（），也就是截面分别为（） 和（）。偏转后测量到的粒子数减少了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zh-CN" altLang="en-US" dirty="0"/>
                  <a:t>，也就是亮度测量值偏小了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</a:t>
                </a:r>
                <a:r>
                  <a:rPr lang="en-US" altLang="zh-CN" dirty="0"/>
                  <a:t>46.394nb</a:t>
                </a:r>
                <a:r>
                  <a:rPr lang="zh-CN" altLang="en-US" dirty="0"/>
                  <a:t>，在探测范围内，也就是</a:t>
                </a:r>
                <a:r>
                  <a:rPr lang="en-US" altLang="zh-CN" dirty="0"/>
                  <a:t>theta </a:t>
                </a:r>
                <a:r>
                  <a:rPr lang="zh-CN" altLang="en-US" dirty="0"/>
                  <a:t>在 </a:t>
                </a:r>
                <a:r>
                  <a:rPr lang="en-US" altLang="zh-CN" dirty="0"/>
                  <a:t>25-100mrad </a:t>
                </a:r>
                <a:r>
                  <a:rPr lang="zh-CN" altLang="en-US" dirty="0"/>
                  <a:t>且 </a:t>
                </a:r>
                <a:r>
                  <a:rPr lang="en-US" altLang="zh-CN" dirty="0"/>
                  <a:t>z=1000mm</a:t>
                </a:r>
                <a:r>
                  <a:rPr lang="zh-CN" altLang="en-US" dirty="0"/>
                  <a:t>处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的绝对值大于</a:t>
                </a:r>
                <a:r>
                  <a:rPr lang="en-US" altLang="zh-CN" dirty="0"/>
                  <a:t>25 mm</a:t>
                </a:r>
                <a:r>
                  <a:rPr lang="zh-CN" altLang="en-US" dirty="0"/>
                  <a:t>范围内，粒子总数为（）偏转后变为（），也就是截面分别为（） 和（）。偏转后测量到的粒子数减少了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r>
                  <a:rPr lang="zh-CN" altLang="en-US" dirty="0"/>
                  <a:t>，也就是亮度测量值偏小了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1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D3D2B-2ADF-6D73-049E-8D4B3D1A1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6885B-F6E2-EB2A-CEF1-51458645F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7AB5A24-3691-1EA0-84BF-A187532AEF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 </a:t>
                </a:r>
                <a:r>
                  <a:rPr lang="zh-CN" altLang="en-US" dirty="0"/>
                  <a:t>模式下，</a:t>
                </a:r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</a:t>
                </a:r>
                <a:r>
                  <a:rPr lang="en-US" altLang="zh-CN" dirty="0"/>
                  <a:t>103.508 </a:t>
                </a:r>
                <a:r>
                  <a:rPr lang="en-US" altLang="zh-CN" dirty="0" err="1"/>
                  <a:t>nb</a:t>
                </a:r>
                <a:r>
                  <a:rPr lang="zh-CN" altLang="en-US" dirty="0"/>
                  <a:t>，在探测范围内，粒子总数为 </a:t>
                </a:r>
                <a:r>
                  <a:rPr lang="en-US" altLang="zh-CN" dirty="0"/>
                  <a:t>2872 </a:t>
                </a:r>
                <a:r>
                  <a:rPr lang="zh-CN" altLang="en-US" dirty="0"/>
                  <a:t>偏转后变为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2857</a:t>
                </a:r>
                <a:r>
                  <a:rPr lang="zh-CN" altLang="en-US" dirty="0"/>
                  <a:t>，也就是截面分别为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15.459 </a:t>
                </a:r>
                <a:r>
                  <a:rPr lang="en-US" altLang="zh-CN" baseline="0" dirty="0" err="1"/>
                  <a:t>nb</a:t>
                </a:r>
                <a:r>
                  <a:rPr lang="zh-CN" altLang="en-US" dirty="0"/>
                  <a:t> 和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15.378 </a:t>
                </a:r>
                <a:r>
                  <a:rPr lang="en-US" altLang="zh-CN" baseline="0" dirty="0" err="1"/>
                  <a:t>nb</a:t>
                </a:r>
                <a:r>
                  <a:rPr lang="zh-CN" altLang="en-US" dirty="0"/>
                  <a:t>。偏转后测量到的粒子数减少了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522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</a:t>
                </a:r>
                <a:r>
                  <a:rPr lang="en-US" altLang="zh-CN" dirty="0"/>
                  <a:t>46.394nb</a:t>
                </a:r>
                <a:r>
                  <a:rPr lang="zh-CN" altLang="en-US" dirty="0"/>
                  <a:t>，在探测范围内，也就是</a:t>
                </a:r>
                <a:r>
                  <a:rPr lang="en-US" altLang="zh-CN" dirty="0"/>
                  <a:t>theta </a:t>
                </a:r>
                <a:r>
                  <a:rPr lang="zh-CN" altLang="en-US" dirty="0"/>
                  <a:t>在 </a:t>
                </a:r>
                <a:r>
                  <a:rPr lang="en-US" altLang="zh-CN" dirty="0"/>
                  <a:t>25-100mrad </a:t>
                </a:r>
                <a:r>
                  <a:rPr lang="zh-CN" altLang="en-US" dirty="0"/>
                  <a:t>且 </a:t>
                </a:r>
                <a:r>
                  <a:rPr lang="en-US" altLang="zh-CN" dirty="0"/>
                  <a:t>z=1000mm</a:t>
                </a:r>
                <a:r>
                  <a:rPr lang="zh-CN" altLang="en-US" dirty="0"/>
                  <a:t>处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的绝对值大于</a:t>
                </a:r>
                <a:r>
                  <a:rPr lang="en-US" altLang="zh-CN" dirty="0"/>
                  <a:t>25 mm</a:t>
                </a:r>
                <a:r>
                  <a:rPr lang="zh-CN" altLang="en-US" dirty="0"/>
                  <a:t>范围内，粒子总数为（）偏转后变为（），也就是截面分别为（） 和（）。偏转后测量到的粒子数减少了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r>
                  <a:rPr lang="zh-CN" altLang="en-US" dirty="0"/>
                  <a:t>，也就是亮度测量值偏小了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37AEB-13AF-F062-FD3A-75DFB435E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0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DD892-B98B-F1D1-5F4F-AD2E2F15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9FA229-1D28-8245-7430-5C7BC1B98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54FD13B-443E-41F1-3B1E-F3573FA1F67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Z </a:t>
                </a:r>
                <a:r>
                  <a:rPr lang="zh-CN" altLang="en-US" dirty="0"/>
                  <a:t>模式下，</a:t>
                </a:r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 </a:t>
                </a:r>
                <a:r>
                  <a:rPr lang="en-US" altLang="zh-CN" dirty="0"/>
                  <a:t>316.836 </a:t>
                </a:r>
                <a:r>
                  <a:rPr lang="en-US" altLang="zh-CN" dirty="0" err="1"/>
                  <a:t>nb</a:t>
                </a:r>
                <a:r>
                  <a:rPr lang="zh-CN" altLang="en-US" dirty="0"/>
                  <a:t>，偏转前后 探测范围内截面分别为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48.286 </a:t>
                </a:r>
                <a:r>
                  <a:rPr lang="en-US" altLang="zh-CN" baseline="0" dirty="0" err="1"/>
                  <a:t>nb</a:t>
                </a:r>
                <a:r>
                  <a:rPr lang="zh-CN" altLang="en-US" dirty="0"/>
                  <a:t> 和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47.628 </a:t>
                </a:r>
                <a:r>
                  <a:rPr lang="en-US" altLang="zh-CN" baseline="0" dirty="0" err="1"/>
                  <a:t>nb</a:t>
                </a:r>
                <a:r>
                  <a:rPr lang="zh-CN" altLang="en-US" dirty="0"/>
                  <a:t>。偏转后测量到的粒子数减少了</a:t>
                </a:r>
                <a:r>
                  <a:rPr lang="en-US" altLang="zh-CN" dirty="0"/>
                  <a:t>%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200" b="0" i="1" dirty="0" smtClean="0">
                        <a:latin typeface="Cambria Math" panose="02040503050406030204" pitchFamily="18" charset="0"/>
                      </a:rPr>
                      <m:t>.312</m:t>
                    </m:r>
                    <m:r>
                      <a:rPr lang="zh-CN" altLang="en-US" sz="1200" b="0" i="1" dirty="0" smtClean="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BHLUMI</a:t>
                </a:r>
                <a:r>
                  <a:rPr lang="zh-CN" altLang="en-US" dirty="0"/>
                  <a:t>产生子结果的总截面为</a:t>
                </a:r>
                <a:r>
                  <a:rPr lang="en-US" altLang="zh-CN" dirty="0"/>
                  <a:t>46.394nb</a:t>
                </a:r>
                <a:r>
                  <a:rPr lang="zh-CN" altLang="en-US" dirty="0"/>
                  <a:t>，在探测范围内，也就是</a:t>
                </a:r>
                <a:r>
                  <a:rPr lang="en-US" altLang="zh-CN" dirty="0"/>
                  <a:t>theta </a:t>
                </a:r>
                <a:r>
                  <a:rPr lang="zh-CN" altLang="en-US" dirty="0"/>
                  <a:t>在 </a:t>
                </a:r>
                <a:r>
                  <a:rPr lang="en-US" altLang="zh-CN" dirty="0"/>
                  <a:t>25-100mrad </a:t>
                </a:r>
                <a:r>
                  <a:rPr lang="zh-CN" altLang="en-US" dirty="0"/>
                  <a:t>且 </a:t>
                </a:r>
                <a:r>
                  <a:rPr lang="en-US" altLang="zh-CN" dirty="0"/>
                  <a:t>z=1000mm</a:t>
                </a:r>
                <a:r>
                  <a:rPr lang="zh-CN" altLang="en-US" dirty="0"/>
                  <a:t>处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的绝对值大于</a:t>
                </a:r>
                <a:r>
                  <a:rPr lang="en-US" altLang="zh-CN" dirty="0"/>
                  <a:t>25 mm</a:t>
                </a:r>
                <a:r>
                  <a:rPr lang="zh-CN" altLang="en-US" dirty="0"/>
                  <a:t>范围内，粒子总数为（）偏转后变为（），也就是截面分别为（） 和（）。偏转后测量到的粒子数减少了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r>
                  <a:rPr lang="zh-CN" altLang="en-US" dirty="0"/>
                  <a:t>，也就是亮度测量值偏小了</a:t>
                </a:r>
                <a:r>
                  <a:rPr lang="en-US" altLang="zh-CN" dirty="0"/>
                  <a:t>%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0.4</a:t>
                </a:r>
                <a:r>
                  <a:rPr lang="en-US" altLang="zh-CN" sz="1200" b="0" i="0" dirty="0">
                    <a:latin typeface="Cambria Math" panose="02040503050406030204" pitchFamily="18" charset="0"/>
                  </a:rPr>
                  <a:t>93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44FB5-557E-0BF0-1EF7-998628AC9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1C222-A0E6-4A60-8975-011BCE83D4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69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62CB-187A-7072-AAC4-CABD9E34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3E6-2DA6-7942-45D8-D9960FAC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B588-0073-7873-E1A0-A7B33154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557-0A53-4E81-B56A-4F447605056A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660-5194-2730-C1EC-55CD24E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3811-AD8C-58C8-C8E1-D4AD690C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1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B7D-AE65-95F5-86ED-2D0BD06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8A3-0711-D1D2-21E9-5D9685E9E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9493-9F20-B052-5149-453CB661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A476-4597-45D1-9B71-67F8152BF781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CF1E-3011-83EC-CC44-795F4D14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EF345-8ADB-E933-F5F9-23B6DAE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A0FC93-5A18-455A-88E2-9D84843B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3850-247E-F14B-F3C8-FFFD60D4D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F5BC-38FF-F508-29FF-D0D49374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DA2A-E077-4FC3-AA51-0A70AA51FBB6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3D2-8226-C801-28C2-C3BE8167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5A47-3DF2-F939-8056-57018D3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B106-3F41-5B2B-6BB3-E6C312A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D1F73-7C43-560D-ADA2-75DC17FC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9F1E-8197-E41C-E4A1-6501B77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8B7D-5AB7-4B87-A33B-66461C0DD6EF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850B-859E-AF2A-5F46-FB879F0E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33B0-3144-584A-0F2C-6A0DD69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156-0A0C-3EA3-DDE1-CAC8F01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8963-F5BE-CE06-58B7-FAB77FC5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B6FE-8DFA-53E4-198F-69C28F2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3470-1C0A-40F2-9C3D-34B73520404F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421-2E9C-DC3E-EEA1-78EB249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165A-4E1C-9447-2F34-33C946D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3D31-BA0A-9A8D-6154-9752039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65F5-A4EF-8368-6CFB-2B7B6B8FC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FC325-849D-D7E1-07A7-4819526C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F877-7BEA-5F02-BAA9-A77B2EF5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E965-A053-45EB-B0F1-7CC847790483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9919-8BD1-C9D8-1FF2-BAA1EE2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B5375-3BE1-CE6A-3340-8F6A295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FDF2-EF07-FAC7-4F0D-C52D7C57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CB03-54F0-D803-C76D-1A85E80E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36723-E22F-9665-F5D5-05706C029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2732-A32C-4777-007D-8F0419DD3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79FE-DAB7-A08B-53E4-7B0C8F03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B402A-CD69-CFE2-6339-F5B1E87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FA4-746A-48DE-8A18-EB5A1F7C4F63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05F7F-B59E-7491-4CB3-3F4E753E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BF2C1-F4E1-3157-9097-0B16C714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DC8-C845-94D5-B0FB-9091B8F5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669E1-387E-715D-7AE7-C877D33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97B-217D-48EF-A366-2DBD3B5372BE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B030F-3530-29F3-1D07-DD5FEADC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57D57-4D19-DCD6-6949-0B3C42AB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38DC-AB39-8502-FB5C-4B00884F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E71D-DE4D-48DA-95C8-441457A53353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3F24-3B1B-5B65-D6C4-70F12CF4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F7D6E6-F0F0-8513-2BEB-EBFCEEFD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508" y="6235156"/>
            <a:ext cx="669435" cy="365125"/>
          </a:xfrm>
        </p:spPr>
        <p:txBody>
          <a:bodyPr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683-385E-3E34-5ED2-4399BFD8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3EC-7830-2C55-3C13-BA9389AC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A6A8-7170-6D24-000C-192D33981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0873-01A8-28E4-91B7-058CA7C7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1B2A-05F0-4E34-AF21-0C272EFE4805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47B58-76BF-96CA-1516-2879CFF3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9E4E2-B4A5-4F5C-C0DB-CFBFF535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E36-F33D-4F45-CD52-244A55A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E9650-BF30-1DBE-2544-44E8E53B4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99FE-CB06-77C5-BC19-B2347C84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041A-10BA-9090-336F-E4ECADD6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BD58-A98B-4518-BB6B-240FE603E527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07514-9019-4779-51B1-A48AF12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4FEDD-79BC-E43B-FD8A-DB91C20C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6CEA-DF1E-C1DB-DDA5-3ACF3D1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A880-77C0-6D23-B011-43F5EFC0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2F30-AE85-C12D-99AB-DE118EEC5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8BB5A-8CC8-4C8C-AC1A-BB5BB4B81B95}" type="datetime1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CE10-C887-E098-60A9-020DFC27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6320-4550-A293-1307-F0673781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9CA6D-D692-4897-A75B-F1A33D4A3A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clic-software/guinea-pi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2DECD-AA1A-7D4A-2375-D78BB8624474}"/>
              </a:ext>
            </a:extLst>
          </p:cNvPr>
          <p:cNvSpPr txBox="1"/>
          <p:nvPr/>
        </p:nvSpPr>
        <p:spPr>
          <a:xfrm>
            <a:off x="1991865" y="5306434"/>
            <a:ext cx="8208262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Wang </a:t>
            </a:r>
            <a:r>
              <a:rPr lang="en-US" altLang="zh-CN" dirty="0" err="1"/>
              <a:t>Yilun</a:t>
            </a:r>
            <a:r>
              <a:rPr lang="en-US" altLang="zh-CN" dirty="0"/>
              <a:t> (Nanjing University)        Zhang Lei (Nanjing University)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F115B-7101-24D0-20B2-702B2515C91B}"/>
              </a:ext>
            </a:extLst>
          </p:cNvPr>
          <p:cNvSpPr txBox="1"/>
          <p:nvPr/>
        </p:nvSpPr>
        <p:spPr>
          <a:xfrm>
            <a:off x="1450673" y="1806068"/>
            <a:ext cx="9290645" cy="83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/>
              <a:t>GuineaPig</a:t>
            </a:r>
            <a:r>
              <a:rPr lang="en-US" altLang="zh-CN" sz="3600" dirty="0"/>
              <a:t>++ Bhabha Deflection</a:t>
            </a:r>
          </a:p>
        </p:txBody>
      </p:sp>
      <p:pic>
        <p:nvPicPr>
          <p:cNvPr id="8" name="Picture 7" descr="Purple chinese characters on a black background&#10;&#10;Description automatically generated">
            <a:extLst>
              <a:ext uri="{FF2B5EF4-FFF2-40B4-BE49-F238E27FC236}">
                <a16:creationId xmlns:a16="http://schemas.microsoft.com/office/drawing/2014/main" id="{E2247D48-1343-9EDC-BFBF-FC0125524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1" b="16336"/>
          <a:stretch/>
        </p:blipFill>
        <p:spPr>
          <a:xfrm>
            <a:off x="186812" y="0"/>
            <a:ext cx="1215667" cy="166988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EF533E-EB94-DF31-C74E-D61636E4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90" y="3111653"/>
            <a:ext cx="4777409" cy="17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4C747-BF67-124E-2637-BD48F5A4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8AAD5C-29C2-13F3-68E8-A69AB4CE9EE0}"/>
              </a:ext>
            </a:extLst>
          </p:cNvPr>
          <p:cNvGrpSpPr/>
          <p:nvPr/>
        </p:nvGrpSpPr>
        <p:grpSpPr>
          <a:xfrm>
            <a:off x="358899" y="1461564"/>
            <a:ext cx="11474202" cy="3240000"/>
            <a:chOff x="231821" y="1605265"/>
            <a:chExt cx="11474202" cy="3240000"/>
          </a:xfrm>
        </p:grpSpPr>
        <p:pic>
          <p:nvPicPr>
            <p:cNvPr id="8" name="Picture 7" descr="A graph of a number of blue and yellow dots&#10;&#10;AI-generated content may be incorrect.">
              <a:extLst>
                <a:ext uri="{FF2B5EF4-FFF2-40B4-BE49-F238E27FC236}">
                  <a16:creationId xmlns:a16="http://schemas.microsoft.com/office/drawing/2014/main" id="{EA01AD0A-04FB-1D58-A751-7BB936EA0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289" y="1605265"/>
              <a:ext cx="3824734" cy="3240000"/>
            </a:xfrm>
            <a:prstGeom prst="rect">
              <a:avLst/>
            </a:prstGeom>
          </p:spPr>
        </p:pic>
        <p:pic>
          <p:nvPicPr>
            <p:cNvPr id="11" name="Picture 10" descr="A graph of a number of colored dots&#10;&#10;AI-generated content may be incorrect.">
              <a:extLst>
                <a:ext uri="{FF2B5EF4-FFF2-40B4-BE49-F238E27FC236}">
                  <a16:creationId xmlns:a16="http://schemas.microsoft.com/office/drawing/2014/main" id="{60373F65-DE61-1968-CDC8-4F09CC6B4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21" y="1605265"/>
              <a:ext cx="3824734" cy="3240000"/>
            </a:xfrm>
            <a:prstGeom prst="rect">
              <a:avLst/>
            </a:prstGeom>
          </p:spPr>
        </p:pic>
        <p:pic>
          <p:nvPicPr>
            <p:cNvPr id="6" name="Picture 5" descr="A graph of a number of colored squares&#10;&#10;AI-generated content may be incorrect.">
              <a:extLst>
                <a:ext uri="{FF2B5EF4-FFF2-40B4-BE49-F238E27FC236}">
                  <a16:creationId xmlns:a16="http://schemas.microsoft.com/office/drawing/2014/main" id="{1882C290-BA06-86FB-89FC-3C237CD8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555" y="1605265"/>
              <a:ext cx="3824734" cy="32400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F089A-9497-8D16-6CEA-5C9B4840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EB21B-22F5-56E4-F538-5D8AEFE01F01}"/>
              </a:ext>
            </a:extLst>
          </p:cNvPr>
          <p:cNvSpPr txBox="1"/>
          <p:nvPr/>
        </p:nvSpPr>
        <p:spPr>
          <a:xfrm>
            <a:off x="658762" y="324465"/>
            <a:ext cx="1023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– </a:t>
            </a:r>
            <a:r>
              <a:rPr lang="en-US" altLang="zh-CN" sz="3200" dirty="0" err="1"/>
              <a:t>dTheta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7AE6C1-FAFE-FE29-5358-84F9332623B4}"/>
                  </a:ext>
                </a:extLst>
              </p:cNvPr>
              <p:cNvSpPr txBox="1"/>
              <p:nvPr/>
            </p:nvSpPr>
            <p:spPr>
              <a:xfrm>
                <a:off x="658762" y="1140522"/>
                <a:ext cx="609600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800" b="0" dirty="0"/>
                  <a:t>Cuts :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25&lt;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&lt;100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𝑚𝑟𝑎𝑑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&gt;25 @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=1000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5D780-D800-39CB-74F2-5CF05B3C4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62" y="1140522"/>
                <a:ext cx="6096000" cy="464743"/>
              </a:xfrm>
              <a:prstGeom prst="rect">
                <a:avLst/>
              </a:prstGeom>
              <a:blipFill>
                <a:blip r:embed="rId8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CD01A1-C246-9E14-838C-E6D75E40FCD6}"/>
                  </a:ext>
                </a:extLst>
              </p:cNvPr>
              <p:cNvSpPr txBox="1"/>
              <p:nvPr/>
            </p:nvSpPr>
            <p:spPr>
              <a:xfrm>
                <a:off x="818882" y="4540817"/>
                <a:ext cx="10210800" cy="17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/>
                  <a:t>H mode                                                   W  mode                                                Z mode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b="0" dirty="0"/>
                  <a:t>H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=0.15501×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−0.0181886</m:t>
                    </m:r>
                  </m:oMath>
                </a14:m>
                <a:endParaRPr lang="en-US" altLang="zh-CN" b="0" dirty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b="0" dirty="0"/>
                  <a:t>W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=0.46606×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−0.0541699</m:t>
                    </m:r>
                  </m:oMath>
                </a14:m>
                <a:endParaRPr lang="en-US" altLang="zh-CN" b="0" dirty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b="0" dirty="0"/>
                  <a:t>Z 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=1.2886×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−0.192132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CD01A1-C246-9E14-838C-E6D75E40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2" y="4540817"/>
                <a:ext cx="10210800" cy="1711238"/>
              </a:xfrm>
              <a:prstGeom prst="rect">
                <a:avLst/>
              </a:prstGeom>
              <a:blipFill>
                <a:blip r:embed="rId9"/>
                <a:stretch>
                  <a:fillRect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94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4964-B6B6-AE0D-1B45-446DB441A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A46E2-6891-A819-734F-F02175A4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6BDB3-0BE3-ECF7-155D-78CCDF7F8594}"/>
              </a:ext>
            </a:extLst>
          </p:cNvPr>
          <p:cNvSpPr txBox="1"/>
          <p:nvPr/>
        </p:nvSpPr>
        <p:spPr>
          <a:xfrm>
            <a:off x="658761" y="324465"/>
            <a:ext cx="894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– Cross Section ( H mode )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8028DB1-CCE5-5393-201D-AB4B83CAF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86463"/>
                  </p:ext>
                </p:extLst>
              </p:nvPr>
            </p:nvGraphicFramePr>
            <p:xfrm>
              <a:off x="1163221" y="1153789"/>
              <a:ext cx="9865557" cy="46134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Total 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46.394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-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35109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&gt;25 @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=1000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3248 / 21,194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3232 / 21,194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7.1099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7.0749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861625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93 </m:t>
                              </m:r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000" dirty="0"/>
                            <a:t> fewer events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 (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93 </m:t>
                              </m:r>
                              <m: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2000" dirty="0"/>
                            <a:t>underestimation of luminosity )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8028DB1-CCE5-5393-201D-AB4B83CAF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86463"/>
                  </p:ext>
                </p:extLst>
              </p:nvPr>
            </p:nvGraphicFramePr>
            <p:xfrm>
              <a:off x="1163221" y="1153789"/>
              <a:ext cx="9865557" cy="46134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Total 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46.394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-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35109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70303" r="-200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3248 / 21,194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3232 / 21,194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7.1099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7.0749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861625"/>
                      </a:ext>
                    </a:extLst>
                  </a:tr>
                  <a:tr h="9584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0000" t="-383439" r="-93" b="-108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90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A9C00-46EB-B219-6A94-8EF125152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31268-88D8-C781-D1EF-03EC3114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70F05-E115-85E8-ABD1-FB8F1CDB4E20}"/>
              </a:ext>
            </a:extLst>
          </p:cNvPr>
          <p:cNvSpPr txBox="1"/>
          <p:nvPr/>
        </p:nvSpPr>
        <p:spPr>
          <a:xfrm>
            <a:off x="658761" y="324465"/>
            <a:ext cx="906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– Cross Section ( W mode )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2F7B525-C22E-62DE-6C9C-5CDABFB998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62718"/>
                  </p:ext>
                </p:extLst>
              </p:nvPr>
            </p:nvGraphicFramePr>
            <p:xfrm>
              <a:off x="1163221" y="1153789"/>
              <a:ext cx="9865557" cy="458538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Total 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103.508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35109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&gt;25 @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=1000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2872 / 19,230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2857 / 19,230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15.459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15.378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861625"/>
                      </a:ext>
                    </a:extLst>
                  </a:tr>
                  <a:tr h="9304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522 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400" dirty="0"/>
                            <a:t> fewer events 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2F7B525-C22E-62DE-6C9C-5CDABFB998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62718"/>
                  </p:ext>
                </p:extLst>
              </p:nvPr>
            </p:nvGraphicFramePr>
            <p:xfrm>
              <a:off x="1163221" y="1153789"/>
              <a:ext cx="9865557" cy="458538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Total 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103.508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35109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70303" r="-200185" b="-18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2872 / 19,230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2857 / 19,230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15.459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15.378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861625"/>
                      </a:ext>
                    </a:extLst>
                  </a:tr>
                  <a:tr h="9304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0000" t="-392810" r="-93" b="-65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24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003D6-43B7-3D6A-52F9-BB71AA6A5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5ED265-08C6-7C6B-9376-D65A88AB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7DF88-276F-5402-350D-5D97BFD0ACC3}"/>
              </a:ext>
            </a:extLst>
          </p:cNvPr>
          <p:cNvSpPr txBox="1"/>
          <p:nvPr/>
        </p:nvSpPr>
        <p:spPr>
          <a:xfrm>
            <a:off x="658761" y="324465"/>
            <a:ext cx="9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– Cross Section ( Z mode )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1385BF-3E11-540B-E5EA-40CFB8527A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364814"/>
                  </p:ext>
                </p:extLst>
              </p:nvPr>
            </p:nvGraphicFramePr>
            <p:xfrm>
              <a:off x="1163221" y="1153789"/>
              <a:ext cx="9865557" cy="459949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Total 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316.836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-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35109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&gt;25 @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=1000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6096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6013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48.286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47.628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861625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.312 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400" dirty="0"/>
                            <a:t> fewer events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1385BF-3E11-540B-E5EA-40CFB8527A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364814"/>
                  </p:ext>
                </p:extLst>
              </p:nvPr>
            </p:nvGraphicFramePr>
            <p:xfrm>
              <a:off x="1163221" y="1153789"/>
              <a:ext cx="9865557" cy="459949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Total 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316.836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-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35109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70303" r="-200185" b="-18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6096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6013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Cross Section [</a:t>
                          </a:r>
                          <a:r>
                            <a:rPr lang="en-US" altLang="zh-CN" sz="2000" dirty="0" err="1"/>
                            <a:t>nb</a:t>
                          </a:r>
                          <a:r>
                            <a:rPr lang="en-US" altLang="zh-CN" sz="2000" dirty="0"/>
                            <a:t>]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48.286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47.628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861625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0000" t="-387742" r="-93" b="-6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852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413F84-559B-6DE4-4CCC-654D40ACC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813118-B854-20CE-E5FD-81214FB02D47}"/>
                  </a:ext>
                </a:extLst>
              </p:cNvPr>
              <p:cNvSpPr txBox="1"/>
              <p:nvPr/>
            </p:nvSpPr>
            <p:spPr>
              <a:xfrm>
                <a:off x="765039" y="521952"/>
                <a:ext cx="10293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&amp;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813118-B854-20CE-E5FD-81214FB0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9" y="521952"/>
                <a:ext cx="1029348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5721C4F-14F9-21BD-4277-1AFAA02B2ED6}"/>
              </a:ext>
            </a:extLst>
          </p:cNvPr>
          <p:cNvGrpSpPr/>
          <p:nvPr/>
        </p:nvGrpSpPr>
        <p:grpSpPr>
          <a:xfrm>
            <a:off x="996355" y="1269000"/>
            <a:ext cx="10199290" cy="4320000"/>
            <a:chOff x="744010" y="1567124"/>
            <a:chExt cx="10199290" cy="4320000"/>
          </a:xfrm>
        </p:grpSpPr>
        <p:pic>
          <p:nvPicPr>
            <p:cNvPr id="10" name="Picture 9" descr="A blue and yellow dotted graph&#10;&#10;AI-generated content may be incorrect.">
              <a:extLst>
                <a:ext uri="{FF2B5EF4-FFF2-40B4-BE49-F238E27FC236}">
                  <a16:creationId xmlns:a16="http://schemas.microsoft.com/office/drawing/2014/main" id="{20B954F4-D240-2FF8-62F1-A5E75894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655" y="1567124"/>
              <a:ext cx="5099645" cy="4320000"/>
            </a:xfrm>
            <a:prstGeom prst="rect">
              <a:avLst/>
            </a:prstGeom>
          </p:spPr>
        </p:pic>
        <p:pic>
          <p:nvPicPr>
            <p:cNvPr id="12" name="Picture 11" descr="A blue and yellow dotted graph&#10;&#10;AI-generated content may be incorrect.">
              <a:extLst>
                <a:ext uri="{FF2B5EF4-FFF2-40B4-BE49-F238E27FC236}">
                  <a16:creationId xmlns:a16="http://schemas.microsoft.com/office/drawing/2014/main" id="{C0CD7FDF-152D-1E92-654B-197F7E89E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10" y="1567124"/>
              <a:ext cx="5099645" cy="43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15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000FD-0BBD-C31C-3618-D7E0AA0B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266712-68BB-4CCA-8647-27336C7E6FF2}"/>
                  </a:ext>
                </a:extLst>
              </p:cNvPr>
              <p:cNvSpPr txBox="1"/>
              <p:nvPr/>
            </p:nvSpPr>
            <p:spPr>
              <a:xfrm>
                <a:off x="765040" y="521952"/>
                <a:ext cx="978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&amp;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 &amp;     25&lt;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266712-68BB-4CCA-8647-27336C7E6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0" y="521952"/>
                <a:ext cx="978866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67166FB-147B-183F-7E43-F460E9A3C0C0}"/>
              </a:ext>
            </a:extLst>
          </p:cNvPr>
          <p:cNvGrpSpPr/>
          <p:nvPr/>
        </p:nvGrpSpPr>
        <p:grpSpPr>
          <a:xfrm>
            <a:off x="996355" y="1269000"/>
            <a:ext cx="10199290" cy="4320000"/>
            <a:chOff x="846652" y="905009"/>
            <a:chExt cx="10199290" cy="4320000"/>
          </a:xfrm>
        </p:grpSpPr>
        <p:pic>
          <p:nvPicPr>
            <p:cNvPr id="5" name="Picture 4" descr="A graph of a graph of a graph&#10;&#10;AI-generated content may be incorrect.">
              <a:extLst>
                <a:ext uri="{FF2B5EF4-FFF2-40B4-BE49-F238E27FC236}">
                  <a16:creationId xmlns:a16="http://schemas.microsoft.com/office/drawing/2014/main" id="{65630F89-B6E6-4F74-D2DA-1DCF4D0F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2" y="905009"/>
              <a:ext cx="5099645" cy="4320000"/>
            </a:xfrm>
            <a:prstGeom prst="rect">
              <a:avLst/>
            </a:prstGeom>
          </p:spPr>
        </p:pic>
        <p:pic>
          <p:nvPicPr>
            <p:cNvPr id="7" name="Picture 6" descr="A blue and yellow dotted graph&#10;&#10;AI-generated content may be incorrect.">
              <a:extLst>
                <a:ext uri="{FF2B5EF4-FFF2-40B4-BE49-F238E27FC236}">
                  <a16:creationId xmlns:a16="http://schemas.microsoft.com/office/drawing/2014/main" id="{0AAA0A87-D198-1072-7814-BE43DD44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297" y="905009"/>
              <a:ext cx="5099645" cy="43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197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9371D-72C1-F233-E24C-E51C5DB7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1CA72B-75FD-CFF9-2D83-14CD4DA07C57}"/>
                  </a:ext>
                </a:extLst>
              </p:cNvPr>
              <p:cNvSpPr txBox="1"/>
              <p:nvPr/>
            </p:nvSpPr>
            <p:spPr>
              <a:xfrm>
                <a:off x="765040" y="521952"/>
                <a:ext cx="978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25&lt;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1CA72B-75FD-CFF9-2D83-14CD4DA07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0" y="521952"/>
                <a:ext cx="978866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2304772-9B16-D3FF-E4ED-989B627494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829823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28175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28082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400" dirty="0"/>
                            <a:t> fewer events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2304772-9B16-D3FF-E4ED-989B627494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829823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290" r="-200185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28175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28082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00" t="-181290" r="-93" b="-6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366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3BD597-66DF-FCDD-D0B3-A1D61365A366}"/>
              </a:ext>
            </a:extLst>
          </p:cNvPr>
          <p:cNvGrpSpPr/>
          <p:nvPr/>
        </p:nvGrpSpPr>
        <p:grpSpPr>
          <a:xfrm>
            <a:off x="996355" y="1269000"/>
            <a:ext cx="10199290" cy="4320000"/>
            <a:chOff x="1136817" y="1626226"/>
            <a:chExt cx="10199290" cy="4320000"/>
          </a:xfrm>
        </p:grpSpPr>
        <p:pic>
          <p:nvPicPr>
            <p:cNvPr id="5" name="Picture 4" descr="A graph of a blue and yellow speckled object&#10;&#10;AI-generated content may be incorrect.">
              <a:extLst>
                <a:ext uri="{FF2B5EF4-FFF2-40B4-BE49-F238E27FC236}">
                  <a16:creationId xmlns:a16="http://schemas.microsoft.com/office/drawing/2014/main" id="{A5101254-A9DB-2988-4028-D37693E1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462" y="1626226"/>
              <a:ext cx="5099645" cy="4320000"/>
            </a:xfrm>
            <a:prstGeom prst="rect">
              <a:avLst/>
            </a:prstGeom>
          </p:spPr>
        </p:pic>
        <p:pic>
          <p:nvPicPr>
            <p:cNvPr id="7" name="Picture 6" descr="A graph of a blue and yellow speckled object&#10;&#10;AI-generated content may be incorrect.">
              <a:extLst>
                <a:ext uri="{FF2B5EF4-FFF2-40B4-BE49-F238E27FC236}">
                  <a16:creationId xmlns:a16="http://schemas.microsoft.com/office/drawing/2014/main" id="{F65755D3-3435-E58A-EE92-8A27BA690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7" y="1626226"/>
              <a:ext cx="5099645" cy="4320000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DC489-5E23-9A75-D275-6986F519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081131-8235-B48B-9A70-BB53DF443E62}"/>
                  </a:ext>
                </a:extLst>
              </p:cNvPr>
              <p:cNvSpPr txBox="1"/>
              <p:nvPr/>
            </p:nvSpPr>
            <p:spPr>
              <a:xfrm>
                <a:off x="758601" y="314893"/>
                <a:ext cx="97886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&amp;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 &amp;     25&lt;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zh-CN" sz="2800" dirty="0"/>
              </a:p>
              <a:p>
                <a:pPr/>
                <a:r>
                  <a:rPr lang="en-US" altLang="zh-CN" sz="2800" dirty="0"/>
                  <a:t>			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&amp;   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&gt;25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@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=1000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081131-8235-B48B-9A70-BB53DF44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01" y="314893"/>
                <a:ext cx="978866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59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39FF4-3035-A4A6-098C-C3896E2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7E25C1-418B-B0B5-5425-720A4FA0E447}"/>
                  </a:ext>
                </a:extLst>
              </p:cNvPr>
              <p:cNvSpPr txBox="1"/>
              <p:nvPr/>
            </p:nvSpPr>
            <p:spPr>
              <a:xfrm>
                <a:off x="758601" y="314893"/>
                <a:ext cx="978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25&lt;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𝑚𝑟𝑎𝑑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&amp;    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|&gt;25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7E25C1-418B-B0B5-5425-720A4FA0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01" y="314893"/>
                <a:ext cx="978866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622A75F-D01E-C9E1-4120-70D211D268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35533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12172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12011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1.323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400" dirty="0"/>
                            <a:t> fewer events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622A75F-D01E-C9E1-4120-70D211D268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35533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290" r="-200185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12172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12011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00" t="-181290" r="-93" b="-6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210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47E31-5B9E-4B1D-E412-2EC32109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21B355-7A7B-81C2-610F-BCB1E78088D1}"/>
                  </a:ext>
                </a:extLst>
              </p:cNvPr>
              <p:cNvSpPr txBox="1"/>
              <p:nvPr/>
            </p:nvSpPr>
            <p:spPr>
              <a:xfrm>
                <a:off x="1784350" y="2644170"/>
                <a:ext cx="86233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/>
                  <a:t>CM Frame</a:t>
                </a:r>
              </a:p>
              <a:p>
                <a:pPr algn="ctr"/>
                <a:endParaRPr lang="en-US" altLang="zh-CN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21B355-7A7B-81C2-610F-BCB1E7808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50" y="2644170"/>
                <a:ext cx="8623300" cy="1569660"/>
              </a:xfrm>
              <a:prstGeom prst="rect">
                <a:avLst/>
              </a:prstGeom>
              <a:blipFill>
                <a:blip r:embed="rId2"/>
                <a:stretch>
                  <a:fillRect t="-5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40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BC996-6804-7764-3559-B4C506C6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C9593-55E3-349C-4AF3-5A428AFE470B}"/>
              </a:ext>
            </a:extLst>
          </p:cNvPr>
          <p:cNvSpPr txBox="1"/>
          <p:nvPr/>
        </p:nvSpPr>
        <p:spPr>
          <a:xfrm>
            <a:off x="825910" y="737418"/>
            <a:ext cx="41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Contents</a:t>
            </a:r>
            <a:endParaRPr lang="zh-CN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1C517-67A0-8E66-85CA-AA511A67AFDE}"/>
              </a:ext>
            </a:extLst>
          </p:cNvPr>
          <p:cNvSpPr txBox="1"/>
          <p:nvPr/>
        </p:nvSpPr>
        <p:spPr>
          <a:xfrm>
            <a:off x="1897625" y="2025987"/>
            <a:ext cx="8396749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GuineaPig</a:t>
            </a:r>
            <a:r>
              <a:rPr lang="en-US" altLang="zh-CN" sz="2400" dirty="0"/>
              <a:t>++ Configuration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Deflected Bhabha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5114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FFDF8-A10B-5241-1532-663E1D0B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Picture 4" descr="A blue and yellow dotted chart&#10;&#10;AI-generated content may be incorrect.">
            <a:extLst>
              <a:ext uri="{FF2B5EF4-FFF2-40B4-BE49-F238E27FC236}">
                <a16:creationId xmlns:a16="http://schemas.microsoft.com/office/drawing/2014/main" id="{2C9A26CB-2A4A-B57C-FFC9-94A292EDB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3" y="1243206"/>
            <a:ext cx="5949586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18D1C7-DDB4-3BC8-2979-99C612DFBA9B}"/>
                  </a:ext>
                </a:extLst>
              </p:cNvPr>
              <p:cNvSpPr txBox="1"/>
              <p:nvPr/>
            </p:nvSpPr>
            <p:spPr>
              <a:xfrm>
                <a:off x="765040" y="521952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18D1C7-DDB4-3BC8-2979-99C612DFB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0" y="521952"/>
                <a:ext cx="8001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69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43A03-5A7A-5806-1B9D-DB170B0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94EAB1-4B9B-0252-E150-D14E67DCF76C}"/>
              </a:ext>
            </a:extLst>
          </p:cNvPr>
          <p:cNvGrpSpPr/>
          <p:nvPr/>
        </p:nvGrpSpPr>
        <p:grpSpPr>
          <a:xfrm>
            <a:off x="996355" y="1269000"/>
            <a:ext cx="10199290" cy="4320000"/>
            <a:chOff x="666736" y="1034886"/>
            <a:chExt cx="10199290" cy="4320000"/>
          </a:xfrm>
        </p:grpSpPr>
        <p:pic>
          <p:nvPicPr>
            <p:cNvPr id="4" name="Picture 3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D5864401-3D2D-2C23-2C97-B1D908FD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36" y="1034886"/>
              <a:ext cx="5099645" cy="4320000"/>
            </a:xfrm>
            <a:prstGeom prst="rect">
              <a:avLst/>
            </a:prstGeom>
          </p:spPr>
        </p:pic>
        <p:pic>
          <p:nvPicPr>
            <p:cNvPr id="6" name="Picture 5" descr="A graph of a wave&#10;&#10;AI-generated content may be incorrect.">
              <a:extLst>
                <a:ext uri="{FF2B5EF4-FFF2-40B4-BE49-F238E27FC236}">
                  <a16:creationId xmlns:a16="http://schemas.microsoft.com/office/drawing/2014/main" id="{5A0D7628-2533-F68F-DC49-5735E26C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381" y="1034886"/>
              <a:ext cx="5099645" cy="4320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55679-DD08-DE9A-F266-1ED170F35B21}"/>
                  </a:ext>
                </a:extLst>
              </p:cNvPr>
              <p:cNvSpPr txBox="1"/>
              <p:nvPr/>
            </p:nvSpPr>
            <p:spPr>
              <a:xfrm>
                <a:off x="765040" y="521952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&amp;  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55679-DD08-DE9A-F266-1ED170F3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0" y="521952"/>
                <a:ext cx="8001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78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5D416-4C03-6A9B-D4FE-4CCFC317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C6B3E-4550-698B-2A3C-DE020315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9D039-7B64-3D86-AE43-A871FADF03AC}"/>
              </a:ext>
            </a:extLst>
          </p:cNvPr>
          <p:cNvSpPr txBox="1"/>
          <p:nvPr/>
        </p:nvSpPr>
        <p:spPr>
          <a:xfrm>
            <a:off x="658761" y="324465"/>
            <a:ext cx="1037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– </a:t>
            </a:r>
            <a:r>
              <a:rPr lang="en-US" altLang="zh-CN" sz="3200"/>
              <a:t>Z mode, CM Frame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0D80539-DEEB-1E8A-6B63-DEF5DA1DF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103208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25396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25302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.370 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400" dirty="0"/>
                            <a:t> fewer events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0D80539-DEEB-1E8A-6B63-DEF5DA1DF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103208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290" r="-200185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25396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25302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00" t="-181290" r="-93" b="-6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957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0FC8A-46C0-CBEF-837F-A5AF4B7C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CBC91-1B93-ED05-76A1-F6BDC5A2BAB2}"/>
              </a:ext>
            </a:extLst>
          </p:cNvPr>
          <p:cNvSpPr txBox="1"/>
          <p:nvPr/>
        </p:nvSpPr>
        <p:spPr>
          <a:xfrm>
            <a:off x="658761" y="324465"/>
            <a:ext cx="1037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– FCC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F5405E-7170-47A7-B486-D6A74D840C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132018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23550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23442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459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2400" dirty="0"/>
                            <a:t> fewer events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F5405E-7170-47A7-B486-D6A74D840C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132018"/>
                  </p:ext>
                </p:extLst>
              </p:nvPr>
            </p:nvGraphicFramePr>
            <p:xfrm>
              <a:off x="1101242" y="2073794"/>
              <a:ext cx="9865557" cy="264911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88519">
                      <a:extLst>
                        <a:ext uri="{9D8B030D-6E8A-4147-A177-3AD203B41FA5}">
                          <a16:colId xmlns:a16="http://schemas.microsoft.com/office/drawing/2014/main" val="1876778029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3515035853"/>
                        </a:ext>
                      </a:extLst>
                    </a:gridCol>
                    <a:gridCol w="3288519">
                      <a:extLst>
                        <a:ext uri="{9D8B030D-6E8A-4147-A177-3AD203B41FA5}">
                          <a16:colId xmlns:a16="http://schemas.microsoft.com/office/drawing/2014/main" val="1866274940"/>
                        </a:ext>
                      </a:extLst>
                    </a:gridCol>
                  </a:tblGrid>
                  <a:tr h="760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Before Deflection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After Deflection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1236817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290" r="-200185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400" dirty="0"/>
                            <a:t>23550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/>
                            <a:t>23442 / 40000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4787170"/>
                      </a:ext>
                    </a:extLst>
                  </a:tr>
                  <a:tr h="94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2000" dirty="0"/>
                            <a:t>Difference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000" t="-181290" r="-93" b="-6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CN" alt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8002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C63DF63-F28E-586F-2139-6184B841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97" y="4976194"/>
            <a:ext cx="8687246" cy="14415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7CA618-B2AE-2686-B4C6-61CBF2F891D2}"/>
              </a:ext>
            </a:extLst>
          </p:cNvPr>
          <p:cNvCxnSpPr/>
          <p:nvPr/>
        </p:nvCxnSpPr>
        <p:spPr>
          <a:xfrm>
            <a:off x="3873500" y="5581650"/>
            <a:ext cx="11557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3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40993C-235F-9E71-96DB-9D8D003C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B80D5-8F7E-06D2-44BB-9888A8975B88}"/>
              </a:ext>
            </a:extLst>
          </p:cNvPr>
          <p:cNvSpPr txBox="1"/>
          <p:nvPr/>
        </p:nvSpPr>
        <p:spPr>
          <a:xfrm>
            <a:off x="658762" y="324465"/>
            <a:ext cx="701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444D74-0EEC-CA1D-29F6-5AAEF6756100}"/>
                  </a:ext>
                </a:extLst>
              </p:cNvPr>
              <p:cNvSpPr txBox="1"/>
              <p:nvPr/>
            </p:nvSpPr>
            <p:spPr>
              <a:xfrm>
                <a:off x="896154" y="1170905"/>
                <a:ext cx="10399691" cy="39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collisions, bunches bias the luminosity measurements by its large charge density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This </a:t>
                </a:r>
                <a:r>
                  <a:rPr lang="en-US" altLang="zh-CN" sz="2400" dirty="0" err="1"/>
                  <a:t>bhabha</a:t>
                </a:r>
                <a:r>
                  <a:rPr lang="en-US" altLang="zh-CN" sz="2400" dirty="0"/>
                  <a:t> deflection effect is simulated by </a:t>
                </a:r>
                <a:r>
                  <a:rPr lang="en-US" altLang="zh-CN" sz="2400" dirty="0" err="1"/>
                  <a:t>GuineaPig</a:t>
                </a:r>
                <a:r>
                  <a:rPr lang="en-US" altLang="zh-CN" sz="2400" dirty="0"/>
                  <a:t>++, 1.2.2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parameters are set to the operation modes of CEPC,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 events are generated by BHLUMI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Bhabha deflection induces about 0.493 % fewer </a:t>
                </a:r>
                <a:r>
                  <a:rPr lang="en-US" altLang="zh-CN" sz="2400" dirty="0" err="1"/>
                  <a:t>bhabha</a:t>
                </a:r>
                <a:r>
                  <a:rPr lang="en-US" altLang="zh-CN" sz="2400" dirty="0"/>
                  <a:t> events at Higgs mode, 0.522 % at W mode, and 1.312% at Z mode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444D74-0EEC-CA1D-29F6-5AAEF6756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4" y="1170905"/>
                <a:ext cx="10399691" cy="3914020"/>
              </a:xfrm>
              <a:prstGeom prst="rect">
                <a:avLst/>
              </a:prstGeom>
              <a:blipFill>
                <a:blip r:embed="rId5"/>
                <a:stretch>
                  <a:fillRect l="-762" b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0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CC2516-C787-BC76-8290-220535E5D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51" y="5159519"/>
            <a:ext cx="4229753" cy="15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A7C71-C676-7999-BCBD-E57031E0AD24}"/>
              </a:ext>
            </a:extLst>
          </p:cNvPr>
          <p:cNvSpPr txBox="1"/>
          <p:nvPr/>
        </p:nvSpPr>
        <p:spPr>
          <a:xfrm>
            <a:off x="658762" y="324465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B026F-B2E7-CC13-5808-F1FBB00E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/>
              <p:nvPr/>
            </p:nvSpPr>
            <p:spPr>
              <a:xfrm>
                <a:off x="896154" y="1145845"/>
                <a:ext cx="10399691" cy="4468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 collisions, bunches deflects Bhabha scattered electrons and positrons by its large charge density, which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bias the luminosity measurements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 LEP, this effect yield an underestimation of integrated luminosity by about 0.1 %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 err="1"/>
                  <a:t>GuineaPig</a:t>
                </a:r>
                <a:r>
                  <a:rPr lang="en-US" altLang="zh-CN" sz="2400" dirty="0"/>
                  <a:t> (Generator of Unwanted Interactions for Numerical Experiment Analysis – </a:t>
                </a:r>
                <a:r>
                  <a:rPr lang="en-US" altLang="zh-CN" sz="2400" dirty="0" err="1"/>
                  <a:t>Programme</a:t>
                </a:r>
                <a:r>
                  <a:rPr lang="en-US" altLang="zh-CN" sz="2400" dirty="0"/>
                  <a:t> Interfaced to GEANT) simulates the interaction of two colliding ultra-relativistic beams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C948EC-0D25-6C17-B4A4-DC4D6458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4" y="1145845"/>
                <a:ext cx="10399691" cy="4468018"/>
              </a:xfrm>
              <a:prstGeom prst="rect">
                <a:avLst/>
              </a:prstGeom>
              <a:blipFill>
                <a:blip r:embed="rId6"/>
                <a:stretch>
                  <a:fillRect l="-762" b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B9E674D-3086-36E0-BC83-D156C87DF26A}"/>
              </a:ext>
            </a:extLst>
          </p:cNvPr>
          <p:cNvSpPr/>
          <p:nvPr/>
        </p:nvSpPr>
        <p:spPr>
          <a:xfrm>
            <a:off x="8270678" y="4546243"/>
            <a:ext cx="641501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C236D-23AC-36C7-DB14-1783D68A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76AFFD-6CD4-CBF3-54C9-988CF8FDD4C7}"/>
              </a:ext>
            </a:extLst>
          </p:cNvPr>
          <p:cNvSpPr txBox="1"/>
          <p:nvPr/>
        </p:nvSpPr>
        <p:spPr>
          <a:xfrm>
            <a:off x="658762" y="324465"/>
            <a:ext cx="890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 – </a:t>
            </a:r>
            <a:r>
              <a:rPr lang="en-US" altLang="zh-CN" sz="3200" dirty="0" err="1"/>
              <a:t>GuineaPig</a:t>
            </a:r>
            <a:r>
              <a:rPr lang="en-US" altLang="zh-CN" sz="3200" dirty="0"/>
              <a:t>++</a:t>
            </a:r>
            <a:endParaRPr lang="zh-CN" alt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78768-31EC-099A-AD48-0C7176B2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90841-815E-B566-191E-0B47D293ACE0}"/>
              </a:ext>
            </a:extLst>
          </p:cNvPr>
          <p:cNvSpPr txBox="1"/>
          <p:nvPr/>
        </p:nvSpPr>
        <p:spPr>
          <a:xfrm>
            <a:off x="896154" y="1145845"/>
            <a:ext cx="10399691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/>
              <a:t>GuineaPig</a:t>
            </a:r>
            <a:r>
              <a:rPr lang="en-US" altLang="zh-CN" sz="2400" dirty="0"/>
              <a:t>++ is the C++ conversion of </a:t>
            </a:r>
            <a:r>
              <a:rPr lang="en-US" altLang="zh-CN" sz="2400" dirty="0" err="1"/>
              <a:t>GuineaPig</a:t>
            </a: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Version </a:t>
            </a:r>
            <a:r>
              <a:rPr lang="en-US" altLang="zh-CN" sz="2400" dirty="0" err="1"/>
              <a:t>GuineaPig</a:t>
            </a:r>
            <a:r>
              <a:rPr lang="en-US" altLang="zh-CN" sz="2400" dirty="0"/>
              <a:t>++ 1.2.2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hlinkClick r:id="rId3"/>
              </a:rPr>
              <a:t>https://gitlab.cern.ch/clic-software/guinea-pig/</a:t>
            </a:r>
            <a:endParaRPr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The </a:t>
            </a:r>
            <a:r>
              <a:rPr lang="en-US" altLang="zh-CN" sz="2400" dirty="0" err="1"/>
              <a:t>GuineaPig</a:t>
            </a:r>
            <a:r>
              <a:rPr lang="en-US" altLang="zh-CN" sz="2400" dirty="0"/>
              <a:t>++ on IHEP Compute Cluster is 1.2.1</a:t>
            </a:r>
          </a:p>
        </p:txBody>
      </p:sp>
    </p:spTree>
    <p:extLst>
      <p:ext uri="{BB962C8B-B14F-4D97-AF65-F5344CB8AC3E}">
        <p14:creationId xmlns:p14="http://schemas.microsoft.com/office/powerpoint/2010/main" val="112667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3FE6-645C-7863-707F-7A667B67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7419A-736D-D828-E368-DE210FDE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D130A-F17C-AE0A-B280-68E12E03CEFF}"/>
              </a:ext>
            </a:extLst>
          </p:cNvPr>
          <p:cNvSpPr txBox="1"/>
          <p:nvPr/>
        </p:nvSpPr>
        <p:spPr>
          <a:xfrm>
            <a:off x="658762" y="324465"/>
            <a:ext cx="890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Introduction – FCC</a:t>
            </a:r>
            <a:endParaRPr lang="zh-CN" alt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3798E-BCDA-302D-B418-F1A4716D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82" y="3777722"/>
            <a:ext cx="10427236" cy="1066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E4480-686A-6BA0-2861-DEF5C943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56" y="5000089"/>
            <a:ext cx="10471688" cy="10795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5D064C-0D21-08D2-3877-B5ECAD283F0B}"/>
              </a:ext>
            </a:extLst>
          </p:cNvPr>
          <p:cNvGrpSpPr/>
          <p:nvPr/>
        </p:nvGrpSpPr>
        <p:grpSpPr>
          <a:xfrm>
            <a:off x="1334853" y="1142546"/>
            <a:ext cx="9474200" cy="2248832"/>
            <a:chOff x="225010" y="1106372"/>
            <a:chExt cx="9474200" cy="22488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8C8F58-3CA0-0AEF-9F23-BA79B07A4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2407" y="1106372"/>
              <a:ext cx="6619406" cy="16625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1216E-AB29-10D3-8064-9E1F794E743A}"/>
                </a:ext>
              </a:extLst>
            </p:cNvPr>
            <p:cNvSpPr txBox="1"/>
            <p:nvPr/>
          </p:nvSpPr>
          <p:spPr>
            <a:xfrm>
              <a:off x="225010" y="2893539"/>
              <a:ext cx="947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Acceptance (Theta):    62-88 </a:t>
              </a:r>
              <a:r>
                <a:rPr lang="en-US" altLang="zh-CN" sz="2400" dirty="0" err="1"/>
                <a:t>mrad</a:t>
              </a:r>
              <a:r>
                <a:rPr lang="en-US" altLang="zh-CN" sz="2400" dirty="0"/>
                <a:t> (wide)     64-86 </a:t>
              </a:r>
              <a:r>
                <a:rPr lang="en-US" altLang="zh-CN" sz="2400" dirty="0" err="1"/>
                <a:t>mrad</a:t>
              </a:r>
              <a:r>
                <a:rPr lang="en-US" altLang="zh-CN" sz="2400" dirty="0"/>
                <a:t> (narrow)</a:t>
              </a:r>
              <a:endParaRPr lang="zh-CN" altLang="en-US" sz="240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D70C26-BDB5-0021-77C1-DFC83A6DF376}"/>
              </a:ext>
            </a:extLst>
          </p:cNvPr>
          <p:cNvCxnSpPr/>
          <p:nvPr/>
        </p:nvCxnSpPr>
        <p:spPr>
          <a:xfrm>
            <a:off x="2762250" y="6079644"/>
            <a:ext cx="6921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E602DA-E6A6-5B76-99D3-69A9792DD252}"/>
              </a:ext>
            </a:extLst>
          </p:cNvPr>
          <p:cNvSpPr/>
          <p:nvPr/>
        </p:nvSpPr>
        <p:spPr>
          <a:xfrm>
            <a:off x="1149350" y="1026103"/>
            <a:ext cx="9582150" cy="251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9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D529E-9F7B-FE66-C614-610537BA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F8727-AADA-30A8-0B12-8EBCFB08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34" y="1122080"/>
            <a:ext cx="3678619" cy="4372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15612-78FA-6D50-6633-75F9ACD1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095" y="1122080"/>
            <a:ext cx="3479133" cy="4372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055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CB5C0-7526-C1F1-94A5-DC932A6C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1DFA4-0072-3F4B-7CB9-9F31D8F21663}"/>
              </a:ext>
            </a:extLst>
          </p:cNvPr>
          <p:cNvSpPr txBox="1"/>
          <p:nvPr/>
        </p:nvSpPr>
        <p:spPr>
          <a:xfrm>
            <a:off x="658762" y="324465"/>
            <a:ext cx="701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- Input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275153-6734-F855-1B24-20B5A715455B}"/>
                  </a:ext>
                </a:extLst>
              </p:cNvPr>
              <p:cNvSpPr txBox="1"/>
              <p:nvPr/>
            </p:nvSpPr>
            <p:spPr>
              <a:xfrm>
                <a:off x="1818596" y="1945900"/>
                <a:ext cx="8554808" cy="281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BHLUMI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=240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 160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91.2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20&lt;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&lt;120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20000</m:t>
                    </m:r>
                  </m:oMath>
                </a14:m>
                <a:r>
                  <a:rPr lang="en-US" altLang="zh-CN" sz="2400" dirty="0"/>
                  <a:t> Events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Boosted to lab frame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275153-6734-F855-1B24-20B5A7154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96" y="1945900"/>
                <a:ext cx="8554808" cy="2811988"/>
              </a:xfrm>
              <a:prstGeom prst="rect">
                <a:avLst/>
              </a:prstGeom>
              <a:blipFill>
                <a:blip r:embed="rId5"/>
                <a:stretch>
                  <a:fillRect l="-926" b="-4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90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42DA-1FB3-2D50-E700-890E59E1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EC84D-B463-C098-FA45-18CC15A402E4}"/>
              </a:ext>
            </a:extLst>
          </p:cNvPr>
          <p:cNvSpPr txBox="1"/>
          <p:nvPr/>
        </p:nvSpPr>
        <p:spPr>
          <a:xfrm>
            <a:off x="658762" y="324465"/>
            <a:ext cx="701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Deflected Bhabha - Results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BBFEB5-D117-9A14-BD0E-AE8B1816EE75}"/>
                  </a:ext>
                </a:extLst>
              </p:cNvPr>
              <p:cNvSpPr txBox="1"/>
              <p:nvPr/>
            </p:nvSpPr>
            <p:spPr>
              <a:xfrm>
                <a:off x="807915" y="1121741"/>
                <a:ext cx="10177764" cy="3360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Higgs mode, 2 Runs, each 20000 events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 err="1"/>
                  <a:t>GuineaPig</a:t>
                </a:r>
                <a:r>
                  <a:rPr lang="en-US" altLang="zh-CN" sz="2400" dirty="0"/>
                  <a:t>++ output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531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+52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80=10597</m:t>
                    </m:r>
                  </m:oMath>
                </a14:m>
                <a:r>
                  <a:rPr lang="en-US" altLang="zh-CN" sz="2400" dirty="0"/>
                  <a:t> Events,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21194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Particles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W mode, 2 Runs,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each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20000 events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9615+9601=19216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Events,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38432</m:t>
                    </m:r>
                  </m:oMath>
                </a14:m>
                <a:r>
                  <a:rPr lang="en-US" altLang="zh-CN" sz="2400" dirty="0"/>
                  <a:t> Particles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Z mode, 20000 events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Output all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20000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Events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BBFEB5-D117-9A14-BD0E-AE8B1816E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5" y="1121741"/>
                <a:ext cx="10177764" cy="3360022"/>
              </a:xfrm>
              <a:prstGeom prst="rect">
                <a:avLst/>
              </a:prstGeom>
              <a:blipFill>
                <a:blip r:embed="rId5"/>
                <a:stretch>
                  <a:fillRect l="-839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88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EBC58-9F79-030B-A5B7-7908E363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A6D-D692-4897-A75B-F1A33D4A3A17}" type="slidenum">
              <a:rPr lang="zh-CN" altLang="en-US" smtClean="0"/>
              <a:pPr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763EDF-30B5-3839-BA32-2DB8E86280FF}"/>
                  </a:ext>
                </a:extLst>
              </p:cNvPr>
              <p:cNvSpPr txBox="1"/>
              <p:nvPr/>
            </p:nvSpPr>
            <p:spPr>
              <a:xfrm>
                <a:off x="1784350" y="1905506"/>
                <a:ext cx="86233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200" dirty="0"/>
                  <a:t>LAB Frame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zh-CN" sz="32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altLang="zh-CN" sz="3200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zh-CN" sz="32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&gt;25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 @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=1000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zh-CN" alt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763EDF-30B5-3839-BA32-2DB8E8628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50" y="1905506"/>
                <a:ext cx="8623300" cy="3046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3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1213</Words>
  <Application>Microsoft Office PowerPoint</Application>
  <PresentationFormat>Widescreen</PresentationFormat>
  <Paragraphs>177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CelestialDust 256</dc:creator>
  <cp:lastModifiedBy>CelestialDust 256</cp:lastModifiedBy>
  <cp:revision>564</cp:revision>
  <dcterms:created xsi:type="dcterms:W3CDTF">2024-12-12T06:46:19Z</dcterms:created>
  <dcterms:modified xsi:type="dcterms:W3CDTF">2025-07-22T04:41:43Z</dcterms:modified>
</cp:coreProperties>
</file>