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  <p:sldMasterId id="2147483739" r:id="rId2"/>
    <p:sldMasterId id="2147483751" r:id="rId3"/>
  </p:sldMasterIdLst>
  <p:notesMasterIdLst>
    <p:notesMasterId r:id="rId52"/>
  </p:notesMasterIdLst>
  <p:sldIdLst>
    <p:sldId id="256" r:id="rId4"/>
    <p:sldId id="260" r:id="rId5"/>
    <p:sldId id="262" r:id="rId6"/>
    <p:sldId id="258" r:id="rId7"/>
    <p:sldId id="259" r:id="rId8"/>
    <p:sldId id="261" r:id="rId9"/>
    <p:sldId id="322" r:id="rId10"/>
    <p:sldId id="323" r:id="rId11"/>
    <p:sldId id="264" r:id="rId12"/>
    <p:sldId id="274" r:id="rId13"/>
    <p:sldId id="275" r:id="rId14"/>
    <p:sldId id="293" r:id="rId15"/>
    <p:sldId id="294" r:id="rId16"/>
    <p:sldId id="282" r:id="rId17"/>
    <p:sldId id="287" r:id="rId18"/>
    <p:sldId id="288" r:id="rId19"/>
    <p:sldId id="324" r:id="rId20"/>
    <p:sldId id="325" r:id="rId21"/>
    <p:sldId id="327" r:id="rId22"/>
    <p:sldId id="326" r:id="rId23"/>
    <p:sldId id="266" r:id="rId24"/>
    <p:sldId id="297" r:id="rId25"/>
    <p:sldId id="300" r:id="rId26"/>
    <p:sldId id="301" r:id="rId27"/>
    <p:sldId id="302" r:id="rId28"/>
    <p:sldId id="303" r:id="rId29"/>
    <p:sldId id="267" r:id="rId30"/>
    <p:sldId id="304" r:id="rId31"/>
    <p:sldId id="306" r:id="rId32"/>
    <p:sldId id="309" r:id="rId33"/>
    <p:sldId id="311" r:id="rId34"/>
    <p:sldId id="307" r:id="rId35"/>
    <p:sldId id="308" r:id="rId36"/>
    <p:sldId id="318" r:id="rId37"/>
    <p:sldId id="268" r:id="rId38"/>
    <p:sldId id="312" r:id="rId39"/>
    <p:sldId id="313" r:id="rId40"/>
    <p:sldId id="314" r:id="rId41"/>
    <p:sldId id="320" r:id="rId42"/>
    <p:sldId id="321" r:id="rId43"/>
    <p:sldId id="328" r:id="rId44"/>
    <p:sldId id="329" r:id="rId45"/>
    <p:sldId id="330" r:id="rId46"/>
    <p:sldId id="331" r:id="rId47"/>
    <p:sldId id="332" r:id="rId48"/>
    <p:sldId id="315" r:id="rId49"/>
    <p:sldId id="316" r:id="rId50"/>
    <p:sldId id="317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3747A-E396-458B-BAA3-447AF8E5F85D}" v="4" dt="2025-10-10T23:28:04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2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6/11/relationships/changesInfo" Target="changesInfos/changesInfo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sheng Wu" userId="78652dc710e2697a" providerId="LiveId" clId="{D5762C76-2CF8-4FD5-8CDD-A29667DCDD23}"/>
    <pc:docChg chg="undo custSel modSld">
      <pc:chgData name="Yusheng Wu" userId="78652dc710e2697a" providerId="LiveId" clId="{D5762C76-2CF8-4FD5-8CDD-A29667DCDD23}" dt="2025-10-10T23:31:28.686" v="55" actId="1076"/>
      <pc:docMkLst>
        <pc:docMk/>
      </pc:docMkLst>
      <pc:sldChg chg="modSp mod">
        <pc:chgData name="Yusheng Wu" userId="78652dc710e2697a" providerId="LiveId" clId="{D5762C76-2CF8-4FD5-8CDD-A29667DCDD23}" dt="2025-10-10T23:31:28.686" v="55" actId="1076"/>
        <pc:sldMkLst>
          <pc:docMk/>
          <pc:sldMk cId="2653789478" sldId="256"/>
        </pc:sldMkLst>
        <pc:spChg chg="mod">
          <ac:chgData name="Yusheng Wu" userId="78652dc710e2697a" providerId="LiveId" clId="{D5762C76-2CF8-4FD5-8CDD-A29667DCDD23}" dt="2025-10-10T23:31:28.686" v="55" actId="1076"/>
          <ac:spMkLst>
            <pc:docMk/>
            <pc:sldMk cId="2653789478" sldId="256"/>
            <ac:spMk id="6" creationId="{B4518DD1-6708-5773-334F-FE9AC7C3E5D9}"/>
          </ac:spMkLst>
        </pc:spChg>
      </pc:sldChg>
      <pc:sldChg chg="modSp mod">
        <pc:chgData name="Yusheng Wu" userId="78652dc710e2697a" providerId="LiveId" clId="{D5762C76-2CF8-4FD5-8CDD-A29667DCDD23}" dt="2025-10-10T23:26:34.836" v="13" actId="20577"/>
        <pc:sldMkLst>
          <pc:docMk/>
          <pc:sldMk cId="2023492975" sldId="260"/>
        </pc:sldMkLst>
        <pc:spChg chg="mod">
          <ac:chgData name="Yusheng Wu" userId="78652dc710e2697a" providerId="LiveId" clId="{D5762C76-2CF8-4FD5-8CDD-A29667DCDD23}" dt="2025-10-10T23:26:34.836" v="13" actId="20577"/>
          <ac:spMkLst>
            <pc:docMk/>
            <pc:sldMk cId="2023492975" sldId="260"/>
            <ac:spMk id="2" creationId="{62B2EE88-14E5-00BF-43A3-C1597572EF04}"/>
          </ac:spMkLst>
        </pc:spChg>
      </pc:sldChg>
      <pc:sldChg chg="modSp mod">
        <pc:chgData name="Yusheng Wu" userId="78652dc710e2697a" providerId="LiveId" clId="{D5762C76-2CF8-4FD5-8CDD-A29667DCDD23}" dt="2025-10-10T23:30:48.915" v="30" actId="20577"/>
        <pc:sldMkLst>
          <pc:docMk/>
          <pc:sldMk cId="3032566161" sldId="316"/>
        </pc:sldMkLst>
        <pc:spChg chg="mod">
          <ac:chgData name="Yusheng Wu" userId="78652dc710e2697a" providerId="LiveId" clId="{D5762C76-2CF8-4FD5-8CDD-A29667DCDD23}" dt="2025-10-10T23:30:48.915" v="30" actId="20577"/>
          <ac:spMkLst>
            <pc:docMk/>
            <pc:sldMk cId="3032566161" sldId="316"/>
            <ac:spMk id="3" creationId="{2C9CA11C-9CA2-2638-0DB6-AB408714D714}"/>
          </ac:spMkLst>
        </pc:spChg>
      </pc:sldChg>
      <pc:sldChg chg="modSp">
        <pc:chgData name="Yusheng Wu" userId="78652dc710e2697a" providerId="LiveId" clId="{D5762C76-2CF8-4FD5-8CDD-A29667DCDD23}" dt="2025-10-10T23:27:45.535" v="15" actId="6549"/>
        <pc:sldMkLst>
          <pc:docMk/>
          <pc:sldMk cId="3390928275" sldId="322"/>
        </pc:sldMkLst>
        <pc:spChg chg="mod">
          <ac:chgData name="Yusheng Wu" userId="78652dc710e2697a" providerId="LiveId" clId="{D5762C76-2CF8-4FD5-8CDD-A29667DCDD23}" dt="2025-10-10T23:27:45.535" v="15" actId="6549"/>
          <ac:spMkLst>
            <pc:docMk/>
            <pc:sldMk cId="3390928275" sldId="322"/>
            <ac:spMk id="24" creationId="{6115A418-3C91-E849-655C-0A04D0F1FB0D}"/>
          </ac:spMkLst>
        </pc:spChg>
      </pc:sldChg>
      <pc:sldChg chg="modSp">
        <pc:chgData name="Yusheng Wu" userId="78652dc710e2697a" providerId="LiveId" clId="{D5762C76-2CF8-4FD5-8CDD-A29667DCDD23}" dt="2025-10-10T23:28:04.007" v="17" actId="20577"/>
        <pc:sldMkLst>
          <pc:docMk/>
          <pc:sldMk cId="1866137239" sldId="323"/>
        </pc:sldMkLst>
        <pc:spChg chg="mod">
          <ac:chgData name="Yusheng Wu" userId="78652dc710e2697a" providerId="LiveId" clId="{D5762C76-2CF8-4FD5-8CDD-A29667DCDD23}" dt="2025-10-10T23:28:04.007" v="17" actId="20577"/>
          <ac:spMkLst>
            <pc:docMk/>
            <pc:sldMk cId="1866137239" sldId="323"/>
            <ac:spMk id="37" creationId="{DE7B8A70-D6AB-51E9-790A-BAC5E8F94E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9AD12-15DD-43B3-9CBF-2580872FEDA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3015-0650-4769-8FDC-BE43C0874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B3015-0650-4769-8FDC-BE43C0874AC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73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1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B8D398-168A-6C64-E5AB-1061E51FE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B31324-9A0F-6B63-98D4-5EEFE0E6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B1B9B-9C58-1DBA-20D8-AFDAFA2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82EB1A-2599-B402-2885-5191F013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794DE5-9155-7A1D-D1C1-D29A0C2F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1B672-94D7-1419-4A6E-6F25FBEC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38498-05A4-CAE3-D070-CB58D1F7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994808-5482-CB17-BE41-9F50A1A5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78064C-98A5-27EB-69D7-DAC13B2E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A9BCF-3A5A-CB8D-27EE-2B385A1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7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F62F1-2DAB-C891-15DE-6BA5CBCE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28317B-E288-3EA5-40B4-6E6E1E39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C15841-A9B6-805B-4EF6-4C2D6A0B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C865F4-60DD-9300-F7CF-FC89052E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F4433C-2550-EA79-58D5-6A099E1A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5CA6F-4217-6CDA-43EA-ED1FEC8E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5B0143-5CD5-EA1A-F71F-0F1A74483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42F53B-4157-D24A-BF26-C0FC0B068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11BEB-A63C-BFEF-799E-369D92A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6B487-19DD-17D4-E38B-A96CF19A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D30EA5-3FFB-103E-54F5-3FB3A5ED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5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CECB6-0098-9450-9049-215FEF2A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0550D7-5F82-0A91-24FA-BBA40598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3E5FA2-1F71-CC77-9E1E-DFCA7E17A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816206-BF21-9267-D6E3-85C422F8A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06F763-ABC5-645B-E3ED-79FBF647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A817C3-7F4F-414A-8C3B-56B83CD7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8D6AE5-4A71-18F4-FA8B-407F5EA0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F80121-9A3E-A465-475C-44B79E1E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30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BFB46-6971-0069-49D8-82B3726D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724D21-1EF8-B36F-4036-367D8F2C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A5E11B-E7FB-A634-1D27-A3D17E5A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5AF0FF-6E2A-9629-4908-F232ACD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29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40B4DF-A89E-AC61-3046-38349448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EC27A0-DC6B-C76E-B070-594BECAF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EE6E88-E6AD-A364-8192-8D9D38F5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26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730C-01F0-4E73-4195-85F6D063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40E60A-444D-10B2-FE8C-C69E73680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471B0-CA69-4BDC-B91F-614846BBD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40F9CA-E355-D760-249F-439E7DFE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C4F72-5FFB-9CC0-BE30-834E71751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F0BC4-659C-8B5A-9E33-91A7DEEC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0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6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034ED-EEA9-A264-1AB9-17008F8C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7362802-8EFC-DA79-534C-E29DF2B68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CD0F4-EC89-1CC0-794E-AD66B142E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71A4F-8DDB-D4DC-D515-1455AC02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017859-52D4-B2D3-021B-A3825B86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CEBD2C-C98D-8D45-0D99-04B376D3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1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0C14A-A539-6FF9-6824-F516F4CF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C0597D-B4E3-69BA-25E9-D201F49E1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FF2DA-9E66-46A3-CCF0-067BF471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C99FA1-2F7C-17B0-7E86-8D5CCCF0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09B95D-48AB-C0CF-51CA-A208C6FA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0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6C6B41-60E6-B073-70DF-9CA071DF4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26515D-AB66-D984-5E07-2763D9984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02CE06-FC93-1913-BF2B-570E0787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901B5-9802-32A3-A655-261DC8E2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C33E10-08D4-623A-600F-3FEA81A9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04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B8D398-168A-6C64-E5AB-1061E51FE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B31324-9A0F-6B63-98D4-5EEFE0E6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B1B9B-9C58-1DBA-20D8-AFDAFA2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82EB1A-2599-B402-2885-5191F013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794DE5-9155-7A1D-D1C1-D29A0C2F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4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1B672-94D7-1419-4A6E-6F25FBEC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38498-05A4-CAE3-D070-CB58D1F7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994808-5482-CB17-BE41-9F50A1A5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78064C-98A5-27EB-69D7-DAC13B2E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A9BCF-3A5A-CB8D-27EE-2B385A1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5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F62F1-2DAB-C891-15DE-6BA5CBCE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28317B-E288-3EA5-40B4-6E6E1E39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C15841-A9B6-805B-4EF6-4C2D6A0B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C865F4-60DD-9300-F7CF-FC89052E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F4433C-2550-EA79-58D5-6A099E1A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3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5CA6F-4217-6CDA-43EA-ED1FEC8E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5B0143-5CD5-EA1A-F71F-0F1A74483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42F53B-4157-D24A-BF26-C0FC0B068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11BEB-A63C-BFEF-799E-369D92A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6B487-19DD-17D4-E38B-A96CF19A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D30EA5-3FFB-103E-54F5-3FB3A5ED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5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CECB6-0098-9450-9049-215FEF2A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0550D7-5F82-0A91-24FA-BBA40598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3E5FA2-1F71-CC77-9E1E-DFCA7E17A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816206-BF21-9267-D6E3-85C422F8A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06F763-ABC5-645B-E3ED-79FBF647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A817C3-7F4F-414A-8C3B-56B83CD7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8D6AE5-4A71-18F4-FA8B-407F5EA0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F80121-9A3E-A465-475C-44B79E1E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67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BFB46-6971-0069-49D8-82B3726D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724D21-1EF8-B36F-4036-367D8F2C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A5E11B-E7FB-A634-1D27-A3D17E5A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5AF0FF-6E2A-9629-4908-F232ACD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9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40B4DF-A89E-AC61-3046-38349448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EC27A0-DC6B-C76E-B070-594BECAF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EE6E88-E6AD-A364-8192-8D9D38F5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8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01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730C-01F0-4E73-4195-85F6D063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40E60A-444D-10B2-FE8C-C69E73680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471B0-CA69-4BDC-B91F-614846BBD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40F9CA-E355-D760-249F-439E7DFE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C4F72-5FFB-9CC0-BE30-834E71751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F0BC4-659C-8B5A-9E33-91A7DEEC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45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034ED-EEA9-A264-1AB9-17008F8C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7362802-8EFC-DA79-534C-E29DF2B68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CD0F4-EC89-1CC0-794E-AD66B142E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71A4F-8DDB-D4DC-D515-1455AC02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017859-52D4-B2D3-021B-A3825B86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CEBD2C-C98D-8D45-0D99-04B376D3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6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0C14A-A539-6FF9-6824-F516F4CF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C0597D-B4E3-69BA-25E9-D201F49E1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FF2DA-9E66-46A3-CCF0-067BF471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C99FA1-2F7C-17B0-7E86-8D5CCCF0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09B95D-48AB-C0CF-51CA-A208C6FA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4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6C6B41-60E6-B073-70DF-9CA071DF4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26515D-AB66-D984-5E07-2763D9984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02CE06-FC93-1913-BF2B-570E0787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901B5-9802-32A3-A655-261DC8E2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C33E10-08D4-623A-600F-3FEA81A9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8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6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0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1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5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r>
              <a:rPr lang="en-US" sz="1000"/>
              <a:t>Y. Wu</a:t>
            </a:r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5047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27" r:id="rId4"/>
    <p:sldLayoutId id="2147483728" r:id="rId5"/>
    <p:sldLayoutId id="2147483733" r:id="rId6"/>
    <p:sldLayoutId id="2147483729" r:id="rId7"/>
    <p:sldLayoutId id="2147483730" r:id="rId8"/>
    <p:sldLayoutId id="2147483731" r:id="rId9"/>
    <p:sldLayoutId id="2147483732" r:id="rId10"/>
    <p:sldLayoutId id="2147483734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 spc="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8B2FE1-2C2C-3A8B-BC9F-73F3B282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5B9CE-C962-4746-0FE8-B7AC08A26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33ABB-75ED-F41A-2A3E-A38FAF53A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4AF24-2365-9AD6-E310-7BEEAA639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1647B0-1B80-0ECE-F289-E710F10A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3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8B2FE1-2C2C-3A8B-BC9F-73F3B282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5B9CE-C962-4746-0FE8-B7AC08A26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33ABB-75ED-F41A-2A3E-A38FAF53A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4AF24-2365-9AD6-E310-7BEEAA639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1647B0-1B80-0ECE-F289-E710F10A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tmp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tlas.web.cern.ch/Atlas/GROUPS/PHYSICS/PAPERS/STDM-2014-1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3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atlas.web.cern.ch/Atlas/GROUPS/PHYSICS/CONFNOTES/ATLAS-CONF-2023-015/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tmp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png"/><Relationship Id="rId7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hyperlink" Target="http://cms-results.web.cern.ch/cms-results/public-results/publications/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hyperlink" Target="https://twiki.cern.ch/twiki/bin/view/AtlasPublic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8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10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12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oup 14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3" name="Rectangle 19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4" name="Rectangle 17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18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16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22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C346AC9-B535-A913-0A64-368B77D6F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842" y="1964312"/>
            <a:ext cx="5459827" cy="153697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(Brief) Review of Standard Model Measurements at TeV</a:t>
            </a:r>
            <a:endParaRPr lang="zh-CN" altLang="en-US" sz="3200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398B3631-397B-43F6-1E2C-82EE6F2F7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3"/>
          <a:stretch/>
        </p:blipFill>
        <p:spPr>
          <a:xfrm>
            <a:off x="5747424" y="10"/>
            <a:ext cx="6444576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4518DD1-6708-5773-334F-FE9AC7C3E5D9}"/>
              </a:ext>
            </a:extLst>
          </p:cNvPr>
          <p:cNvSpPr txBox="1"/>
          <p:nvPr/>
        </p:nvSpPr>
        <p:spPr>
          <a:xfrm>
            <a:off x="335842" y="4813336"/>
            <a:ext cx="541158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Yusheng Wu (</a:t>
            </a:r>
            <a:r>
              <a:rPr lang="zh-CN" altLang="en-US" sz="2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pitchFamily="34" charset="0"/>
              </a:rPr>
              <a:t>吴雨生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altLang="zh-CN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University of Science and Technology of China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Oct 11-12, 2025 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物理前沿专题研讨会暨第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届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LHC Mini-Workshop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@ 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山东大学 青岛</a:t>
            </a:r>
          </a:p>
        </p:txBody>
      </p:sp>
    </p:spTree>
    <p:extLst>
      <p:ext uri="{BB962C8B-B14F-4D97-AF65-F5344CB8AC3E}">
        <p14:creationId xmlns:p14="http://schemas.microsoft.com/office/powerpoint/2010/main" val="2653789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表, 图示&#10;&#10;描述已自动生成">
            <a:extLst>
              <a:ext uri="{FF2B5EF4-FFF2-40B4-BE49-F238E27FC236}">
                <a16:creationId xmlns:a16="http://schemas.microsoft.com/office/drawing/2014/main" id="{5D63DEE6-6DD5-00CA-2739-686A94A14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60" y="1966521"/>
            <a:ext cx="3178674" cy="2284173"/>
          </a:xfrm>
          <a:prstGeom prst="rect">
            <a:avLst/>
          </a:prstGeom>
        </p:spPr>
      </p:pic>
      <p:pic>
        <p:nvPicPr>
          <p:cNvPr id="4" name="图片 3" descr="图表, 折线图&#10;&#10;描述已自动生成">
            <a:extLst>
              <a:ext uri="{FF2B5EF4-FFF2-40B4-BE49-F238E27FC236}">
                <a16:creationId xmlns:a16="http://schemas.microsoft.com/office/drawing/2014/main" id="{4044E919-8398-D066-3EDC-5AA89D940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243"/>
            <a:ext cx="4949604" cy="355675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D9D3C4-51D6-6D3D-0C74-7C0F0922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94" y="4181295"/>
            <a:ext cx="2434194" cy="238767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Frontline Precision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5E49B28-29E6-DF2D-A54B-073EA479E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4495" y="32486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59DD507-B5F3-CB2A-4C2C-5BD7A30357D3}"/>
              </a:ext>
            </a:extLst>
          </p:cNvPr>
          <p:cNvSpPr txBox="1"/>
          <p:nvPr/>
        </p:nvSpPr>
        <p:spPr>
          <a:xfrm>
            <a:off x="716970" y="4677994"/>
            <a:ext cx="3178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Tremendous efforts from LHC, detector teams to make the data collection smooth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9818DD9-E5F7-A1D7-91DD-063F1E70694D}"/>
              </a:ext>
            </a:extLst>
          </p:cNvPr>
          <p:cNvSpPr txBox="1"/>
          <p:nvPr/>
        </p:nvSpPr>
        <p:spPr>
          <a:xfrm>
            <a:off x="5097261" y="781923"/>
            <a:ext cx="536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successes owing to precise understanding of 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jets, E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tagging of heavy-flavor jets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07FA20-9A66-1CC8-398A-58B8E14412B5}"/>
              </a:ext>
            </a:extLst>
          </p:cNvPr>
          <p:cNvGrpSpPr/>
          <p:nvPr/>
        </p:nvGrpSpPr>
        <p:grpSpPr>
          <a:xfrm>
            <a:off x="4670232" y="1968477"/>
            <a:ext cx="2804406" cy="2016906"/>
            <a:chOff x="4500857" y="1970812"/>
            <a:chExt cx="2804406" cy="2016906"/>
          </a:xfrm>
        </p:grpSpPr>
        <p:pic>
          <p:nvPicPr>
            <p:cNvPr id="12" name="图片 11" descr="图表, 折线图&#10;&#10;描述已自动生成">
              <a:extLst>
                <a:ext uri="{FF2B5EF4-FFF2-40B4-BE49-F238E27FC236}">
                  <a16:creationId xmlns:a16="http://schemas.microsoft.com/office/drawing/2014/main" id="{0C50B909-6373-CBFE-F64B-BA9549758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857" y="1970812"/>
              <a:ext cx="2804406" cy="2016906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F4A0447-03E1-07B4-D88D-281D8EC78CAD}"/>
                </a:ext>
              </a:extLst>
            </p:cNvPr>
            <p:cNvSpPr txBox="1"/>
            <p:nvPr/>
          </p:nvSpPr>
          <p:spPr>
            <a:xfrm>
              <a:off x="4746722" y="3716937"/>
              <a:ext cx="189013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JINST 14 (2019) P12006 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91A1542-2A7C-A399-94AC-792CE2EDBC76}"/>
                </a:ext>
              </a:extLst>
            </p:cNvPr>
            <p:cNvSpPr txBox="1"/>
            <p:nvPr/>
          </p:nvSpPr>
          <p:spPr>
            <a:xfrm>
              <a:off x="4936852" y="2430867"/>
              <a:ext cx="7865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(ee)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Wingdings" panose="05000000000000000000" pitchFamily="2" charset="2"/>
                </a:rPr>
                <a:t>scale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图片 19" descr="图表&#10;&#10;中度可信度描述已自动生成">
            <a:extLst>
              <a:ext uri="{FF2B5EF4-FFF2-40B4-BE49-F238E27FC236}">
                <a16:creationId xmlns:a16="http://schemas.microsoft.com/office/drawing/2014/main" id="{653982CB-E22A-9538-F2FE-DB20C7EC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85" y="4146543"/>
            <a:ext cx="2683268" cy="184965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07D6E8C-15B7-A432-6077-151565FE1826}"/>
              </a:ext>
            </a:extLst>
          </p:cNvPr>
          <p:cNvSpPr txBox="1"/>
          <p:nvPr/>
        </p:nvSpPr>
        <p:spPr>
          <a:xfrm>
            <a:off x="5535834" y="4927018"/>
            <a:ext cx="194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 energy scale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A560453-72EE-3998-F4C4-36E6203C3065}"/>
              </a:ext>
            </a:extLst>
          </p:cNvPr>
          <p:cNvSpPr txBox="1"/>
          <p:nvPr/>
        </p:nvSpPr>
        <p:spPr>
          <a:xfrm>
            <a:off x="4991880" y="5842312"/>
            <a:ext cx="14633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EPJC </a:t>
            </a:r>
            <a:r>
              <a:rPr kumimoji="0" lang="fr-F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 (2021) 689</a:t>
            </a:r>
            <a:endParaRPr kumimoji="0" lang="en-US" sz="1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1AE3DCB-76A3-7B38-A9BC-014CA929B7DB}"/>
              </a:ext>
            </a:extLst>
          </p:cNvPr>
          <p:cNvSpPr txBox="1"/>
          <p:nvPr/>
        </p:nvSpPr>
        <p:spPr>
          <a:xfrm>
            <a:off x="9417997" y="5109887"/>
            <a:ext cx="140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Missing E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resolution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E046F1C-FB98-77F3-2DA0-CDBC8023D335}"/>
              </a:ext>
            </a:extLst>
          </p:cNvPr>
          <p:cNvSpPr txBox="1"/>
          <p:nvPr/>
        </p:nvSpPr>
        <p:spPr>
          <a:xfrm>
            <a:off x="5058413" y="1481641"/>
            <a:ext cx="5691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Per-mil to percentage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achieved in many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795CA51-06F6-0A1E-1E04-2B47E528F60E}"/>
              </a:ext>
            </a:extLst>
          </p:cNvPr>
          <p:cNvSpPr txBox="1"/>
          <p:nvPr/>
        </p:nvSpPr>
        <p:spPr>
          <a:xfrm>
            <a:off x="10897078" y="1962625"/>
            <a:ext cx="102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dimuon mass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6BD8B1D-10C5-1D6D-2A82-8FF3F973DE59}"/>
              </a:ext>
            </a:extLst>
          </p:cNvPr>
          <p:cNvSpPr txBox="1"/>
          <p:nvPr/>
        </p:nvSpPr>
        <p:spPr>
          <a:xfrm>
            <a:off x="8668079" y="6445856"/>
            <a:ext cx="11893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EPJC 78 (2018) 903 </a:t>
            </a:r>
            <a:endParaRPr kumimoji="0" lang="en-US" sz="1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5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7F3F82F-3BAE-4955-E132-7900DCDF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099" y="4191649"/>
            <a:ext cx="3674208" cy="236939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9063213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Internal Precision</a:t>
            </a:r>
            <a:endParaRPr lang="en-US" sz="3200" b="1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11</a:t>
            </a:fld>
            <a:endParaRPr lang="en-US"/>
          </a:p>
        </p:txBody>
      </p: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5E49B28-29E6-DF2D-A54B-073EA479E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183D06-7E5C-6CFE-344E-72F684F33F97}"/>
              </a:ext>
            </a:extLst>
          </p:cNvPr>
          <p:cNvSpPr txBox="1"/>
          <p:nvPr/>
        </p:nvSpPr>
        <p:spPr>
          <a:xfrm>
            <a:off x="654527" y="1007581"/>
            <a:ext cx="62093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19 free parameters</a:t>
            </a:r>
            <a:r>
              <a:rPr lang="en-US" sz="2000" dirty="0"/>
              <a:t>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or 26 parameter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(including neutrino sector with masses)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10">
                <a:extLst>
                  <a:ext uri="{FF2B5EF4-FFF2-40B4-BE49-F238E27FC236}">
                    <a16:creationId xmlns:a16="http://schemas.microsoft.com/office/drawing/2014/main" id="{63CF67BA-D4A9-486B-7974-D0145DE7B5F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3972" y="1892776"/>
              <a:ext cx="4890017" cy="3377248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2485359">
                      <a:extLst>
                        <a:ext uri="{9D8B030D-6E8A-4147-A177-3AD203B41FA5}">
                          <a16:colId xmlns:a16="http://schemas.microsoft.com/office/drawing/2014/main" val="1424546584"/>
                        </a:ext>
                      </a:extLst>
                    </a:gridCol>
                    <a:gridCol w="2404658">
                      <a:extLst>
                        <a:ext uri="{9D8B030D-6E8A-4147-A177-3AD203B41FA5}">
                          <a16:colId xmlns:a16="http://schemas.microsoft.com/office/drawing/2014/main" val="29320463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Relative Error (PDG)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01205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2000" dirty="0"/>
                            <a:t>,</a:t>
                          </a:r>
                          <a:r>
                            <a:rPr lang="zh-CN" alt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altLang="zh-CN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zh-CN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e>
                              </m:func>
                            </m:oMath>
                          </a14:m>
                          <a:r>
                            <a:rPr lang="en-US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-10</a:t>
                          </a:r>
                          <a:r>
                            <a:rPr lang="en-US" altLang="zh-CN" sz="2000" baseline="0" dirty="0"/>
                            <a:t>, 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-4</a:t>
                          </a:r>
                          <a:r>
                            <a:rPr lang="en-US" altLang="zh-CN" sz="2000" baseline="0" dirty="0"/>
                            <a:t>, 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51200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sz="20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/>
                            <a:t>),</a:t>
                          </a:r>
                          <a:r>
                            <a:rPr lang="en-US" sz="20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-4 </a:t>
                          </a:r>
                          <a:r>
                            <a:rPr lang="en-US" sz="2000" dirty="0"/>
                            <a:t>(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-5</a:t>
                          </a:r>
                          <a:r>
                            <a:rPr lang="en-US" sz="2000" dirty="0"/>
                            <a:t>), 10</a:t>
                          </a:r>
                          <a:r>
                            <a:rPr lang="en-US" sz="2000" baseline="30000" dirty="0"/>
                            <a:t>-3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426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-1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-1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-1</a:t>
                          </a:r>
                          <a:endParaRPr lang="en-US" altLang="zh-CN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5414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-10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-8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-4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67027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9323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dirty="0"/>
                            <a:t>CKM 3 mixing angles &amp; </a:t>
                          </a:r>
                        </a:p>
                        <a:p>
                          <a:pPr algn="l"/>
                          <a:r>
                            <a:rPr lang="en-US" altLang="zh-CN" sz="1600" dirty="0"/>
                            <a:t>1 CP-violating phase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-4</a:t>
                          </a:r>
                          <a:r>
                            <a:rPr lang="en-US" altLang="zh-CN" sz="2000" baseline="0" dirty="0"/>
                            <a:t> </a:t>
                          </a:r>
                          <a:r>
                            <a:rPr lang="en-US" altLang="zh-CN" sz="2000" baseline="0" dirty="0">
                              <a:sym typeface="Wingdings" panose="05000000000000000000" pitchFamily="2" charset="2"/>
                            </a:rPr>
                            <a:t>- 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617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/>
                            <a:t>Strong CP violating </a:t>
                          </a:r>
                          <a:r>
                            <a:rPr lang="en-US" altLang="zh-CN" sz="1600" dirty="0"/>
                            <a:t>phase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&lt; 10</a:t>
                          </a:r>
                          <a:r>
                            <a:rPr lang="en-US" sz="2000" baseline="30000" dirty="0"/>
                            <a:t>-9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0602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10">
                <a:extLst>
                  <a:ext uri="{FF2B5EF4-FFF2-40B4-BE49-F238E27FC236}">
                    <a16:creationId xmlns:a16="http://schemas.microsoft.com/office/drawing/2014/main" id="{63CF67BA-D4A9-486B-7974-D0145DE7B5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6977001"/>
                  </p:ext>
                </p:extLst>
              </p:nvPr>
            </p:nvGraphicFramePr>
            <p:xfrm>
              <a:off x="803972" y="1892776"/>
              <a:ext cx="4890017" cy="3377248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2485359">
                      <a:extLst>
                        <a:ext uri="{9D8B030D-6E8A-4147-A177-3AD203B41FA5}">
                          <a16:colId xmlns:a16="http://schemas.microsoft.com/office/drawing/2014/main" val="1424546584"/>
                        </a:ext>
                      </a:extLst>
                    </a:gridCol>
                    <a:gridCol w="2404658">
                      <a:extLst>
                        <a:ext uri="{9D8B030D-6E8A-4147-A177-3AD203B41FA5}">
                          <a16:colId xmlns:a16="http://schemas.microsoft.com/office/drawing/2014/main" val="293204633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Relative Error (PDG)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012058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7692" r="-96822" b="-68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-10</a:t>
                          </a:r>
                          <a:r>
                            <a:rPr lang="en-US" altLang="zh-CN" sz="2000" baseline="0" dirty="0"/>
                            <a:t>, 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-4</a:t>
                          </a:r>
                          <a:r>
                            <a:rPr lang="en-US" altLang="zh-CN" sz="2000" baseline="0" dirty="0"/>
                            <a:t>, 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512006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07692" r="-96822" b="-58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-4 </a:t>
                          </a:r>
                          <a:r>
                            <a:rPr lang="en-US" sz="2000" dirty="0"/>
                            <a:t>(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-5</a:t>
                          </a:r>
                          <a:r>
                            <a:rPr lang="en-US" sz="2000" dirty="0"/>
                            <a:t>), 10</a:t>
                          </a:r>
                          <a:r>
                            <a:rPr lang="en-US" sz="2000" baseline="30000" dirty="0"/>
                            <a:t>-3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42686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7692" r="-96822" b="-48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-1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-1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-1</a:t>
                          </a:r>
                          <a:endParaRPr lang="en-US" altLang="zh-CN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5414706"/>
                      </a:ext>
                    </a:extLst>
                  </a:tr>
                  <a:tr h="4206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78571" r="-96822" b="-34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-10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-8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-4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67027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15385" r="-96822" b="-27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r>
                            <a:rPr lang="en-US" altLang="zh-CN" sz="2000" dirty="0"/>
                            <a:t>, 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93230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dirty="0"/>
                            <a:t>CKM 3 mixing angles &amp; </a:t>
                          </a:r>
                        </a:p>
                        <a:p>
                          <a:pPr algn="l"/>
                          <a:r>
                            <a:rPr lang="en-US" altLang="zh-CN" sz="1600" dirty="0"/>
                            <a:t>1 CP-violating phase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-4</a:t>
                          </a:r>
                          <a:r>
                            <a:rPr lang="en-US" altLang="zh-CN" sz="2000" baseline="0" dirty="0"/>
                            <a:t> </a:t>
                          </a:r>
                          <a:r>
                            <a:rPr lang="en-US" altLang="zh-CN" sz="2000" baseline="0" dirty="0">
                              <a:sym typeface="Wingdings" panose="05000000000000000000" pitchFamily="2" charset="2"/>
                            </a:rPr>
                            <a:t>- </a:t>
                          </a:r>
                          <a:r>
                            <a:rPr lang="en-US" altLang="zh-CN" sz="2000" dirty="0"/>
                            <a:t>10</a:t>
                          </a:r>
                          <a:r>
                            <a:rPr lang="en-US" altLang="zh-CN" sz="2000" baseline="30000" dirty="0"/>
                            <a:t>-2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61797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/>
                            <a:t>Strong CP violating </a:t>
                          </a:r>
                          <a:r>
                            <a:rPr lang="en-US" altLang="zh-CN" sz="1600" dirty="0"/>
                            <a:t>phase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&lt; 10</a:t>
                          </a:r>
                          <a:r>
                            <a:rPr lang="en-US" sz="2000" baseline="30000" dirty="0"/>
                            <a:t>-9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06025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EA36780-BF9E-BC6A-17C7-6E632AB41393}"/>
              </a:ext>
            </a:extLst>
          </p:cNvPr>
          <p:cNvCxnSpPr>
            <a:cxnSpLocks/>
          </p:cNvCxnSpPr>
          <p:nvPr/>
        </p:nvCxnSpPr>
        <p:spPr>
          <a:xfrm>
            <a:off x="6184899" y="1151877"/>
            <a:ext cx="0" cy="50174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3726AE1-BA85-91FD-B31C-A54AA6FFB8A6}"/>
              </a:ext>
            </a:extLst>
          </p:cNvPr>
          <p:cNvSpPr txBox="1"/>
          <p:nvPr/>
        </p:nvSpPr>
        <p:spPr>
          <a:xfrm>
            <a:off x="6321904" y="548400"/>
            <a:ext cx="5747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Measuring these parameters </a:t>
            </a:r>
            <a:r>
              <a:rPr lang="en-US" altLang="zh-CN" sz="2000" dirty="0"/>
              <a:t>precisely</a:t>
            </a:r>
            <a:r>
              <a:rPr lang="en-US" sz="20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stringent test of SM </a:t>
            </a:r>
            <a:r>
              <a:rPr lang="en-US" altLang="zh-CN" sz="2000" dirty="0">
                <a:solidFill>
                  <a:srgbClr val="7030A0"/>
                </a:solidFill>
              </a:rPr>
              <a:t>internal </a:t>
            </a:r>
            <a:r>
              <a:rPr lang="en-US" sz="2000" dirty="0">
                <a:solidFill>
                  <a:srgbClr val="7030A0"/>
                </a:solidFill>
              </a:rPr>
              <a:t>consistency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high sensitivity to new physics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probe of running nature of fundamental couplings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63657D-6D3F-38A9-30F3-63B89EFB4879}"/>
              </a:ext>
            </a:extLst>
          </p:cNvPr>
          <p:cNvSpPr txBox="1"/>
          <p:nvPr/>
        </p:nvSpPr>
        <p:spPr>
          <a:xfrm>
            <a:off x="696983" y="5465291"/>
            <a:ext cx="433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Those sensitive for EW &amp; TeV scale colliders to measure are marked in </a:t>
            </a:r>
            <a:r>
              <a:rPr lang="en-US" altLang="zh-CN" dirty="0">
                <a:solidFill>
                  <a:srgbClr val="FF0000"/>
                </a:solidFill>
              </a:rPr>
              <a:t>red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BA6DEB-586F-8F2B-56EE-B75A0D3FCDCA}"/>
              </a:ext>
            </a:extLst>
          </p:cNvPr>
          <p:cNvSpPr txBox="1"/>
          <p:nvPr/>
        </p:nvSpPr>
        <p:spPr>
          <a:xfrm>
            <a:off x="9935307" y="5957733"/>
            <a:ext cx="1629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EPJC </a:t>
            </a:r>
            <a:r>
              <a:rPr lang="fr-FR" sz="1400" i="1" dirty="0"/>
              <a:t>78, 675 (2018)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6F6B91B-F285-4A85-3935-291D4E1D9258}"/>
                  </a:ext>
                </a:extLst>
              </p:cNvPr>
              <p:cNvSpPr txBox="1"/>
              <p:nvPr/>
            </p:nvSpPr>
            <p:spPr>
              <a:xfrm>
                <a:off x="9935307" y="5382750"/>
                <a:ext cx="1462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b="1" dirty="0"/>
                  <a:t>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en-US" altLang="zh-CN" b="1" dirty="0"/>
                  <a:t> </a:t>
                </a:r>
                <a:endParaRPr lang="en-US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6F6B91B-F285-4A85-3935-291D4E1D9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307" y="5382750"/>
                <a:ext cx="1462943" cy="369332"/>
              </a:xfrm>
              <a:prstGeom prst="rect">
                <a:avLst/>
              </a:prstGeom>
              <a:blipFill>
                <a:blip r:embed="rId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3E96D780-7C7E-593D-BF15-998513612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199" y="2021999"/>
            <a:ext cx="3532517" cy="170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14CC774-6FE8-C941-C9A6-B106117C6586}"/>
              </a:ext>
            </a:extLst>
          </p:cNvPr>
          <p:cNvSpPr txBox="1"/>
          <p:nvPr/>
        </p:nvSpPr>
        <p:spPr>
          <a:xfrm>
            <a:off x="10136515" y="2662412"/>
            <a:ext cx="78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Loops</a:t>
            </a:r>
          </a:p>
        </p:txBody>
      </p:sp>
      <p:pic>
        <p:nvPicPr>
          <p:cNvPr id="9" name="图片 8" descr="文本, 白板&#10;&#10;描述已自动生成">
            <a:extLst>
              <a:ext uri="{FF2B5EF4-FFF2-40B4-BE49-F238E27FC236}">
                <a16:creationId xmlns:a16="http://schemas.microsoft.com/office/drawing/2014/main" id="{D7B0AF01-C832-1387-275F-A80E2D3F5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324" y="3007703"/>
            <a:ext cx="1907583" cy="5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3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Example of Demanding mW measurement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12</a:t>
            </a:fld>
            <a:endParaRPr lang="en-US"/>
          </a:p>
        </p:txBody>
      </p: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5E49B28-29E6-DF2D-A54B-073EA479E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4495" y="32486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图片 12" descr="图表, 直方图&#10;&#10;描述已自动生成">
            <a:extLst>
              <a:ext uri="{FF2B5EF4-FFF2-40B4-BE49-F238E27FC236}">
                <a16:creationId xmlns:a16="http://schemas.microsoft.com/office/drawing/2014/main" id="{2C5ECDD6-E3D3-91F1-AC12-D5B12A3F4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" y="944282"/>
            <a:ext cx="6887712" cy="494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8A477EE-4C1E-89BC-40C0-533B8F3DD442}"/>
              </a:ext>
            </a:extLst>
          </p:cNvPr>
          <p:cNvSpPr txBox="1"/>
          <p:nvPr/>
        </p:nvSpPr>
        <p:spPr>
          <a:xfrm>
            <a:off x="6909548" y="3317230"/>
            <a:ext cx="44442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Sensitive variables p</a:t>
            </a:r>
            <a:r>
              <a:rPr lang="en-US" sz="2000" b="1" baseline="-25000" dirty="0"/>
              <a:t>T</a:t>
            </a:r>
            <a:r>
              <a:rPr lang="en-US" sz="2000" b="1" baseline="30000" dirty="0"/>
              <a:t>lepton</a:t>
            </a:r>
            <a:r>
              <a:rPr lang="en-US" sz="2000" b="1" dirty="0"/>
              <a:t> and m</a:t>
            </a:r>
            <a:r>
              <a:rPr lang="en-US" sz="2000" b="1" baseline="-25000" dirty="0"/>
              <a:t>T</a:t>
            </a:r>
            <a:r>
              <a:rPr lang="en-US" sz="2000" b="1" dirty="0"/>
              <a:t>W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O(10) MeV m</a:t>
            </a:r>
            <a:r>
              <a:rPr lang="en-US" sz="2000" b="1" baseline="-25000" dirty="0"/>
              <a:t>W</a:t>
            </a:r>
            <a:r>
              <a:rPr lang="en-US" sz="2000" b="1" dirty="0"/>
              <a:t> precision requires </a:t>
            </a:r>
            <a:r>
              <a:rPr lang="en-US" sz="2000" b="1" dirty="0">
                <a:solidFill>
                  <a:srgbClr val="FF0000"/>
                </a:solidFill>
              </a:rPr>
              <a:t>per-mil precision</a:t>
            </a:r>
            <a:r>
              <a:rPr lang="en-US" sz="2000" b="1" dirty="0"/>
              <a:t> in predicting and measuring p</a:t>
            </a:r>
            <a:r>
              <a:rPr lang="en-US" sz="2000" b="1" baseline="-25000" dirty="0"/>
              <a:t>T</a:t>
            </a:r>
            <a:r>
              <a:rPr lang="en-US" sz="2000" b="1" baseline="30000" dirty="0"/>
              <a:t>l </a:t>
            </a:r>
            <a:r>
              <a:rPr lang="en-US" sz="2000" b="1" dirty="0"/>
              <a:t>and m</a:t>
            </a:r>
            <a:r>
              <a:rPr lang="en-US" sz="2000" b="1" baseline="-25000" dirty="0"/>
              <a:t>T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Correcting MC simulation to start-of-art predictions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Calibrating physics objects to best possible precisions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022E119-0C19-5856-E3A0-BE1F94E44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1" y="980243"/>
            <a:ext cx="3393739" cy="24351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1996E69-21E9-417F-6248-A3E4850DB302}"/>
              </a:ext>
            </a:extLst>
          </p:cNvPr>
          <p:cNvSpPr txBox="1"/>
          <p:nvPr/>
        </p:nvSpPr>
        <p:spPr>
          <a:xfrm>
            <a:off x="7874581" y="136525"/>
            <a:ext cx="2022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u="sng" dirty="0">
                <a:hlinkClick r:id="rId4"/>
              </a:rPr>
              <a:t>EPJC 78 (2018) 110</a:t>
            </a:r>
            <a:r>
              <a:rPr lang="fr-FR" sz="1400" i="1" u="sng" dirty="0"/>
              <a:t> </a:t>
            </a:r>
            <a:endParaRPr lang="en-US" sz="1400" i="1" u="sng" dirty="0"/>
          </a:p>
        </p:txBody>
      </p:sp>
    </p:spTree>
    <p:extLst>
      <p:ext uri="{BB962C8B-B14F-4D97-AF65-F5344CB8AC3E}">
        <p14:creationId xmlns:p14="http://schemas.microsoft.com/office/powerpoint/2010/main" val="37735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ATLAS Example of Modelling and Corrections for mW Study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13</a:t>
            </a:fld>
            <a:endParaRPr lang="en-US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62517992-CA2B-17E9-8CFA-4D73A882584E}"/>
              </a:ext>
            </a:extLst>
          </p:cNvPr>
          <p:cNvGrpSpPr/>
          <p:nvPr/>
        </p:nvGrpSpPr>
        <p:grpSpPr>
          <a:xfrm>
            <a:off x="124157" y="944282"/>
            <a:ext cx="2257134" cy="2086294"/>
            <a:chOff x="269631" y="1884667"/>
            <a:chExt cx="3148368" cy="2910072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322E2BAF-E775-1248-2F16-E3DF37546571}"/>
                </a:ext>
              </a:extLst>
            </p:cNvPr>
            <p:cNvGrpSpPr/>
            <p:nvPr/>
          </p:nvGrpSpPr>
          <p:grpSpPr>
            <a:xfrm>
              <a:off x="269631" y="1884667"/>
              <a:ext cx="3148368" cy="2910072"/>
              <a:chOff x="216877" y="1849497"/>
              <a:chExt cx="3148368" cy="2910072"/>
            </a:xfrm>
          </p:grpSpPr>
          <p:pic>
            <p:nvPicPr>
              <p:cNvPr id="3" name="Picture 8">
                <a:extLst>
                  <a:ext uri="{FF2B5EF4-FFF2-40B4-BE49-F238E27FC236}">
                    <a16:creationId xmlns:a16="http://schemas.microsoft.com/office/drawing/2014/main" id="{B03B2827-00D5-1293-1D5F-613B6E174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6"/>
              <a:stretch>
                <a:fillRect/>
              </a:stretch>
            </p:blipFill>
            <p:spPr bwMode="auto">
              <a:xfrm>
                <a:off x="216877" y="1849497"/>
                <a:ext cx="3148368" cy="29100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B8EA6671-9D59-F960-E8AF-372F26D5F9D3}"/>
                  </a:ext>
                </a:extLst>
              </p:cNvPr>
              <p:cNvGrpSpPr/>
              <p:nvPr/>
            </p:nvGrpSpPr>
            <p:grpSpPr>
              <a:xfrm>
                <a:off x="1354129" y="3206262"/>
                <a:ext cx="863748" cy="392723"/>
                <a:chOff x="1354129" y="3206262"/>
                <a:chExt cx="863748" cy="392723"/>
              </a:xfrm>
            </p:grpSpPr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C22B44CB-B83D-60CF-24B3-7F146E465444}"/>
                    </a:ext>
                  </a:extLst>
                </p:cNvPr>
                <p:cNvSpPr/>
                <p:nvPr/>
              </p:nvSpPr>
              <p:spPr>
                <a:xfrm>
                  <a:off x="1406769" y="3206262"/>
                  <a:ext cx="744416" cy="3927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" name="组合 40">
                  <a:extLst>
                    <a:ext uri="{FF2B5EF4-FFF2-40B4-BE49-F238E27FC236}">
                      <a16:creationId xmlns:a16="http://schemas.microsoft.com/office/drawing/2014/main" id="{3C74577B-18B2-5929-C1C2-2B7C4A51DB96}"/>
                    </a:ext>
                  </a:extLst>
                </p:cNvPr>
                <p:cNvGrpSpPr/>
                <p:nvPr/>
              </p:nvGrpSpPr>
              <p:grpSpPr>
                <a:xfrm rot="20151209">
                  <a:off x="1354129" y="3287826"/>
                  <a:ext cx="863748" cy="176199"/>
                  <a:chOff x="5105938" y="2670468"/>
                  <a:chExt cx="1331645" cy="271647"/>
                </a:xfrm>
              </p:grpSpPr>
              <p:grpSp>
                <p:nvGrpSpPr>
                  <p:cNvPr id="24" name="Group 6">
                    <a:extLst>
                      <a:ext uri="{FF2B5EF4-FFF2-40B4-BE49-F238E27FC236}">
                        <a16:creationId xmlns:a16="http://schemas.microsoft.com/office/drawing/2014/main" id="{28924AE6-DB31-5EBE-C431-48D2F6C741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654503">
                    <a:off x="5146721" y="2670468"/>
                    <a:ext cx="519701" cy="45719"/>
                    <a:chOff x="1392" y="1488"/>
                    <a:chExt cx="1584" cy="0"/>
                  </a:xfrm>
                </p:grpSpPr>
                <p:sp>
                  <p:nvSpPr>
                    <p:cNvPr id="25" name="Line 7">
                      <a:extLst>
                        <a:ext uri="{FF2B5EF4-FFF2-40B4-BE49-F238E27FC236}">
                          <a16:creationId xmlns:a16="http://schemas.microsoft.com/office/drawing/2014/main" id="{DC76AA30-E142-EEE5-AB63-76B0B760A5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Line 8">
                      <a:extLst>
                        <a:ext uri="{FF2B5EF4-FFF2-40B4-BE49-F238E27FC236}">
                          <a16:creationId xmlns:a16="http://schemas.microsoft.com/office/drawing/2014/main" id="{481A521A-BC5C-6801-7BB0-E14A487A48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oup 6">
                    <a:extLst>
                      <a:ext uri="{FF2B5EF4-FFF2-40B4-BE49-F238E27FC236}">
                        <a16:creationId xmlns:a16="http://schemas.microsoft.com/office/drawing/2014/main" id="{8C75CE0B-84AA-7F40-05DE-BB62E82936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0410584">
                    <a:off x="5105938" y="2734128"/>
                    <a:ext cx="481344" cy="138100"/>
                    <a:chOff x="1392" y="1488"/>
                    <a:chExt cx="1584" cy="0"/>
                  </a:xfrm>
                </p:grpSpPr>
                <p:sp>
                  <p:nvSpPr>
                    <p:cNvPr id="31" name="Line 7">
                      <a:extLst>
                        <a:ext uri="{FF2B5EF4-FFF2-40B4-BE49-F238E27FC236}">
                          <a16:creationId xmlns:a16="http://schemas.microsoft.com/office/drawing/2014/main" id="{B045DFC6-52DD-B13E-BE87-2A72DF435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Line 8">
                      <a:extLst>
                        <a:ext uri="{FF2B5EF4-FFF2-40B4-BE49-F238E27FC236}">
                          <a16:creationId xmlns:a16="http://schemas.microsoft.com/office/drawing/2014/main" id="{9A3BA7E5-AF52-4054-28D6-73DD52919CD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4" name="Freeform 86">
                    <a:extLst>
                      <a:ext uri="{FF2B5EF4-FFF2-40B4-BE49-F238E27FC236}">
                        <a16:creationId xmlns:a16="http://schemas.microsoft.com/office/drawing/2014/main" id="{EC4C7B5B-9D0E-4C90-B0F9-B7F02625EA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183553" flipH="1">
                    <a:off x="5588344" y="2894211"/>
                    <a:ext cx="440231" cy="45719"/>
                  </a:xfrm>
                  <a:custGeom>
                    <a:avLst/>
                    <a:gdLst>
                      <a:gd name="T0" fmla="*/ 0 w 2304"/>
                      <a:gd name="T1" fmla="*/ 173038 h 192"/>
                      <a:gd name="T2" fmla="*/ 172112 w 2304"/>
                      <a:gd name="T3" fmla="*/ 0 h 192"/>
                      <a:gd name="T4" fmla="*/ 344223 w 2304"/>
                      <a:gd name="T5" fmla="*/ 173038 h 192"/>
                      <a:gd name="T6" fmla="*/ 516335 w 2304"/>
                      <a:gd name="T7" fmla="*/ 0 h 192"/>
                      <a:gd name="T8" fmla="*/ 688446 w 2304"/>
                      <a:gd name="T9" fmla="*/ 173038 h 192"/>
                      <a:gd name="T10" fmla="*/ 860558 w 2304"/>
                      <a:gd name="T11" fmla="*/ 0 h 192"/>
                      <a:gd name="T12" fmla="*/ 1032669 w 2304"/>
                      <a:gd name="T13" fmla="*/ 173038 h 192"/>
                      <a:gd name="T14" fmla="*/ 1204781 w 2304"/>
                      <a:gd name="T15" fmla="*/ 0 h 192"/>
                      <a:gd name="T16" fmla="*/ 1376892 w 2304"/>
                      <a:gd name="T17" fmla="*/ 173038 h 192"/>
                      <a:gd name="T18" fmla="*/ 1549004 w 2304"/>
                      <a:gd name="T19" fmla="*/ 0 h 192"/>
                      <a:gd name="T20" fmla="*/ 1721115 w 2304"/>
                      <a:gd name="T21" fmla="*/ 173038 h 192"/>
                      <a:gd name="T22" fmla="*/ 1893227 w 2304"/>
                      <a:gd name="T23" fmla="*/ 0 h 192"/>
                      <a:gd name="T24" fmla="*/ 2065338 w 2304"/>
                      <a:gd name="T25" fmla="*/ 173038 h 192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2304" h="192">
                        <a:moveTo>
                          <a:pt x="0" y="192"/>
                        </a:moveTo>
                        <a:cubicBezTo>
                          <a:pt x="64" y="96"/>
                          <a:pt x="128" y="0"/>
                          <a:pt x="192" y="0"/>
                        </a:cubicBezTo>
                        <a:cubicBezTo>
                          <a:pt x="256" y="0"/>
                          <a:pt x="320" y="192"/>
                          <a:pt x="384" y="192"/>
                        </a:cubicBezTo>
                        <a:cubicBezTo>
                          <a:pt x="448" y="192"/>
                          <a:pt x="512" y="0"/>
                          <a:pt x="576" y="0"/>
                        </a:cubicBezTo>
                        <a:cubicBezTo>
                          <a:pt x="640" y="0"/>
                          <a:pt x="704" y="192"/>
                          <a:pt x="768" y="192"/>
                        </a:cubicBezTo>
                        <a:cubicBezTo>
                          <a:pt x="832" y="192"/>
                          <a:pt x="896" y="0"/>
                          <a:pt x="960" y="0"/>
                        </a:cubicBezTo>
                        <a:cubicBezTo>
                          <a:pt x="1024" y="0"/>
                          <a:pt x="1088" y="192"/>
                          <a:pt x="1152" y="192"/>
                        </a:cubicBezTo>
                        <a:cubicBezTo>
                          <a:pt x="1216" y="192"/>
                          <a:pt x="1280" y="0"/>
                          <a:pt x="1344" y="0"/>
                        </a:cubicBezTo>
                        <a:cubicBezTo>
                          <a:pt x="1408" y="0"/>
                          <a:pt x="1472" y="192"/>
                          <a:pt x="1536" y="192"/>
                        </a:cubicBezTo>
                        <a:cubicBezTo>
                          <a:pt x="1600" y="192"/>
                          <a:pt x="1664" y="0"/>
                          <a:pt x="1728" y="0"/>
                        </a:cubicBezTo>
                        <a:cubicBezTo>
                          <a:pt x="1792" y="0"/>
                          <a:pt x="1856" y="192"/>
                          <a:pt x="1920" y="192"/>
                        </a:cubicBezTo>
                        <a:cubicBezTo>
                          <a:pt x="1984" y="192"/>
                          <a:pt x="2048" y="0"/>
                          <a:pt x="2112" y="0"/>
                        </a:cubicBezTo>
                        <a:cubicBezTo>
                          <a:pt x="2176" y="0"/>
                          <a:pt x="2272" y="160"/>
                          <a:pt x="2304" y="192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35" name="Group 6">
                    <a:extLst>
                      <a:ext uri="{FF2B5EF4-FFF2-40B4-BE49-F238E27FC236}">
                        <a16:creationId xmlns:a16="http://schemas.microsoft.com/office/drawing/2014/main" id="{412E4882-21E6-FCC8-C0DE-B980478AE9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0463706">
                    <a:off x="6000343" y="2892024"/>
                    <a:ext cx="437240" cy="50091"/>
                    <a:chOff x="1392" y="1488"/>
                    <a:chExt cx="1584" cy="0"/>
                  </a:xfrm>
                </p:grpSpPr>
                <p:sp>
                  <p:nvSpPr>
                    <p:cNvPr id="36" name="Line 7">
                      <a:extLst>
                        <a:ext uri="{FF2B5EF4-FFF2-40B4-BE49-F238E27FC236}">
                          <a16:creationId xmlns:a16="http://schemas.microsoft.com/office/drawing/2014/main" id="{C370E8A4-1276-FCA8-F1DB-4CE5D0D1BE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Line 8">
                      <a:extLst>
                        <a:ext uri="{FF2B5EF4-FFF2-40B4-BE49-F238E27FC236}">
                          <a16:creationId xmlns:a16="http://schemas.microsoft.com/office/drawing/2014/main" id="{42EDDB66-3B57-7010-E404-EA0EE7F593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51" name="Group 20">
              <a:extLst>
                <a:ext uri="{FF2B5EF4-FFF2-40B4-BE49-F238E27FC236}">
                  <a16:creationId xmlns:a16="http://schemas.microsoft.com/office/drawing/2014/main" id="{0F99E114-09AA-F228-C2FD-ACB100FB2C94}"/>
                </a:ext>
              </a:extLst>
            </p:cNvPr>
            <p:cNvGrpSpPr>
              <a:grpSpLocks/>
            </p:cNvGrpSpPr>
            <p:nvPr/>
          </p:nvGrpSpPr>
          <p:grpSpPr bwMode="auto">
            <a:xfrm rot="1403206" flipH="1" flipV="1">
              <a:off x="2082199" y="3079396"/>
              <a:ext cx="295255" cy="448248"/>
              <a:chOff x="1392" y="1488"/>
              <a:chExt cx="1584" cy="0"/>
            </a:xfrm>
          </p:grpSpPr>
          <p:sp>
            <p:nvSpPr>
              <p:cNvPr id="52" name="Line 21">
                <a:extLst>
                  <a:ext uri="{FF2B5EF4-FFF2-40B4-BE49-F238E27FC236}">
                    <a16:creationId xmlns:a16="http://schemas.microsoft.com/office/drawing/2014/main" id="{FA65DD5A-097A-19E0-758B-8A66807AD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2">
                <a:extLst>
                  <a:ext uri="{FF2B5EF4-FFF2-40B4-BE49-F238E27FC236}">
                    <a16:creationId xmlns:a16="http://schemas.microsoft.com/office/drawing/2014/main" id="{CBBDB6A9-7934-0D6E-D18C-B17B065B8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9D47957F-A3AF-B728-E4D6-EB962F28DBB9}"/>
              </a:ext>
            </a:extLst>
          </p:cNvPr>
          <p:cNvSpPr txBox="1"/>
          <p:nvPr/>
        </p:nvSpPr>
        <p:spPr>
          <a:xfrm>
            <a:off x="2477544" y="844644"/>
            <a:ext cx="8168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sym typeface="Wingdings" panose="05000000000000000000" pitchFamily="2" charset="2"/>
              </a:rPr>
              <a:t>Needs precise modelling upon all corners</a:t>
            </a:r>
            <a:r>
              <a:rPr lang="en-US" altLang="zh-CN" sz="2000" dirty="0">
                <a:sym typeface="Wingdings" panose="05000000000000000000" pitchFamily="2" charset="2"/>
              </a:rPr>
              <a:t>: </a:t>
            </a:r>
          </a:p>
          <a:p>
            <a:r>
              <a:rPr lang="en-US" altLang="zh-CN" sz="2000" dirty="0">
                <a:sym typeface="Wingdings" panose="05000000000000000000" pitchFamily="2" charset="2"/>
              </a:rPr>
              <a:t>	from matrix-element all the way to final state particles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W, Z process initially modelled with Powheg+Pythia8:</a:t>
            </a:r>
          </a:p>
          <a:p>
            <a:r>
              <a:rPr lang="en-US" dirty="0">
                <a:sym typeface="Wingdings" panose="05000000000000000000" pitchFamily="2" charset="2"/>
              </a:rPr>
              <a:t>	NLO QCD + QED final state radiation +  LL QCD resummation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r>
              <a:rPr lang="en-US" sz="2000" b="1" dirty="0">
                <a:solidFill>
                  <a:srgbClr val="7030A0"/>
                </a:solidFill>
                <a:sym typeface="Wingdings" panose="05000000000000000000" pitchFamily="2" charset="2"/>
              </a:rPr>
              <a:t>Correct to start-of-art predictions</a:t>
            </a:r>
            <a:r>
              <a:rPr lang="en-US" sz="2000" dirty="0">
                <a:sym typeface="Wingdings" panose="05000000000000000000" pitchFamily="2" charset="2"/>
              </a:rPr>
              <a:t> based on </a:t>
            </a:r>
            <a:r>
              <a:rPr lang="en-US" sz="2000" b="1" dirty="0">
                <a:solidFill>
                  <a:srgbClr val="7030A0"/>
                </a:solidFill>
                <a:sym typeface="Wingdings" panose="05000000000000000000" pitchFamily="2" charset="2"/>
              </a:rPr>
              <a:t>Drell-Yan factorisation formula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A942841D-D3D2-E638-C9AE-B0146C1F2B16}"/>
              </a:ext>
            </a:extLst>
          </p:cNvPr>
          <p:cNvGrpSpPr/>
          <p:nvPr/>
        </p:nvGrpSpPr>
        <p:grpSpPr>
          <a:xfrm>
            <a:off x="546100" y="2685869"/>
            <a:ext cx="10913208" cy="3314801"/>
            <a:chOff x="546100" y="2783636"/>
            <a:chExt cx="10913208" cy="331480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6D90700-C268-92ED-3D1D-092B32F8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608" y="2783636"/>
              <a:ext cx="8013700" cy="65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B85FD685-4F7C-293A-684B-453E7F123F4A}"/>
                </a:ext>
              </a:extLst>
            </p:cNvPr>
            <p:cNvCxnSpPr/>
            <p:nvPr/>
          </p:nvCxnSpPr>
          <p:spPr>
            <a:xfrm>
              <a:off x="3445608" y="3568700"/>
              <a:ext cx="82794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D763B5A0-8C5B-0241-29AA-85912DCEFD15}"/>
                    </a:ext>
                  </a:extLst>
                </p:cNvPr>
                <p:cNvSpPr txBox="1"/>
                <p:nvPr/>
              </p:nvSpPr>
              <p:spPr>
                <a:xfrm>
                  <a:off x="546100" y="3974663"/>
                  <a:ext cx="2899508" cy="923330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Differential </a:t>
                  </a:r>
                  <a:r>
                    <a:rPr lang="en-US" altLang="zh-CN" dirty="0">
                      <a:latin typeface="Symbol" panose="05050102010706020507" pitchFamily="18" charset="2"/>
                    </a:rPr>
                    <a:t>s</a:t>
                  </a:r>
                  <a:r>
                    <a:rPr lang="en-US" altLang="zh-CN" dirty="0"/>
                    <a:t> for final states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</m:oMath>
                  </a14:m>
                  <a:r>
                    <a:rPr lang="en-US" altLang="zh-CN" dirty="0"/>
                    <a:t> detector response </a:t>
                  </a:r>
                </a:p>
                <a:p>
                  <a:r>
                    <a:rPr lang="en-US" altLang="zh-CN" dirty="0">
                      <a:sym typeface="Wingdings" panose="05000000000000000000" pitchFamily="2" charset="2"/>
                    </a:rPr>
                    <a:t> Detector-level templates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D763B5A0-8C5B-0241-29AA-85912DCEFD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100" y="3974663"/>
                  <a:ext cx="2899508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1677" t="-4575" b="-91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77198800-40C4-CDDB-FE2D-D864D298F6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3793" y="3583255"/>
              <a:ext cx="1603343" cy="35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7FAF170C-E8D5-4FD5-1F25-4DBDA70B0ABE}"/>
                </a:ext>
              </a:extLst>
            </p:cNvPr>
            <p:cNvCxnSpPr>
              <a:cxnSpLocks/>
            </p:cNvCxnSpPr>
            <p:nvPr/>
          </p:nvCxnSpPr>
          <p:spPr>
            <a:xfrm>
              <a:off x="4493358" y="3575399"/>
              <a:ext cx="75809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61A4C98-87AC-7C51-456E-83468DCFB6CA}"/>
                </a:ext>
              </a:extLst>
            </p:cNvPr>
            <p:cNvSpPr txBox="1"/>
            <p:nvPr/>
          </p:nvSpPr>
          <p:spPr>
            <a:xfrm>
              <a:off x="1269180" y="5175107"/>
              <a:ext cx="3369876" cy="92333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Breit-Wigner mass distribution, vary as mW </a:t>
              </a:r>
            </a:p>
            <a:p>
              <a:r>
                <a:rPr lang="en-US" altLang="zh-CN" dirty="0"/>
                <a:t>(uncertainty on width considered)</a:t>
              </a:r>
              <a:endParaRPr lang="zh-CN" altLang="en-US" dirty="0"/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1BCD0404-6EF1-D07C-37A3-974B6D0AB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7840" y="3568701"/>
              <a:ext cx="1512189" cy="1606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85FF98DB-DB93-D602-65DB-DAAEF7F703B3}"/>
                </a:ext>
              </a:extLst>
            </p:cNvPr>
            <p:cNvCxnSpPr>
              <a:cxnSpLocks/>
            </p:cNvCxnSpPr>
            <p:nvPr/>
          </p:nvCxnSpPr>
          <p:spPr>
            <a:xfrm>
              <a:off x="5337908" y="3575399"/>
              <a:ext cx="643792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B8A98702-6DD2-73F0-B2C1-4C573984A07E}"/>
                </a:ext>
              </a:extLst>
            </p:cNvPr>
            <p:cNvCxnSpPr>
              <a:cxnSpLocks/>
            </p:cNvCxnSpPr>
            <p:nvPr/>
          </p:nvCxnSpPr>
          <p:spPr>
            <a:xfrm>
              <a:off x="5659804" y="3599958"/>
              <a:ext cx="0" cy="22909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EB11E14-DB36-836E-1CA3-2E1A24226C8B}"/>
                </a:ext>
              </a:extLst>
            </p:cNvPr>
            <p:cNvSpPr txBox="1"/>
            <p:nvPr/>
          </p:nvSpPr>
          <p:spPr>
            <a:xfrm>
              <a:off x="4721890" y="3833313"/>
              <a:ext cx="2336799" cy="92333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Rapidity distribution:</a:t>
              </a:r>
            </a:p>
            <a:p>
              <a:r>
                <a:rPr lang="en-US" altLang="zh-CN" dirty="0"/>
                <a:t>Correct to perturbative NNLO via DYNNLO </a:t>
              </a:r>
              <a:endParaRPr lang="zh-CN" altLang="en-US" dirty="0"/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4CC5F449-816B-713B-FB46-89C924CB088F}"/>
                </a:ext>
              </a:extLst>
            </p:cNvPr>
            <p:cNvCxnSpPr>
              <a:cxnSpLocks/>
            </p:cNvCxnSpPr>
            <p:nvPr/>
          </p:nvCxnSpPr>
          <p:spPr>
            <a:xfrm>
              <a:off x="8062058" y="3575399"/>
              <a:ext cx="3348892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2B775215-D7DE-2A9F-1B56-B8767A8CAE65}"/>
                </a:ext>
              </a:extLst>
            </p:cNvPr>
            <p:cNvCxnSpPr>
              <a:cxnSpLocks/>
            </p:cNvCxnSpPr>
            <p:nvPr/>
          </p:nvCxnSpPr>
          <p:spPr>
            <a:xfrm>
              <a:off x="9933354" y="3568700"/>
              <a:ext cx="0" cy="26035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6636668C-BCD3-9BD2-D6E7-A9249885DCCA}"/>
                </a:ext>
              </a:extLst>
            </p:cNvPr>
            <p:cNvSpPr txBox="1"/>
            <p:nvPr/>
          </p:nvSpPr>
          <p:spPr>
            <a:xfrm>
              <a:off x="8582688" y="3829050"/>
              <a:ext cx="2696553" cy="92333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Helicity </a:t>
              </a:r>
              <a:r>
                <a:rPr lang="en-US" altLang="zh-CN" dirty="0">
                  <a:latin typeface="Symbol" panose="05050102010706020507" pitchFamily="18" charset="2"/>
                </a:rPr>
                <a:t>s </a:t>
              </a:r>
              <a:r>
                <a:rPr lang="en-US" altLang="zh-CN" dirty="0"/>
                <a:t>and A</a:t>
              </a:r>
              <a:r>
                <a:rPr lang="en-US" altLang="zh-CN" baseline="-25000" dirty="0"/>
                <a:t>i</a:t>
              </a:r>
              <a:r>
                <a:rPr lang="en-US" altLang="zh-CN" dirty="0"/>
                <a:t>:</a:t>
              </a:r>
            </a:p>
            <a:p>
              <a:r>
                <a:rPr lang="en-US" altLang="zh-CN" dirty="0"/>
                <a:t>Correct to perturbative NNLO via DYNNLO</a:t>
              </a:r>
              <a:endParaRPr lang="zh-CN" altLang="en-US" dirty="0"/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458CC247-DB13-43BE-C66C-7845B0692B4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575399"/>
              <a:ext cx="1854200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57ACA855-DB15-2834-FCAA-F5B60BCFF534}"/>
                </a:ext>
              </a:extLst>
            </p:cNvPr>
            <p:cNvCxnSpPr>
              <a:cxnSpLocks/>
            </p:cNvCxnSpPr>
            <p:nvPr/>
          </p:nvCxnSpPr>
          <p:spPr>
            <a:xfrm>
              <a:off x="7183804" y="3615584"/>
              <a:ext cx="422517" cy="128240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6C2C824-B091-976C-C16C-FE3F194DD32F}"/>
                </a:ext>
              </a:extLst>
            </p:cNvPr>
            <p:cNvSpPr txBox="1"/>
            <p:nvPr/>
          </p:nvSpPr>
          <p:spPr>
            <a:xfrm>
              <a:off x="5251450" y="4898128"/>
              <a:ext cx="5880100" cy="92333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p</a:t>
              </a:r>
              <a:r>
                <a:rPr lang="en-US" altLang="zh-CN" baseline="-25000" dirty="0"/>
                <a:t>T</a:t>
              </a:r>
              <a:r>
                <a:rPr lang="en-US" altLang="zh-CN" dirty="0"/>
                <a:t>(V): sensitive in small p</a:t>
              </a:r>
              <a:r>
                <a:rPr lang="en-US" altLang="zh-CN" baseline="-25000" dirty="0"/>
                <a:t>T</a:t>
              </a:r>
              <a:r>
                <a:rPr lang="en-US" altLang="zh-CN" dirty="0"/>
                <a:t>, subject to large uncertainties</a:t>
              </a:r>
            </a:p>
            <a:p>
              <a:r>
                <a:rPr lang="en-US" altLang="zh-CN" dirty="0"/>
                <a:t>Correct to Pythia 8 tuned with data — AZ tunes </a:t>
              </a:r>
            </a:p>
            <a:p>
              <a:r>
                <a:rPr lang="en-US" altLang="zh-CN" dirty="0"/>
                <a:t>(approximately NLO QCD + NLL resummation accuracies)</a:t>
              </a:r>
              <a:endParaRPr lang="zh-CN" altLang="en-US" dirty="0"/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CC25C49E-FFE2-E32C-9F40-7A9F7FB673AA}"/>
              </a:ext>
            </a:extLst>
          </p:cNvPr>
          <p:cNvSpPr txBox="1"/>
          <p:nvPr/>
        </p:nvSpPr>
        <p:spPr>
          <a:xfrm>
            <a:off x="2477544" y="5987121"/>
            <a:ext cx="960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Corrections on variables insensitive to mW </a:t>
            </a:r>
            <a:r>
              <a:rPr lang="en-US" altLang="zh-CN" sz="2000" b="1" dirty="0">
                <a:solidFill>
                  <a:srgbClr val="7030A0"/>
                </a:solidFill>
                <a:sym typeface="Wingdings" panose="05000000000000000000" pitchFamily="2" charset="2"/>
              </a:rPr>
              <a:t> reliable modelling, minimum biases to mW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55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Results in W mass</a:t>
            </a:r>
            <a:endParaRPr lang="en-US" sz="32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14</a:t>
            </a:fld>
            <a:endParaRPr lang="en-US"/>
          </a:p>
        </p:txBody>
      </p: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5E49B28-29E6-DF2D-A54B-073EA479E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4495" y="32486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86E4209-920F-2544-EDDF-7F296630C7F1}"/>
              </a:ext>
            </a:extLst>
          </p:cNvPr>
          <p:cNvSpPr txBox="1"/>
          <p:nvPr/>
        </p:nvSpPr>
        <p:spPr>
          <a:xfrm>
            <a:off x="7906900" y="2254459"/>
            <a:ext cx="4114800" cy="24038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future?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Balance of pile-up conditions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Choice of methodology (observable, modelling, fitting)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Reduction of modelling/PDF uncertainties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Updated design of measurement paths?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269D-9A8B-C755-64A9-00A0D5AE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0" y="1097451"/>
            <a:ext cx="7736599" cy="51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E51A87A-9CDB-30CF-58C5-72090966685A}"/>
              </a:ext>
            </a:extLst>
          </p:cNvPr>
          <p:cNvSpPr txBox="1"/>
          <p:nvPr/>
        </p:nvSpPr>
        <p:spPr>
          <a:xfrm>
            <a:off x="4875989" y="1028612"/>
            <a:ext cx="3937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arXiv:2412.13872, submitted to Nature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073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71EBF40-26D4-66C4-D3E9-034A37AC8A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54527" y="152519"/>
                <a:ext cx="10804781" cy="7917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1" dirty="0">
                    <a:solidFill>
                      <a:schemeClr val="tx1"/>
                    </a:solidFill>
                  </a:rPr>
                  <a:t>Precision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</a:t>
                </a:r>
                <a:r>
                  <a:rPr lang="en-US" sz="3200" b="1" dirty="0">
                    <a:solidFill>
                      <a:schemeClr val="tx1"/>
                    </a:solidFill>
                  </a:rPr>
                  <a:t> everything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71EBF40-26D4-66C4-D3E9-034A37AC8A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4527" y="152519"/>
                <a:ext cx="10804781" cy="791763"/>
              </a:xfrm>
              <a:blipFill>
                <a:blip r:embed="rId2"/>
                <a:stretch>
                  <a:fillRect l="-1410" t="-1538"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15</a:t>
            </a:fld>
            <a:endParaRPr lang="en-US"/>
          </a:p>
        </p:txBody>
      </p: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5E49B28-29E6-DF2D-A54B-073EA479E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4495" y="32486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8320AB8-F186-68B2-8576-BA513FCE584B}"/>
                  </a:ext>
                </a:extLst>
              </p:cNvPr>
              <p:cNvSpPr txBox="1"/>
              <p:nvPr/>
            </p:nvSpPr>
            <p:spPr>
              <a:xfrm>
                <a:off x="652066" y="882550"/>
                <a:ext cx="43805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LHC measurements unique to test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dirty="0"/>
                  <a:t> running to </a:t>
                </a:r>
                <a:r>
                  <a:rPr lang="en-US" altLang="zh-CN" sz="2000" dirty="0"/>
                  <a:t>electroweak scale and TeV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8320AB8-F186-68B2-8576-BA513FCE5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66" y="882550"/>
                <a:ext cx="4380535" cy="707886"/>
              </a:xfrm>
              <a:prstGeom prst="rect">
                <a:avLst/>
              </a:prstGeom>
              <a:blipFill>
                <a:blip r:embed="rId3"/>
                <a:stretch>
                  <a:fillRect l="-1530" t="-5172" r="-1113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76DB331F-23E3-6897-5C25-44F085E8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6" y="1899645"/>
            <a:ext cx="2619425" cy="364673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3184F8-42A3-3631-883E-5396DD3204A8}"/>
              </a:ext>
            </a:extLst>
          </p:cNvPr>
          <p:cNvSpPr txBox="1"/>
          <p:nvPr/>
        </p:nvSpPr>
        <p:spPr>
          <a:xfrm>
            <a:off x="2878025" y="3061291"/>
            <a:ext cx="1741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Utilize the abundant production of jets and V+jets</a:t>
            </a: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75DAFB18-C4FE-65C6-6621-8D2ED6CBF35C}"/>
              </a:ext>
            </a:extLst>
          </p:cNvPr>
          <p:cNvSpPr/>
          <p:nvPr/>
        </p:nvSpPr>
        <p:spPr>
          <a:xfrm>
            <a:off x="4525480" y="1721272"/>
            <a:ext cx="304800" cy="47581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C95F064-0DDB-FCAE-7447-463C0F3245BD}"/>
              </a:ext>
            </a:extLst>
          </p:cNvPr>
          <p:cNvSpPr txBox="1"/>
          <p:nvPr/>
        </p:nvSpPr>
        <p:spPr>
          <a:xfrm>
            <a:off x="5812168" y="885384"/>
            <a:ext cx="55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Many different methodologies, relevant examples below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1E37156-3897-6B0E-80F1-0330FC9A4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619" y="5280853"/>
            <a:ext cx="2687233" cy="1383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B0C9562-CDA7-B78E-6575-C5B1C4F3B16D}"/>
                  </a:ext>
                </a:extLst>
              </p:cNvPr>
              <p:cNvSpPr txBox="1"/>
              <p:nvPr/>
            </p:nvSpPr>
            <p:spPr>
              <a:xfrm>
                <a:off x="8153400" y="5381215"/>
                <a:ext cx="3497729" cy="1261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 modifies the strength of ISR, and therefore affects p</a:t>
                </a:r>
                <a:r>
                  <a:rPr lang="en-US" sz="2000" b="1" baseline="-25000" dirty="0">
                    <a:solidFill>
                      <a:srgbClr val="7030A0"/>
                    </a:solidFill>
                  </a:rPr>
                  <a:t>T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(Z)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 </a:t>
                </a:r>
                <a:r>
                  <a:rPr lang="en-US" dirty="0"/>
                  <a:t>p</a:t>
                </a:r>
                <a:r>
                  <a:rPr lang="en-US" baseline="-25000" dirty="0"/>
                  <a:t>T</a:t>
                </a:r>
                <a:r>
                  <a:rPr lang="en-US" dirty="0"/>
                  <a:t>(Z) is one of most precisely measured distribution at LHC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B0C9562-CDA7-B78E-6575-C5B1C4F3B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381215"/>
                <a:ext cx="3497729" cy="1261884"/>
              </a:xfrm>
              <a:prstGeom prst="rect">
                <a:avLst/>
              </a:prstGeom>
              <a:blipFill>
                <a:blip r:embed="rId6"/>
                <a:stretch>
                  <a:fillRect l="-1920" t="-2899" b="-67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EEABCF88-155B-FA16-A32A-6BB376A73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602" y="1759381"/>
            <a:ext cx="4926877" cy="204997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43C0E4A-9C5A-BD05-9E6C-4977404556A0}"/>
              </a:ext>
            </a:extLst>
          </p:cNvPr>
          <p:cNvSpPr txBox="1"/>
          <p:nvPr/>
        </p:nvSpPr>
        <p:spPr>
          <a:xfrm>
            <a:off x="4989861" y="1598161"/>
            <a:ext cx="11723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arXiv:1811.11801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7D50A1C-8B3A-86C5-0583-479C23467322}"/>
                  </a:ext>
                </a:extLst>
              </p:cNvPr>
              <p:cNvSpPr txBox="1"/>
              <p:nvPr/>
            </p:nvSpPr>
            <p:spPr>
              <a:xfrm>
                <a:off x="9562036" y="1932267"/>
                <a:ext cx="256893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PDF fit</a:t>
                </a:r>
                <a:r>
                  <a:rPr lang="en-US" dirty="0"/>
                  <a:t> with collider results (e.g., inclusive jet) can give constraint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dirty="0"/>
                  <a:t>(sensitivity from parton </a:t>
                </a:r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:r>
                  <a:rPr lang="en-US" dirty="0"/>
                  <a:t> and DGLAP scaling)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7D50A1C-8B3A-86C5-0583-479C23467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036" y="1932267"/>
                <a:ext cx="2568938" cy="1477328"/>
              </a:xfrm>
              <a:prstGeom prst="rect">
                <a:avLst/>
              </a:prstGeom>
              <a:blipFill>
                <a:blip r:embed="rId9"/>
                <a:stretch>
                  <a:fillRect l="-2138" t="-2479" r="-2850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64DFE29-1DFC-E3C3-4754-CD9F67862932}"/>
                  </a:ext>
                </a:extLst>
              </p:cNvPr>
              <p:cNvSpPr txBox="1"/>
              <p:nvPr/>
            </p:nvSpPr>
            <p:spPr>
              <a:xfrm>
                <a:off x="7765285" y="3809351"/>
                <a:ext cx="430987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Tr</a:t>
                </a:r>
                <a:r>
                  <a:rPr lang="en-US" altLang="zh-CN" b="1" dirty="0">
                    <a:solidFill>
                      <a:srgbClr val="7030A0"/>
                    </a:solidFill>
                  </a:rPr>
                  <a:t>ansverse energy-energy correlation (TEEC) </a:t>
                </a:r>
              </a:p>
              <a:p>
                <a:r>
                  <a:rPr lang="en-US" altLang="zh-CN" dirty="0"/>
                  <a:t>dated back to e+e-, to explore multi-jet FSR correlation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b="1" dirty="0">
                    <a:solidFill>
                      <a:srgbClr val="7030A0"/>
                    </a:solidFill>
                  </a:rPr>
                  <a:t>and novel particle-based EEC (Huaxing Zhu etc. </a:t>
                </a:r>
                <a:r>
                  <a:rPr lang="en-US" b="1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 dedicated discussion later)</a:t>
                </a:r>
                <a:endParaRPr 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64DFE29-1DFC-E3C3-4754-CD9F67862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285" y="3809351"/>
                <a:ext cx="4309879" cy="1477328"/>
              </a:xfrm>
              <a:prstGeom prst="rect">
                <a:avLst/>
              </a:prstGeom>
              <a:blipFill>
                <a:blip r:embed="rId10"/>
                <a:stretch>
                  <a:fillRect l="-1273" t="-2479" r="-2829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2BB122C9-6D12-6791-D06C-6D8B157DD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6349" y="3816002"/>
            <a:ext cx="1504062" cy="14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18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71EBF40-26D4-66C4-D3E9-034A37AC8A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54527" y="152519"/>
                <a:ext cx="10804781" cy="791763"/>
              </a:xfrm>
            </p:spPr>
            <p:txBody>
              <a:bodyPr>
                <a:normAutofit/>
              </a:bodyPr>
              <a:lstStyle/>
              <a:p>
                <a:r>
                  <a:rPr lang="en-US" sz="3200" b="1" dirty="0"/>
                  <a:t>Z pT </a:t>
                </a:r>
                <a:r>
                  <a:rPr lang="en-US" sz="3200" b="1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3200" b="1" dirty="0">
                    <a:sym typeface="Wingdings" panose="05000000000000000000" pitchFamily="2" charset="2"/>
                  </a:rPr>
                  <a:t>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71EBF40-26D4-66C4-D3E9-034A37AC8A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4527" y="152519"/>
                <a:ext cx="10804781" cy="791763"/>
              </a:xfrm>
              <a:blipFill>
                <a:blip r:embed="rId2"/>
                <a:stretch>
                  <a:fillRect l="-1410" t="-1538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8BB639-DA60-DCAE-9A44-35158754C6ED}"/>
              </a:ext>
            </a:extLst>
          </p:cNvPr>
          <p:cNvSpPr txBox="1"/>
          <p:nvPr/>
        </p:nvSpPr>
        <p:spPr>
          <a:xfrm>
            <a:off x="9835661" y="56584"/>
            <a:ext cx="1896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hlinkClick r:id="rId3"/>
              </a:rPr>
              <a:t>ATLAS-CONF-2023-015</a:t>
            </a:r>
            <a:endParaRPr lang="en-US" sz="1400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0818FE-4205-0127-CBCC-CA545D2B2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8" y="1708409"/>
            <a:ext cx="3469652" cy="25803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38E37AC-83BA-674D-F3B7-303155D8CD45}"/>
                  </a:ext>
                </a:extLst>
              </p:cNvPr>
              <p:cNvSpPr txBox="1"/>
              <p:nvPr/>
            </p:nvSpPr>
            <p:spPr>
              <a:xfrm>
                <a:off x="757274" y="1040217"/>
                <a:ext cx="25165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Demonstration of ZpT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relationship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38E37AC-83BA-674D-F3B7-303155D8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74" y="1040217"/>
                <a:ext cx="2516564" cy="707886"/>
              </a:xfrm>
              <a:prstGeom prst="rect">
                <a:avLst/>
              </a:prstGeom>
              <a:blipFill>
                <a:blip r:embed="rId5"/>
                <a:stretch>
                  <a:fillRect l="-2421" t="-5172" r="-1695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A37AB3E-7BF8-0655-BA84-FBE2EC2AFAFB}"/>
                  </a:ext>
                </a:extLst>
              </p:cNvPr>
              <p:cNvSpPr txBox="1"/>
              <p:nvPr/>
            </p:nvSpPr>
            <p:spPr>
              <a:xfrm>
                <a:off x="5330438" y="658693"/>
                <a:ext cx="55528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Very precise Z pT measurement</a:t>
                </a:r>
                <a:r>
                  <a:rPr lang="en-US" sz="2000" dirty="0"/>
                  <a:t> </a:t>
                </a:r>
                <a:r>
                  <a:rPr lang="en-US" sz="2000" dirty="0">
                    <a:sym typeface="Wingdings" panose="05000000000000000000" pitchFamily="2" charset="2"/>
                  </a:rPr>
                  <a:t>matching to </a:t>
                </a:r>
                <a:r>
                  <a:rPr lang="en-US" sz="2000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very precise modelling</a:t>
                </a:r>
                <a:r>
                  <a:rPr lang="en-US" sz="2000" dirty="0">
                    <a:sym typeface="Wingdings" panose="05000000000000000000" pitchFamily="2" charset="2"/>
                  </a:rPr>
                  <a:t> can yield great precision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A37AB3E-7BF8-0655-BA84-FBE2EC2AF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438" y="658693"/>
                <a:ext cx="5552842" cy="707886"/>
              </a:xfrm>
              <a:prstGeom prst="rect">
                <a:avLst/>
              </a:prstGeom>
              <a:blipFill>
                <a:blip r:embed="rId6"/>
                <a:stretch>
                  <a:fillRect l="-1098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55622A0C-B120-807A-F707-30A3E850F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348" y="1350239"/>
            <a:ext cx="4220658" cy="4013888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67D774E-37CB-3150-4163-EB931D7B53F6}"/>
              </a:ext>
            </a:extLst>
          </p:cNvPr>
          <p:cNvCxnSpPr/>
          <p:nvPr/>
        </p:nvCxnSpPr>
        <p:spPr>
          <a:xfrm>
            <a:off x="3733800" y="1265469"/>
            <a:ext cx="0" cy="46605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06F57024-2EF9-4313-1565-3ACE78F0C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559" y="1908110"/>
            <a:ext cx="4229441" cy="3041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E7ACC3C-C2D0-3D6D-FA39-2CF894C653C0}"/>
                  </a:ext>
                </a:extLst>
              </p:cNvPr>
              <p:cNvSpPr txBox="1"/>
              <p:nvPr/>
            </p:nvSpPr>
            <p:spPr>
              <a:xfrm>
                <a:off x="8302504" y="4763962"/>
                <a:ext cx="37264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dirty="0"/>
                  <a:t> precision v.s. increased accuracies of prediction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E7ACC3C-C2D0-3D6D-FA39-2CF894C65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504" y="4763962"/>
                <a:ext cx="3726444" cy="707886"/>
              </a:xfrm>
              <a:prstGeom prst="rect">
                <a:avLst/>
              </a:prstGeom>
              <a:blipFill>
                <a:blip r:embed="rId9"/>
                <a:stretch>
                  <a:fillRect l="-1800" t="-4274" r="-982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AB8E52B2-7EA2-6179-273A-C0946CF93EE7}"/>
              </a:ext>
            </a:extLst>
          </p:cNvPr>
          <p:cNvSpPr txBox="1"/>
          <p:nvPr/>
        </p:nvSpPr>
        <p:spPr>
          <a:xfrm>
            <a:off x="506287" y="4750929"/>
            <a:ext cx="3130966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State of art prediction: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TeXGyreTermesX-Regular"/>
              </a:rPr>
              <a:t>DYTurbo: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N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TeXGyreTermesX-Regular"/>
              </a:rPr>
              <a:t>4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LL</a:t>
            </a:r>
            <a:r>
              <a:rPr lang="en-US" dirty="0"/>
              <a:t> resummation </a:t>
            </a:r>
          </a:p>
          <a:p>
            <a:r>
              <a:rPr lang="en-US" dirty="0"/>
              <a:t>	+ a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N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TeXGyreTermesX-Regular"/>
              </a:rPr>
              <a:t>3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LO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eXGyreTermesX-Regular"/>
              </a:rPr>
              <a:t> perturbative</a:t>
            </a:r>
          </a:p>
          <a:p>
            <a:r>
              <a:rPr lang="en-US" dirty="0">
                <a:solidFill>
                  <a:srgbClr val="000000"/>
                </a:solidFill>
                <a:latin typeface="TeXGyreTermesX-Regular"/>
              </a:rPr>
              <a:t>with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N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TeXGyreTermesX-Regular"/>
              </a:rPr>
              <a:t>3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LO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eXGyreTermesX-Regular"/>
              </a:rPr>
              <a:t> MSHT20 PDF</a:t>
            </a:r>
            <a:endParaRPr 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C96070-6AF2-8C98-F5CB-E7DC1BC58917}"/>
              </a:ext>
            </a:extLst>
          </p:cNvPr>
          <p:cNvSpPr txBox="1"/>
          <p:nvPr/>
        </p:nvSpPr>
        <p:spPr>
          <a:xfrm>
            <a:off x="5189547" y="5560156"/>
            <a:ext cx="583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Best single-measurement so far &lt;0.8%, 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Very delicate dependence on modelling uncertainties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6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A9BEE-7589-6C80-0727-1967F5EAB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BD9DE-22B1-7CD9-A7C3-365DC0EC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pp Precision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8B222CF2-03E5-AF6A-E437-3AAF282F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936B4BA2-0F0A-03B9-F0B2-E83DB493B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D4515C1-CFE8-F142-7E0E-63FE1371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17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685FEA-4AE7-E00F-670F-D05EE98F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49" y="804976"/>
            <a:ext cx="5908033" cy="5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62B1822-F91A-1FF8-BF74-C42082E3A7C3}"/>
              </a:ext>
            </a:extLst>
          </p:cNvPr>
          <p:cNvSpPr txBox="1"/>
          <p:nvPr/>
        </p:nvSpPr>
        <p:spPr>
          <a:xfrm>
            <a:off x="8482182" y="2180422"/>
            <a:ext cx="2293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Eur. Phys. J. C 83 (2023) 441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A65CE3B-FBF2-E88A-79D6-E2BEC7DBAECD}"/>
              </a:ext>
            </a:extLst>
          </p:cNvPr>
          <p:cNvSpPr txBox="1"/>
          <p:nvPr/>
        </p:nvSpPr>
        <p:spPr>
          <a:xfrm>
            <a:off x="8482182" y="2714017"/>
            <a:ext cx="32785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Total pp cross-section can be very precisely determined (forward detector, special run)</a:t>
            </a:r>
          </a:p>
          <a:p>
            <a:endParaRPr lang="en-US" altLang="zh-CN" dirty="0"/>
          </a:p>
          <a:p>
            <a:r>
              <a:rPr lang="en-US" altLang="zh-CN" dirty="0"/>
              <a:t>Important for hadronic models (and for nuclear physics, cosmic-ray, etc.)</a:t>
            </a:r>
          </a:p>
          <a:p>
            <a:endParaRPr lang="en-US" altLang="zh-CN" dirty="0"/>
          </a:p>
          <a:p>
            <a:r>
              <a:rPr lang="en-US" altLang="zh-CN" dirty="0"/>
              <a:t>Posing challenges to analytic modelling, cross-experiment examination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63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E89B2-A7A2-F6D2-85F8-41FB60FA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03FE8-D20F-AB00-A77A-5DC4413A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V Precision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F0DC56BB-9BF2-54F7-68F8-C66E0A0F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BEF8866-85BD-2237-A7E9-1DD1DBB3E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5305643-6B88-F0C6-9F43-DC3CA4EC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18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ABC1E5B-D299-4F71-E4D0-E0A2D592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45683"/>
            <a:ext cx="6478684" cy="569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F0D492D-2611-49AF-D912-AEA3913E0174}"/>
              </a:ext>
            </a:extLst>
          </p:cNvPr>
          <p:cNvSpPr txBox="1"/>
          <p:nvPr/>
        </p:nvSpPr>
        <p:spPr>
          <a:xfrm>
            <a:off x="5641294" y="476351"/>
            <a:ext cx="2969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/>
              <a:t>Eur. Phys. J. C 84 (2024) 1126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984F41-FB22-CFC0-BFA0-53AC42966DBF}"/>
              </a:ext>
            </a:extLst>
          </p:cNvPr>
          <p:cNvSpPr txBox="1"/>
          <p:nvPr/>
        </p:nvSpPr>
        <p:spPr>
          <a:xfrm>
            <a:off x="8829136" y="2828835"/>
            <a:ext cx="3106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Ultra Precision V pT measurement with low pile-up data,</a:t>
            </a:r>
          </a:p>
          <a:p>
            <a:endParaRPr lang="en-US" altLang="zh-CN" dirty="0"/>
          </a:p>
          <a:p>
            <a:r>
              <a:rPr lang="en-US" altLang="zh-CN" dirty="0"/>
              <a:t>Extending to very small pT </a:t>
            </a:r>
          </a:p>
          <a:p>
            <a:endParaRPr lang="en-US" altLang="zh-CN" dirty="0"/>
          </a:p>
          <a:p>
            <a:r>
              <a:rPr lang="en-US" altLang="zh-CN" dirty="0"/>
              <a:t>Confronting high precision predictions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1108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4EDE7-27B4-62A6-01D6-85495494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D55C1-8F4D-8775-7C10-3584A565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Jet Precision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655B7609-5781-73FE-3380-7C8A757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0274058A-B977-8822-7E17-C8E9A4E1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0FEE169-9547-CEC7-2564-8B5B72C0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19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0BEB90-EB86-94A2-B376-54CF12E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6" y="805543"/>
            <a:ext cx="5084372" cy="493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B81D3E3-6410-C3CD-C8B9-505E0D873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05" y="1562574"/>
            <a:ext cx="6096001" cy="33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527A458-7F7F-0913-F101-5672C59479BD}"/>
              </a:ext>
            </a:extLst>
          </p:cNvPr>
          <p:cNvSpPr txBox="1"/>
          <p:nvPr/>
        </p:nvSpPr>
        <p:spPr>
          <a:xfrm>
            <a:off x="5464805" y="1051815"/>
            <a:ext cx="1738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JHEP 05 (2018) 195</a:t>
            </a:r>
            <a:endParaRPr lang="zh-CN" altLang="en-US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3F80BA-67DE-640C-F8E1-2D34C6EB4B98}"/>
              </a:ext>
            </a:extLst>
          </p:cNvPr>
          <p:cNvSpPr txBox="1"/>
          <p:nvPr/>
        </p:nvSpPr>
        <p:spPr>
          <a:xfrm>
            <a:off x="5749047" y="5155660"/>
            <a:ext cx="581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 large potential to study large dynamic ranges of jet physics, </a:t>
            </a:r>
          </a:p>
          <a:p>
            <a:r>
              <a:rPr lang="en-US" altLang="zh-CN" dirty="0"/>
              <a:t>next updates desired : - 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34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15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2B2EE88-14E5-00BF-43A3-C1597572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3" y="4802269"/>
            <a:ext cx="7751665" cy="155408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kern="1200" dirty="0">
                <a:solidFill>
                  <a:srgbClr val="7030A0"/>
                </a:solidFill>
                <a:latin typeface="+mn-lt"/>
                <a:ea typeface="楷体" panose="02010609060101010101" pitchFamily="49" charset="-122"/>
              </a:rPr>
              <a:t>The concise, successful “Standard Model” for microscopic world</a:t>
            </a:r>
            <a:r>
              <a:rPr lang="en-US" altLang="zh-CN" sz="1800" b="1" kern="1200" dirty="0">
                <a:solidFill>
                  <a:srgbClr val="7030A0"/>
                </a:solidFill>
                <a:latin typeface="+mn-lt"/>
                <a:ea typeface="楷体" panose="02010609060101010101" pitchFamily="49" charset="-122"/>
              </a:rPr>
              <a:t> </a:t>
            </a:r>
            <a:b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18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Becoming “complete” after decades’ advances in both theory and experiment</a:t>
            </a:r>
            <a:b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</a:br>
            <a:br>
              <a:rPr lang="en-US" altLang="zh-CN" sz="500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</a:br>
            <a:r>
              <a:rPr lang="en-US" altLang="zh-CN" sz="2000" b="1" dirty="0">
                <a:solidFill>
                  <a:srgbClr val="7030A0"/>
                </a:solidFill>
                <a:latin typeface="+mn-lt"/>
                <a:ea typeface="楷体" panose="02010609060101010101" pitchFamily="49" charset="-122"/>
                <a:sym typeface="Wingdings" panose="05000000000000000000" pitchFamily="2" charset="2"/>
              </a:rPr>
              <a:t>Key science questions yet to be answered</a:t>
            </a:r>
            <a:br>
              <a:rPr lang="en-US" altLang="zh-CN" sz="2000" dirty="0">
                <a:latin typeface="+mn-lt"/>
                <a:ea typeface="楷体" panose="02010609060101010101" pitchFamily="49" charset="-122"/>
                <a:sym typeface="Wingdings" panose="05000000000000000000" pitchFamily="2" charset="2"/>
              </a:rPr>
            </a:br>
            <a:r>
              <a:rPr lang="en-US" altLang="zh-CN" sz="1800" dirty="0">
                <a:latin typeface="+mn-lt"/>
                <a:ea typeface="楷体" panose="02010609060101010101" pitchFamily="49" charset="-122"/>
                <a:sym typeface="Wingdings" panose="05000000000000000000" pitchFamily="2" charset="2"/>
              </a:rPr>
              <a:t> Dark matter, </a:t>
            </a:r>
            <a:r>
              <a:rPr lang="en-US" altLang="zh-CN" sz="1800" dirty="0">
                <a:latin typeface="Symbol" panose="05050102010706020507" pitchFamily="18" charset="2"/>
                <a:ea typeface="楷体" panose="02010609060101010101" pitchFamily="49" charset="-122"/>
                <a:sym typeface="Wingdings" panose="05000000000000000000" pitchFamily="2" charset="2"/>
              </a:rPr>
              <a:t>n</a:t>
            </a:r>
            <a:r>
              <a:rPr lang="en-US" altLang="zh-CN" sz="1800" dirty="0">
                <a:latin typeface="+mn-lt"/>
                <a:ea typeface="楷体" panose="02010609060101010101" pitchFamily="49" charset="-122"/>
                <a:sym typeface="Wingdings" panose="05000000000000000000" pitchFamily="2" charset="2"/>
              </a:rPr>
              <a:t> mass, matter-antimatter asymmetry, …</a:t>
            </a:r>
            <a:endParaRPr lang="zh-CN" altLang="en-US" sz="2000" kern="1200" dirty="0">
              <a:solidFill>
                <a:schemeClr val="tx1"/>
              </a:solidFill>
              <a:latin typeface="+mn-lt"/>
              <a:ea typeface="楷体" panose="02010609060101010101" pitchFamily="49" charset="-122"/>
            </a:endParaRPr>
          </a:p>
        </p:txBody>
      </p:sp>
      <p:pic>
        <p:nvPicPr>
          <p:cNvPr id="11" name="图片 10" descr="日历&#10;&#10;中度可信度描述已自动生成">
            <a:extLst>
              <a:ext uri="{FF2B5EF4-FFF2-40B4-BE49-F238E27FC236}">
                <a16:creationId xmlns:a16="http://schemas.microsoft.com/office/drawing/2014/main" id="{7B49D9F2-993C-9829-8C04-B9E5E03C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r="4" b="11111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8" name="Picture 16" descr="桌子上有杯子&#10;&#10;描述已自动生成">
            <a:extLst>
              <a:ext uri="{FF2B5EF4-FFF2-40B4-BE49-F238E27FC236}">
                <a16:creationId xmlns:a16="http://schemas.microsoft.com/office/drawing/2014/main" id="{B3A0E3A8-E892-2D36-6912-495E45A83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4" b="1"/>
          <a:stretch/>
        </p:blipFill>
        <p:spPr bwMode="auto"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C1625B-3C22-2190-F4F0-5482C402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1000"/>
              <a:t>11/10/2025</a:t>
            </a:r>
            <a:endParaRPr lang="en-US" sz="100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B921B-454E-1EFB-3224-84F8A2F7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F86E5B-EB78-0FB6-87D2-34192B1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2055DE-32DA-4B06-A9A8-055737F046DC}" type="slidenum">
              <a:rPr lang="en-US" sz="1000" smtClean="0"/>
              <a:pPr>
                <a:spcAft>
                  <a:spcPts val="600"/>
                </a:spcAft>
              </a:pPr>
              <a:t>2</a:t>
            </a:fld>
            <a:endParaRPr lang="en-US" sz="1000" dirty="0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6C6514C9-E461-8950-D153-760FF026DFB0}"/>
              </a:ext>
            </a:extLst>
          </p:cNvPr>
          <p:cNvSpPr/>
          <p:nvPr/>
        </p:nvSpPr>
        <p:spPr>
          <a:xfrm>
            <a:off x="6337899" y="5820012"/>
            <a:ext cx="304800" cy="5194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7FF0F11-CD79-05AC-8599-F0D77D519A13}"/>
              </a:ext>
            </a:extLst>
          </p:cNvPr>
          <p:cNvSpPr txBox="1"/>
          <p:nvPr/>
        </p:nvSpPr>
        <p:spPr>
          <a:xfrm>
            <a:off x="6721812" y="5703768"/>
            <a:ext cx="5470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b="1" i="1" dirty="0">
                <a:solidFill>
                  <a:srgbClr val="C00000"/>
                </a:solidFill>
                <a:ea typeface="楷体" panose="02010609060101010101" pitchFamily="49" charset="-122"/>
              </a:rPr>
              <a:t>Systematically</a:t>
            </a:r>
            <a:r>
              <a:rPr lang="en-US" altLang="zh-CN" sz="1900" i="1" dirty="0">
                <a:solidFill>
                  <a:srgbClr val="C00000"/>
                </a:solidFill>
                <a:ea typeface="楷体" panose="02010609060101010101" pitchFamily="49" charset="-122"/>
              </a:rPr>
              <a:t> perform precision measurements </a:t>
            </a:r>
          </a:p>
          <a:p>
            <a:r>
              <a:rPr lang="en-US" altLang="zh-CN" sz="1900" i="1" dirty="0">
                <a:solidFill>
                  <a:srgbClr val="C00000"/>
                </a:solidFill>
                <a:ea typeface="楷体" panose="02010609060101010101" pitchFamily="49" charset="-122"/>
              </a:rPr>
              <a:t>(hope) to locate the territories pointing to new physics</a:t>
            </a:r>
            <a:endParaRPr lang="en-US" sz="1900" i="1" dirty="0">
              <a:solidFill>
                <a:srgbClr val="C00000"/>
              </a:solidFill>
              <a:ea typeface="楷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8F2232-CEA5-1572-1AA7-8774140850AB}"/>
              </a:ext>
            </a:extLst>
          </p:cNvPr>
          <p:cNvSpPr/>
          <p:nvPr/>
        </p:nvSpPr>
        <p:spPr>
          <a:xfrm>
            <a:off x="10882008" y="2142424"/>
            <a:ext cx="564205" cy="4409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9FA15-13F5-6A90-479A-4E88DA41B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C1531D-2DE1-D975-6252-01F504C1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VV Precision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65046D3-DD7B-8E0F-9B0E-AA76FBEF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170EA3A-676C-0932-EB7B-DB25083E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745B189-EDBC-8419-99D4-FB10D0AF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20</a:t>
            </a:fld>
            <a:endParaRPr lang="en-US" dirty="0"/>
          </a:p>
        </p:txBody>
      </p:sp>
      <p:pic>
        <p:nvPicPr>
          <p:cNvPr id="10" name="图片 9" descr="图表, 直方图&#10;&#10;描述已自动生成">
            <a:extLst>
              <a:ext uri="{FF2B5EF4-FFF2-40B4-BE49-F238E27FC236}">
                <a16:creationId xmlns:a16="http://schemas.microsoft.com/office/drawing/2014/main" id="{F8CBE904-D1D8-1358-45B8-9ED7201A3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9" y="1139414"/>
            <a:ext cx="3529958" cy="256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5B61A79-85EF-0300-9C4E-AC8E92843985}"/>
              </a:ext>
            </a:extLst>
          </p:cNvPr>
          <p:cNvSpPr txBox="1"/>
          <p:nvPr/>
        </p:nvSpPr>
        <p:spPr>
          <a:xfrm>
            <a:off x="37647" y="820737"/>
            <a:ext cx="2417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PRL 107 (2011) 041802</a:t>
            </a:r>
            <a:endParaRPr lang="zh-CN" altLang="en-US" sz="1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B53F5322-6AF2-E854-ED06-56A2226A55DC}"/>
              </a:ext>
            </a:extLst>
          </p:cNvPr>
          <p:cNvSpPr/>
          <p:nvPr/>
        </p:nvSpPr>
        <p:spPr>
          <a:xfrm>
            <a:off x="3718616" y="2220864"/>
            <a:ext cx="533401" cy="4036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31E137-0770-BC24-13BF-C4D721E022C4}"/>
              </a:ext>
            </a:extLst>
          </p:cNvPr>
          <p:cNvSpPr txBox="1"/>
          <p:nvPr/>
        </p:nvSpPr>
        <p:spPr>
          <a:xfrm>
            <a:off x="4801846" y="868933"/>
            <a:ext cx="2255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JHEP 08 (2025) 142</a:t>
            </a:r>
            <a:endParaRPr lang="zh-CN" altLang="en-US" sz="1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1D0D9D2-31E8-E289-6FC6-86626C32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98" y="1220484"/>
            <a:ext cx="6087576" cy="54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64C996-7CB9-A63B-F376-D993A5DBF02B}"/>
              </a:ext>
            </a:extLst>
          </p:cNvPr>
          <p:cNvSpPr txBox="1"/>
          <p:nvPr/>
        </p:nvSpPr>
        <p:spPr>
          <a:xfrm>
            <a:off x="838200" y="4776281"/>
            <a:ext cx="2955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Using WW production as an example, we are entering VV precision regime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1661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7" descr="Tiger head on a black background">
            <a:extLst>
              <a:ext uri="{FF2B5EF4-FFF2-40B4-BE49-F238E27FC236}">
                <a16:creationId xmlns:a16="http://schemas.microsoft.com/office/drawing/2014/main" id="{1CCF415A-97EA-B664-BCD8-605FFA51D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7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B2CDE3D-34F5-79FF-0883-31E6370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2370948"/>
            <a:ext cx="4806021" cy="1614454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/>
              <a:t>Precision by Touching Rareness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F7A41F-CA97-B7F2-8C4A-073EF061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569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11/10/2025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F7F0B7-2698-F003-FACB-205E2C388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673" y="6356350"/>
            <a:ext cx="3615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CA24EE-5592-C34C-4793-7CA7C711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2055DE-32DA-4B06-A9A8-055737F046D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BE7EFE-7060-EB7D-E958-52B0E8F03498}"/>
              </a:ext>
            </a:extLst>
          </p:cNvPr>
          <p:cNvSpPr txBox="1"/>
          <p:nvPr/>
        </p:nvSpPr>
        <p:spPr>
          <a:xfrm>
            <a:off x="952228" y="4572000"/>
            <a:ext cx="303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Example with measuring vector boson scattering</a:t>
            </a:r>
          </a:p>
          <a:p>
            <a:r>
              <a:rPr lang="en-US" altLang="zh-CN" dirty="0"/>
              <a:t>and tribosons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06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A0D50-92A3-60E3-BAE3-451115DD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3DB70-6341-0FE5-992F-4E0E7537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D4759F-D373-DEE6-BDA3-B0C1BA23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22</a:t>
            </a:fld>
            <a:endParaRPr lang="en-US"/>
          </a:p>
        </p:txBody>
      </p:sp>
      <p:pic>
        <p:nvPicPr>
          <p:cNvPr id="8" name="图片 7" descr="图表, 散点图&#10;&#10;描述已自动生成">
            <a:extLst>
              <a:ext uri="{FF2B5EF4-FFF2-40B4-BE49-F238E27FC236}">
                <a16:creationId xmlns:a16="http://schemas.microsoft.com/office/drawing/2014/main" id="{19D8E704-4D7E-86DB-6599-232C0FD7D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2" y="903324"/>
            <a:ext cx="7538430" cy="56597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304B29-49D8-8994-D7FD-1F085D596451}"/>
              </a:ext>
            </a:extLst>
          </p:cNvPr>
          <p:cNvSpPr/>
          <p:nvPr/>
        </p:nvSpPr>
        <p:spPr>
          <a:xfrm>
            <a:off x="6751588" y="5097295"/>
            <a:ext cx="1234821" cy="14658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746CDC6-5080-19B6-D16D-5EDFB31297A3}"/>
              </a:ext>
            </a:extLst>
          </p:cNvPr>
          <p:cNvCxnSpPr>
            <a:cxnSpLocks/>
          </p:cNvCxnSpPr>
          <p:nvPr/>
        </p:nvCxnSpPr>
        <p:spPr>
          <a:xfrm flipH="1">
            <a:off x="7368998" y="4550884"/>
            <a:ext cx="206298" cy="5464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C500573-69CE-E7EA-C46B-45BBA8B2A29C}"/>
              </a:ext>
            </a:extLst>
          </p:cNvPr>
          <p:cNvSpPr txBox="1"/>
          <p:nvPr/>
        </p:nvSpPr>
        <p:spPr>
          <a:xfrm>
            <a:off x="8294798" y="2413337"/>
            <a:ext cx="3374804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of rarest to probe:</a:t>
            </a:r>
          </a:p>
          <a:p>
            <a:r>
              <a:rPr lang="en-US" sz="2000" b="1" dirty="0"/>
              <a:t>Vector boson scattering (VBS)</a:t>
            </a:r>
            <a:endParaRPr lang="en-US" b="1" dirty="0"/>
          </a:p>
          <a:p>
            <a:r>
              <a:rPr lang="en-US" dirty="0"/>
              <a:t>and triboson production (</a:t>
            </a:r>
            <a:r>
              <a:rPr lang="en-US" b="1" dirty="0"/>
              <a:t>VVV</a:t>
            </a:r>
            <a:r>
              <a:rPr lang="en-US" dirty="0"/>
              <a:t>)</a:t>
            </a:r>
          </a:p>
          <a:p>
            <a:endParaRPr lang="en-US" sz="1000" dirty="0"/>
          </a:p>
          <a:p>
            <a:r>
              <a:rPr lang="en-US" sz="2000" b="1" dirty="0">
                <a:solidFill>
                  <a:srgbClr val="7030A0"/>
                </a:solidFill>
              </a:rPr>
              <a:t>Cross-section at O(fb)</a:t>
            </a:r>
          </a:p>
          <a:p>
            <a:endParaRPr lang="en-US" sz="2000" b="1" dirty="0">
              <a:solidFill>
                <a:srgbClr val="7030A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</a:rPr>
              <a:t>Deep connection with Higgs physics, and sensitive to four-body gauge-vertices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465F098-7687-8ABF-6784-4F82BB21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Vector boson scattering and tribosons</a:t>
            </a:r>
          </a:p>
        </p:txBody>
      </p:sp>
    </p:spTree>
    <p:extLst>
      <p:ext uri="{BB962C8B-B14F-4D97-AF65-F5344CB8AC3E}">
        <p14:creationId xmlns:p14="http://schemas.microsoft.com/office/powerpoint/2010/main" val="3208887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A0D50-92A3-60E3-BAE3-451115DD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3DB70-6341-0FE5-992F-4E0E7537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D4759F-D373-DEE6-BDA3-B0C1BA23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23</a:t>
            </a:fld>
            <a:endParaRPr 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465F098-7687-8ABF-6784-4F82BB21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Evolution of VBS observations</a:t>
            </a:r>
            <a:endParaRPr lang="en-US" sz="32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701004D-DA05-0E82-99B1-608FB9CF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0" y="1400891"/>
            <a:ext cx="4114800" cy="386786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252CF5D-078E-2A01-7FE0-7F047B73081D}"/>
              </a:ext>
            </a:extLst>
          </p:cNvPr>
          <p:cNvSpPr txBox="1"/>
          <p:nvPr/>
        </p:nvSpPr>
        <p:spPr>
          <a:xfrm>
            <a:off x="340870" y="1072579"/>
            <a:ext cx="1935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/>
              <a:t>PRL 113 (2014) 141803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CE77DB-0E9C-DF08-32B6-B3B6C3754800}"/>
              </a:ext>
            </a:extLst>
          </p:cNvPr>
          <p:cNvSpPr txBox="1"/>
          <p:nvPr/>
        </p:nvSpPr>
        <p:spPr>
          <a:xfrm>
            <a:off x="1020977" y="5320072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Almost </a:t>
            </a:r>
            <a:r>
              <a:rPr lang="en-US" b="1" dirty="0">
                <a:solidFill>
                  <a:srgbClr val="7030A0"/>
                </a:solidFill>
              </a:rPr>
              <a:t>ten years ago</a:t>
            </a:r>
            <a:r>
              <a:rPr lang="en-US" dirty="0"/>
              <a:t>, started with </a:t>
            </a:r>
            <a:r>
              <a:rPr lang="en-US" b="1" dirty="0">
                <a:solidFill>
                  <a:srgbClr val="7030A0"/>
                </a:solidFill>
              </a:rPr>
              <a:t>same-sign WW pairs + jj</a:t>
            </a:r>
          </a:p>
          <a:p>
            <a:r>
              <a:rPr lang="en-US" dirty="0"/>
              <a:t>with a handful of signal events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B6A13DCA-9B44-7741-0725-3E30BD1ADAF2}"/>
              </a:ext>
            </a:extLst>
          </p:cNvPr>
          <p:cNvSpPr/>
          <p:nvPr/>
        </p:nvSpPr>
        <p:spPr>
          <a:xfrm>
            <a:off x="4792623" y="3095841"/>
            <a:ext cx="482289" cy="4779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09DCA0-743B-A5E2-4F81-B5F91A2D2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30" y="1069831"/>
            <a:ext cx="4407243" cy="412358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953E6F5-0E8E-EBB5-B9BC-35AEB0929AA8}"/>
              </a:ext>
            </a:extLst>
          </p:cNvPr>
          <p:cNvSpPr/>
          <p:nvPr/>
        </p:nvSpPr>
        <p:spPr>
          <a:xfrm>
            <a:off x="6516130" y="3196281"/>
            <a:ext cx="4837669" cy="2072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13BDAA3-099D-D769-1AB8-8BA36ADC12E6}"/>
              </a:ext>
            </a:extLst>
          </p:cNvPr>
          <p:cNvSpPr txBox="1"/>
          <p:nvPr/>
        </p:nvSpPr>
        <p:spPr>
          <a:xfrm>
            <a:off x="6576444" y="5320072"/>
            <a:ext cx="5211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All EW VVjj modes have been observed by now</a:t>
            </a:r>
            <a:r>
              <a:rPr lang="en-US" altLang="zh-CN" dirty="0"/>
              <a:t>, 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First-order validation of predictions from EWSB</a:t>
            </a:r>
          </a:p>
          <a:p>
            <a:r>
              <a:rPr lang="en-US" altLang="zh-CN" b="1" dirty="0"/>
              <a:t>Start to study the differential distributions and constrain anomalous QGCs (aQGCs) and more</a:t>
            </a:r>
          </a:p>
        </p:txBody>
      </p:sp>
    </p:spTree>
    <p:extLst>
      <p:ext uri="{BB962C8B-B14F-4D97-AF65-F5344CB8AC3E}">
        <p14:creationId xmlns:p14="http://schemas.microsoft.com/office/powerpoint/2010/main" val="259704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A0D50-92A3-60E3-BAE3-451115DD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3DB70-6341-0FE5-992F-4E0E7537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D4759F-D373-DEE6-BDA3-B0C1BA23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24</a:t>
            </a:fld>
            <a:endParaRPr 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465F098-7687-8ABF-6784-4F82BB21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Precision Efforts with The Rarest VBS ZZ</a:t>
            </a:r>
            <a:endParaRPr lang="en-US" sz="3200" b="1" dirty="0"/>
          </a:p>
        </p:txBody>
      </p:sp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962983BC-7BC5-4A7B-AFE9-C75CE27D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" y="1368439"/>
            <a:ext cx="5345539" cy="374187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D4CE248-3190-0D49-3563-1890363A7B18}"/>
              </a:ext>
            </a:extLst>
          </p:cNvPr>
          <p:cNvSpPr txBox="1"/>
          <p:nvPr/>
        </p:nvSpPr>
        <p:spPr>
          <a:xfrm>
            <a:off x="563911" y="5110316"/>
            <a:ext cx="429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</a:rPr>
              <a:t>Fiducial cross-section as small as 0.1 fb, but rich in physics mechanisms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097C36A-AE3E-B2FA-3CFE-7DA1F156526B}"/>
              </a:ext>
            </a:extLst>
          </p:cNvPr>
          <p:cNvSpPr txBox="1"/>
          <p:nvPr/>
        </p:nvSpPr>
        <p:spPr>
          <a:xfrm>
            <a:off x="9135762" y="453766"/>
            <a:ext cx="2751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1" i="1" dirty="0"/>
              <a:t>Nature Physics 19 (2023) 237–253 </a:t>
            </a:r>
            <a:endParaRPr lang="zh-CN" altLang="en-US" sz="1400" b="1" i="1" dirty="0"/>
          </a:p>
        </p:txBody>
      </p:sp>
      <p:pic>
        <p:nvPicPr>
          <p:cNvPr id="19" name="图片 18" descr="图表&#10;&#10;中度可信度描述已自动生成">
            <a:extLst>
              <a:ext uri="{FF2B5EF4-FFF2-40B4-BE49-F238E27FC236}">
                <a16:creationId xmlns:a16="http://schemas.microsoft.com/office/drawing/2014/main" id="{DC3C4D80-1457-2AC0-1694-810408F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0" y="1842044"/>
            <a:ext cx="3447534" cy="3325434"/>
          </a:xfrm>
          <a:prstGeom prst="rect">
            <a:avLst/>
          </a:prstGeom>
        </p:spPr>
      </p:pic>
      <p:pic>
        <p:nvPicPr>
          <p:cNvPr id="21" name="图片 20" descr="图表, 瀑布图&#10;&#10;描述已自动生成">
            <a:extLst>
              <a:ext uri="{FF2B5EF4-FFF2-40B4-BE49-F238E27FC236}">
                <a16:creationId xmlns:a16="http://schemas.microsoft.com/office/drawing/2014/main" id="{B86B2DD8-4F4A-40F7-8BAB-1406A7744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89" y="1842044"/>
            <a:ext cx="3168250" cy="314184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833CEE6-E526-4696-CB6E-A66C86AA8A04}"/>
              </a:ext>
            </a:extLst>
          </p:cNvPr>
          <p:cNvSpPr txBox="1"/>
          <p:nvPr/>
        </p:nvSpPr>
        <p:spPr>
          <a:xfrm>
            <a:off x="6056917" y="5141093"/>
            <a:ext cx="592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Define signal regions with leptonic decay final states, study carefully background modelling with both data and MC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468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A0D50-92A3-60E3-BAE3-451115DD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3DB70-6341-0FE5-992F-4E0E7537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D4759F-D373-DEE6-BDA3-B0C1BA23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25</a:t>
            </a:fld>
            <a:endParaRPr 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465F098-7687-8ABF-6784-4F82BB21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Precision Efforts with The Rarest VBS ZZ</a:t>
            </a:r>
            <a:endParaRPr 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0EF8C1C-4ADB-7ED3-B12A-4C0757F16F49}"/>
              </a:ext>
            </a:extLst>
          </p:cNvPr>
          <p:cNvSpPr txBox="1"/>
          <p:nvPr/>
        </p:nvSpPr>
        <p:spPr>
          <a:xfrm>
            <a:off x="732692" y="868757"/>
            <a:ext cx="60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Upgrade the gear from straight selection on kinematics to machine learning, to maximize the S/B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7" name="图片 6" descr="图片包含 图表&#10;&#10;描述已自动生成">
            <a:extLst>
              <a:ext uri="{FF2B5EF4-FFF2-40B4-BE49-F238E27FC236}">
                <a16:creationId xmlns:a16="http://schemas.microsoft.com/office/drawing/2014/main" id="{ED0EC45C-7737-FC7D-E642-AF99A907C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1" y="1705668"/>
            <a:ext cx="3954714" cy="3864085"/>
          </a:xfrm>
          <a:prstGeom prst="rect">
            <a:avLst/>
          </a:prstGeom>
        </p:spPr>
      </p:pic>
      <p:pic>
        <p:nvPicPr>
          <p:cNvPr id="15" name="图片 14" descr="图表&#10;&#10;描述已自动生成">
            <a:extLst>
              <a:ext uri="{FF2B5EF4-FFF2-40B4-BE49-F238E27FC236}">
                <a16:creationId xmlns:a16="http://schemas.microsoft.com/office/drawing/2014/main" id="{2CBFDC9B-EA3A-B7DC-4DBD-7908C0446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65" y="2094896"/>
            <a:ext cx="3183803" cy="3110840"/>
          </a:xfrm>
          <a:prstGeom prst="rect">
            <a:avLst/>
          </a:prstGeom>
        </p:spPr>
      </p:pic>
      <p:sp>
        <p:nvSpPr>
          <p:cNvPr id="16" name="箭头: 右 15">
            <a:extLst>
              <a:ext uri="{FF2B5EF4-FFF2-40B4-BE49-F238E27FC236}">
                <a16:creationId xmlns:a16="http://schemas.microsoft.com/office/drawing/2014/main" id="{20C35DA5-BA2C-130F-B9C4-1301AEB05DAD}"/>
              </a:ext>
            </a:extLst>
          </p:cNvPr>
          <p:cNvSpPr/>
          <p:nvPr/>
        </p:nvSpPr>
        <p:spPr>
          <a:xfrm rot="18868460">
            <a:off x="2950017" y="5388967"/>
            <a:ext cx="346282" cy="2718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9D4AF2-67B6-B84C-E924-A2D68F99BC84}"/>
              </a:ext>
            </a:extLst>
          </p:cNvPr>
          <p:cNvSpPr txBox="1"/>
          <p:nvPr/>
        </p:nvSpPr>
        <p:spPr>
          <a:xfrm>
            <a:off x="1219200" y="5691429"/>
            <a:ext cx="226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Visibly see the signal!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0" name="图片 19" descr="图表, 直方图&#10;&#10;描述已自动生成">
            <a:extLst>
              <a:ext uri="{FF2B5EF4-FFF2-40B4-BE49-F238E27FC236}">
                <a16:creationId xmlns:a16="http://schemas.microsoft.com/office/drawing/2014/main" id="{1DEAB87F-B004-EEFA-FFA7-4C4D3588F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51" y="1123184"/>
            <a:ext cx="4051697" cy="394196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6769B71-57BF-384D-F34D-8B8BB1FFF95C}"/>
              </a:ext>
            </a:extLst>
          </p:cNvPr>
          <p:cNvCxnSpPr/>
          <p:nvPr/>
        </p:nvCxnSpPr>
        <p:spPr>
          <a:xfrm>
            <a:off x="7568933" y="1245529"/>
            <a:ext cx="0" cy="51108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2CFC1144-5E12-FCFA-F503-C5DEBDE45BB3}"/>
              </a:ext>
            </a:extLst>
          </p:cNvPr>
          <p:cNvSpPr txBox="1"/>
          <p:nvPr/>
        </p:nvSpPr>
        <p:spPr>
          <a:xfrm>
            <a:off x="7956351" y="5229872"/>
            <a:ext cx="4199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Next: to investigate differential measurements, dependence of m(ZZ) by Goldstone theorem, polarization states, etc.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2909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A0D50-92A3-60E3-BAE3-451115DD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3DB70-6341-0FE5-992F-4E0E7537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D4759F-D373-DEE6-BDA3-B0C1BA23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26</a:t>
            </a:fld>
            <a:endParaRPr 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465F098-7687-8ABF-6784-4F82BB21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VVV efforts: example</a:t>
            </a:r>
            <a:endParaRPr lang="en-US" sz="32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0EE892-FF90-4397-0ED8-303F72A37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6" y="1494236"/>
            <a:ext cx="5619813" cy="33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487A37B-717C-1EED-30A1-74D2E015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21" y="1494236"/>
            <a:ext cx="4562452" cy="35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F86DBC-A306-3BF4-59E3-880755EFAACA}"/>
              </a:ext>
            </a:extLst>
          </p:cNvPr>
          <p:cNvSpPr txBox="1"/>
          <p:nvPr/>
        </p:nvSpPr>
        <p:spPr>
          <a:xfrm>
            <a:off x="8679629" y="1139350"/>
            <a:ext cx="2779679" cy="31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Phys. Rev. Lett. 132 (2024) 121901</a:t>
            </a:r>
            <a:endParaRPr lang="zh-CN" altLang="en-US" sz="1400" i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D00DFE0-6105-9A79-2224-1C32BA957C74}"/>
              </a:ext>
            </a:extLst>
          </p:cNvPr>
          <p:cNvSpPr txBox="1"/>
          <p:nvPr/>
        </p:nvSpPr>
        <p:spPr>
          <a:xfrm>
            <a:off x="4038600" y="1147562"/>
            <a:ext cx="1913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PRL 125 (2020) 151802</a:t>
            </a:r>
            <a:endParaRPr lang="zh-CN" altLang="en-US" sz="1400" i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947BC38-6311-4528-CC13-DF0C3408CB3B}"/>
              </a:ext>
            </a:extLst>
          </p:cNvPr>
          <p:cNvSpPr txBox="1"/>
          <p:nvPr/>
        </p:nvSpPr>
        <p:spPr>
          <a:xfrm>
            <a:off x="1107332" y="4880923"/>
            <a:ext cx="494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Observation of production of three massive bosons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3F78C2-6E1F-E805-D2AF-2DF8C8131F3D}"/>
              </a:ext>
            </a:extLst>
          </p:cNvPr>
          <p:cNvSpPr txBox="1"/>
          <p:nvPr/>
        </p:nvSpPr>
        <p:spPr>
          <a:xfrm>
            <a:off x="7418961" y="5156971"/>
            <a:ext cx="3934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Observation of WW</a:t>
            </a:r>
            <a:r>
              <a:rPr lang="en-US" altLang="zh-CN" dirty="0">
                <a:latin typeface="Symbol" panose="05050102010706020507" pitchFamily="18" charset="2"/>
              </a:rPr>
              <a:t>g</a:t>
            </a:r>
            <a:r>
              <a:rPr lang="en-US" altLang="zh-CN" dirty="0"/>
              <a:t> and a constraint on Higgs/light-quark Yukawa couplings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3027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8" name="Picture 7" descr="Complex maths formulae on a blackboard">
            <a:extLst>
              <a:ext uri="{FF2B5EF4-FFF2-40B4-BE49-F238E27FC236}">
                <a16:creationId xmlns:a16="http://schemas.microsoft.com/office/drawing/2014/main" id="{49F8B981-3DA7-0386-6538-F9B8B553C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8208" b="47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DC0DE67-93D5-1203-ABC5-457FE65E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2509736"/>
            <a:ext cx="9795637" cy="833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Precision by Systematic Exploration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A49486-63AB-F9AA-4F3F-4AF27A09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/>
              </a:rPr>
              <a:t>11/10/2025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61DDEC-17C8-F700-1CC4-F009C2C9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032D73-6431-A7FA-4931-CBE4E10A9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2055DE-32DA-4B06-A9A8-055737F046D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B431CB-8B7A-C32E-517A-B6732E13F2C3}"/>
              </a:ext>
            </a:extLst>
          </p:cNvPr>
          <p:cNvSpPr txBox="1"/>
          <p:nvPr/>
        </p:nvSpPr>
        <p:spPr>
          <a:xfrm>
            <a:off x="1668921" y="3429000"/>
            <a:ext cx="262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Example with four-lepton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09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28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Golden/Precise Channel for Higgs Discovery and Measurement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740AE-CDA8-A731-9A83-0147CF98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7" y="1061261"/>
            <a:ext cx="2636838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32135CE-A34E-A597-9968-1A3EB073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10" y="1459943"/>
            <a:ext cx="360521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76A09F8-1E53-0C62-4160-227C87ED3D3F}"/>
              </a:ext>
            </a:extLst>
          </p:cNvPr>
          <p:cNvSpPr txBox="1"/>
          <p:nvPr/>
        </p:nvSpPr>
        <p:spPr>
          <a:xfrm>
            <a:off x="3915033" y="5096220"/>
            <a:ext cx="326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Data accumulation for </a:t>
            </a:r>
          </a:p>
          <a:p>
            <a:r>
              <a:rPr lang="en-US" altLang="zh-CN" dirty="0"/>
              <a:t>four-lepton channel observation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45747C0-CC88-7CE7-11BB-DF6982658CA7}"/>
              </a:ext>
            </a:extLst>
          </p:cNvPr>
          <p:cNvSpPr txBox="1"/>
          <p:nvPr/>
        </p:nvSpPr>
        <p:spPr>
          <a:xfrm>
            <a:off x="654892" y="5096220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Cover Page for Higgs Birthday</a:t>
            </a:r>
            <a:endParaRPr lang="zh-CN" altLang="en-US" dirty="0"/>
          </a:p>
        </p:txBody>
      </p:sp>
      <p:pic>
        <p:nvPicPr>
          <p:cNvPr id="15" name="图片 14" descr="图表&#10;&#10;描述已自动生成">
            <a:extLst>
              <a:ext uri="{FF2B5EF4-FFF2-40B4-BE49-F238E27FC236}">
                <a16:creationId xmlns:a16="http://schemas.microsoft.com/office/drawing/2014/main" id="{26CE9E90-9F99-0C32-DE5F-D3B29CBCF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86" y="1743976"/>
            <a:ext cx="4572000" cy="280987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1E9E72A-E26E-B8BA-2B94-0D224131180B}"/>
              </a:ext>
            </a:extLst>
          </p:cNvPr>
          <p:cNvSpPr txBox="1"/>
          <p:nvPr/>
        </p:nvSpPr>
        <p:spPr>
          <a:xfrm>
            <a:off x="9939064" y="1420458"/>
            <a:ext cx="1903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PRL 131 (2023) 251802 </a:t>
            </a:r>
            <a:endParaRPr lang="zh-CN" altLang="en-US" sz="1400" i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46C9322-00D1-2D15-EF72-029D6E59D79C}"/>
              </a:ext>
            </a:extLst>
          </p:cNvPr>
          <p:cNvSpPr txBox="1"/>
          <p:nvPr/>
        </p:nvSpPr>
        <p:spPr>
          <a:xfrm>
            <a:off x="7494390" y="5079954"/>
            <a:ext cx="418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Main player for property measurement: example for precision mass determination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055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29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Four-lepton for Precision Knowledge</a:t>
            </a:r>
            <a:endParaRPr lang="en-US" sz="3200" b="1" dirty="0"/>
          </a:p>
        </p:txBody>
      </p:sp>
      <p:pic>
        <p:nvPicPr>
          <p:cNvPr id="3" name="图片 2" descr="图表, 直方图&#10;&#10;描述已自动生成">
            <a:extLst>
              <a:ext uri="{FF2B5EF4-FFF2-40B4-BE49-F238E27FC236}">
                <a16:creationId xmlns:a16="http://schemas.microsoft.com/office/drawing/2014/main" id="{BA7A52C9-4588-5EE0-2B1C-3350A59E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6" y="952226"/>
            <a:ext cx="6989499" cy="59057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A097AEB-DACD-C02E-50AF-3D8484A628A5}"/>
              </a:ext>
            </a:extLst>
          </p:cNvPr>
          <p:cNvSpPr txBox="1"/>
          <p:nvPr/>
        </p:nvSpPr>
        <p:spPr>
          <a:xfrm>
            <a:off x="7529384" y="874045"/>
            <a:ext cx="158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JHEP 07 (2021) 005 </a:t>
            </a:r>
            <a:endParaRPr lang="zh-CN" altLang="en-US" sz="1400" b="1" i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CB4DDB-820E-E4E7-77FB-32FCE715D301}"/>
              </a:ext>
            </a:extLst>
          </p:cNvPr>
          <p:cNvSpPr txBox="1"/>
          <p:nvPr/>
        </p:nvSpPr>
        <p:spPr>
          <a:xfrm>
            <a:off x="7819768" y="1967061"/>
            <a:ext cx="3534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dirty="0"/>
              <a:t>A precise measurement of four-lepton final state can probe</a:t>
            </a:r>
          </a:p>
          <a:p>
            <a:pPr>
              <a:spcAft>
                <a:spcPts val="1200"/>
              </a:spcAft>
            </a:pPr>
            <a:r>
              <a:rPr lang="en-US" altLang="zh-CN" dirty="0"/>
              <a:t>Z</a:t>
            </a:r>
            <a:r>
              <a:rPr lang="en-US" altLang="zh-CN" dirty="0">
                <a:sym typeface="Wingdings" panose="05000000000000000000" pitchFamily="2" charset="2"/>
              </a:rPr>
              <a:t>4l and relevant rare decays around m(4l) = 90 GeV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ym typeface="Wingdings" panose="05000000000000000000" pitchFamily="2" charset="2"/>
              </a:rPr>
              <a:t>Continuum and off-shell effects at 100-180 GeV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ym typeface="Wingdings" panose="05000000000000000000" pitchFamily="2" charset="2"/>
              </a:rPr>
              <a:t>Higgs boson physics at 125 GeV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ym typeface="Wingdings" panose="05000000000000000000" pitchFamily="2" charset="2"/>
              </a:rPr>
              <a:t>Diboson ZZ physics beyond 180 GeV</a:t>
            </a:r>
          </a:p>
        </p:txBody>
      </p:sp>
    </p:spTree>
    <p:extLst>
      <p:ext uri="{BB962C8B-B14F-4D97-AF65-F5344CB8AC3E}">
        <p14:creationId xmlns:p14="http://schemas.microsoft.com/office/powerpoint/2010/main" val="124500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64F24-437C-EC39-3632-6683049A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34AA8-6BC8-FE82-BFA3-44F58C49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E1F24C-F97A-E13B-AFAC-B25B1ECA3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3D1744-3DF6-387F-AC18-46260F93EE3F}"/>
              </a:ext>
            </a:extLst>
          </p:cNvPr>
          <p:cNvGrpSpPr/>
          <p:nvPr/>
        </p:nvGrpSpPr>
        <p:grpSpPr>
          <a:xfrm>
            <a:off x="1965838" y="910769"/>
            <a:ext cx="8021225" cy="5076584"/>
            <a:chOff x="2217906" y="1952061"/>
            <a:chExt cx="4864166" cy="299638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8FCAA91-5B99-027C-28B0-735A8B991064}"/>
                </a:ext>
              </a:extLst>
            </p:cNvPr>
            <p:cNvGrpSpPr/>
            <p:nvPr/>
          </p:nvGrpSpPr>
          <p:grpSpPr>
            <a:xfrm>
              <a:off x="2217906" y="1952061"/>
              <a:ext cx="4864166" cy="2996388"/>
              <a:chOff x="2063638" y="1800048"/>
              <a:chExt cx="4864166" cy="2996388"/>
            </a:xfrm>
          </p:grpSpPr>
          <p:pic>
            <p:nvPicPr>
              <p:cNvPr id="10" name="图片 9" descr="图片包含 游戏机, 画&#10;&#10;描述已自动生成">
                <a:extLst>
                  <a:ext uri="{FF2B5EF4-FFF2-40B4-BE49-F238E27FC236}">
                    <a16:creationId xmlns:a16="http://schemas.microsoft.com/office/drawing/2014/main" id="{3123CE3C-D67E-9A57-415D-709C22F4B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3330" y="2878585"/>
                <a:ext cx="1239164" cy="764840"/>
              </a:xfrm>
              <a:prstGeom prst="rect">
                <a:avLst/>
              </a:prstGeom>
            </p:spPr>
          </p:pic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FBD0F401-B721-8763-E35C-A594BBE3B024}"/>
                  </a:ext>
                </a:extLst>
              </p:cNvPr>
              <p:cNvGrpSpPr/>
              <p:nvPr/>
            </p:nvGrpSpPr>
            <p:grpSpPr>
              <a:xfrm>
                <a:off x="2063638" y="1800048"/>
                <a:ext cx="4864166" cy="2996388"/>
                <a:chOff x="2063638" y="1800048"/>
                <a:chExt cx="4864166" cy="2996388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2734606E-2933-4D36-E26C-8E02CC4D75EF}"/>
                    </a:ext>
                  </a:extLst>
                </p:cNvPr>
                <p:cNvSpPr txBox="1"/>
                <p:nvPr/>
              </p:nvSpPr>
              <p:spPr>
                <a:xfrm>
                  <a:off x="2063638" y="1800048"/>
                  <a:ext cx="334796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Collider/Accelerator/Reactor</a:t>
                  </a:r>
                </a:p>
              </p:txBody>
            </p:sp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E69674C9-5882-BC41-E0FC-51240384EAAC}"/>
                    </a:ext>
                  </a:extLst>
                </p:cNvPr>
                <p:cNvGrpSpPr/>
                <p:nvPr/>
              </p:nvGrpSpPr>
              <p:grpSpPr>
                <a:xfrm>
                  <a:off x="2115108" y="2085613"/>
                  <a:ext cx="4578672" cy="2710823"/>
                  <a:chOff x="2209774" y="2141711"/>
                  <a:chExt cx="4578672" cy="2710823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160D0E5A-2111-FFC2-E92B-1DD2EB1B92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09774" y="2141711"/>
                    <a:ext cx="4574771" cy="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9D8968AE-B6BB-0E86-7495-A9A9F334C9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8761" y="2181437"/>
                    <a:ext cx="2414122" cy="2615924"/>
                  </a:xfrm>
                  <a:prstGeom prst="line">
                    <a:avLst/>
                  </a:prstGeom>
                  <a:ln w="762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24BFF01F-CCBD-7F04-63DB-58D615E98B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52883" y="2158078"/>
                    <a:ext cx="2135563" cy="2694456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F845BB4-EC7E-A9F1-CD50-77BCE07E3CAB}"/>
                    </a:ext>
                  </a:extLst>
                </p:cNvPr>
                <p:cNvSpPr txBox="1"/>
                <p:nvPr/>
              </p:nvSpPr>
              <p:spPr>
                <a:xfrm>
                  <a:off x="2063638" y="3132521"/>
                  <a:ext cx="1291362" cy="9628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Matter:</a:t>
                  </a:r>
                </a:p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atoms, laser, </a:t>
                  </a:r>
                </a:p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plasma, magnets,</a:t>
                  </a:r>
                </a:p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bulk matter</a:t>
                  </a:r>
                </a:p>
                <a:p>
                  <a:endParaRPr lang="zh-CN" altLang="en-US" sz="20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9BF8431A-0E57-E0A7-41E1-809AFA7E0729}"/>
                    </a:ext>
                  </a:extLst>
                </p:cNvPr>
                <p:cNvSpPr txBox="1"/>
                <p:nvPr/>
              </p:nvSpPr>
              <p:spPr>
                <a:xfrm>
                  <a:off x="5805133" y="3111250"/>
                  <a:ext cx="1122671" cy="5994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/>
                    <a:t>Cosmic Ray:</a:t>
                  </a:r>
                </a:p>
                <a:p>
                  <a:r>
                    <a:rPr lang="en-US" altLang="zh-CN" sz="2000" b="1" dirty="0"/>
                    <a:t>space, sea level,</a:t>
                  </a:r>
                </a:p>
                <a:p>
                  <a:r>
                    <a:rPr lang="en-US" altLang="zh-CN" sz="2000" b="1" dirty="0"/>
                    <a:t>underground</a:t>
                  </a:r>
                </a:p>
              </p:txBody>
            </p:sp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21ECB381-7284-C981-5718-A2B14FAEA130}"/>
                    </a:ext>
                  </a:extLst>
                </p:cNvPr>
                <p:cNvGrpSpPr/>
                <p:nvPr/>
              </p:nvGrpSpPr>
              <p:grpSpPr>
                <a:xfrm>
                  <a:off x="2566215" y="2167127"/>
                  <a:ext cx="3516395" cy="2085707"/>
                  <a:chOff x="2566215" y="2167127"/>
                  <a:chExt cx="3516395" cy="2085707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E84CB063-0508-5987-256D-84AA60BA2B2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244" r="11467"/>
                  <a:stretch/>
                </p:blipFill>
                <p:spPr bwMode="auto">
                  <a:xfrm>
                    <a:off x="4621478" y="2981637"/>
                    <a:ext cx="801052" cy="5907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Picture 11">
                    <a:extLst>
                      <a:ext uri="{FF2B5EF4-FFF2-40B4-BE49-F238E27FC236}">
                        <a16:creationId xmlns:a16="http://schemas.microsoft.com/office/drawing/2014/main" id="{5F1E7388-1F4F-9E54-23A5-82E71424C8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6215" y="2181948"/>
                    <a:ext cx="882788" cy="560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28">
                    <a:extLst>
                      <a:ext uri="{FF2B5EF4-FFF2-40B4-BE49-F238E27FC236}">
                        <a16:creationId xmlns:a16="http://schemas.microsoft.com/office/drawing/2014/main" id="{7DC48FCD-58F4-E7CD-4FAC-5264A9D1295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790" r="15207"/>
                  <a:stretch>
                    <a:fillRect/>
                  </a:stretch>
                </p:blipFill>
                <p:spPr bwMode="auto">
                  <a:xfrm>
                    <a:off x="4179146" y="3643425"/>
                    <a:ext cx="758142" cy="6094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6144">
                    <a:extLst>
                      <a:ext uri="{FF2B5EF4-FFF2-40B4-BE49-F238E27FC236}">
                        <a16:creationId xmlns:a16="http://schemas.microsoft.com/office/drawing/2014/main" id="{97FDE464-68DE-05D7-D5D1-0FA1FF43A4E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7824" y="2167127"/>
                    <a:ext cx="794786" cy="620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F62067CF-222F-BAB1-84D9-8647B6707629}"/>
                      </a:ext>
                    </a:extLst>
                  </p:cNvPr>
                  <p:cNvSpPr txBox="1"/>
                  <p:nvPr/>
                </p:nvSpPr>
                <p:spPr>
                  <a:xfrm>
                    <a:off x="3355000" y="2746733"/>
                    <a:ext cx="13720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>
                        <a:latin typeface="Blackadder ITC" panose="04020505051007020D02" pitchFamily="82" charset="0"/>
                      </a:rPr>
                      <a:t>New Physics</a:t>
                    </a:r>
                    <a:endParaRPr lang="zh-CN" altLang="en-US" sz="2000" b="1" dirty="0">
                      <a:latin typeface="Blackadder ITC" panose="04020505051007020D02" pitchFamily="82" charset="0"/>
                    </a:endParaRPr>
                  </a:p>
                </p:txBody>
              </p:sp>
            </p:grpSp>
          </p:grpSp>
          <p:pic>
            <p:nvPicPr>
              <p:cNvPr id="12" name="图片 11" descr="图片包含 图标&#10;&#10;描述已自动生成">
                <a:extLst>
                  <a:ext uri="{FF2B5EF4-FFF2-40B4-BE49-F238E27FC236}">
                    <a16:creationId xmlns:a16="http://schemas.microsoft.com/office/drawing/2014/main" id="{CE641924-934C-9129-1906-F8F41CC6ED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1" t="12407" r="12127" b="14711"/>
              <a:stretch/>
            </p:blipFill>
            <p:spPr>
              <a:xfrm>
                <a:off x="3480084" y="2164641"/>
                <a:ext cx="929904" cy="617610"/>
              </a:xfrm>
              <a:prstGeom prst="rect">
                <a:avLst/>
              </a:prstGeom>
            </p:spPr>
          </p:pic>
        </p:grpSp>
        <p:pic>
          <p:nvPicPr>
            <p:cNvPr id="9" name="图片 8" descr="地上有许多星星&#10;&#10;低可信度描述已自动生成">
              <a:extLst>
                <a:ext uri="{FF2B5EF4-FFF2-40B4-BE49-F238E27FC236}">
                  <a16:creationId xmlns:a16="http://schemas.microsoft.com/office/drawing/2014/main" id="{615725A3-E0AE-95F8-E986-7993DE851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32985"/>
              <a:ext cx="794786" cy="590700"/>
            </a:xfrm>
            <a:prstGeom prst="rect">
              <a:avLst/>
            </a:prstGeom>
          </p:spPr>
        </p:pic>
      </p:grpSp>
      <p:sp>
        <p:nvSpPr>
          <p:cNvPr id="27" name="标题 1">
            <a:extLst>
              <a:ext uri="{FF2B5EF4-FFF2-40B4-BE49-F238E27FC236}">
                <a16:creationId xmlns:a16="http://schemas.microsoft.com/office/drawing/2014/main" id="{02DE987E-1A58-CF21-E2EE-5E9EF879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8196626" cy="719259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Multifold means of measurements</a:t>
            </a:r>
            <a:endParaRPr lang="en-US" sz="3200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7933013-5999-CB01-47D1-B50A1E64A701}"/>
              </a:ext>
            </a:extLst>
          </p:cNvPr>
          <p:cNvSpPr txBox="1"/>
          <p:nvPr/>
        </p:nvSpPr>
        <p:spPr>
          <a:xfrm>
            <a:off x="745179" y="5168504"/>
            <a:ext cx="3980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This talk focuses on methodology and progress of measurements at energy frontiers (LHC ATLAS/CMS)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62CDE48-E484-FA54-EE08-B99867FB08B3}"/>
              </a:ext>
            </a:extLst>
          </p:cNvPr>
          <p:cNvSpPr txBox="1"/>
          <p:nvPr/>
        </p:nvSpPr>
        <p:spPr>
          <a:xfrm>
            <a:off x="7504800" y="5325313"/>
            <a:ext cx="4431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Disclaimer: not a complete review, rather a short recap, and a </a:t>
            </a:r>
            <a:r>
              <a:rPr lang="en-US" altLang="zh-CN" sz="2000" i="1" dirty="0"/>
              <a:t>biased selection of topics to stimulate discussions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899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表, 直方图&#10;&#10;描述已自动生成">
            <a:extLst>
              <a:ext uri="{FF2B5EF4-FFF2-40B4-BE49-F238E27FC236}">
                <a16:creationId xmlns:a16="http://schemas.microsoft.com/office/drawing/2014/main" id="{E71198AD-FD7D-AB2F-003A-336C420C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25" y="1804327"/>
            <a:ext cx="4370168" cy="419359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30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Off-shell Higgs and Higgs width</a:t>
            </a:r>
            <a:endParaRPr 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EE9021-81F6-9648-80F4-06E74C56A714}"/>
              </a:ext>
            </a:extLst>
          </p:cNvPr>
          <p:cNvSpPr txBox="1"/>
          <p:nvPr/>
        </p:nvSpPr>
        <p:spPr>
          <a:xfrm>
            <a:off x="686322" y="974110"/>
            <a:ext cx="685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Can we measure Higgs boson width down to MeV precision?</a:t>
            </a:r>
          </a:p>
          <a:p>
            <a:r>
              <a:rPr lang="en-US" altLang="zh-CN" sz="2000" dirty="0">
                <a:sym typeface="Wingdings" panose="05000000000000000000" pitchFamily="2" charset="2"/>
              </a:rPr>
              <a:t>may through off-shell Higgs boson (with assumptions)</a:t>
            </a:r>
            <a:endParaRPr lang="zh-CN" altLang="en-US" sz="2000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7DA82AD8-9383-BECC-A039-D4B4BA084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8" y="4597492"/>
            <a:ext cx="3233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Derived </a:t>
            </a:r>
            <a:r>
              <a:rPr lang="en-US" alt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 baseline="-25000" dirty="0">
                <a:solidFill>
                  <a:srgbClr val="FF0000"/>
                </a:solidFill>
              </a:rPr>
              <a:t>H</a:t>
            </a:r>
            <a:r>
              <a:rPr lang="en-US" altLang="en-US" sz="2400" dirty="0">
                <a:solidFill>
                  <a:srgbClr val="FF0000"/>
                </a:solidFill>
              </a:rPr>
              <a:t> &lt; 10.5 MeV </a:t>
            </a:r>
            <a:r>
              <a:rPr lang="en-US" altLang="en-US" sz="2400" dirty="0"/>
              <a:t>at 95% CL, </a:t>
            </a:r>
            <a:r>
              <a:rPr lang="en-US" altLang="en-US" sz="1600" dirty="0"/>
              <a:t>comparable to CMS, being both best precision so far</a:t>
            </a:r>
            <a:endParaRPr lang="en-US" altLang="en-US" sz="24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3452E0E-350C-D73B-384A-DB4E2EDF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2417866"/>
            <a:ext cx="3336324" cy="84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DAECD70-670D-8920-E656-ED4074723E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2" y="3429000"/>
            <a:ext cx="3331271" cy="75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1D887F4-1281-1813-BC68-882BA74266E1}"/>
              </a:ext>
            </a:extLst>
          </p:cNvPr>
          <p:cNvSpPr txBox="1"/>
          <p:nvPr/>
        </p:nvSpPr>
        <p:spPr>
          <a:xfrm>
            <a:off x="9778313" y="409900"/>
            <a:ext cx="2026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PLB 846 (2023) 138223 </a:t>
            </a:r>
            <a:endParaRPr lang="zh-CN" altLang="en-US" sz="1400" b="1" i="1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8D2EAAA-1160-61F1-9E54-0D70DE24928E}"/>
              </a:ext>
            </a:extLst>
          </p:cNvPr>
          <p:cNvCxnSpPr/>
          <p:nvPr/>
        </p:nvCxnSpPr>
        <p:spPr>
          <a:xfrm>
            <a:off x="7891849" y="1548714"/>
            <a:ext cx="0" cy="44492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5A83C669-995A-2D1E-79B9-491274FD6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426" y="1664315"/>
            <a:ext cx="4034201" cy="372323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F42C0C9-B94E-3F8F-1744-12D245B78888}"/>
              </a:ext>
            </a:extLst>
          </p:cNvPr>
          <p:cNvSpPr txBox="1"/>
          <p:nvPr/>
        </p:nvSpPr>
        <p:spPr>
          <a:xfrm>
            <a:off x="8832310" y="5381022"/>
            <a:ext cx="328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Look for high-mass 4l events, optimization for sensitivity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8334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31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ZZ Differential and EFT</a:t>
            </a:r>
            <a:endParaRPr lang="en-US" sz="3200" b="1" dirty="0"/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636AE904-3B49-6C45-B106-F8CF8203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3" y="860222"/>
            <a:ext cx="6504682" cy="5496128"/>
          </a:xfrm>
          <a:prstGeom prst="rect">
            <a:avLst/>
          </a:prstGeom>
        </p:spPr>
      </p:pic>
      <p:pic>
        <p:nvPicPr>
          <p:cNvPr id="11" name="图片 10" descr="图表&#10;&#10;描述已自动生成">
            <a:extLst>
              <a:ext uri="{FF2B5EF4-FFF2-40B4-BE49-F238E27FC236}">
                <a16:creationId xmlns:a16="http://schemas.microsoft.com/office/drawing/2014/main" id="{56B174B7-DF71-9793-055C-151BDC96E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85" y="707026"/>
            <a:ext cx="5506315" cy="53422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C79E5A-7303-593F-1006-F8D1E6D99892}"/>
              </a:ext>
            </a:extLst>
          </p:cNvPr>
          <p:cNvSpPr txBox="1"/>
          <p:nvPr/>
        </p:nvSpPr>
        <p:spPr>
          <a:xfrm>
            <a:off x="1029730" y="5817833"/>
            <a:ext cx="359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Precision different measurements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71CD634-D55E-646E-1BDD-ED590D2EB5B7}"/>
              </a:ext>
            </a:extLst>
          </p:cNvPr>
          <p:cNvSpPr txBox="1"/>
          <p:nvPr/>
        </p:nvSpPr>
        <p:spPr>
          <a:xfrm>
            <a:off x="7068974" y="5927124"/>
            <a:ext cx="359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Constraints to EFT coefficients (SMEFT Warsaw basis) 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D27026-DAD9-4B54-F04C-C311A379990A}"/>
              </a:ext>
            </a:extLst>
          </p:cNvPr>
          <p:cNvSpPr txBox="1"/>
          <p:nvPr/>
        </p:nvSpPr>
        <p:spPr>
          <a:xfrm>
            <a:off x="10231394" y="400080"/>
            <a:ext cx="1582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JHEP 07 (2021) 005 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096373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32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/>
              <a:t>ZZ polarization</a:t>
            </a:r>
            <a:endParaRPr 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20FB901-93AF-DEE1-AD99-6D5B3C51A8E4}"/>
              </a:ext>
            </a:extLst>
          </p:cNvPr>
          <p:cNvSpPr txBox="1"/>
          <p:nvPr/>
        </p:nvSpPr>
        <p:spPr>
          <a:xfrm>
            <a:off x="654527" y="813595"/>
            <a:ext cx="7564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Look more precisely into SM structures: </a:t>
            </a:r>
          </a:p>
          <a:p>
            <a:r>
              <a:rPr lang="en-US" altLang="zh-CN" dirty="0">
                <a:solidFill>
                  <a:srgbClr val="7030A0"/>
                </a:solidFill>
              </a:rPr>
              <a:t>helicity-dependent</a:t>
            </a:r>
            <a:r>
              <a:rPr lang="en-US" altLang="zh-CN" dirty="0"/>
              <a:t> interactions, and </a:t>
            </a:r>
            <a:r>
              <a:rPr lang="en-US" altLang="zh-CN" dirty="0">
                <a:solidFill>
                  <a:srgbClr val="7030A0"/>
                </a:solidFill>
              </a:rPr>
              <a:t>goldstone</a:t>
            </a:r>
            <a:r>
              <a:rPr lang="en-US" altLang="zh-CN" dirty="0"/>
              <a:t> theorem predictions,</a:t>
            </a:r>
          </a:p>
          <a:p>
            <a:r>
              <a:rPr lang="en-US" altLang="zh-CN" dirty="0">
                <a:solidFill>
                  <a:srgbClr val="7030A0"/>
                </a:solidFill>
              </a:rPr>
              <a:t>next-level sensitivity to new physics</a:t>
            </a:r>
          </a:p>
        </p:txBody>
      </p:sp>
      <p:pic>
        <p:nvPicPr>
          <p:cNvPr id="10" name="图片 9" descr="图表, 折线图&#10;&#10;描述已自动生成">
            <a:extLst>
              <a:ext uri="{FF2B5EF4-FFF2-40B4-BE49-F238E27FC236}">
                <a16:creationId xmlns:a16="http://schemas.microsoft.com/office/drawing/2014/main" id="{EF296681-F894-FB80-615B-DD2CDA762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24" y="0"/>
            <a:ext cx="3307353" cy="24698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CE1AA2-79A4-347E-2CDF-673F18EE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468" y="2276837"/>
            <a:ext cx="5012839" cy="3605193"/>
          </a:xfrm>
          <a:prstGeom prst="rect">
            <a:avLst/>
          </a:prstGeom>
        </p:spPr>
      </p:pic>
      <p:pic>
        <p:nvPicPr>
          <p:cNvPr id="13" name="图片 12" descr="图表, 瀑布图&#10;&#10;描述已自动生成">
            <a:extLst>
              <a:ext uri="{FF2B5EF4-FFF2-40B4-BE49-F238E27FC236}">
                <a16:creationId xmlns:a16="http://schemas.microsoft.com/office/drawing/2014/main" id="{31F3CD9B-C342-17D2-8577-027227E43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07" y="1645792"/>
            <a:ext cx="5069293" cy="41706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914EDD8-9ED0-815B-AA8A-34DE9F722D29}"/>
              </a:ext>
            </a:extLst>
          </p:cNvPr>
          <p:cNvSpPr txBox="1"/>
          <p:nvPr/>
        </p:nvSpPr>
        <p:spPr>
          <a:xfrm>
            <a:off x="644957" y="5581114"/>
            <a:ext cx="336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 comprehensive study + ML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 first evidence on Z</a:t>
            </a:r>
            <a:r>
              <a:rPr lang="en-US" altLang="zh-CN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Z</a:t>
            </a:r>
            <a:r>
              <a:rPr lang="en-US" altLang="zh-CN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en-US" altLang="zh-CN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production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0D9C90B-4C32-507E-B315-84456E3A323D}"/>
              </a:ext>
            </a:extLst>
          </p:cNvPr>
          <p:cNvSpPr txBox="1"/>
          <p:nvPr/>
        </p:nvSpPr>
        <p:spPr>
          <a:xfrm>
            <a:off x="10323576" y="207382"/>
            <a:ext cx="162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JHEP 12 (2023) 107 </a:t>
            </a:r>
            <a:endParaRPr lang="zh-CN" altLang="en-US" sz="1400" b="1" i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06D9CD5-9AE2-01F0-23B7-CBEB321A4293}"/>
              </a:ext>
            </a:extLst>
          </p:cNvPr>
          <p:cNvSpPr txBox="1"/>
          <p:nvPr/>
        </p:nvSpPr>
        <p:spPr>
          <a:xfrm>
            <a:off x="3912618" y="5816438"/>
            <a:ext cx="278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Next march to 5</a:t>
            </a:r>
            <a:r>
              <a:rPr lang="en-US" altLang="zh-CN" b="1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altLang="zh-CN" b="1" dirty="0">
                <a:solidFill>
                  <a:srgbClr val="FF0000"/>
                </a:solidFill>
              </a:rPr>
              <a:t> and study energy dependence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0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33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Interesting channel for HH study</a:t>
            </a:r>
          </a:p>
        </p:txBody>
      </p:sp>
      <p:pic>
        <p:nvPicPr>
          <p:cNvPr id="10" name="图片 9" descr="日程表&#10;&#10;描述已自动生成">
            <a:extLst>
              <a:ext uri="{FF2B5EF4-FFF2-40B4-BE49-F238E27FC236}">
                <a16:creationId xmlns:a16="http://schemas.microsoft.com/office/drawing/2014/main" id="{2EFCE153-BF8A-21FC-0D9D-14EE0BF16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5608"/>
            <a:ext cx="4838202" cy="47457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E26616F-A44D-25B5-4145-23A54461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402" y="1727956"/>
            <a:ext cx="5380426" cy="442394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9BE29E5-8D6A-BCF7-57E1-476D16E38323}"/>
              </a:ext>
            </a:extLst>
          </p:cNvPr>
          <p:cNvSpPr txBox="1"/>
          <p:nvPr/>
        </p:nvSpPr>
        <p:spPr>
          <a:xfrm>
            <a:off x="732692" y="937436"/>
            <a:ext cx="997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With a good understanding of the final state, one can use it as a tool to study more “rare” topics: </a:t>
            </a:r>
          </a:p>
          <a:p>
            <a:r>
              <a:rPr lang="en-US" altLang="zh-CN" dirty="0"/>
              <a:t>such as </a:t>
            </a:r>
            <a:r>
              <a:rPr lang="en-US" altLang="zh-CN" b="1" dirty="0">
                <a:solidFill>
                  <a:srgbClr val="FF0000"/>
                </a:solidFill>
              </a:rPr>
              <a:t>di-Higgs production: 4 lepton + two b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1F295F-952C-B8C9-922F-F75E00178DD1}"/>
              </a:ext>
            </a:extLst>
          </p:cNvPr>
          <p:cNvSpPr txBox="1"/>
          <p:nvPr/>
        </p:nvSpPr>
        <p:spPr>
          <a:xfrm>
            <a:off x="9411462" y="398324"/>
            <a:ext cx="18722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ATLAS-CONF-2024-005</a:t>
            </a:r>
            <a:endParaRPr lang="zh-CN" altLang="en-US" sz="1400" b="1" i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B61934-7816-A934-238D-73AB38CDAC16}"/>
              </a:ext>
            </a:extLst>
          </p:cNvPr>
          <p:cNvSpPr/>
          <p:nvPr/>
        </p:nvSpPr>
        <p:spPr>
          <a:xfrm>
            <a:off x="5888736" y="2788920"/>
            <a:ext cx="5733288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1953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8936F-0167-853B-9382-EC211AC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DD090-FB23-F7AA-ED69-F4020A8B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22E1A-00F9-3A9E-9AFA-EA0F90A7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34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C1705D1-9AFC-DF85-221A-A2ADA6B2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Direct Connection with New Physics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64C75DE-0613-D3C0-B946-CA82CF73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5" y="1533441"/>
            <a:ext cx="4572000" cy="3009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09C2674-14A0-3B59-32AE-B37B318C6986}"/>
              </a:ext>
            </a:extLst>
          </p:cNvPr>
          <p:cNvSpPr txBox="1"/>
          <p:nvPr/>
        </p:nvSpPr>
        <p:spPr>
          <a:xfrm>
            <a:off x="741405" y="1248129"/>
            <a:ext cx="2380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PRL 122 (2019) 231801 </a:t>
            </a:r>
            <a:endParaRPr lang="zh-CN" altLang="en-US" sz="1400" b="1" i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45BDF0-E810-32DB-33AF-3E966487C702}"/>
              </a:ext>
            </a:extLst>
          </p:cNvPr>
          <p:cNvSpPr txBox="1"/>
          <p:nvPr/>
        </p:nvSpPr>
        <p:spPr>
          <a:xfrm>
            <a:off x="591481" y="475288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One leading channel for Higgs-portal DM, Higgs invisible decay search is </a:t>
            </a:r>
          </a:p>
          <a:p>
            <a:r>
              <a:rPr lang="en-US" altLang="zh-CN" dirty="0"/>
              <a:t>Z+H </a:t>
            </a:r>
            <a:r>
              <a:rPr lang="en-US" altLang="zh-CN" dirty="0">
                <a:sym typeface="Wingdings" panose="05000000000000000000" pitchFamily="2" charset="2"/>
              </a:rPr>
              <a:t> dilepton +MET: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	ZZ being main background process</a:t>
            </a:r>
          </a:p>
        </p:txBody>
      </p:sp>
      <p:pic>
        <p:nvPicPr>
          <p:cNvPr id="11" name="图片 10" descr="图片包含 形状&#10;&#10;描述已自动生成">
            <a:extLst>
              <a:ext uri="{FF2B5EF4-FFF2-40B4-BE49-F238E27FC236}">
                <a16:creationId xmlns:a16="http://schemas.microsoft.com/office/drawing/2014/main" id="{6EF170F9-489D-CB9E-A5A0-B2CDB0F6C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94" y="757465"/>
            <a:ext cx="2672660" cy="1837454"/>
          </a:xfrm>
          <a:prstGeom prst="rect">
            <a:avLst/>
          </a:prstGeom>
        </p:spPr>
      </p:pic>
      <p:pic>
        <p:nvPicPr>
          <p:cNvPr id="13" name="图片 12" descr="图表, 直方图&#10;&#10;描述已自动生成">
            <a:extLst>
              <a:ext uri="{FF2B5EF4-FFF2-40B4-BE49-F238E27FC236}">
                <a16:creationId xmlns:a16="http://schemas.microsoft.com/office/drawing/2014/main" id="{DEE28CC5-B5A7-C8D3-C48B-B1473B312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96" y="2628709"/>
            <a:ext cx="3002692" cy="2921369"/>
          </a:xfrm>
          <a:prstGeom prst="rect">
            <a:avLst/>
          </a:prstGeom>
        </p:spPr>
      </p:pic>
      <p:pic>
        <p:nvPicPr>
          <p:cNvPr id="15" name="图片 14" descr="图表, 直方图&#10;&#10;描述已自动生成">
            <a:extLst>
              <a:ext uri="{FF2B5EF4-FFF2-40B4-BE49-F238E27FC236}">
                <a16:creationId xmlns:a16="http://schemas.microsoft.com/office/drawing/2014/main" id="{5B48D7BB-946E-30D6-6B70-A5A1EB4E3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88" y="2712598"/>
            <a:ext cx="3758030" cy="250535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D4524A3-3658-1642-3CD6-56F6C74980D5}"/>
              </a:ext>
            </a:extLst>
          </p:cNvPr>
          <p:cNvSpPr txBox="1"/>
          <p:nvPr/>
        </p:nvSpPr>
        <p:spPr>
          <a:xfrm>
            <a:off x="6811438" y="5638870"/>
            <a:ext cx="420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Look precisely into Z</a:t>
            </a:r>
            <a:r>
              <a:rPr lang="en-US" altLang="zh-CN" dirty="0">
                <a:sym typeface="Wingdings" panose="05000000000000000000" pitchFamily="2" charset="2"/>
              </a:rPr>
              <a:t>4l+X decays to search for dark photons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74AC9D-8F4B-B711-6D3D-EA04D50EF27E}"/>
              </a:ext>
            </a:extLst>
          </p:cNvPr>
          <p:cNvSpPr txBox="1"/>
          <p:nvPr/>
        </p:nvSpPr>
        <p:spPr>
          <a:xfrm>
            <a:off x="9406156" y="324774"/>
            <a:ext cx="2380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PRL 131 (2023) 251801 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771184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lose-up of hopscotch on a sidewalk">
            <a:extLst>
              <a:ext uri="{FF2B5EF4-FFF2-40B4-BE49-F238E27FC236}">
                <a16:creationId xmlns:a16="http://schemas.microsoft.com/office/drawing/2014/main" id="{7D3626ED-9DC9-564B-E9E7-15FA297C2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9" r="2223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1BEA3DC-EA8B-80CD-675C-758E148E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2130356"/>
            <a:ext cx="3445765" cy="17412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Roadmap into Future?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CAB3F-BA73-F0ED-ACD4-09B0E98E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569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/>
              </a:rPr>
              <a:t>11/10/2025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6D672E-B1ED-1573-B57D-36CC84BC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673" y="6356350"/>
            <a:ext cx="3615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922755-494C-F0FA-3886-EE8FA15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2055DE-32DA-4B06-A9A8-055737F046DC}" type="slidenum">
              <a:rPr lang="en-US">
                <a:solidFill>
                  <a:prstClr val="white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65021B-7CA3-89FB-0EB4-2306EE265107}"/>
              </a:ext>
            </a:extLst>
          </p:cNvPr>
          <p:cNvSpPr txBox="1"/>
          <p:nvPr/>
        </p:nvSpPr>
        <p:spPr>
          <a:xfrm>
            <a:off x="7935402" y="4526091"/>
            <a:ext cx="3445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Several (wild and incomplete) ideas for discussions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Polarization, QM, Toponium etc. will have dedicated discussion and not covered here</a:t>
            </a:r>
          </a:p>
        </p:txBody>
      </p:sp>
    </p:spTree>
    <p:extLst>
      <p:ext uri="{BB962C8B-B14F-4D97-AF65-F5344CB8AC3E}">
        <p14:creationId xmlns:p14="http://schemas.microsoft.com/office/powerpoint/2010/main" val="4131217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BF4FD-EABD-3435-0BE4-E065D84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32253-6F5E-0D59-54AA-B669C6B0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80274-CF65-F625-0E4A-02B41082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16E5CD-FD2A-752B-4CD5-D0CF5B84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There are tons of final states covered and uncovered</a:t>
            </a:r>
          </a:p>
        </p:txBody>
      </p:sp>
      <p:pic>
        <p:nvPicPr>
          <p:cNvPr id="9" name="图片 8" descr="图片包含 标志, 蛋糕, 游戏机, 男人&#10;&#10;描述已自动生成">
            <a:extLst>
              <a:ext uri="{FF2B5EF4-FFF2-40B4-BE49-F238E27FC236}">
                <a16:creationId xmlns:a16="http://schemas.microsoft.com/office/drawing/2014/main" id="{8ACDAE2A-FAFC-3F3C-530F-0DC8C47D4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43527"/>
            <a:ext cx="2857500" cy="20478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FF2813-C4D0-57C8-D259-9CEAD66E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6862"/>
            <a:ext cx="6961870" cy="52269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AB5676-2119-115E-59A1-FE36A23B73B1}"/>
              </a:ext>
            </a:extLst>
          </p:cNvPr>
          <p:cNvSpPr txBox="1"/>
          <p:nvPr/>
        </p:nvSpPr>
        <p:spPr>
          <a:xfrm>
            <a:off x="7908324" y="3525795"/>
            <a:ext cx="417658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Explored states often motivated by physics interests that are accessible by the time</a:t>
            </a:r>
          </a:p>
          <a:p>
            <a:endParaRPr lang="en-US" altLang="zh-CN" sz="1000" dirty="0"/>
          </a:p>
          <a:p>
            <a:r>
              <a:rPr lang="en-US" altLang="zh-CN" sz="2000" dirty="0"/>
              <a:t>To </a:t>
            </a:r>
            <a:r>
              <a:rPr lang="en-US" altLang="zh-CN" sz="2000" dirty="0">
                <a:solidFill>
                  <a:srgbClr val="FF0000"/>
                </a:solidFill>
              </a:rPr>
              <a:t>continue explore those precisely </a:t>
            </a:r>
            <a:r>
              <a:rPr lang="en-US" altLang="zh-CN" sz="2000" dirty="0"/>
              <a:t>with new techniques and to 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explore</a:t>
            </a: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new channels becoming more accessible now</a:t>
            </a:r>
          </a:p>
          <a:p>
            <a:endParaRPr lang="en-US" altLang="zh-CN" sz="500" dirty="0"/>
          </a:p>
        </p:txBody>
      </p:sp>
    </p:spTree>
    <p:extLst>
      <p:ext uri="{BB962C8B-B14F-4D97-AF65-F5344CB8AC3E}">
        <p14:creationId xmlns:p14="http://schemas.microsoft.com/office/powerpoint/2010/main" val="1115971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BF4FD-EABD-3435-0BE4-E065D84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32253-6F5E-0D59-54AA-B669C6B0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80274-CF65-F625-0E4A-02B41082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37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16E5CD-FD2A-752B-4CD5-D0CF5B84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V + flavored Jets (or even gluon vs quark)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2C87DEC-4050-644F-33CF-B110EE4FF65F}"/>
              </a:ext>
            </a:extLst>
          </p:cNvPr>
          <p:cNvSpPr txBox="1"/>
          <p:nvPr/>
        </p:nvSpPr>
        <p:spPr>
          <a:xfrm>
            <a:off x="732692" y="767060"/>
            <a:ext cx="11459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Large mismodelling seen for production of flavored jets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Jet tagging technics improving over years, good opportunities to review this further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Diverse probes: </a:t>
            </a:r>
            <a:r>
              <a:rPr lang="en-US" altLang="zh-CN" b="1" i="1" dirty="0">
                <a:sym typeface="Wingdings" panose="05000000000000000000" pitchFamily="2" charset="2"/>
              </a:rPr>
              <a:t>QCD dynamics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HF PDF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intrinsic charms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HF related new physics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VV decays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VH Yukawa couplings</a:t>
            </a:r>
            <a:r>
              <a:rPr lang="en-US" altLang="zh-CN" dirty="0">
                <a:sym typeface="Wingdings" panose="05000000000000000000" pitchFamily="2" charset="2"/>
              </a:rPr>
              <a:t> …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9C51E5-DB63-CE57-7D93-18E5EE68A2A9}"/>
              </a:ext>
            </a:extLst>
          </p:cNvPr>
          <p:cNvSpPr txBox="1"/>
          <p:nvPr/>
        </p:nvSpPr>
        <p:spPr>
          <a:xfrm>
            <a:off x="8906391" y="400149"/>
            <a:ext cx="2878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1" i="1" dirty="0"/>
              <a:t>Eur. Phys. J. C 84 (2024) 984</a:t>
            </a:r>
            <a:endParaRPr lang="zh-CN" altLang="en-US" sz="1400" b="1" i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2080FA9-291E-E497-DF1D-F08BE4CD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80" y="1856232"/>
            <a:ext cx="5320644" cy="37540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846E91-FF7D-1850-4215-CC331FE4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6874"/>
            <a:ext cx="3808472" cy="468172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DE31DAA-009D-1285-B968-0DB6A71F74AD}"/>
              </a:ext>
            </a:extLst>
          </p:cNvPr>
          <p:cNvSpPr txBox="1"/>
          <p:nvPr/>
        </p:nvSpPr>
        <p:spPr>
          <a:xfrm>
            <a:off x="9877048" y="3178282"/>
            <a:ext cx="2156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70C0"/>
                </a:solidFill>
              </a:rPr>
              <a:t>New results on Z+b/c measurements, we start to make charm-jet process more accessible</a:t>
            </a:r>
            <a:endParaRPr lang="zh-CN" alt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74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BF4FD-EABD-3435-0BE4-E065D84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32253-6F5E-0D59-54AA-B669C6B0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80274-CF65-F625-0E4A-02B41082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38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16E5CD-FD2A-752B-4CD5-D0CF5B84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Back to multi-jet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B329A6-051B-6CB7-D292-2723B739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2" y="944282"/>
            <a:ext cx="4909156" cy="18920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A50375C-A223-022A-9D7D-73BDC986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3" y="2836353"/>
            <a:ext cx="4305653" cy="18720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BA9E63-5195-A1BD-C0ED-CE94647BD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384" y="660397"/>
            <a:ext cx="5213924" cy="328207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C62AA84-3B50-4856-1A6E-C8F552319AB1}"/>
              </a:ext>
            </a:extLst>
          </p:cNvPr>
          <p:cNvSpPr txBox="1"/>
          <p:nvPr/>
        </p:nvSpPr>
        <p:spPr>
          <a:xfrm>
            <a:off x="10107491" y="495742"/>
            <a:ext cx="1594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JHEP 12 (2015) 105</a:t>
            </a:r>
            <a:endParaRPr lang="zh-CN" altLang="en-US" sz="1400" i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8F6508-AF17-604C-6776-EC82012A1828}"/>
              </a:ext>
            </a:extLst>
          </p:cNvPr>
          <p:cNvSpPr txBox="1"/>
          <p:nvPr/>
        </p:nvSpPr>
        <p:spPr>
          <a:xfrm>
            <a:off x="7455349" y="395759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Probes to DPI, QCD dynamics, alphasS, </a:t>
            </a:r>
          </a:p>
          <a:p>
            <a:r>
              <a:rPr lang="en-US" altLang="zh-CN" dirty="0"/>
              <a:t>High-order 2</a:t>
            </a:r>
            <a:r>
              <a:rPr lang="en-US" altLang="zh-CN" dirty="0">
                <a:sym typeface="Wingdings" panose="05000000000000000000" pitchFamily="2" charset="2"/>
              </a:rPr>
              <a:t>X calculations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D84DE3-3326-3D67-AAA2-6275B08A342B}"/>
              </a:ext>
            </a:extLst>
          </p:cNvPr>
          <p:cNvSpPr txBox="1"/>
          <p:nvPr/>
        </p:nvSpPr>
        <p:spPr>
          <a:xfrm>
            <a:off x="842993" y="5047397"/>
            <a:ext cx="4497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ym typeface="Wingdings" panose="05000000000000000000" pitchFamily="2" charset="2"/>
              </a:rPr>
              <a:t>But also, to use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these abundant processes as a platform (jet factory) </a:t>
            </a:r>
            <a:r>
              <a:rPr lang="en-US" altLang="zh-CN" dirty="0">
                <a:sym typeface="Wingdings" panose="05000000000000000000" pitchFamily="2" charset="2"/>
              </a:rPr>
              <a:t>to study more intrinsic properties: jet charge, special kinematic regions, new physics, etc.</a:t>
            </a:r>
            <a:endParaRPr lang="zh-CN" altLang="en-US" dirty="0"/>
          </a:p>
        </p:txBody>
      </p:sp>
      <p:pic>
        <p:nvPicPr>
          <p:cNvPr id="12" name="图片 11" descr="文本&#10;&#10;描述已自动生成">
            <a:extLst>
              <a:ext uri="{FF2B5EF4-FFF2-40B4-BE49-F238E27FC236}">
                <a16:creationId xmlns:a16="http://schemas.microsoft.com/office/drawing/2014/main" id="{A042C6B5-567E-C619-D6B0-0FA3A2A8B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73" y="4805512"/>
            <a:ext cx="4114800" cy="130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C42053A-3E37-5906-0FDA-2B834FFE9999}"/>
              </a:ext>
            </a:extLst>
          </p:cNvPr>
          <p:cNvSpPr txBox="1"/>
          <p:nvPr/>
        </p:nvSpPr>
        <p:spPr>
          <a:xfrm>
            <a:off x="7508458" y="6139102"/>
            <a:ext cx="1477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arXiv:2403.19742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38283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BF4FD-EABD-3435-0BE4-E065D84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32253-6F5E-0D59-54AA-B669C6B0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80274-CF65-F625-0E4A-02B41082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39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16E5CD-FD2A-752B-4CD5-D0CF5B84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ymbol" panose="05050102010706020507" pitchFamily="18" charset="2"/>
              </a:rPr>
              <a:t>gg</a:t>
            </a:r>
            <a:r>
              <a:rPr lang="en-US" sz="3200" b="1" dirty="0"/>
              <a:t> collider: a good start and a lot to continue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073F13-654E-D601-D205-DA7075E5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66" y="1553880"/>
            <a:ext cx="3111734" cy="2279209"/>
          </a:xfrm>
          <a:prstGeom prst="rect">
            <a:avLst/>
          </a:prstGeom>
        </p:spPr>
      </p:pic>
      <p:pic>
        <p:nvPicPr>
          <p:cNvPr id="10" name="图片 9" descr="图形用户界面&#10;&#10;中度可信度描述已自动生成">
            <a:extLst>
              <a:ext uri="{FF2B5EF4-FFF2-40B4-BE49-F238E27FC236}">
                <a16:creationId xmlns:a16="http://schemas.microsoft.com/office/drawing/2014/main" id="{C35730BA-60E7-FAB6-1B75-E1F2EB109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147127"/>
            <a:ext cx="3117738" cy="205848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3A19005-70A5-9804-FFD7-3684765328D9}"/>
              </a:ext>
            </a:extLst>
          </p:cNvPr>
          <p:cNvSpPr txBox="1"/>
          <p:nvPr/>
        </p:nvSpPr>
        <p:spPr>
          <a:xfrm>
            <a:off x="2397070" y="758765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</a:rPr>
              <a:t>Heavy ion beams with enhanced rate </a:t>
            </a:r>
          </a:p>
          <a:p>
            <a:r>
              <a:rPr lang="en-US" altLang="zh-CN" sz="2000" dirty="0">
                <a:solidFill>
                  <a:srgbClr val="7030A0"/>
                </a:solidFill>
              </a:rPr>
              <a:t>to observe </a:t>
            </a:r>
            <a:r>
              <a:rPr lang="en-US" altLang="zh-CN" sz="2000" dirty="0">
                <a:solidFill>
                  <a:srgbClr val="7030A0"/>
                </a:solidFill>
                <a:latin typeface="Symbol" panose="05050102010706020507" pitchFamily="18" charset="2"/>
              </a:rPr>
              <a:t>gg</a:t>
            </a:r>
            <a:r>
              <a:rPr lang="en-US" altLang="zh-CN" sz="2000" dirty="0">
                <a:solidFill>
                  <a:srgbClr val="7030A0"/>
                </a:solidFill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sym typeface="Wingdings" panose="05000000000000000000" pitchFamily="2" charset="2"/>
              </a:rPr>
              <a:t> ll, </a:t>
            </a:r>
            <a:r>
              <a:rPr lang="en-US" altLang="zh-CN" sz="2000" dirty="0">
                <a:solidFill>
                  <a:srgbClr val="7030A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en-US" altLang="zh-CN" sz="2000" dirty="0">
                <a:solidFill>
                  <a:srgbClr val="7030A0"/>
                </a:solidFill>
                <a:sym typeface="Wingdings" panose="05000000000000000000" pitchFamily="2" charset="2"/>
              </a:rPr>
              <a:t> production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2BA75A-5BBE-0BD1-FE01-A9F456DB4B48}"/>
              </a:ext>
            </a:extLst>
          </p:cNvPr>
          <p:cNvSpPr txBox="1"/>
          <p:nvPr/>
        </p:nvSpPr>
        <p:spPr>
          <a:xfrm>
            <a:off x="3126131" y="6205613"/>
            <a:ext cx="238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</a:rPr>
              <a:t>Clean central activity</a:t>
            </a:r>
            <a:endParaRPr lang="zh-CN" altLang="en-US" sz="2000" i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75B1EFD-6BEC-0405-F420-31D47B9073E5}"/>
              </a:ext>
            </a:extLst>
          </p:cNvPr>
          <p:cNvSpPr txBox="1"/>
          <p:nvPr/>
        </p:nvSpPr>
        <p:spPr>
          <a:xfrm>
            <a:off x="73891" y="1898135"/>
            <a:ext cx="1911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PRL 131 (2023) 151802</a:t>
            </a:r>
          </a:p>
          <a:p>
            <a:r>
              <a:rPr lang="en-US" altLang="zh-CN" sz="1400" dirty="0">
                <a:latin typeface="Symbol" panose="05050102010706020507" pitchFamily="18" charset="2"/>
              </a:rPr>
              <a:t>gg</a:t>
            </a:r>
            <a:r>
              <a:rPr lang="en-US" altLang="zh-CN" sz="1400" i="1" dirty="0">
                <a:latin typeface="Symbol" panose="05050102010706020507" pitchFamily="18" charset="2"/>
              </a:rPr>
              <a:t> -&gt; tt</a:t>
            </a:r>
            <a:endParaRPr lang="zh-CN" altLang="en-US" sz="1400" i="1" dirty="0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81073356-2F45-B457-A530-E91855CC17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7725" y="42863"/>
            <a:ext cx="1049655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4621DD-1F35-8281-BF8E-62CDE897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622" y="4150407"/>
            <a:ext cx="3187301" cy="2055206"/>
          </a:xfrm>
          <a:prstGeom prst="rect">
            <a:avLst/>
          </a:prstGeom>
        </p:spPr>
      </p:pic>
      <p:pic>
        <p:nvPicPr>
          <p:cNvPr id="21" name="图片 20" descr="图示&#10;&#10;描述已自动生成">
            <a:extLst>
              <a:ext uri="{FF2B5EF4-FFF2-40B4-BE49-F238E27FC236}">
                <a16:creationId xmlns:a16="http://schemas.microsoft.com/office/drawing/2014/main" id="{E56F5C71-2F0C-502B-1E69-1EAC8940BA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1" t="18521" r="46589" b="22582"/>
          <a:stretch/>
        </p:blipFill>
        <p:spPr>
          <a:xfrm>
            <a:off x="4821729" y="1821224"/>
            <a:ext cx="2111587" cy="205848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EA6B442-BE17-D50C-4235-3DCAA079074F}"/>
              </a:ext>
            </a:extLst>
          </p:cNvPr>
          <p:cNvSpPr txBox="1"/>
          <p:nvPr/>
        </p:nvSpPr>
        <p:spPr>
          <a:xfrm>
            <a:off x="4317622" y="1627055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i="1" dirty="0"/>
              <a:t>Nature Physics  13 (2017) 852–858</a:t>
            </a:r>
            <a:endParaRPr lang="zh-CN" altLang="en-US" sz="1400" i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DBBAF4E-D9DB-BCD2-D473-449918B7E21A}"/>
              </a:ext>
            </a:extLst>
          </p:cNvPr>
          <p:cNvSpPr txBox="1"/>
          <p:nvPr/>
        </p:nvSpPr>
        <p:spPr>
          <a:xfrm>
            <a:off x="6332186" y="2485363"/>
            <a:ext cx="142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Light-by-light scattering</a:t>
            </a:r>
            <a:endParaRPr lang="zh-CN" altLang="en-US" dirty="0"/>
          </a:p>
        </p:txBody>
      </p:sp>
      <p:pic>
        <p:nvPicPr>
          <p:cNvPr id="26" name="图片 25" descr="图片包含 起子, 灯光, 街道, 电话&#10;&#10;描述已自动生成">
            <a:extLst>
              <a:ext uri="{FF2B5EF4-FFF2-40B4-BE49-F238E27FC236}">
                <a16:creationId xmlns:a16="http://schemas.microsoft.com/office/drawing/2014/main" id="{DD071C20-62D1-F794-24D1-530567EA5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09" y="1968191"/>
            <a:ext cx="2208561" cy="1697831"/>
          </a:xfrm>
          <a:prstGeom prst="rect">
            <a:avLst/>
          </a:prstGeom>
        </p:spPr>
      </p:pic>
      <p:pic>
        <p:nvPicPr>
          <p:cNvPr id="28" name="图片 27" descr="图表&#10;&#10;描述已自动生成">
            <a:extLst>
              <a:ext uri="{FF2B5EF4-FFF2-40B4-BE49-F238E27FC236}">
                <a16:creationId xmlns:a16="http://schemas.microsoft.com/office/drawing/2014/main" id="{A5FEA796-8024-C334-1190-EB0EF43C5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45" y="3699382"/>
            <a:ext cx="2823116" cy="273899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C7AC959-D94B-11F6-32EA-40BF5A841FEB}"/>
              </a:ext>
            </a:extLst>
          </p:cNvPr>
          <p:cNvSpPr txBox="1"/>
          <p:nvPr/>
        </p:nvSpPr>
        <p:spPr>
          <a:xfrm>
            <a:off x="8562002" y="1627055"/>
            <a:ext cx="1865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PLB 816 (2021) 136190 </a:t>
            </a:r>
            <a:endParaRPr lang="zh-CN" altLang="en-US" sz="1400" i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195367B-8C3D-2CC4-DF0C-5A492DFE8B6F}"/>
              </a:ext>
            </a:extLst>
          </p:cNvPr>
          <p:cNvSpPr txBox="1"/>
          <p:nvPr/>
        </p:nvSpPr>
        <p:spPr>
          <a:xfrm>
            <a:off x="8348660" y="758765"/>
            <a:ext cx="330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</a:rPr>
              <a:t>pp beams to probe  </a:t>
            </a:r>
            <a:r>
              <a:rPr lang="en-US" altLang="zh-CN" sz="2000" dirty="0">
                <a:solidFill>
                  <a:srgbClr val="7030A0"/>
                </a:solidFill>
                <a:latin typeface="Symbol" panose="05050102010706020507" pitchFamily="18" charset="2"/>
              </a:rPr>
              <a:t>gg</a:t>
            </a:r>
            <a:r>
              <a:rPr lang="en-US" altLang="zh-CN" sz="2000" dirty="0">
                <a:solidFill>
                  <a:srgbClr val="7030A0"/>
                </a:solidFill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sym typeface="Wingdings" panose="05000000000000000000" pitchFamily="2" charset="2"/>
              </a:rPr>
              <a:t> WW</a:t>
            </a:r>
          </a:p>
          <a:p>
            <a:r>
              <a:rPr lang="en-US" altLang="zh-CN" sz="2000" dirty="0">
                <a:solidFill>
                  <a:srgbClr val="7030A0"/>
                </a:solidFill>
                <a:latin typeface="Symbol" panose="05050102010706020507" pitchFamily="18" charset="2"/>
              </a:rPr>
              <a:t>gg</a:t>
            </a:r>
            <a:r>
              <a:rPr lang="en-US" altLang="zh-CN" sz="2000" dirty="0">
                <a:solidFill>
                  <a:srgbClr val="7030A0"/>
                </a:solidFill>
                <a:sym typeface="Wingdings" panose="05000000000000000000" pitchFamily="2" charset="2"/>
              </a:rPr>
              <a:t>  X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9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8196626" cy="719259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Measurement of phenomena at smallest scales</a:t>
            </a:r>
            <a:endParaRPr lang="en-US" sz="3200" b="1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41">
            <a:extLst>
              <a:ext uri="{FF2B5EF4-FFF2-40B4-BE49-F238E27FC236}">
                <a16:creationId xmlns:a16="http://schemas.microsoft.com/office/drawing/2014/main" id="{9FA60692-0117-122E-8841-3F4A247A5FF4}"/>
              </a:ext>
            </a:extLst>
          </p:cNvPr>
          <p:cNvGrpSpPr>
            <a:grpSpLocks/>
          </p:cNvGrpSpPr>
          <p:nvPr/>
        </p:nvGrpSpPr>
        <p:grpSpPr bwMode="auto">
          <a:xfrm>
            <a:off x="216755" y="1051119"/>
            <a:ext cx="7595813" cy="4054282"/>
            <a:chOff x="344256" y="1044593"/>
            <a:chExt cx="7830480" cy="4179675"/>
          </a:xfrm>
        </p:grpSpPr>
        <p:grpSp>
          <p:nvGrpSpPr>
            <p:cNvPr id="5" name="Group 24">
              <a:extLst>
                <a:ext uri="{FF2B5EF4-FFF2-40B4-BE49-F238E27FC236}">
                  <a16:creationId xmlns:a16="http://schemas.microsoft.com/office/drawing/2014/main" id="{4F0B0A4B-6A53-CF9C-A5F1-9EB943862B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073" y="1236333"/>
              <a:ext cx="7359663" cy="3987935"/>
              <a:chOff x="2735507" y="1650688"/>
              <a:chExt cx="6417912" cy="3524737"/>
            </a:xfrm>
          </p:grpSpPr>
          <p:pic>
            <p:nvPicPr>
              <p:cNvPr id="16" name="Picture 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1E611815-53A3-C3A0-8FF5-DFE82F2AC5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20"/>
              <a:stretch>
                <a:fillRect/>
              </a:stretch>
            </p:blipFill>
            <p:spPr bwMode="auto">
              <a:xfrm>
                <a:off x="2735507" y="3510821"/>
                <a:ext cx="6417912" cy="166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0A39E651-888B-E81C-68AD-F9FA9644E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1" r="78589" b="49760"/>
              <a:stretch>
                <a:fillRect/>
              </a:stretch>
            </p:blipFill>
            <p:spPr bwMode="auto">
              <a:xfrm>
                <a:off x="7064175" y="2462782"/>
                <a:ext cx="1647825" cy="104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28">
                <a:extLst>
                  <a:ext uri="{FF2B5EF4-FFF2-40B4-BE49-F238E27FC236}">
                    <a16:creationId xmlns:a16="http://schemas.microsoft.com/office/drawing/2014/main" id="{FD9E9FF9-BC21-7862-0815-9EB979E1EADB}"/>
                  </a:ext>
                </a:extLst>
              </p:cNvPr>
              <p:cNvSpPr txBox="1"/>
              <p:nvPr/>
            </p:nvSpPr>
            <p:spPr>
              <a:xfrm>
                <a:off x="7608986" y="2722216"/>
                <a:ext cx="82349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 w="12700">
                      <a:solidFill>
                        <a:srgbClr val="A5A5A5">
                          <a:lumMod val="50000"/>
                        </a:srgbClr>
                      </a:solidFill>
                      <a:prstDash val="solid"/>
                    </a:ln>
                    <a:pattFill prst="narHorz">
                      <a:fgClr>
                        <a:srgbClr val="A5A5A5"/>
                      </a:fgClr>
                      <a:bgClr>
                        <a:srgbClr val="A5A5A5">
                          <a:lumMod val="40000"/>
                          <a:lumOff val="60000"/>
                        </a:srgbClr>
                      </a:bgClr>
                    </a:pattFill>
                    <a:effectLst>
                      <a:innerShdw blurRad="177800">
                        <a:srgbClr val="A5A5A5">
                          <a:lumMod val="50000"/>
                        </a:srgbClr>
                      </a:inn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</a:t>
                </a:r>
              </a:p>
            </p:txBody>
          </p:sp>
          <p:pic>
            <p:nvPicPr>
              <p:cNvPr id="19" name="Picture 1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F9871540-ECDA-23DC-8CB2-036A3DAAE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1" r="78589" b="49760"/>
              <a:stretch>
                <a:fillRect/>
              </a:stretch>
            </p:blipFill>
            <p:spPr bwMode="auto">
              <a:xfrm>
                <a:off x="6773357" y="1650688"/>
                <a:ext cx="2189031" cy="857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30">
                <a:extLst>
                  <a:ext uri="{FF2B5EF4-FFF2-40B4-BE49-F238E27FC236}">
                    <a16:creationId xmlns:a16="http://schemas.microsoft.com/office/drawing/2014/main" id="{E89BB0B9-1A96-3DC3-5853-5CD6E0BA84F5}"/>
                  </a:ext>
                </a:extLst>
              </p:cNvPr>
              <p:cNvSpPr txBox="1"/>
              <p:nvPr/>
            </p:nvSpPr>
            <p:spPr>
              <a:xfrm>
                <a:off x="7531100" y="1845675"/>
                <a:ext cx="1180900" cy="5168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2700">
                      <a:solidFill>
                        <a:srgbClr val="A5A5A5">
                          <a:lumMod val="50000"/>
                        </a:srgbClr>
                      </a:solidFill>
                      <a:prstDash val="solid"/>
                    </a:ln>
                    <a:pattFill prst="narHorz">
                      <a:fgClr>
                        <a:srgbClr val="A5A5A5"/>
                      </a:fgClr>
                      <a:bgClr>
                        <a:srgbClr val="A5A5A5">
                          <a:lumMod val="40000"/>
                          <a:lumOff val="60000"/>
                        </a:srgbClr>
                      </a:bgClr>
                    </a:pattFill>
                    <a:effectLst>
                      <a:innerShdw blurRad="177800">
                        <a:srgbClr val="A5A5A5">
                          <a:lumMod val="50000"/>
                        </a:srgbClr>
                      </a:inn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BSM?</a:t>
                </a:r>
              </a:p>
            </p:txBody>
          </p:sp>
        </p:grpSp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6F309E1C-1A37-59A4-90EC-09191DBDF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56" y="1044593"/>
              <a:ext cx="3511338" cy="2312181"/>
              <a:chOff x="344256" y="1044593"/>
              <a:chExt cx="3511338" cy="2312181"/>
            </a:xfrm>
          </p:grpSpPr>
          <p:pic>
            <p:nvPicPr>
              <p:cNvPr id="11" name="Picture 35">
                <a:extLst>
                  <a:ext uri="{FF2B5EF4-FFF2-40B4-BE49-F238E27FC236}">
                    <a16:creationId xmlns:a16="http://schemas.microsoft.com/office/drawing/2014/main" id="{FF8D197E-837A-660E-BC1D-C968620F19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56" y="1044593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7">
                <a:extLst>
                  <a:ext uri="{FF2B5EF4-FFF2-40B4-BE49-F238E27FC236}">
                    <a16:creationId xmlns:a16="http://schemas.microsoft.com/office/drawing/2014/main" id="{A313E03F-B67F-E040-061E-48AEC9A52E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522" y="1169354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8">
                <a:extLst>
                  <a:ext uri="{FF2B5EF4-FFF2-40B4-BE49-F238E27FC236}">
                    <a16:creationId xmlns:a16="http://schemas.microsoft.com/office/drawing/2014/main" id="{5070649C-3E18-EA28-50A2-B42AA1226B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921" y="1338457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9">
                <a:extLst>
                  <a:ext uri="{FF2B5EF4-FFF2-40B4-BE49-F238E27FC236}">
                    <a16:creationId xmlns:a16="http://schemas.microsoft.com/office/drawing/2014/main" id="{495E0BD3-759D-B484-95B6-ED14549F5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133" y="1482936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0">
                <a:extLst>
                  <a:ext uri="{FF2B5EF4-FFF2-40B4-BE49-F238E27FC236}">
                    <a16:creationId xmlns:a16="http://schemas.microsoft.com/office/drawing/2014/main" id="{0BB2EAB7-C2A3-C000-9E78-2E11C1EF0A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6345" y="1627415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58CA68EF-7393-F626-F49C-BE576A691DBA}"/>
              </a:ext>
            </a:extLst>
          </p:cNvPr>
          <p:cNvSpPr txBox="1"/>
          <p:nvPr/>
        </p:nvSpPr>
        <p:spPr>
          <a:xfrm>
            <a:off x="882272" y="4567037"/>
            <a:ext cx="99751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Collider endeavors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zh-CN" alt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precision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comparisons between observations and predictions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&gt;&gt;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precisely test the Standard Model (cross-sections, parameters, interactions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…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&gt;&gt;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for new physics phenomena (resonances, deviations)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&gt;&gt;&gt;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rely on measuring and understanding physics final states precisely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DAB6061-FD7F-88E5-6A1C-45F4AC6E1DFD}"/>
              </a:ext>
            </a:extLst>
          </p:cNvPr>
          <p:cNvGrpSpPr/>
          <p:nvPr/>
        </p:nvGrpSpPr>
        <p:grpSpPr>
          <a:xfrm rot="20681878">
            <a:off x="7512865" y="1511105"/>
            <a:ext cx="4456546" cy="2710823"/>
            <a:chOff x="7735454" y="1799212"/>
            <a:chExt cx="4456546" cy="2710823"/>
          </a:xfrm>
        </p:grpSpPr>
        <p:pic>
          <p:nvPicPr>
            <p:cNvPr id="28" name="图片 27" descr="图片包含 游戏机, 画&#10;&#10;描述已自动生成">
              <a:extLst>
                <a:ext uri="{FF2B5EF4-FFF2-40B4-BE49-F238E27FC236}">
                  <a16:creationId xmlns:a16="http://schemas.microsoft.com/office/drawing/2014/main" id="{9E12B95C-63B0-4D1C-9753-F7D583E1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717" y="2592184"/>
              <a:ext cx="1206112" cy="764840"/>
            </a:xfrm>
            <a:prstGeom prst="rect">
              <a:avLst/>
            </a:prstGeom>
          </p:spPr>
        </p:pic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674553DD-D3AE-87EF-CC3E-720AD570DA68}"/>
                </a:ext>
              </a:extLst>
            </p:cNvPr>
            <p:cNvCxnSpPr>
              <a:cxnSpLocks/>
            </p:cNvCxnSpPr>
            <p:nvPr/>
          </p:nvCxnSpPr>
          <p:spPr>
            <a:xfrm>
              <a:off x="7735454" y="1799212"/>
              <a:ext cx="445274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9CDA196A-8B18-F4C5-0004-5CE2F2D7565F}"/>
                </a:ext>
              </a:extLst>
            </p:cNvPr>
            <p:cNvCxnSpPr>
              <a:cxnSpLocks/>
            </p:cNvCxnSpPr>
            <p:nvPr/>
          </p:nvCxnSpPr>
          <p:spPr>
            <a:xfrm>
              <a:off x="7763668" y="1838938"/>
              <a:ext cx="2349731" cy="2615924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13659237-B62C-BCE4-1271-D9CF3F9E2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3398" y="1815579"/>
              <a:ext cx="2078602" cy="269445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CB352F9A-392A-B0F1-B44B-10B30179E1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4" r="11467"/>
            <a:stretch/>
          </p:blipFill>
          <p:spPr bwMode="auto">
            <a:xfrm>
              <a:off x="10174972" y="2695236"/>
              <a:ext cx="779686" cy="5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4A288323-293A-F444-207B-8559DCA62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529" y="1895547"/>
              <a:ext cx="859242" cy="56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8">
              <a:extLst>
                <a:ext uri="{FF2B5EF4-FFF2-40B4-BE49-F238E27FC236}">
                  <a16:creationId xmlns:a16="http://schemas.microsoft.com/office/drawing/2014/main" id="{A1A7EEF9-D60C-E955-7F07-8950C4BFA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0" r="15207"/>
            <a:stretch>
              <a:fillRect/>
            </a:stretch>
          </p:blipFill>
          <p:spPr bwMode="auto">
            <a:xfrm>
              <a:off x="9744439" y="3357024"/>
              <a:ext cx="737920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144">
              <a:extLst>
                <a:ext uri="{FF2B5EF4-FFF2-40B4-BE49-F238E27FC236}">
                  <a16:creationId xmlns:a16="http://schemas.microsoft.com/office/drawing/2014/main" id="{930E077C-EF01-E6A0-F5BA-B32868352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3545" y="1880726"/>
              <a:ext cx="773587" cy="62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1BD6CD7-5BA6-F4B5-6473-596771C10301}"/>
                </a:ext>
              </a:extLst>
            </p:cNvPr>
            <p:cNvSpPr txBox="1"/>
            <p:nvPr/>
          </p:nvSpPr>
          <p:spPr>
            <a:xfrm>
              <a:off x="8942275" y="2460332"/>
              <a:ext cx="133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lackadder ITC" panose="04020505051007020D02" pitchFamily="82" charset="0"/>
                  <a:ea typeface="等线" panose="02010600030101010101" pitchFamily="2" charset="-122"/>
                  <a:cs typeface="+mn-cs"/>
                </a:rPr>
                <a:t>New Physics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7" name="图片 36" descr="图片包含 图标&#10;&#10;描述已自动生成">
              <a:extLst>
                <a:ext uri="{FF2B5EF4-FFF2-40B4-BE49-F238E27FC236}">
                  <a16:creationId xmlns:a16="http://schemas.microsoft.com/office/drawing/2014/main" id="{4221A15A-C765-BA01-12AB-10E6DC38E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1" t="12407" r="12127" b="14711"/>
            <a:stretch/>
          </p:blipFill>
          <p:spPr>
            <a:xfrm>
              <a:off x="9064023" y="1878240"/>
              <a:ext cx="905101" cy="617610"/>
            </a:xfrm>
            <a:prstGeom prst="rect">
              <a:avLst/>
            </a:prstGeom>
          </p:spPr>
        </p:pic>
        <p:pic>
          <p:nvPicPr>
            <p:cNvPr id="38" name="图片 37" descr="地上有许多星星&#10;&#10;低可信度描述已自动生成">
              <a:extLst>
                <a:ext uri="{FF2B5EF4-FFF2-40B4-BE49-F238E27FC236}">
                  <a16:creationId xmlns:a16="http://schemas.microsoft.com/office/drawing/2014/main" id="{7B0E785F-2804-C04E-C370-AD2D4D7B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6661" y="1894571"/>
              <a:ext cx="773587" cy="59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657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BF4FD-EABD-3435-0BE4-E065D84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32253-6F5E-0D59-54AA-B669C6B0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80274-CF65-F625-0E4A-02B41082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40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16E5CD-FD2A-752B-4CD5-D0CF5B84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Explore extra detector dimensions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C4060A8-03C7-5F8A-4292-0AFC854A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18" y="2015638"/>
            <a:ext cx="3584964" cy="24945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3079C00-3410-6C40-3DDC-862B5D538215}"/>
              </a:ext>
            </a:extLst>
          </p:cNvPr>
          <p:cNvSpPr txBox="1"/>
          <p:nvPr/>
        </p:nvSpPr>
        <p:spPr>
          <a:xfrm>
            <a:off x="732692" y="944281"/>
            <a:ext cx="415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Study detector response in more details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 Expand the physics coverage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6DDE11-7590-42D3-7F1D-30285A748A81}"/>
              </a:ext>
            </a:extLst>
          </p:cNvPr>
          <p:cNvSpPr txBox="1"/>
          <p:nvPr/>
        </p:nvSpPr>
        <p:spPr>
          <a:xfrm>
            <a:off x="5801691" y="1649237"/>
            <a:ext cx="20277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ATL-SOFT-PUB-2023-002</a:t>
            </a:r>
            <a:endParaRPr lang="zh-CN" altLang="en-US" sz="1400" b="1" i="1" dirty="0"/>
          </a:p>
        </p:txBody>
      </p:sp>
      <p:pic>
        <p:nvPicPr>
          <p:cNvPr id="16" name="图片 15" descr="图表, 折线图, 箱线图&#10;&#10;描述已自动生成">
            <a:extLst>
              <a:ext uri="{FF2B5EF4-FFF2-40B4-BE49-F238E27FC236}">
                <a16:creationId xmlns:a16="http://schemas.microsoft.com/office/drawing/2014/main" id="{F42A74DA-C3B8-34EE-3AE6-68E8AAE71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64" y="2015638"/>
            <a:ext cx="3382423" cy="249453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7C497D1-BA95-EACA-57AE-976EB06F1A4F}"/>
              </a:ext>
            </a:extLst>
          </p:cNvPr>
          <p:cNvSpPr txBox="1"/>
          <p:nvPr/>
        </p:nvSpPr>
        <p:spPr>
          <a:xfrm>
            <a:off x="1911928" y="4922981"/>
            <a:ext cx="5153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7030A0"/>
                </a:solidFill>
              </a:rPr>
              <a:t>Example: exploitation of energy loss and time-of-flight to search for long-lived, anomalously charged particles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A6FBC1-DDF5-837A-07CA-84749631F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471" y="1584306"/>
            <a:ext cx="3917934" cy="36893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AF0A404-2E28-00A6-4FA6-6B10716D8C45}"/>
              </a:ext>
            </a:extLst>
          </p:cNvPr>
          <p:cNvSpPr txBox="1"/>
          <p:nvPr/>
        </p:nvSpPr>
        <p:spPr>
          <a:xfrm>
            <a:off x="7620493" y="5322068"/>
            <a:ext cx="424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7030A0"/>
                </a:solidFill>
              </a:rPr>
              <a:t>Example: extra timing dimension to help reject pileup contributions, and more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63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452AB-71E5-B0E4-9077-22173518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64E7BA-CF6D-74B4-69D3-E0E32EC56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AA9063-6A86-77AE-5342-A7A17169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D795FF-7108-B214-91FD-F8A70E5A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41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59C801C-A40C-089F-A7D8-09F9C82A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Use EFT as a proper tool</a:t>
            </a:r>
            <a:endParaRPr lang="en-US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1C8C94-1CF9-D4E3-E3B9-9DF350EF3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52" y="937860"/>
            <a:ext cx="9281673" cy="54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10A44E0-3D9F-F371-8FF3-6F2A4DEFEAB4}"/>
              </a:ext>
            </a:extLst>
          </p:cNvPr>
          <p:cNvSpPr txBox="1"/>
          <p:nvPr/>
        </p:nvSpPr>
        <p:spPr>
          <a:xfrm>
            <a:off x="5041764" y="630083"/>
            <a:ext cx="2108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ATL-PHYS-PUB-2022-037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A89340-2D86-3444-5C4F-E611B6209DC4}"/>
              </a:ext>
            </a:extLst>
          </p:cNvPr>
          <p:cNvSpPr txBox="1"/>
          <p:nvPr/>
        </p:nvSpPr>
        <p:spPr>
          <a:xfrm>
            <a:off x="9786026" y="2801566"/>
            <a:ext cx="2188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Observe derivation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Global test to identify the source?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426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725B2-C278-A9A8-A2CA-065FC227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955517-32D0-ADDE-986B-0209AA20E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DA1EB3-D9C3-F5E6-C833-92FE33A2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F997D-0F16-ACC8-80B6-5CE40BE9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42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6CE6A70-A538-F21D-089C-2C4EA023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Interplay with Cosmic Ray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BF0E57-BF1D-AD52-E25F-BEB3A64D1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6" y="768485"/>
            <a:ext cx="7274418" cy="55878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276C75-7787-47C8-E753-46F4E396A0A9}"/>
              </a:ext>
            </a:extLst>
          </p:cNvPr>
          <p:cNvSpPr txBox="1"/>
          <p:nvPr/>
        </p:nvSpPr>
        <p:spPr>
          <a:xfrm>
            <a:off x="8260404" y="1715757"/>
            <a:ext cx="37030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 observatories (e.g., LHAASO ) provide precision CR physics potentials (and new physics possibly)</a:t>
            </a:r>
          </a:p>
          <a:p>
            <a:endParaRPr lang="en-US" altLang="zh-CN" dirty="0"/>
          </a:p>
          <a:p>
            <a:r>
              <a:rPr lang="en-US" altLang="zh-CN" dirty="0"/>
              <a:t>Crucial to have next gen. of hadronic models, at this moment, suffer large unc. from modelling</a:t>
            </a:r>
          </a:p>
          <a:p>
            <a:endParaRPr lang="en-US" altLang="zh-CN" dirty="0"/>
          </a:p>
          <a:p>
            <a:r>
              <a:rPr lang="en-US" altLang="zh-CN" dirty="0"/>
              <a:t>LHC can offer critical contributions to tune those models (such as EPOS-LHC)</a:t>
            </a:r>
          </a:p>
          <a:p>
            <a:endParaRPr lang="en-US" altLang="zh-CN" dirty="0"/>
          </a:p>
          <a:p>
            <a:r>
              <a:rPr lang="en-US" altLang="zh-CN" dirty="0"/>
              <a:t>e.g. benefit from pO collision data taken recently at special runs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469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030F-55E4-F4C3-8A11-18AA0F3E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484C8E-BA4F-7C9F-3FB6-453FFA9A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42ACA8-A260-A932-7AAD-1B4D7B0F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C91D9F-7079-B178-AB31-3FFB84B6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43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E5B13B5-AD8B-5C3A-CB95-28D1FBA6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Ratio measurement(s)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7A734C-EFF5-7F84-9606-2D217DD5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2" y="944282"/>
            <a:ext cx="7235336" cy="52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F08FCA6-5E6D-1BB9-3FFF-FEB82786BB12}"/>
              </a:ext>
            </a:extLst>
          </p:cNvPr>
          <p:cNvSpPr txBox="1"/>
          <p:nvPr/>
        </p:nvSpPr>
        <p:spPr>
          <a:xfrm>
            <a:off x="1490764" y="5698004"/>
            <a:ext cx="323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Phys. Rev. D 110, 072019 (2024)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082A7C-4E93-1BCE-AEF0-BD7DEC695A83}"/>
              </a:ext>
            </a:extLst>
          </p:cNvPr>
          <p:cNvSpPr txBox="1"/>
          <p:nvPr/>
        </p:nvSpPr>
        <p:spPr>
          <a:xfrm>
            <a:off x="8153400" y="1478604"/>
            <a:ext cx="35781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 the case of systematically dominated physics studies, how to further increase precision?</a:t>
            </a:r>
          </a:p>
          <a:p>
            <a:endParaRPr lang="en-US" altLang="zh-CN" dirty="0"/>
          </a:p>
          <a:p>
            <a:r>
              <a:rPr lang="en-US" altLang="zh-CN" dirty="0"/>
              <a:t>In some cases, ratio measurements can help, example with 3/2 jet ratios (sensitive to alphas)</a:t>
            </a:r>
          </a:p>
          <a:p>
            <a:endParaRPr lang="en-US" altLang="zh-CN" dirty="0"/>
          </a:p>
          <a:p>
            <a:r>
              <a:rPr lang="en-US" altLang="zh-CN" dirty="0"/>
              <a:t>This can evolve to other channels, with dedicated physics targets to be designed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127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5425D-99A4-83CA-E16C-0CAF0F78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64039A-92EB-5C3E-BEF5-8D0C93D1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EA0F04-725D-9F79-B834-C9B8D2BE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67D933-6AB8-2D3A-0814-65E53E7E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44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BE997296-0019-8E73-D638-396D5391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Novel way to present measurements?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0A409E-79BA-84D4-8104-A41B19502987}"/>
              </a:ext>
            </a:extLst>
          </p:cNvPr>
          <p:cNvSpPr txBox="1"/>
          <p:nvPr/>
        </p:nvSpPr>
        <p:spPr>
          <a:xfrm>
            <a:off x="1594526" y="5449012"/>
            <a:ext cx="4501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An attempt of N-tuple measurement of Z+jets (with machine learning)</a:t>
            </a:r>
            <a:endParaRPr lang="zh-CN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8D9E531-6802-DC5C-1A2A-CE5DB010D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3" y="1669994"/>
            <a:ext cx="7052553" cy="35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1609FA9-DE23-4726-3670-627CDE70E193}"/>
              </a:ext>
            </a:extLst>
          </p:cNvPr>
          <p:cNvSpPr txBox="1"/>
          <p:nvPr/>
        </p:nvSpPr>
        <p:spPr>
          <a:xfrm>
            <a:off x="420721" y="1255098"/>
            <a:ext cx="28672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Phys. Rev. Lett. 133 (2024) 261803</a:t>
            </a:r>
            <a:endParaRPr lang="zh-CN" altLang="en-US" sz="1400" i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30C4EC0-A6E4-A06E-1CC5-F6300EB6F5E4}"/>
              </a:ext>
            </a:extLst>
          </p:cNvPr>
          <p:cNvSpPr txBox="1"/>
          <p:nvPr/>
        </p:nvSpPr>
        <p:spPr>
          <a:xfrm>
            <a:off x="7996136" y="2393004"/>
            <a:ext cx="325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Novel techniques,</a:t>
            </a:r>
          </a:p>
          <a:p>
            <a:endParaRPr lang="en-US" altLang="zh-CN" dirty="0"/>
          </a:p>
          <a:p>
            <a:r>
              <a:rPr lang="en-US" altLang="zh-CN" dirty="0"/>
              <a:t>With physics impact to be further studied</a:t>
            </a:r>
          </a:p>
        </p:txBody>
      </p:sp>
    </p:spTree>
    <p:extLst>
      <p:ext uri="{BB962C8B-B14F-4D97-AF65-F5344CB8AC3E}">
        <p14:creationId xmlns:p14="http://schemas.microsoft.com/office/powerpoint/2010/main" val="2992410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6D024-C8C9-9ADA-48FD-471CE3F3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7BE17A-2858-7A18-5B68-10D177A8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372B07-240D-9D19-59D5-0893815E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2578-C0C3-B52D-2264-350895E7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45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31E4FB4-A79D-5221-0852-07FD076A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10804781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Further insights on interference effects?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89DACA-7148-85B1-BF50-A908CC13E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1" y="976939"/>
            <a:ext cx="7223098" cy="51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F3EE737-5864-BD02-39BD-7B7F0753017E}"/>
              </a:ext>
            </a:extLst>
          </p:cNvPr>
          <p:cNvSpPr txBox="1"/>
          <p:nvPr/>
        </p:nvSpPr>
        <p:spPr>
          <a:xfrm>
            <a:off x="2424619" y="5834834"/>
            <a:ext cx="339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Phys. Rev. Lett. 133 (2024) 101802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AF16C8-7A59-634A-A52B-B7C0028D9A82}"/>
              </a:ext>
            </a:extLst>
          </p:cNvPr>
          <p:cNvSpPr txBox="1"/>
          <p:nvPr/>
        </p:nvSpPr>
        <p:spPr>
          <a:xfrm>
            <a:off x="7821038" y="1906621"/>
            <a:ext cx="31906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e.g. scattering amplitude cancellation effects in certain phase space of VV production</a:t>
            </a:r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Interests to observe it (again)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altLang="zh-CN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Potential to measure and utilize lots of interference effects in the SM?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3360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riting an appointment on a paper agenda">
            <a:extLst>
              <a:ext uri="{FF2B5EF4-FFF2-40B4-BE49-F238E27FC236}">
                <a16:creationId xmlns:a16="http://schemas.microsoft.com/office/drawing/2014/main" id="{20EFF2FE-C18F-E58E-D4F8-35CC177C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16E5CD-FD2A-752B-4CD5-D0CF5B84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BF4FD-EABD-3435-0BE4-E065D84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/>
              </a:rPr>
              <a:t>11/10/2025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32253-6F5E-0D59-54AA-B669C6B0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80274-CF65-F625-0E4A-02B41082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2055DE-32DA-4B06-A9A8-055737F046D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0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hite bulbs with a yellow one standing out">
            <a:extLst>
              <a:ext uri="{FF2B5EF4-FFF2-40B4-BE49-F238E27FC236}">
                <a16:creationId xmlns:a16="http://schemas.microsoft.com/office/drawing/2014/main" id="{BE5FFFBF-B8BD-5D98-9C82-12E64C0B6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9CA11C-9CA2-2638-0DB6-AB408714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7697"/>
            <a:ext cx="10900719" cy="478212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This is a short story to give some (biased) ideas about SM measurements with LHC/ATLAS/CMS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We made a lot of progress (into SM structure, rareness, and new-physics sensitive phases), and we are continuing to push forward the fronts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Which has been guaranteed by both precision in experimental apparatus and theoretical advances (not covered here)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We desire for even more outstanding insights (breakthroughs) through this diverse program of SM measurements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Collaborations with theorists warmly welcomed (crucial to expand the measurement territories with common interests)!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5259A-8036-DF61-3D38-C619D76B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>
                <a:solidFill>
                  <a:srgbClr val="FFFFFF"/>
                </a:solidFill>
              </a:rPr>
              <a:t>11/10/2025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481DF8-8C9A-BF64-E3B6-4126FAC3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86CFE-ADD7-D83A-F6E1-8BAE1C0E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2055DE-32DA-4B06-A9A8-055737F046D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6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7" descr="Wide view of a road">
            <a:extLst>
              <a:ext uri="{FF2B5EF4-FFF2-40B4-BE49-F238E27FC236}">
                <a16:creationId xmlns:a16="http://schemas.microsoft.com/office/drawing/2014/main" id="{92CA9C50-477D-B4D0-5B6A-A30ADFE34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A9EAF77-A785-EA8A-6202-50643D7F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 dirty="0">
                <a:solidFill>
                  <a:srgbClr val="FFFFFF"/>
                </a:solidFill>
              </a:rPr>
              <a:t>Thanks!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6364EC-BA5C-1D91-50DF-92DE98EA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/>
              </a:rPr>
              <a:t>11/10/2025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17178A-3C7D-9619-A46D-F739029E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E136E7-BEE9-34F3-446E-1CE16C02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2055DE-32DA-4B06-A9A8-055737F046D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316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C1625B-3C22-2190-F4F0-5482C402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11/10/2025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B921B-454E-1EFB-3224-84F8A2F7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F86E5B-EB78-0FB6-87D2-34192B1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5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96D265B-0AC9-E07F-B80E-1CA58BAE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6" y="152519"/>
            <a:ext cx="10357181" cy="791763"/>
          </a:xfrm>
        </p:spPr>
        <p:txBody>
          <a:bodyPr>
            <a:noAutofit/>
          </a:bodyPr>
          <a:lstStyle/>
          <a:p>
            <a:r>
              <a:rPr lang="en-US" sz="3200" b="1" dirty="0"/>
              <a:t>Many orders of precision test!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CB39FDD-8B2F-ECEB-8DFB-9479E2D1D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8" y="1074450"/>
            <a:ext cx="3380538" cy="470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98FD39E-4A5C-D028-EEDE-AF3EBFA0CA76}"/>
              </a:ext>
            </a:extLst>
          </p:cNvPr>
          <p:cNvCxnSpPr/>
          <p:nvPr/>
        </p:nvCxnSpPr>
        <p:spPr>
          <a:xfrm>
            <a:off x="3767847" y="971599"/>
            <a:ext cx="0" cy="4811949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0E31BEF-C301-EF13-EC86-A28AA58EED64}"/>
              </a:ext>
            </a:extLst>
          </p:cNvPr>
          <p:cNvSpPr txBox="1"/>
          <p:nvPr/>
        </p:nvSpPr>
        <p:spPr>
          <a:xfrm>
            <a:off x="2073613" y="5886401"/>
            <a:ext cx="835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From precision to exploration, precision test of SM at 15 orders !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8" name="图片 7" descr="图表, 散点图&#10;&#10;AI 生成的内容可能不正确。">
            <a:extLst>
              <a:ext uri="{FF2B5EF4-FFF2-40B4-BE49-F238E27FC236}">
                <a16:creationId xmlns:a16="http://schemas.microsoft.com/office/drawing/2014/main" id="{3C8826D0-5CCF-7690-3720-1D4CAD2EB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66" y="1154162"/>
            <a:ext cx="8099336" cy="44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EBF40-26D4-66C4-D3E9-034A3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9063213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Full Chain Efforts: Predictions and measurements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A0561CE-FBE0-4E99-F407-1A86D5F5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452D58F-C1E5-E831-E257-3501187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9B3AA0-AD3E-A47E-2A5B-43E11DAD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58E033E-94B2-FC40-3575-136E04894EA3}"/>
              </a:ext>
            </a:extLst>
          </p:cNvPr>
          <p:cNvGrpSpPr/>
          <p:nvPr/>
        </p:nvGrpSpPr>
        <p:grpSpPr>
          <a:xfrm>
            <a:off x="361770" y="2593011"/>
            <a:ext cx="11507692" cy="737145"/>
            <a:chOff x="304800" y="3294245"/>
            <a:chExt cx="11507692" cy="737145"/>
          </a:xfrm>
        </p:grpSpPr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E9B8085F-FC5C-846A-15FA-0544540AAFC1}"/>
                </a:ext>
              </a:extLst>
            </p:cNvPr>
            <p:cNvCxnSpPr/>
            <p:nvPr/>
          </p:nvCxnSpPr>
          <p:spPr>
            <a:xfrm>
              <a:off x="376517" y="3621742"/>
              <a:ext cx="1135529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629002D-AE3A-9CAD-C75B-74029DEBCC66}"/>
                </a:ext>
              </a:extLst>
            </p:cNvPr>
            <p:cNvSpPr txBox="1"/>
            <p:nvPr/>
          </p:nvSpPr>
          <p:spPr>
            <a:xfrm>
              <a:off x="304800" y="3294245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Predictions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972D10E6-2BBF-51E4-5023-0B20A361AB07}"/>
                </a:ext>
              </a:extLst>
            </p:cNvPr>
            <p:cNvCxnSpPr/>
            <p:nvPr/>
          </p:nvCxnSpPr>
          <p:spPr>
            <a:xfrm flipH="1">
              <a:off x="379505" y="3953378"/>
              <a:ext cx="11277601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ABB26D46-1193-9F77-B867-F52A9D2C25EB}"/>
                </a:ext>
              </a:extLst>
            </p:cNvPr>
            <p:cNvSpPr txBox="1"/>
            <p:nvPr/>
          </p:nvSpPr>
          <p:spPr>
            <a:xfrm>
              <a:off x="9959786" y="3631280"/>
              <a:ext cx="1852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Measurements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5E49B28-29E6-DF2D-A54B-073EA479E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6925D24-B852-9936-E9ED-B418EC28C3F2}"/>
              </a:ext>
            </a:extLst>
          </p:cNvPr>
          <p:cNvGrpSpPr/>
          <p:nvPr/>
        </p:nvGrpSpPr>
        <p:grpSpPr>
          <a:xfrm>
            <a:off x="0" y="3359276"/>
            <a:ext cx="11714076" cy="2122690"/>
            <a:chOff x="0" y="3323694"/>
            <a:chExt cx="11714076" cy="2122690"/>
          </a:xfrm>
        </p:grpSpPr>
        <p:pic>
          <p:nvPicPr>
            <p:cNvPr id="53" name="图片 52" descr="图表, 直方图&#10;&#10;描述已自动生成">
              <a:extLst>
                <a:ext uri="{FF2B5EF4-FFF2-40B4-BE49-F238E27FC236}">
                  <a16:creationId xmlns:a16="http://schemas.microsoft.com/office/drawing/2014/main" id="{545DA7B8-61F1-7781-0621-CD758D6D3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964" y="3406249"/>
              <a:ext cx="2040135" cy="2040135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C0589482-5248-FC3E-47CA-0C667EF21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5485" y="3323694"/>
              <a:ext cx="2438591" cy="208621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D64C1620-433A-7AB6-379E-D91F634F9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71" b="2884"/>
            <a:stretch/>
          </p:blipFill>
          <p:spPr>
            <a:xfrm>
              <a:off x="4447061" y="3333602"/>
              <a:ext cx="2209921" cy="2078314"/>
            </a:xfrm>
            <a:prstGeom prst="rect">
              <a:avLst/>
            </a:prstGeom>
          </p:spPr>
        </p:pic>
        <p:pic>
          <p:nvPicPr>
            <p:cNvPr id="58" name="图片 57" descr="图表, 箱线图&#10;&#10;描述已自动生成">
              <a:extLst>
                <a:ext uri="{FF2B5EF4-FFF2-40B4-BE49-F238E27FC236}">
                  <a16:creationId xmlns:a16="http://schemas.microsoft.com/office/drawing/2014/main" id="{6366CBBC-D210-BE4D-B927-6B1A01669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522644"/>
              <a:ext cx="2185869" cy="1402599"/>
            </a:xfrm>
            <a:prstGeom prst="rect">
              <a:avLst/>
            </a:prstGeom>
          </p:spPr>
        </p:pic>
        <p:pic>
          <p:nvPicPr>
            <p:cNvPr id="60" name="图片 59" descr="图表&#10;&#10;描述已自动生成">
              <a:extLst>
                <a:ext uri="{FF2B5EF4-FFF2-40B4-BE49-F238E27FC236}">
                  <a16:creationId xmlns:a16="http://schemas.microsoft.com/office/drawing/2014/main" id="{ECC161CD-1956-2FED-653E-F6BE8E42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75112"/>
              <a:ext cx="2175244" cy="1495480"/>
            </a:xfrm>
            <a:prstGeom prst="rect">
              <a:avLst/>
            </a:prstGeom>
          </p:spPr>
        </p:pic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94B46105-E369-D605-D020-389047C18A5E}"/>
              </a:ext>
            </a:extLst>
          </p:cNvPr>
          <p:cNvSpPr txBox="1"/>
          <p:nvPr/>
        </p:nvSpPr>
        <p:spPr>
          <a:xfrm>
            <a:off x="439504" y="5229812"/>
            <a:ext cx="3471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field structures, symmetries and intrinsic properties,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parameters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52AD1C7-76AC-EABE-CE04-79FC5A844F7E}"/>
              </a:ext>
            </a:extLst>
          </p:cNvPr>
          <p:cNvSpPr txBox="1"/>
          <p:nvPr/>
        </p:nvSpPr>
        <p:spPr>
          <a:xfrm>
            <a:off x="4245949" y="5545095"/>
            <a:ext cx="257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Couplings, interactions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EF8E742-6C3C-C04E-92C7-EF1B0C5511EF}"/>
              </a:ext>
            </a:extLst>
          </p:cNvPr>
          <p:cNvSpPr txBox="1"/>
          <p:nvPr/>
        </p:nvSpPr>
        <p:spPr>
          <a:xfrm>
            <a:off x="7317595" y="5519048"/>
            <a:ext cx="1726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Cross-sections 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D834CB3-B8D2-CE60-F9E0-3D9E07DE8088}"/>
              </a:ext>
            </a:extLst>
          </p:cNvPr>
          <p:cNvSpPr txBox="1"/>
          <p:nvPr/>
        </p:nvSpPr>
        <p:spPr>
          <a:xfrm>
            <a:off x="9483805" y="5537589"/>
            <a:ext cx="240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Detector observables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4E1EBCA-3904-0766-79DB-C1A7A46A5729}"/>
              </a:ext>
            </a:extLst>
          </p:cNvPr>
          <p:cNvGrpSpPr/>
          <p:nvPr/>
        </p:nvGrpSpPr>
        <p:grpSpPr>
          <a:xfrm>
            <a:off x="684810" y="724081"/>
            <a:ext cx="10822377" cy="2103619"/>
            <a:chOff x="684810" y="724081"/>
            <a:chExt cx="10822377" cy="210361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EFF1CAA-611F-87CD-660B-E60352F23621}"/>
                </a:ext>
              </a:extLst>
            </p:cNvPr>
            <p:cNvGrpSpPr/>
            <p:nvPr/>
          </p:nvGrpSpPr>
          <p:grpSpPr>
            <a:xfrm>
              <a:off x="684810" y="724081"/>
              <a:ext cx="10822377" cy="2103619"/>
              <a:chOff x="350965" y="883143"/>
              <a:chExt cx="10822377" cy="210361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9266601E-479F-3B2B-39C9-9AE068F99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965" y="1203987"/>
                <a:ext cx="1494234" cy="133283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FE4EAAD-944F-F208-BD04-212E57A75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6"/>
              <a:stretch>
                <a:fillRect/>
              </a:stretch>
            </p:blipFill>
            <p:spPr bwMode="auto">
              <a:xfrm>
                <a:off x="6385614" y="883143"/>
                <a:ext cx="2275877" cy="210361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6">
                <a:extLst>
                  <a:ext uri="{FF2B5EF4-FFF2-40B4-BE49-F238E27FC236}">
                    <a16:creationId xmlns:a16="http://schemas.microsoft.com/office/drawing/2014/main" id="{25022E77-6057-9F4E-5692-C53AA1389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14" r="26500"/>
              <a:stretch/>
            </p:blipFill>
            <p:spPr bwMode="auto">
              <a:xfrm>
                <a:off x="1877941" y="995086"/>
                <a:ext cx="1693181" cy="188672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图片 25" descr="电脑游戏画面&#10;&#10;中度可信度描述已自动生成">
                <a:extLst>
                  <a:ext uri="{FF2B5EF4-FFF2-40B4-BE49-F238E27FC236}">
                    <a16:creationId xmlns:a16="http://schemas.microsoft.com/office/drawing/2014/main" id="{8424CC2E-CE26-84BA-10CA-7232D376D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7126" y="1031647"/>
                <a:ext cx="2546216" cy="177837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7" name="Picture 20">
                <a:extLst>
                  <a:ext uri="{FF2B5EF4-FFF2-40B4-BE49-F238E27FC236}">
                    <a16:creationId xmlns:a16="http://schemas.microsoft.com/office/drawing/2014/main" id="{5B072487-F1CA-DA81-BBA6-3F1D3D5DE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846" y="1102776"/>
                <a:ext cx="2731403" cy="170724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0E5690C-0F55-2E76-D1F3-DBE0FB14C672}"/>
                </a:ext>
              </a:extLst>
            </p:cNvPr>
            <p:cNvSpPr/>
            <p:nvPr/>
          </p:nvSpPr>
          <p:spPr>
            <a:xfrm>
              <a:off x="3598739" y="1583085"/>
              <a:ext cx="176509" cy="14075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67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27BD-41C1-F3DE-431F-1AEA5733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3A6798-18F9-D401-0887-80253884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9063213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Full Chain Efforts: Another View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B6D136C-C8F9-EC57-24DF-83BBCA1E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A270DBFC-E29D-C873-A119-A6A82B78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65CF78B-4F91-8242-FD68-6D76C3E2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A35ABD6-309B-4D3B-D1C5-967484902E09}"/>
              </a:ext>
            </a:extLst>
          </p:cNvPr>
          <p:cNvGrpSpPr/>
          <p:nvPr/>
        </p:nvGrpSpPr>
        <p:grpSpPr>
          <a:xfrm>
            <a:off x="361770" y="2593011"/>
            <a:ext cx="11507692" cy="737145"/>
            <a:chOff x="304800" y="3294245"/>
            <a:chExt cx="11507692" cy="737145"/>
          </a:xfrm>
        </p:grpSpPr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A0B20BCE-FE72-B8FC-667C-6728F9C68D87}"/>
                </a:ext>
              </a:extLst>
            </p:cNvPr>
            <p:cNvCxnSpPr/>
            <p:nvPr/>
          </p:nvCxnSpPr>
          <p:spPr>
            <a:xfrm>
              <a:off x="376517" y="3621742"/>
              <a:ext cx="1135529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7B4DE34-6151-12FA-6ED9-BA2ED0C100A2}"/>
                </a:ext>
              </a:extLst>
            </p:cNvPr>
            <p:cNvSpPr txBox="1"/>
            <p:nvPr/>
          </p:nvSpPr>
          <p:spPr>
            <a:xfrm>
              <a:off x="304800" y="3294245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Predictions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FA6730DC-ECF5-0397-C420-FDB4EF864D7B}"/>
                </a:ext>
              </a:extLst>
            </p:cNvPr>
            <p:cNvCxnSpPr/>
            <p:nvPr/>
          </p:nvCxnSpPr>
          <p:spPr>
            <a:xfrm flipH="1">
              <a:off x="379505" y="3953378"/>
              <a:ext cx="11277601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44B5F2F0-D551-4CFA-4785-6E879D3D18C3}"/>
                </a:ext>
              </a:extLst>
            </p:cNvPr>
            <p:cNvSpPr txBox="1"/>
            <p:nvPr/>
          </p:nvSpPr>
          <p:spPr>
            <a:xfrm>
              <a:off x="9959786" y="3631280"/>
              <a:ext cx="1852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Measurements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AutoShape 2" descr="Measured Yukawa Coupling Vs Particle Mass">
            <a:extLst>
              <a:ext uri="{FF2B5EF4-FFF2-40B4-BE49-F238E27FC236}">
                <a16:creationId xmlns:a16="http://schemas.microsoft.com/office/drawing/2014/main" id="{99B298A9-0B60-F56A-EA8C-EF793A8CB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C2878A2-DC27-C14B-CC9D-50C18C92535C}"/>
              </a:ext>
            </a:extLst>
          </p:cNvPr>
          <p:cNvSpPr/>
          <p:nvPr/>
        </p:nvSpPr>
        <p:spPr>
          <a:xfrm>
            <a:off x="547523" y="1006782"/>
            <a:ext cx="1495286" cy="1455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6AEBDEF-DA00-B24A-AB11-03EDD02C068A}"/>
              </a:ext>
            </a:extLst>
          </p:cNvPr>
          <p:cNvSpPr/>
          <p:nvPr/>
        </p:nvSpPr>
        <p:spPr>
          <a:xfrm>
            <a:off x="4579989" y="1203305"/>
            <a:ext cx="1100964" cy="10714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4C1E7F0-2DF6-B360-ACA9-B4EFB3969D2D}"/>
              </a:ext>
            </a:extLst>
          </p:cNvPr>
          <p:cNvSpPr/>
          <p:nvPr/>
        </p:nvSpPr>
        <p:spPr>
          <a:xfrm>
            <a:off x="9316766" y="1410016"/>
            <a:ext cx="801948" cy="7917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29B408-6B71-CCED-9091-B8FB531D1FE6}"/>
              </a:ext>
            </a:extLst>
          </p:cNvPr>
          <p:cNvSpPr txBox="1"/>
          <p:nvPr/>
        </p:nvSpPr>
        <p:spPr>
          <a:xfrm>
            <a:off x="2073287" y="1402753"/>
            <a:ext cx="164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Inclusive/Total Phase Space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8B3EC5-3CE0-C755-3168-624B7A22DD8E}"/>
              </a:ext>
            </a:extLst>
          </p:cNvPr>
          <p:cNvSpPr txBox="1"/>
          <p:nvPr/>
        </p:nvSpPr>
        <p:spPr>
          <a:xfrm>
            <a:off x="5757738" y="1401332"/>
            <a:ext cx="164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Fiducial </a:t>
            </a:r>
          </a:p>
          <a:p>
            <a:r>
              <a:rPr lang="en-US" altLang="zh-CN" dirty="0"/>
              <a:t>Phase Space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11C0DE6-B847-365C-026C-6A88F5B1D7AE}"/>
              </a:ext>
            </a:extLst>
          </p:cNvPr>
          <p:cNvSpPr txBox="1"/>
          <p:nvPr/>
        </p:nvSpPr>
        <p:spPr>
          <a:xfrm>
            <a:off x="10226783" y="1401331"/>
            <a:ext cx="164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</a:t>
            </a:r>
          </a:p>
          <a:p>
            <a:r>
              <a:rPr lang="en-US" altLang="zh-CN" dirty="0"/>
              <a:t>Phase Space</a:t>
            </a:r>
            <a:endParaRPr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7E1EB52B-2276-55F4-656E-23510C4DDB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9933" y="3896654"/>
            <a:ext cx="994477" cy="97895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83F7CC3-F510-030C-013C-B62A0A0897D5}"/>
              </a:ext>
            </a:extLst>
          </p:cNvPr>
          <p:cNvSpPr txBox="1"/>
          <p:nvPr/>
        </p:nvSpPr>
        <p:spPr>
          <a:xfrm>
            <a:off x="9014410" y="3991606"/>
            <a:ext cx="301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Direct detector measurement (less modeling dependent)</a:t>
            </a:r>
            <a:endParaRPr lang="zh-CN" altLang="en-US" dirty="0"/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2D7B4A7C-9EDD-65B5-04DD-A88252942C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0739" y="3586169"/>
            <a:ext cx="1661330" cy="153845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903C716-7A8B-8787-3D36-3EFF081ED2F1}"/>
              </a:ext>
            </a:extLst>
          </p:cNvPr>
          <p:cNvSpPr txBox="1"/>
          <p:nvPr/>
        </p:nvSpPr>
        <p:spPr>
          <a:xfrm>
            <a:off x="3852683" y="4023889"/>
            <a:ext cx="354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Extrapolation to other phase spaces</a:t>
            </a:r>
          </a:p>
          <a:p>
            <a:r>
              <a:rPr lang="en-US" altLang="zh-CN" dirty="0"/>
              <a:t>(more modeling dependent)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115A418-3C91-E849-655C-0A04D0F1FB0D}"/>
              </a:ext>
            </a:extLst>
          </p:cNvPr>
          <p:cNvSpPr txBox="1"/>
          <p:nvPr/>
        </p:nvSpPr>
        <p:spPr>
          <a:xfrm>
            <a:off x="2127166" y="5287685"/>
            <a:ext cx="8903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 lot of efforts to optimize measurement precisions, and follow-up of </a:t>
            </a:r>
            <a:r>
              <a:rPr lang="en-US" altLang="zh-CN" sz="2400" dirty="0" err="1"/>
              <a:t>of</a:t>
            </a:r>
            <a:r>
              <a:rPr lang="en-US" altLang="zh-CN" sz="2400" dirty="0"/>
              <a:t> precision theoretical calculations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9092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  <p:bldP spid="18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EA4E-0AEB-C67A-2ADD-50F8A0C2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9524F-4CE1-F3DC-C8ED-EC0B1667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" y="152519"/>
            <a:ext cx="9063213" cy="791763"/>
          </a:xfrm>
        </p:spPr>
        <p:txBody>
          <a:bodyPr>
            <a:normAutofit/>
          </a:bodyPr>
          <a:lstStyle/>
          <a:p>
            <a:r>
              <a:rPr lang="en-US" sz="3200" b="1" dirty="0"/>
              <a:t>Where we are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8B53A959-9A83-DBAE-617A-FEA1FDE7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02ED7677-CA4C-2433-5ED6-C12BC517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C2F0207-23BF-AED2-262E-54FD2E74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5DD86A4-82A9-BB69-F265-348683A2091C}"/>
              </a:ext>
            </a:extLst>
          </p:cNvPr>
          <p:cNvSpPr txBox="1"/>
          <p:nvPr/>
        </p:nvSpPr>
        <p:spPr>
          <a:xfrm>
            <a:off x="1695177" y="881313"/>
            <a:ext cx="1406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Precision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6B96EE-1507-65EA-0B48-7527BFCC43E1}"/>
              </a:ext>
            </a:extLst>
          </p:cNvPr>
          <p:cNvSpPr txBox="1"/>
          <p:nvPr/>
        </p:nvSpPr>
        <p:spPr>
          <a:xfrm>
            <a:off x="1173008" y="3126808"/>
            <a:ext cx="2270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</a:rPr>
              <a:t>Measurement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01B6FD-E73F-8F69-E8F6-B5F27ABAA4F3}"/>
              </a:ext>
            </a:extLst>
          </p:cNvPr>
          <p:cNvSpPr txBox="1"/>
          <p:nvPr/>
        </p:nvSpPr>
        <p:spPr>
          <a:xfrm>
            <a:off x="7572403" y="3113438"/>
            <a:ext cx="2164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Exploration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BD3EB4E-8F43-12DF-8505-E600A4F63B12}"/>
              </a:ext>
            </a:extLst>
          </p:cNvPr>
          <p:cNvGrpSpPr/>
          <p:nvPr/>
        </p:nvGrpSpPr>
        <p:grpSpPr>
          <a:xfrm>
            <a:off x="3459183" y="3075939"/>
            <a:ext cx="4006911" cy="2890560"/>
            <a:chOff x="2633173" y="2694486"/>
            <a:chExt cx="4006911" cy="289056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71371AF-99C9-A9EA-2662-697745604CA6}"/>
                </a:ext>
              </a:extLst>
            </p:cNvPr>
            <p:cNvGrpSpPr/>
            <p:nvPr/>
          </p:nvGrpSpPr>
          <p:grpSpPr>
            <a:xfrm>
              <a:off x="2633173" y="2694486"/>
              <a:ext cx="4006911" cy="2890560"/>
              <a:chOff x="2727839" y="2750584"/>
              <a:chExt cx="4006911" cy="2890560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40CDCC6B-E82D-C058-2F0F-CFB1E79B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2138" y="2750584"/>
                <a:ext cx="3946352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81A1D46F-5DC2-09F8-9FDE-F8F7D6CEB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7839" y="2818555"/>
                <a:ext cx="2094098" cy="2822589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BC4BA9C3-4CCF-134A-25B8-5A34FB6F32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70306" y="2801961"/>
                <a:ext cx="1864444" cy="283918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B8517EA-B5BF-ADEF-154A-CB502FF9B4E1}"/>
                </a:ext>
              </a:extLst>
            </p:cNvPr>
            <p:cNvSpPr txBox="1"/>
            <p:nvPr/>
          </p:nvSpPr>
          <p:spPr>
            <a:xfrm>
              <a:off x="4167609" y="3423403"/>
              <a:ext cx="1110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Blackadder ITC" panose="04020505051007020D02" pitchFamily="82" charset="0"/>
                </a:rPr>
                <a:t>EW </a:t>
              </a:r>
            </a:p>
            <a:p>
              <a:r>
                <a:rPr lang="en-US" altLang="zh-CN" sz="2400" b="1" dirty="0">
                  <a:latin typeface="Blackadder ITC" panose="04020505051007020D02" pitchFamily="82" charset="0"/>
                </a:rPr>
                <a:t> QCD</a:t>
              </a:r>
              <a:endParaRPr lang="zh-CN" altLang="en-US" sz="2400" b="1" dirty="0">
                <a:latin typeface="Blackadder ITC" panose="04020505051007020D02" pitchFamily="82" charset="0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36E21A9-B840-7326-4E0D-136942CB1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2904" y="2805344"/>
              <a:ext cx="726477" cy="63704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B417339-B983-F404-4DEA-E96A247C9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5640" y="2765708"/>
              <a:ext cx="770762" cy="65013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5524F13-9244-5B66-B9DF-F3BB11A12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261628">
              <a:off x="3139435" y="2941212"/>
              <a:ext cx="466448" cy="46426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7D7EE41-561D-16CC-B7FE-3B910DB86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003155">
              <a:off x="3377520" y="3374656"/>
              <a:ext cx="583245" cy="483148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DA7E4A9-0A55-35FD-A187-20EBD3E6D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059209">
              <a:off x="3747189" y="3803538"/>
              <a:ext cx="608409" cy="54501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6921252-F734-346E-9069-D6BCA09A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159768">
              <a:off x="4138424" y="4287671"/>
              <a:ext cx="531111" cy="460025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E1513D2-63D7-530F-9744-8CB024B4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161905">
              <a:off x="4520471" y="4859674"/>
              <a:ext cx="510739" cy="41903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3469FE6-2E0C-DD7F-403C-B23742694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337265">
              <a:off x="5475981" y="3446965"/>
              <a:ext cx="519741" cy="42555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C48D91B-D5D6-1B82-91D5-382788BB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8119998">
              <a:off x="4799289" y="4353211"/>
              <a:ext cx="551750" cy="475683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1BBA3F67-AB3D-5A0D-61DB-D3CFA871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062527">
              <a:off x="5139248" y="3896884"/>
              <a:ext cx="551804" cy="46273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39733B-4D8D-A68F-98E0-C9CDADF15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7962968">
              <a:off x="5713257" y="2903491"/>
              <a:ext cx="605812" cy="4953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E7B8A70-D6AB-51E9-790A-BAC5E8F94E79}"/>
                  </a:ext>
                </a:extLst>
              </p:cNvPr>
              <p:cNvSpPr txBox="1"/>
              <p:nvPr/>
            </p:nvSpPr>
            <p:spPr>
              <a:xfrm>
                <a:off x="3027153" y="944282"/>
                <a:ext cx="8101290" cy="1812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zh-CN" dirty="0"/>
                  <a:t>Record on top mass and </a:t>
                </a:r>
                <a:r>
                  <a:rPr lang="en-US" altLang="zh-CN" dirty="0">
                    <a:latin typeface="Symbol" panose="05050102010706020507" pitchFamily="18" charset="2"/>
                  </a:rPr>
                  <a:t>a</a:t>
                </a:r>
                <a:r>
                  <a:rPr lang="en-US" altLang="zh-CN" baseline="-25000" dirty="0"/>
                  <a:t>S</a:t>
                </a:r>
                <a:r>
                  <a:rPr lang="en-US" altLang="zh-CN" dirty="0"/>
                  <a:t> precision (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~0.3 GeV,&lt;0.8%</a:t>
                </a:r>
                <a:r>
                  <a:rPr lang="en-US" altLang="zh-CN" dirty="0"/>
                  <a:t>),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/>
                  <a:t>W mass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/>
                  <a:t>(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&lt;10 MeV, </a:t>
                </a:r>
                <a:r>
                  <a:rPr lang="en-US" altLang="zh-CN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1</a:t>
                </a:r>
                <a:r>
                  <a:rPr lang="en-US" dirty="0">
                    <a:solidFill>
                      <a:srgbClr val="FF0000"/>
                    </a:solidFill>
                  </a:rPr>
                  <a:t>‰</a:t>
                </a:r>
                <a:r>
                  <a:rPr lang="en-US" altLang="zh-CN" dirty="0"/>
                  <a:t>) approaching records,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/>
                  <a:t>Record on multi-dim.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differential </a:t>
                </a:r>
                <a:r>
                  <a:rPr lang="en-US" altLang="zh-CN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altLang="zh-CN" dirty="0"/>
                  <a:t> W/Z/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dirty="0"/>
                  <a:t>/jets,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total pp and minibias</a:t>
                </a:r>
                <a:r>
                  <a:rPr lang="en-US" altLang="zh-CN" dirty="0"/>
                  <a:t> measurement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/>
                  <a:t>Record on lepton universality </a:t>
                </a:r>
                <a:r>
                  <a:rPr lang="en-US" altLang="zh-CN" dirty="0">
                    <a:latin typeface="Symbol" panose="05050102010706020507" pitchFamily="18" charset="2"/>
                  </a:rPr>
                  <a:t>t</a:t>
                </a:r>
                <a:r>
                  <a:rPr lang="en-US" altLang="zh-CN" dirty="0"/>
                  <a:t>-</a:t>
                </a:r>
                <a:r>
                  <a:rPr lang="en-US" altLang="zh-CN" dirty="0">
                    <a:latin typeface="Symbol" panose="05050102010706020507" pitchFamily="18" charset="2"/>
                  </a:rPr>
                  <a:t>m</a:t>
                </a:r>
                <a:r>
                  <a:rPr lang="en-US" altLang="zh-CN" dirty="0"/>
                  <a:t> (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1%</a:t>
                </a:r>
                <a:r>
                  <a:rPr lang="en-US" altLang="zh-CN" dirty="0"/>
                  <a:t>), </a:t>
                </a:r>
                <a:r>
                  <a:rPr lang="en-US" altLang="zh-CN" dirty="0">
                    <a:latin typeface="Symbol" panose="05050102010706020507" pitchFamily="18" charset="2"/>
                  </a:rPr>
                  <a:t>t </a:t>
                </a:r>
                <a:r>
                  <a:rPr lang="en-US" altLang="zh-CN" dirty="0"/>
                  <a:t>g-2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New input</a:t>
                </a:r>
                <a:r>
                  <a:rPr lang="en-US" altLang="zh-CN" dirty="0"/>
                  <a:t> on PDF, polarization, charge symmetry, forward-backward asymmetries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E7B8A70-D6AB-51E9-790A-BAC5E8F94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153" y="944282"/>
                <a:ext cx="8101290" cy="1812869"/>
              </a:xfrm>
              <a:prstGeom prst="rect">
                <a:avLst/>
              </a:prstGeom>
              <a:blipFill>
                <a:blip r:embed="rId13"/>
                <a:stretch>
                  <a:fillRect l="-677" t="-2694" b="-4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2E646AC5-02C6-126E-49FA-6F672C112A90}"/>
              </a:ext>
            </a:extLst>
          </p:cNvPr>
          <p:cNvSpPr txBox="1"/>
          <p:nvPr/>
        </p:nvSpPr>
        <p:spPr>
          <a:xfrm>
            <a:off x="272198" y="3619004"/>
            <a:ext cx="356980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Unique </a:t>
            </a:r>
            <a:r>
              <a:rPr lang="en-US" altLang="zh-CN" dirty="0">
                <a:solidFill>
                  <a:srgbClr val="FF0000"/>
                </a:solidFill>
              </a:rPr>
              <a:t>Higgs measurements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Record on Diboson </a:t>
            </a:r>
            <a:r>
              <a:rPr lang="en-US" altLang="zh-CN" dirty="0">
                <a:latin typeface="Symbol" panose="05050102010706020507" pitchFamily="18" charset="2"/>
              </a:rPr>
              <a:t>s</a:t>
            </a:r>
            <a:r>
              <a:rPr lang="en-US" altLang="zh-CN" dirty="0"/>
              <a:t> (~</a:t>
            </a:r>
            <a:r>
              <a:rPr lang="en-US" altLang="zh-CN" dirty="0">
                <a:solidFill>
                  <a:srgbClr val="FF0000"/>
                </a:solidFill>
              </a:rPr>
              <a:t>2%</a:t>
            </a:r>
            <a:r>
              <a:rPr lang="en-US" altLang="zh-CN" dirty="0"/>
              <a:t>), single-t </a:t>
            </a:r>
            <a:r>
              <a:rPr lang="en-US" altLang="zh-CN" dirty="0">
                <a:latin typeface="Symbol" panose="05050102010706020507" pitchFamily="18" charset="2"/>
              </a:rPr>
              <a:t>s </a:t>
            </a:r>
            <a:r>
              <a:rPr lang="en-US" altLang="zh-CN" dirty="0"/>
              <a:t>(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5</a:t>
            </a:r>
            <a:r>
              <a:rPr lang="en-US" altLang="zh-CN" dirty="0">
                <a:solidFill>
                  <a:srgbClr val="FF0000"/>
                </a:solidFill>
              </a:rPr>
              <a:t>%</a:t>
            </a:r>
            <a:r>
              <a:rPr lang="en-US" altLang="zh-CN" dirty="0"/>
              <a:t>), VBF V, tt+</a:t>
            </a:r>
            <a:r>
              <a:rPr lang="en-US" altLang="zh-CN" dirty="0">
                <a:latin typeface="Symbol" panose="05050102010706020507" pitchFamily="18" charset="2"/>
              </a:rPr>
              <a:t>g</a:t>
            </a:r>
            <a:r>
              <a:rPr lang="en-US" altLang="zh-CN" dirty="0"/>
              <a:t>/W/Z </a:t>
            </a:r>
            <a:r>
              <a:rPr lang="en-US" altLang="zh-CN" dirty="0">
                <a:latin typeface="Symbol" panose="05050102010706020507" pitchFamily="18" charset="2"/>
              </a:rPr>
              <a:t>s</a:t>
            </a:r>
            <a:r>
              <a:rPr lang="en-US" altLang="zh-CN" dirty="0"/>
              <a:t> precision (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5-10</a:t>
            </a:r>
            <a:r>
              <a:rPr lang="en-US" altLang="zh-CN" dirty="0">
                <a:solidFill>
                  <a:srgbClr val="FF0000"/>
                </a:solidFill>
              </a:rPr>
              <a:t>%</a:t>
            </a:r>
            <a:r>
              <a:rPr lang="en-US" altLang="zh-CN" dirty="0"/>
              <a:t>)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Record precision in </a:t>
            </a:r>
            <a:r>
              <a:rPr lang="en-US" altLang="zh-CN" dirty="0">
                <a:solidFill>
                  <a:srgbClr val="FF0000"/>
                </a:solidFill>
              </a:rPr>
              <a:t>studying 3-body vertices and high-E behavior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CKM </a:t>
            </a:r>
            <a:r>
              <a:rPr lang="en-US" altLang="zh-CN" sz="1800" dirty="0"/>
              <a:t>|V</a:t>
            </a:r>
            <a:r>
              <a:rPr lang="en-US" altLang="zh-CN" sz="1800" baseline="-25000" dirty="0"/>
              <a:t>tb</a:t>
            </a:r>
            <a:r>
              <a:rPr lang="en-US" altLang="zh-CN" sz="1800" dirty="0"/>
              <a:t>| (</a:t>
            </a:r>
            <a:r>
              <a:rPr lang="en-US" altLang="zh-CN" sz="1800" dirty="0">
                <a:solidFill>
                  <a:srgbClr val="FF0000"/>
                </a:solidFill>
              </a:rPr>
              <a:t>5%</a:t>
            </a:r>
            <a:r>
              <a:rPr lang="en-US" altLang="zh-CN" sz="1800" dirty="0"/>
              <a:t>)</a:t>
            </a:r>
            <a:r>
              <a:rPr lang="en-US" altLang="zh-CN" dirty="0"/>
              <a:t>, record in </a:t>
            </a:r>
            <a:r>
              <a:rPr lang="en-US" altLang="zh-CN" dirty="0">
                <a:solidFill>
                  <a:srgbClr val="FF0000"/>
                </a:solidFill>
              </a:rPr>
              <a:t>multi-jet, V + jets</a:t>
            </a:r>
            <a:r>
              <a:rPr lang="en-US" altLang="zh-CN" dirty="0"/>
              <a:t> and </a:t>
            </a:r>
            <a:r>
              <a:rPr lang="en-US" sz="1800" dirty="0">
                <a:solidFill>
                  <a:srgbClr val="FF0000"/>
                </a:solidFill>
              </a:rPr>
              <a:t>DPI</a:t>
            </a:r>
            <a:r>
              <a:rPr lang="en-US" sz="1800" dirty="0"/>
              <a:t> measurements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6D4A501-AE3E-9FFC-E65E-A37CB96B6CA2}"/>
              </a:ext>
            </a:extLst>
          </p:cNvPr>
          <p:cNvSpPr txBox="1"/>
          <p:nvPr/>
        </p:nvSpPr>
        <p:spPr>
          <a:xfrm>
            <a:off x="7025562" y="3688034"/>
            <a:ext cx="489423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Observation of rare </a:t>
            </a:r>
            <a:r>
              <a:rPr lang="en-US" sz="1800" dirty="0">
                <a:solidFill>
                  <a:srgbClr val="FF0000"/>
                </a:solidFill>
              </a:rPr>
              <a:t>VBS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VV processes, </a:t>
            </a:r>
            <a:r>
              <a:rPr lang="en-US" sz="1800" dirty="0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rgbClr val="FF0000"/>
                </a:solidFill>
              </a:rPr>
              <a:t>VV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tVq</a:t>
            </a:r>
            <a:r>
              <a:rPr lang="en-US" dirty="0">
                <a:solidFill>
                  <a:srgbClr val="FF0000"/>
                </a:solidFill>
              </a:rPr>
              <a:t>, four-top, tri-bosons processes</a:t>
            </a:r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/>
              <a:t>Record precision in </a:t>
            </a:r>
            <a:r>
              <a:rPr lang="en-US" dirty="0">
                <a:solidFill>
                  <a:srgbClr val="FF0000"/>
                </a:solidFill>
              </a:rPr>
              <a:t>four-body vertex precision</a:t>
            </a:r>
          </a:p>
          <a:p>
            <a:pPr>
              <a:spcAft>
                <a:spcPts val="600"/>
              </a:spcAft>
            </a:pPr>
            <a:r>
              <a:rPr lang="en-US" dirty="0"/>
              <a:t>Search</a:t>
            </a:r>
            <a:r>
              <a:rPr lang="en-US" altLang="zh-CN" dirty="0"/>
              <a:t>ed</a:t>
            </a:r>
            <a:r>
              <a:rPr lang="en-US" dirty="0"/>
              <a:t> for </a:t>
            </a:r>
            <a:r>
              <a:rPr lang="en-US" dirty="0">
                <a:solidFill>
                  <a:srgbClr val="FF0000"/>
                </a:solidFill>
              </a:rPr>
              <a:t>rare decays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top FCNCs</a:t>
            </a:r>
          </a:p>
          <a:p>
            <a:pPr>
              <a:spcAft>
                <a:spcPts val="600"/>
              </a:spcAft>
            </a:pPr>
            <a:r>
              <a:rPr lang="en-US" dirty="0"/>
              <a:t>Explore </a:t>
            </a:r>
            <a:r>
              <a:rPr lang="en-US" dirty="0">
                <a:solidFill>
                  <a:srgbClr val="FF0000"/>
                </a:solidFill>
              </a:rPr>
              <a:t>boson polarization in VV </a:t>
            </a:r>
            <a:r>
              <a:rPr lang="en-US" dirty="0"/>
              <a:t>production etc. (</a:t>
            </a:r>
            <a:r>
              <a:rPr lang="en-US" dirty="0">
                <a:solidFill>
                  <a:srgbClr val="7030A0"/>
                </a:solidFill>
              </a:rPr>
              <a:t>EWSB, quantum</a:t>
            </a:r>
            <a:r>
              <a:rPr lang="en-US" dirty="0"/>
              <a:t>), </a:t>
            </a:r>
            <a:r>
              <a:rPr lang="en-US" dirty="0">
                <a:solidFill>
                  <a:srgbClr val="FF0000"/>
                </a:solidFill>
              </a:rPr>
              <a:t>jet substructure and event shapes </a:t>
            </a:r>
            <a:r>
              <a:rPr lang="en-US" dirty="0"/>
              <a:t>(</a:t>
            </a:r>
            <a:r>
              <a:rPr lang="en-US" dirty="0">
                <a:solidFill>
                  <a:srgbClr val="7030A0"/>
                </a:solidFill>
              </a:rPr>
              <a:t>internal QCD</a:t>
            </a:r>
            <a:r>
              <a:rPr lang="en-US" dirty="0"/>
              <a:t>), </a:t>
            </a:r>
            <a:r>
              <a:rPr lang="en-US" dirty="0">
                <a:solidFill>
                  <a:srgbClr val="FF0000"/>
                </a:solidFill>
              </a:rPr>
              <a:t>heavy flavor</a:t>
            </a:r>
            <a:r>
              <a:rPr lang="en-US" dirty="0"/>
              <a:t> jets + X (</a:t>
            </a:r>
            <a:r>
              <a:rPr lang="en-US" dirty="0">
                <a:solidFill>
                  <a:srgbClr val="7030A0"/>
                </a:solidFill>
              </a:rPr>
              <a:t>proton structure</a:t>
            </a:r>
            <a:r>
              <a:rPr lang="en-US" dirty="0"/>
              <a:t>), </a:t>
            </a:r>
            <a:r>
              <a:rPr lang="en-US" dirty="0">
                <a:solidFill>
                  <a:srgbClr val="FF0000"/>
                </a:solidFill>
              </a:rPr>
              <a:t>threshold phenomena</a:t>
            </a:r>
            <a:r>
              <a:rPr lang="en-US" dirty="0"/>
              <a:t> (toponium?)  …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90246CF-EF86-BCB5-1073-D74BBBF290B1}"/>
              </a:ext>
            </a:extLst>
          </p:cNvPr>
          <p:cNvSpPr txBox="1"/>
          <p:nvPr/>
        </p:nvSpPr>
        <p:spPr>
          <a:xfrm>
            <a:off x="6713433" y="306726"/>
            <a:ext cx="5386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More: </a:t>
            </a:r>
            <a:r>
              <a:rPr lang="en-US" sz="1400" dirty="0">
                <a:hlinkClick r:id="rId14"/>
              </a:rPr>
              <a:t>https://twiki.cern.ch/twiki/bin/view/AtlasPublic/</a:t>
            </a:r>
            <a:endParaRPr lang="en-US" sz="1400" dirty="0"/>
          </a:p>
          <a:p>
            <a:r>
              <a:rPr lang="en-US" sz="1400" dirty="0">
                <a:hlinkClick r:id="rId15"/>
              </a:rPr>
              <a:t>http://cms-results.web.cern.ch/cms-results/public-results/publications/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1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horopter">
            <a:extLst>
              <a:ext uri="{FF2B5EF4-FFF2-40B4-BE49-F238E27FC236}">
                <a16:creationId xmlns:a16="http://schemas.microsoft.com/office/drawing/2014/main" id="{B9006905-6C30-1B97-DF22-D27BC5A2A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4ED23E5-ADD9-E07D-354C-78BFD3DD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47480"/>
            <a:ext cx="10058400" cy="952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Precision by Precision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836C4-1E66-096B-EC82-16E99DFC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/>
              </a:rPr>
              <a:t>11/10/2025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446E1-1F47-67E1-2CDC-FD9BD054C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80467-AE8C-CED7-6572-9D991A45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2055DE-32DA-4B06-A9A8-055737F046D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7484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vecto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vector"/>
</p:tagLst>
</file>

<file path=ppt/theme/theme1.xml><?xml version="1.0" encoding="utf-8"?>
<a:theme xmlns:a="http://schemas.openxmlformats.org/drawingml/2006/main" name="GlowVTI">
  <a:themeElements>
    <a:clrScheme name="AnalogousFromDarkSeedLeftStep">
      <a:dk1>
        <a:srgbClr val="000000"/>
      </a:dk1>
      <a:lt1>
        <a:srgbClr val="FFFFFF"/>
      </a:lt1>
      <a:dk2>
        <a:srgbClr val="1A1633"/>
      </a:dk2>
      <a:lt2>
        <a:srgbClr val="F0F3F3"/>
      </a:lt2>
      <a:accent1>
        <a:srgbClr val="C34D63"/>
      </a:accent1>
      <a:accent2>
        <a:srgbClr val="B13B83"/>
      </a:accent2>
      <a:accent3>
        <a:srgbClr val="C04DC3"/>
      </a:accent3>
      <a:accent4>
        <a:srgbClr val="7D3BB1"/>
      </a:accent4>
      <a:accent5>
        <a:srgbClr val="5E4DC3"/>
      </a:accent5>
      <a:accent6>
        <a:srgbClr val="3B5BB1"/>
      </a:accent6>
      <a:hlink>
        <a:srgbClr val="7450C4"/>
      </a:hlink>
      <a:folHlink>
        <a:srgbClr val="7F7F7F"/>
      </a:folHlink>
    </a:clrScheme>
    <a:fontScheme name="Blur">
      <a:majorFont>
        <a:latin typeface="DengXian"/>
        <a:ea typeface=""/>
        <a:cs typeface=""/>
      </a:majorFont>
      <a:minorFont>
        <a:latin typeface="DengXia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1918</TotalTime>
  <Words>2827</Words>
  <Application>Microsoft Office PowerPoint</Application>
  <PresentationFormat>宽屏</PresentationFormat>
  <Paragraphs>486</Paragraphs>
  <Slides>48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48</vt:i4>
      </vt:variant>
    </vt:vector>
  </HeadingPairs>
  <TitlesOfParts>
    <vt:vector size="65" baseType="lpstr">
      <vt:lpstr>TeXGyreTermesX-Regular</vt:lpstr>
      <vt:lpstr>DengXian</vt:lpstr>
      <vt:lpstr>DengXian</vt:lpstr>
      <vt:lpstr>DengXian Light</vt:lpstr>
      <vt:lpstr>楷体</vt:lpstr>
      <vt:lpstr>微软雅黑</vt:lpstr>
      <vt:lpstr>Arial</vt:lpstr>
      <vt:lpstr>Blackadder ITC</vt:lpstr>
      <vt:lpstr>Calibri</vt:lpstr>
      <vt:lpstr>Calibri Light</vt:lpstr>
      <vt:lpstr>Cambria Math</vt:lpstr>
      <vt:lpstr>Courier New</vt:lpstr>
      <vt:lpstr>Symbol</vt:lpstr>
      <vt:lpstr>Wingdings</vt:lpstr>
      <vt:lpstr>GlowVTI</vt:lpstr>
      <vt:lpstr>Office 主题​​</vt:lpstr>
      <vt:lpstr>1_Office 主题​​</vt:lpstr>
      <vt:lpstr>(Brief) Review of Standard Model Measurements at TeV</vt:lpstr>
      <vt:lpstr>The concise, successful “Standard Model” for microscopic world   Becoming “complete” after decades’ advances in both theory and experiment  Key science questions yet to be answered  Dark matter, n mass, matter-antimatter asymmetry, …</vt:lpstr>
      <vt:lpstr>Multifold means of measurements</vt:lpstr>
      <vt:lpstr>Measurement of phenomena at smallest scales</vt:lpstr>
      <vt:lpstr>Many orders of precision test!</vt:lpstr>
      <vt:lpstr>Full Chain Efforts: Predictions and measurements</vt:lpstr>
      <vt:lpstr>Full Chain Efforts: Another View</vt:lpstr>
      <vt:lpstr>Where we are</vt:lpstr>
      <vt:lpstr>Precision by Precision</vt:lpstr>
      <vt:lpstr>Frontline Precision</vt:lpstr>
      <vt:lpstr>Internal Precision</vt:lpstr>
      <vt:lpstr>Example of Demanding mW measurement</vt:lpstr>
      <vt:lpstr>ATLAS Example of Modelling and Corrections for mW Study</vt:lpstr>
      <vt:lpstr>Results in W mass</vt:lpstr>
      <vt:lpstr>Precision of α_S  everything</vt:lpstr>
      <vt:lpstr>Z pT  α_S </vt:lpstr>
      <vt:lpstr>pp Precision</vt:lpstr>
      <vt:lpstr>V Precision</vt:lpstr>
      <vt:lpstr>Jet Precision</vt:lpstr>
      <vt:lpstr>VV Precision</vt:lpstr>
      <vt:lpstr>Precision by Touching Rareness</vt:lpstr>
      <vt:lpstr>Vector boson scattering and tribosons</vt:lpstr>
      <vt:lpstr>Evolution of VBS observations</vt:lpstr>
      <vt:lpstr>Precision Efforts with The Rarest VBS ZZ</vt:lpstr>
      <vt:lpstr>Precision Efforts with The Rarest VBS ZZ</vt:lpstr>
      <vt:lpstr>VVV efforts: example</vt:lpstr>
      <vt:lpstr>Precision by Systematic Exploration</vt:lpstr>
      <vt:lpstr>Golden/Precise Channel for Higgs Discovery and Measurement</vt:lpstr>
      <vt:lpstr>Four-lepton for Precision Knowledge</vt:lpstr>
      <vt:lpstr>Off-shell Higgs and Higgs width</vt:lpstr>
      <vt:lpstr>ZZ Differential and EFT</vt:lpstr>
      <vt:lpstr>ZZ polarization</vt:lpstr>
      <vt:lpstr>Interesting channel for HH study</vt:lpstr>
      <vt:lpstr>Direct Connection with New Physics</vt:lpstr>
      <vt:lpstr>Roadmap into Future?</vt:lpstr>
      <vt:lpstr>There are tons of final states covered and uncovered</vt:lpstr>
      <vt:lpstr>V + flavored Jets (or even gluon vs quark)</vt:lpstr>
      <vt:lpstr>Back to multi-jet</vt:lpstr>
      <vt:lpstr>gg collider: a good start and a lot to continue</vt:lpstr>
      <vt:lpstr>Explore extra detector dimensions</vt:lpstr>
      <vt:lpstr>Use EFT as a proper tool</vt:lpstr>
      <vt:lpstr>Interplay with Cosmic Ray</vt:lpstr>
      <vt:lpstr>Ratio measurement(s)</vt:lpstr>
      <vt:lpstr>Novel way to present measurements?</vt:lpstr>
      <vt:lpstr>Further insights on interference effects?</vt:lpstr>
      <vt:lpstr>Summary</vt:lpstr>
      <vt:lpstr>PowerPoint 演示文稿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瑀湦 吴</dc:creator>
  <cp:lastModifiedBy>Yusheng Wu</cp:lastModifiedBy>
  <cp:revision>2</cp:revision>
  <dcterms:created xsi:type="dcterms:W3CDTF">2024-03-19T12:00:35Z</dcterms:created>
  <dcterms:modified xsi:type="dcterms:W3CDTF">2025-10-10T23:31:30Z</dcterms:modified>
</cp:coreProperties>
</file>