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211" r:id="rId2"/>
    <p:sldId id="4192" r:id="rId3"/>
    <p:sldId id="4194" r:id="rId4"/>
    <p:sldId id="4193" r:id="rId5"/>
    <p:sldId id="4195" r:id="rId6"/>
    <p:sldId id="4196" r:id="rId7"/>
    <p:sldId id="4199" r:id="rId8"/>
    <p:sldId id="4198" r:id="rId9"/>
    <p:sldId id="4197" r:id="rId10"/>
    <p:sldId id="4178" r:id="rId11"/>
    <p:sldId id="4200" r:id="rId12"/>
  </p:sldIdLst>
  <p:sldSz cx="12192000" cy="6858000"/>
  <p:notesSz cx="6858000" cy="9144000"/>
  <p:custDataLst>
    <p:tags r:id="rId1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J.江" initials="W用" lastIdx="1" clrIdx="0"/>
  <p:cmAuthor id="299209568" name="耿艳胜" initials="耿" lastIdx="5" clrIdx="1"/>
  <p:cmAuthor id="1" name="子锋 林" initials="子锋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1B5"/>
    <a:srgbClr val="FF0000"/>
    <a:srgbClr val="0432FF"/>
    <a:srgbClr val="0000FF"/>
    <a:srgbClr val="FFFFFF"/>
    <a:srgbClr val="0F6668"/>
    <a:srgbClr val="005DB9"/>
    <a:srgbClr val="1F1462"/>
    <a:srgbClr val="2433F8"/>
    <a:srgbClr val="FB1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37" autoAdjust="0"/>
  </p:normalViewPr>
  <p:slideViewPr>
    <p:cSldViewPr showGuides="1">
      <p:cViewPr varScale="1">
        <p:scale>
          <a:sx n="89" d="100"/>
          <a:sy n="89" d="100"/>
        </p:scale>
        <p:origin x="466" y="53"/>
      </p:cViewPr>
      <p:guideLst>
        <p:guide orient="horz" pos="2260"/>
        <p:guide pos="3830"/>
      </p:guideLst>
    </p:cSldViewPr>
  </p:slideViewPr>
  <p:outlineViewPr>
    <p:cViewPr>
      <p:scale>
        <a:sx n="33" d="100"/>
        <a:sy n="33" d="100"/>
      </p:scale>
      <p:origin x="0" y="5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5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634D4-6826-4280-8DB9-19D143CADB2E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C9F4-D0A3-417B-B817-AAD999A50B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574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D2B385D-30C0-42A3-A406-FDA826925B69}" type="datetimeFigureOut">
              <a:rPr lang="zh-CN" altLang="en-US"/>
              <a:t>2025/7/17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C994A22-7990-4147-B722-23103CA33D1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741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33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523107" y="71907"/>
            <a:ext cx="10972800" cy="667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b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39200" y="63943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zh-CN" altLang="en-US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E7AEB9-C407-4735-841A-920775021C51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36547" y="639431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082CCC6-2DD0-42DE-9462-2C98EEDB6ACA}" type="datetime1">
              <a:rPr lang="zh-CN" altLang="en-US" smtClean="0"/>
              <a:t>2025/7/17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39200" y="63943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zh-CN" altLang="en-US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E7AEB9-C407-4735-841A-920775021C51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636547" y="639431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27B11A5-D7A5-4CC6-AAE3-883A173E633F}" type="datetime1">
              <a:rPr lang="zh-CN" altLang="en-US" smtClean="0"/>
              <a:t>2025/7/17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A8440-F4CD-448D-B966-8232B1227C5D}" type="datetime1">
              <a:rPr lang="zh-CN" altLang="en-US" smtClean="0"/>
              <a:t>2025/7/17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742EE-A927-47F0-8C6F-13CEA9EFBA9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E756-CFBE-4DB4-9769-AC8800052947}" type="datetimeFigureOut">
              <a:rPr lang="zh-CN" altLang="en-US" smtClean="0"/>
              <a:t>2025/7/17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1D860A-6156-4B2E-8257-17F76C42A5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 descr="图片1副本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289357" y="174365"/>
            <a:ext cx="1280143" cy="5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>
          <a:xfrm>
            <a:off x="527384" y="782056"/>
            <a:ext cx="11329259" cy="10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260288" y="663895"/>
            <a:ext cx="267094" cy="230233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174365"/>
            <a:ext cx="9175768" cy="575938"/>
          </a:xfrm>
        </p:spPr>
        <p:txBody>
          <a:bodyPr/>
          <a:lstStyle>
            <a:lvl1pPr algn="l">
              <a:defRPr sz="384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ABC</a:t>
            </a:r>
          </a:p>
        </p:txBody>
      </p:sp>
      <p:sp>
        <p:nvSpPr>
          <p:cNvPr id="10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431674" y="1127464"/>
            <a:ext cx="11540869" cy="745477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总结</a:t>
            </a:r>
            <a:r>
              <a:rPr lang="en-US" altLang="zh-CN" dirty="0"/>
              <a:t>/</a:t>
            </a:r>
            <a:r>
              <a:rPr lang="zh-CN" altLang="en-US" dirty="0"/>
              <a:t>概述说明</a:t>
            </a:r>
          </a:p>
        </p:txBody>
      </p:sp>
      <p:sp>
        <p:nvSpPr>
          <p:cNvPr id="11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39724" y="1933897"/>
            <a:ext cx="5656275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747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内容占位符 5"/>
          <p:cNvSpPr>
            <a:spLocks noGrp="1"/>
          </p:cNvSpPr>
          <p:nvPr>
            <p:ph sz="quarter" idx="4"/>
            <p:custDataLst>
              <p:tags r:id="rId3"/>
            </p:custDataLst>
          </p:nvPr>
        </p:nvSpPr>
        <p:spPr>
          <a:xfrm>
            <a:off x="6338657" y="1933897"/>
            <a:ext cx="5633886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 descr="图片1副本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289357" y="174365"/>
            <a:ext cx="1280143" cy="5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>
          <a:xfrm>
            <a:off x="527384" y="782056"/>
            <a:ext cx="11329259" cy="10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260288" y="663895"/>
            <a:ext cx="267094" cy="230233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174365"/>
            <a:ext cx="9175768" cy="575938"/>
          </a:xfrm>
        </p:spPr>
        <p:txBody>
          <a:bodyPr/>
          <a:lstStyle>
            <a:lvl1pPr algn="l">
              <a:defRPr sz="384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ABC</a:t>
            </a:r>
          </a:p>
        </p:txBody>
      </p:sp>
      <p:sp>
        <p:nvSpPr>
          <p:cNvPr id="10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431674" y="1127464"/>
            <a:ext cx="11540869" cy="745477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设计、加工制造和测试计划 </a:t>
            </a:r>
            <a:r>
              <a:rPr lang="en-US" altLang="zh-CN" dirty="0"/>
              <a:t>/ </a:t>
            </a:r>
            <a:r>
              <a:rPr lang="zh-CN" altLang="en-US" dirty="0"/>
              <a:t>研制计划或进度</a:t>
            </a:r>
          </a:p>
        </p:txBody>
      </p:sp>
      <p:sp>
        <p:nvSpPr>
          <p:cNvPr id="11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39724" y="1933897"/>
            <a:ext cx="5656275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747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内容占位符 5"/>
          <p:cNvSpPr>
            <a:spLocks noGrp="1"/>
          </p:cNvSpPr>
          <p:nvPr>
            <p:ph sz="quarter" idx="4"/>
            <p:custDataLst>
              <p:tags r:id="rId3"/>
            </p:custDataLst>
          </p:nvPr>
        </p:nvSpPr>
        <p:spPr>
          <a:xfrm>
            <a:off x="6338657" y="1933897"/>
            <a:ext cx="5633886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 descr="图片1副本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289357" y="174365"/>
            <a:ext cx="1280143" cy="57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 userDrawn="1"/>
        </p:nvSpPr>
        <p:spPr>
          <a:xfrm>
            <a:off x="527384" y="782056"/>
            <a:ext cx="11329259" cy="10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 dirty="0"/>
          </a:p>
        </p:txBody>
      </p:sp>
      <p:sp>
        <p:nvSpPr>
          <p:cNvPr id="8" name="圆角矩形 7"/>
          <p:cNvSpPr/>
          <p:nvPr userDrawn="1"/>
        </p:nvSpPr>
        <p:spPr>
          <a:xfrm>
            <a:off x="260288" y="663895"/>
            <a:ext cx="267094" cy="230233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60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609600" y="174365"/>
            <a:ext cx="9175768" cy="575938"/>
          </a:xfrm>
        </p:spPr>
        <p:txBody>
          <a:bodyPr/>
          <a:lstStyle>
            <a:lvl1pPr algn="l">
              <a:defRPr sz="3840" b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ABC</a:t>
            </a:r>
          </a:p>
        </p:txBody>
      </p:sp>
      <p:sp>
        <p:nvSpPr>
          <p:cNvPr id="10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431674" y="1127464"/>
            <a:ext cx="11540869" cy="745477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设计、加工制造和测试计划 </a:t>
            </a:r>
            <a:r>
              <a:rPr lang="en-US" altLang="zh-CN" dirty="0"/>
              <a:t>/ </a:t>
            </a:r>
            <a:r>
              <a:rPr lang="zh-CN" altLang="en-US" dirty="0"/>
              <a:t>研制计划或进度</a:t>
            </a:r>
          </a:p>
        </p:txBody>
      </p:sp>
      <p:sp>
        <p:nvSpPr>
          <p:cNvPr id="11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39724" y="1933897"/>
            <a:ext cx="5656275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747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3" name="内容占位符 5"/>
          <p:cNvSpPr>
            <a:spLocks noGrp="1"/>
          </p:cNvSpPr>
          <p:nvPr>
            <p:ph sz="quarter" idx="4"/>
            <p:custDataLst>
              <p:tags r:id="rId3"/>
            </p:custDataLst>
          </p:nvPr>
        </p:nvSpPr>
        <p:spPr>
          <a:xfrm>
            <a:off x="6338657" y="1933897"/>
            <a:ext cx="5633886" cy="4573435"/>
          </a:xfrm>
          <a:prstGeom prst="rect">
            <a:avLst/>
          </a:prstGeom>
          <a:ln>
            <a:solidFill>
              <a:srgbClr val="E6E6E6"/>
            </a:solidFill>
          </a:ln>
        </p:spPr>
        <p:txBody>
          <a:bodyPr vert="horz" lIns="101600" tIns="0" rIns="82550" bIns="0" rtlCol="0">
            <a:normAutofit/>
          </a:bodyPr>
          <a:lstStyle>
            <a:lvl1pPr marL="342900" indent="-342900">
              <a:spcAft>
                <a:spcPts val="600"/>
              </a:spcAft>
              <a:buFont typeface="Wingdings" panose="05000000000000000000" pitchFamily="2" charset="2"/>
              <a:buChar char="n"/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>
              <a:spcAft>
                <a:spcPts val="600"/>
              </a:spcAft>
              <a:defRPr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523107" y="71907"/>
            <a:ext cx="10972800" cy="667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340769"/>
            <a:ext cx="10972800" cy="4785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7" name="图片 18" descr="图片1副本"/>
          <p:cNvPicPr>
            <a:picLocks noChangeAspect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0321085" y="188639"/>
            <a:ext cx="1248414" cy="5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6"/>
          <p:cNvSpPr/>
          <p:nvPr userDrawn="1"/>
        </p:nvSpPr>
        <p:spPr>
          <a:xfrm>
            <a:off x="527384" y="782056"/>
            <a:ext cx="11329259" cy="108000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圆角矩形 7"/>
          <p:cNvSpPr/>
          <p:nvPr userDrawn="1"/>
        </p:nvSpPr>
        <p:spPr>
          <a:xfrm>
            <a:off x="260288" y="663895"/>
            <a:ext cx="267094" cy="230233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39200" y="63943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lang="zh-CN" altLang="en-US" sz="120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E7AEB9-C407-4735-841A-920775021C51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636547" y="639431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0CBDFD2-B2EB-4CA9-9318-8D8246943897}" type="datetime1">
              <a:rPr lang="zh-CN" altLang="en-US" smtClean="0"/>
              <a:t>2025/7/17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zh-CN" altLang="en-US" sz="3200" b="0" kern="1200" dirty="0">
          <a:solidFill>
            <a:srgbClr val="002060"/>
          </a:solidFill>
          <a:latin typeface="Arial Black" panose="020B0A040201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" y="0"/>
            <a:ext cx="12192000" cy="35010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21" y="3501008"/>
            <a:ext cx="12191999" cy="3413137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16632"/>
            <a:ext cx="2271912" cy="122413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4908073"/>
            <a:ext cx="12191379" cy="63817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3200" b="1" i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加速器技术部束测</a:t>
            </a:r>
            <a:r>
              <a:rPr lang="zh-CN" altLang="en-US" sz="32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组</a:t>
            </a:r>
            <a:endParaRPr lang="en-US" altLang="zh-CN" sz="32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曾磊</a:t>
            </a:r>
            <a:endParaRPr lang="zh-CN" altLang="en-US" sz="3200" b="1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1" name="标题 3"/>
          <p:cNvSpPr>
            <a:spLocks noGrp="1"/>
          </p:cNvSpPr>
          <p:nvPr>
            <p:ph type="ctrTitle"/>
          </p:nvPr>
        </p:nvSpPr>
        <p:spPr>
          <a:xfrm>
            <a:off x="0" y="3500755"/>
            <a:ext cx="12191380" cy="118300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CSNS II SC-BLM</a:t>
            </a:r>
            <a:r>
              <a:rPr lang="zh-CN" altLang="en-US" sz="4400" b="1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系统</a:t>
            </a:r>
            <a:r>
              <a:rPr lang="zh-CN" altLang="en-US" sz="4400" b="1" dirty="0" smtClean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设计</a:t>
            </a:r>
            <a:r>
              <a:rPr lang="zh-CN" altLang="en-US" sz="4400" b="1" dirty="0">
                <a:solidFill>
                  <a:schemeClr val="bg1"/>
                </a:solidFill>
                <a:latin typeface="Times New Roman" panose="02020603050405020304"/>
                <a:cs typeface="Times New Roman" panose="02020603050405020304"/>
              </a:rPr>
              <a:t>进展</a:t>
            </a:r>
            <a:endParaRPr lang="en-US" altLang="zh-CN" sz="4400" b="1" dirty="0">
              <a:solidFill>
                <a:schemeClr val="bg1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135560" y="2348880"/>
            <a:ext cx="7236542" cy="142990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6000" b="1" dirty="0">
                <a:solidFill>
                  <a:srgbClr val="0070C0"/>
                </a:solidFill>
                <a:latin typeface="+mn-ea"/>
                <a:cs typeface="+mn-ea"/>
              </a:rPr>
              <a:t>谢谢各位评委老师！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442" y="1051433"/>
            <a:ext cx="6704630" cy="12974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400" b="1" dirty="0"/>
              <a:t>BLM</a:t>
            </a:r>
            <a:r>
              <a:rPr lang="zh-CN" altLang="en-US" sz="2400" b="1" dirty="0"/>
              <a:t>前端模拟电子学方案调研</a:t>
            </a:r>
            <a:endParaRPr lang="en-US" altLang="zh-CN" sz="24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 dirty="0"/>
              <a:t>第一级</a:t>
            </a:r>
            <a:r>
              <a:rPr lang="en-US" altLang="zh-CN" sz="1800" dirty="0"/>
              <a:t>IV</a:t>
            </a:r>
            <a:r>
              <a:rPr lang="zh-CN" altLang="en-US" sz="1800" dirty="0"/>
              <a:t>变换：</a:t>
            </a:r>
            <a:r>
              <a:rPr lang="en-US" altLang="zh-CN" sz="1800" dirty="0"/>
              <a:t>SNS</a:t>
            </a:r>
            <a:r>
              <a:rPr lang="zh-CN" altLang="en-US" sz="1800" dirty="0"/>
              <a:t>、</a:t>
            </a:r>
            <a:r>
              <a:rPr lang="en-US" altLang="zh-CN" sz="1800" dirty="0"/>
              <a:t>ESS</a:t>
            </a:r>
            <a:r>
              <a:rPr lang="zh-CN" altLang="en-US" sz="1800" dirty="0"/>
              <a:t>、</a:t>
            </a:r>
            <a:r>
              <a:rPr lang="en-US" altLang="zh-CN" sz="1800" dirty="0"/>
              <a:t>FRIB</a:t>
            </a:r>
            <a:r>
              <a:rPr lang="zh-CN" altLang="en-US" sz="1800" dirty="0"/>
              <a:t>、</a:t>
            </a:r>
            <a:r>
              <a:rPr lang="en-US" altLang="zh-CN" sz="1800" dirty="0"/>
              <a:t>JPARC</a:t>
            </a:r>
            <a:r>
              <a:rPr lang="zh-CN" altLang="en-US" sz="1800" dirty="0"/>
              <a:t>、</a:t>
            </a:r>
            <a:r>
              <a:rPr lang="en-US" altLang="zh-CN" sz="1800" dirty="0"/>
              <a:t>CSNS-I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CN" altLang="en-US" sz="1800" dirty="0"/>
              <a:t>第一级</a:t>
            </a:r>
            <a:r>
              <a:rPr lang="en-US" altLang="zh-CN" sz="1800" dirty="0"/>
              <a:t>IF</a:t>
            </a:r>
            <a:r>
              <a:rPr lang="zh-CN" altLang="en-US" sz="1800" dirty="0"/>
              <a:t>变换：</a:t>
            </a:r>
            <a:r>
              <a:rPr lang="en-US" altLang="zh-CN" sz="1800" dirty="0"/>
              <a:t>CERN</a:t>
            </a:r>
            <a:r>
              <a:rPr lang="zh-CN" altLang="en-US" sz="1800" dirty="0"/>
              <a:t>、</a:t>
            </a:r>
            <a:r>
              <a:rPr lang="en-US" altLang="zh-CN" sz="1800" dirty="0"/>
              <a:t>IMPCAS</a:t>
            </a:r>
            <a:endParaRPr lang="zh-CN" altLang="en-US" sz="1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solidFill>
                  <a:schemeClr val="tx1"/>
                </a:solidFill>
              </a:rPr>
              <a:t>超导段束流损失测量系统电子学方案调研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365" y="3208733"/>
            <a:ext cx="3384376" cy="13183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455" y="913362"/>
            <a:ext cx="2048019" cy="2295371"/>
          </a:xfrm>
          <a:prstGeom prst="rect">
            <a:avLst/>
          </a:prstGeom>
        </p:spPr>
      </p:pic>
      <p:pic>
        <p:nvPicPr>
          <p:cNvPr id="12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48446" y="873208"/>
            <a:ext cx="2772882" cy="165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gamma/>
                        <a:shade val="63529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541" y="2735240"/>
            <a:ext cx="3241346" cy="16741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184" y="4844248"/>
            <a:ext cx="3337124" cy="16436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901" y="2548157"/>
            <a:ext cx="3261716" cy="1321152"/>
          </a:xfrm>
          <a:prstGeom prst="rect">
            <a:avLst/>
          </a:prstGeom>
        </p:spPr>
      </p:pic>
      <p:pic>
        <p:nvPicPr>
          <p:cNvPr id="17" name="内容占位符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63901" y="4378163"/>
            <a:ext cx="2753391" cy="196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4014" y="4638488"/>
            <a:ext cx="3528392" cy="1756525"/>
          </a:xfrm>
          <a:prstGeom prst="rect">
            <a:avLst/>
          </a:prstGeom>
        </p:spPr>
      </p:pic>
      <p:sp>
        <p:nvSpPr>
          <p:cNvPr id="15" name="圆角矩形 19"/>
          <p:cNvSpPr>
            <a:spLocks noChangeArrowheads="1"/>
          </p:cNvSpPr>
          <p:nvPr/>
        </p:nvSpPr>
        <p:spPr bwMode="auto">
          <a:xfrm>
            <a:off x="623392" y="4002153"/>
            <a:ext cx="1641013" cy="3804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ESS</a:t>
            </a:r>
          </a:p>
        </p:txBody>
      </p:sp>
      <p:sp>
        <p:nvSpPr>
          <p:cNvPr id="19" name="圆角矩形 19"/>
          <p:cNvSpPr>
            <a:spLocks noChangeArrowheads="1"/>
          </p:cNvSpPr>
          <p:nvPr/>
        </p:nvSpPr>
        <p:spPr bwMode="auto">
          <a:xfrm>
            <a:off x="560899" y="6394620"/>
            <a:ext cx="1641013" cy="3804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FRIB</a:t>
            </a:r>
          </a:p>
        </p:txBody>
      </p:sp>
      <p:sp>
        <p:nvSpPr>
          <p:cNvPr id="20" name="圆角矩形 19"/>
          <p:cNvSpPr>
            <a:spLocks noChangeArrowheads="1"/>
          </p:cNvSpPr>
          <p:nvPr/>
        </p:nvSpPr>
        <p:spPr bwMode="auto">
          <a:xfrm>
            <a:off x="5019822" y="4521008"/>
            <a:ext cx="1641013" cy="3804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LHC</a:t>
            </a:r>
          </a:p>
        </p:txBody>
      </p:sp>
      <p:sp>
        <p:nvSpPr>
          <p:cNvPr id="21" name="圆角矩形 20"/>
          <p:cNvSpPr>
            <a:spLocks noChangeArrowheads="1"/>
          </p:cNvSpPr>
          <p:nvPr/>
        </p:nvSpPr>
        <p:spPr bwMode="auto">
          <a:xfrm>
            <a:off x="5019821" y="6452823"/>
            <a:ext cx="1641013" cy="3804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IMPCAS</a:t>
            </a:r>
          </a:p>
        </p:txBody>
      </p:sp>
      <p:sp>
        <p:nvSpPr>
          <p:cNvPr id="22" name="圆角矩形 21"/>
          <p:cNvSpPr>
            <a:spLocks noChangeArrowheads="1"/>
          </p:cNvSpPr>
          <p:nvPr/>
        </p:nvSpPr>
        <p:spPr bwMode="auto">
          <a:xfrm>
            <a:off x="9467704" y="4428347"/>
            <a:ext cx="1641013" cy="3804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J-PARC</a:t>
            </a:r>
          </a:p>
        </p:txBody>
      </p:sp>
      <p:sp>
        <p:nvSpPr>
          <p:cNvPr id="23" name="圆角矩形 22"/>
          <p:cNvSpPr>
            <a:spLocks noChangeArrowheads="1"/>
          </p:cNvSpPr>
          <p:nvPr/>
        </p:nvSpPr>
        <p:spPr bwMode="auto">
          <a:xfrm>
            <a:off x="9681580" y="6442079"/>
            <a:ext cx="1641013" cy="38041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noFill/>
            <a:rou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SNS</a:t>
            </a:r>
          </a:p>
        </p:txBody>
      </p:sp>
      <p:sp>
        <p:nvSpPr>
          <p:cNvPr id="24" name="圆角矩形 23"/>
          <p:cNvSpPr>
            <a:spLocks noChangeArrowheads="1"/>
          </p:cNvSpPr>
          <p:nvPr/>
        </p:nvSpPr>
        <p:spPr bwMode="auto">
          <a:xfrm>
            <a:off x="7222608" y="2420699"/>
            <a:ext cx="1641013" cy="380411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CSNS I</a:t>
            </a:r>
          </a:p>
        </p:txBody>
      </p:sp>
    </p:spTree>
    <p:extLst>
      <p:ext uri="{BB962C8B-B14F-4D97-AF65-F5344CB8AC3E}">
        <p14:creationId xmlns:p14="http://schemas.microsoft.com/office/powerpoint/2010/main" val="3055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1384" y="975324"/>
            <a:ext cx="6336704" cy="20216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CSNS II BLM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IV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变换前端模拟电路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设计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0010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zh-CN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整体功能框图</a:t>
            </a:r>
            <a:endParaRPr lang="en-US" altLang="zh-CN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0010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核心器件选型及仿真</a:t>
            </a:r>
            <a:endParaRPr lang="en-US" altLang="zh-CN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800100" lvl="1" indent="-342900"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参考吉时利</a:t>
            </a:r>
            <a:r>
              <a:rPr lang="en-US" altLang="zh-CN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6517</a:t>
            </a:r>
            <a:r>
              <a:rPr lang="zh-CN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b="1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caen</a:t>
            </a:r>
            <a:r>
              <a:rPr lang="zh-CN" altLang="en-US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板卡</a:t>
            </a:r>
            <a:endParaRPr lang="en-US" altLang="zh-CN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64" y="4722032"/>
            <a:ext cx="2110665" cy="16531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07" y="2996952"/>
            <a:ext cx="1960577" cy="15932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1384" y="260648"/>
            <a:ext cx="4896544" cy="5040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前端模拟电路单通道输入设计</a:t>
            </a:r>
            <a:endParaRPr lang="en-US" altLang="zh-CN" sz="24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i-blog.csdnimg.cn/blog_migrate/83c622ba63bb6748997cb0fb6c45f3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78" y="3091605"/>
            <a:ext cx="1960232" cy="146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968" y="1923543"/>
            <a:ext cx="6440464" cy="224765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472416" y="6334787"/>
            <a:ext cx="2943760" cy="543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参考吉时利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6517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CAEN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96964" y="6388244"/>
            <a:ext cx="2576614" cy="543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信号用干簧管选型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36992" y="4205640"/>
            <a:ext cx="1368152" cy="543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整体框图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165" y="4748789"/>
            <a:ext cx="5609365" cy="15677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3578" y="4632135"/>
            <a:ext cx="1724711" cy="163156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729766" y="6375213"/>
            <a:ext cx="1982605" cy="543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CAEN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链路框图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2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1384" y="260648"/>
            <a:ext cx="4896544" cy="5040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前端模拟电路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IV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变换输入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  <a:endParaRPr lang="en-US" altLang="zh-CN" sz="24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5942" y="980727"/>
            <a:ext cx="8022306" cy="17210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n"/>
            </a:pPr>
            <a:r>
              <a:rPr lang="en-US" altLang="zh-CN" b="1" dirty="0" smtClean="0"/>
              <a:t>CSNS II  BLM IV</a:t>
            </a:r>
            <a:r>
              <a:rPr lang="zh-CN" altLang="en-US" b="1" dirty="0" smtClean="0"/>
              <a:t>变换电路仿真</a:t>
            </a:r>
            <a:endParaRPr lang="en-US" altLang="zh-CN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1M</a:t>
            </a:r>
            <a:r>
              <a:rPr lang="zh-CN" altLang="en-US" sz="1800" dirty="0" smtClean="0"/>
              <a:t>档位：</a:t>
            </a:r>
            <a:r>
              <a:rPr lang="en-US" altLang="zh-CN" sz="1800" dirty="0" smtClean="0"/>
              <a:t>OPA818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GBW=2.7GHz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>FET </a:t>
            </a:r>
            <a:r>
              <a:rPr lang="zh-CN" altLang="en-US" sz="1800" dirty="0" smtClean="0"/>
              <a:t>输入、</a:t>
            </a:r>
            <a:r>
              <a:rPr lang="en-US" altLang="zh-CN" sz="1800" dirty="0" smtClean="0"/>
              <a:t>TIA</a:t>
            </a:r>
            <a:r>
              <a:rPr lang="zh-CN" altLang="en-US" sz="1800" dirty="0" smtClean="0"/>
              <a:t>典型应用</a:t>
            </a:r>
            <a:endParaRPr lang="en-US" altLang="zh-CN" sz="1800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100M</a:t>
            </a:r>
            <a:r>
              <a:rPr lang="zh-CN" altLang="en-US" sz="1800" dirty="0" smtClean="0"/>
              <a:t>档位：</a:t>
            </a:r>
            <a:r>
              <a:rPr lang="en-US" altLang="zh-CN" sz="1800" dirty="0" smtClean="0"/>
              <a:t>LMP7721</a:t>
            </a:r>
            <a:r>
              <a:rPr lang="zh-CN" altLang="en-US" sz="1800" dirty="0" smtClean="0"/>
              <a:t>、</a:t>
            </a:r>
            <a:r>
              <a:rPr lang="zh-CN" altLang="en-US" sz="1800" dirty="0"/>
              <a:t>电离室</a:t>
            </a:r>
            <a:r>
              <a:rPr lang="zh-CN" altLang="en-US" sz="1800" dirty="0" smtClean="0"/>
              <a:t>专用芯片</a:t>
            </a:r>
            <a:endParaRPr lang="en-US" altLang="zh-CN" sz="1800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瞬时仿真观察波形及上升</a:t>
            </a:r>
            <a:r>
              <a:rPr lang="zh-CN" altLang="en-US" sz="1800" dirty="0" smtClean="0"/>
              <a:t>沿</a:t>
            </a:r>
            <a:endParaRPr lang="en-US" altLang="zh-CN" sz="1800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模拟</a:t>
            </a:r>
            <a:r>
              <a:rPr lang="en-US" altLang="zh-CN" sz="1800" dirty="0" smtClean="0"/>
              <a:t>100</a:t>
            </a:r>
            <a:r>
              <a:rPr lang="zh-CN" altLang="en-US" sz="1800" dirty="0"/>
              <a:t>米长</a:t>
            </a:r>
            <a:r>
              <a:rPr lang="en-US" altLang="zh-CN" sz="1800" dirty="0"/>
              <a:t>7805A</a:t>
            </a:r>
            <a:r>
              <a:rPr lang="zh-CN" altLang="en-US" sz="1800" dirty="0"/>
              <a:t>，等效电容</a:t>
            </a:r>
            <a:r>
              <a:rPr lang="en-US" altLang="zh-CN" sz="1800" dirty="0" smtClean="0"/>
              <a:t>4.1nF</a:t>
            </a:r>
            <a:r>
              <a:rPr lang="zh-CN" altLang="en-US" sz="1800" dirty="0" smtClean="0"/>
              <a:t>，芯片</a:t>
            </a:r>
            <a:r>
              <a:rPr lang="en-US" altLang="zh-CN" sz="1800" dirty="0" smtClean="0"/>
              <a:t>Cin10pF</a:t>
            </a:r>
            <a:r>
              <a:rPr lang="zh-CN" altLang="en-US" sz="1800" dirty="0" smtClean="0"/>
              <a:t>，仿真：上升时间</a:t>
            </a:r>
            <a:r>
              <a:rPr lang="en-US" altLang="zh-CN" sz="1800" dirty="0" smtClean="0"/>
              <a:t>3us</a:t>
            </a:r>
            <a:endParaRPr lang="en-US" altLang="zh-CN" sz="1800" dirty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endParaRPr lang="en-US" altLang="zh-CN" sz="18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95" y="4595846"/>
            <a:ext cx="2987695" cy="22214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41" y="4521801"/>
            <a:ext cx="2928037" cy="233619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126" y="4539844"/>
            <a:ext cx="2882806" cy="23001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449693"/>
            <a:ext cx="3024336" cy="237957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9122" y="976986"/>
            <a:ext cx="2616629" cy="131435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79" y="2731876"/>
            <a:ext cx="3367980" cy="177791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06" y="2535052"/>
            <a:ext cx="3361459" cy="176108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7416" y="2917849"/>
            <a:ext cx="3476259" cy="1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1384" y="260648"/>
            <a:ext cx="4896544" cy="5040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前端模拟电路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IV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变换输入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  <a:endParaRPr lang="en-US" altLang="zh-CN" sz="24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5942" y="980728"/>
            <a:ext cx="6150098" cy="216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n"/>
            </a:pPr>
            <a:r>
              <a:rPr lang="en-US" altLang="zh-CN" b="1" dirty="0" smtClean="0"/>
              <a:t>CSNS II  BLM IV</a:t>
            </a:r>
            <a:r>
              <a:rPr lang="zh-CN" altLang="en-US" b="1" dirty="0" smtClean="0"/>
              <a:t>变换电路原理图设计</a:t>
            </a:r>
            <a:endParaRPr lang="en-US" altLang="zh-CN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电流范围：</a:t>
            </a:r>
            <a:r>
              <a:rPr lang="en-US" altLang="zh-CN" sz="1800" dirty="0" smtClean="0"/>
              <a:t>200pA—20uA</a:t>
            </a:r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增益分两通道</a:t>
            </a:r>
            <a:endParaRPr lang="en-US" altLang="zh-CN" sz="1800" dirty="0" smtClean="0"/>
          </a:p>
          <a:p>
            <a:pPr lvl="2" algn="l" eaLnBrk="1" hangingPunct="1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100MΩ : 200pA~20nA    </a:t>
            </a:r>
            <a:r>
              <a:rPr lang="zh-CN" altLang="en-US" sz="1600" dirty="0" smtClean="0"/>
              <a:t>响应时间  </a:t>
            </a:r>
            <a:r>
              <a:rPr lang="en-US" altLang="zh-CN" sz="1600" dirty="0" smtClean="0"/>
              <a:t>500us</a:t>
            </a:r>
          </a:p>
          <a:p>
            <a:pPr lvl="2" algn="l" eaLnBrk="1" hangingPunct="1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1MΩ </a:t>
            </a:r>
            <a:r>
              <a:rPr lang="zh-CN" altLang="en-US" sz="1600" dirty="0" smtClean="0"/>
              <a:t>：  </a:t>
            </a:r>
            <a:r>
              <a:rPr lang="en-US" altLang="zh-CN" sz="1600" dirty="0" smtClean="0"/>
              <a:t>20nA~20uA       </a:t>
            </a:r>
            <a:r>
              <a:rPr lang="zh-CN" altLang="en-US" sz="1600" dirty="0" smtClean="0"/>
              <a:t>响应时间 </a:t>
            </a:r>
            <a:r>
              <a:rPr lang="en-US" altLang="zh-CN" sz="1600" dirty="0" smtClean="0"/>
              <a:t>1us</a:t>
            </a:r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一期</a:t>
            </a:r>
            <a:r>
              <a:rPr lang="en-US" altLang="zh-CN" sz="1800" dirty="0" smtClean="0"/>
              <a:t>MPS</a:t>
            </a:r>
            <a:r>
              <a:rPr lang="zh-CN" altLang="en-US" sz="1800" dirty="0" smtClean="0"/>
              <a:t>阈值</a:t>
            </a:r>
            <a:r>
              <a:rPr lang="en-US" altLang="zh-CN" sz="1800" dirty="0" smtClean="0"/>
              <a:t>9000mV</a:t>
            </a:r>
            <a:r>
              <a:rPr lang="zh-CN" altLang="en-US" sz="1800" dirty="0" smtClean="0"/>
              <a:t>，电离室信号约</a:t>
            </a:r>
            <a:r>
              <a:rPr lang="en-US" altLang="zh-CN" sz="1800" dirty="0" smtClean="0"/>
              <a:t>18nA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50" y="3710798"/>
            <a:ext cx="3312368" cy="2469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710798"/>
            <a:ext cx="3312368" cy="24469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657" y="3710798"/>
            <a:ext cx="2703713" cy="25471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1484784"/>
            <a:ext cx="2982501" cy="182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1384" y="260648"/>
            <a:ext cx="5544616" cy="5040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前端模拟电路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LFP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滤波电路设计</a:t>
            </a:r>
            <a:endParaRPr lang="en-US" altLang="zh-CN" sz="24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5942" y="980728"/>
            <a:ext cx="7230218" cy="12241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n"/>
            </a:pPr>
            <a:r>
              <a:rPr lang="en-US" altLang="zh-CN" b="1" dirty="0" smtClean="0"/>
              <a:t>LFP</a:t>
            </a:r>
            <a:r>
              <a:rPr lang="zh-CN" altLang="en-US" b="1" dirty="0" smtClean="0"/>
              <a:t>滤波电路仿真</a:t>
            </a:r>
            <a:endParaRPr lang="en-US" altLang="zh-CN" b="1" dirty="0" smtClean="0"/>
          </a:p>
          <a:p>
            <a:pPr algn="l" eaLnBrk="1" hangingPunct="1">
              <a:buFont typeface="Wingdings" panose="05000000000000000000" pitchFamily="2" charset="2"/>
              <a:buChar char="n"/>
            </a:pPr>
            <a:endParaRPr lang="en-US" altLang="zh-CN" dirty="0" smtClean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767410"/>
            <a:ext cx="4752528" cy="1886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513948"/>
            <a:ext cx="4896544" cy="194437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30" y="3068960"/>
            <a:ext cx="5343575" cy="320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1384" y="260648"/>
            <a:ext cx="5544616" cy="5040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前端模拟电路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LFP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滤波电路设计</a:t>
            </a:r>
            <a:endParaRPr lang="en-US" altLang="zh-CN" sz="24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5942" y="980728"/>
            <a:ext cx="7230218" cy="122413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n"/>
            </a:pPr>
            <a:r>
              <a:rPr lang="en-US" altLang="zh-CN" b="1" dirty="0" smtClean="0"/>
              <a:t>LFP</a:t>
            </a:r>
            <a:r>
              <a:rPr lang="zh-CN" altLang="en-US" b="1" dirty="0" smtClean="0"/>
              <a:t>滤波电路原理图设计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700808"/>
            <a:ext cx="7274010" cy="486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1384" y="260648"/>
            <a:ext cx="5544616" cy="5040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前端模拟电路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ADC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3381925"/>
            <a:ext cx="3989087" cy="2679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3752250"/>
            <a:ext cx="2304256" cy="26714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92" y="3381925"/>
            <a:ext cx="4798335" cy="1599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5122980"/>
            <a:ext cx="4911392" cy="16241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56" y="1041233"/>
            <a:ext cx="5313893" cy="2165852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5942" y="980728"/>
            <a:ext cx="5213994" cy="1584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n"/>
            </a:pPr>
            <a:r>
              <a:rPr lang="en-US" altLang="zh-CN" b="1" dirty="0" smtClean="0"/>
              <a:t>ADC</a:t>
            </a:r>
            <a:r>
              <a:rPr lang="zh-CN" altLang="en-US" b="1" dirty="0" smtClean="0"/>
              <a:t>及前端电路原理图仿真</a:t>
            </a:r>
            <a:endParaRPr lang="en-US" altLang="zh-CN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ADC</a:t>
            </a:r>
            <a:r>
              <a:rPr lang="zh-CN" altLang="en-US" sz="1800" dirty="0" smtClean="0"/>
              <a:t>型号：</a:t>
            </a:r>
            <a:r>
              <a:rPr lang="en-US" altLang="zh-CN" sz="1800" dirty="0" smtClean="0"/>
              <a:t>LTC2378-20</a:t>
            </a:r>
            <a:r>
              <a:rPr lang="zh-CN" altLang="en-US" sz="1800" dirty="0"/>
              <a:t>具 </a:t>
            </a:r>
            <a:r>
              <a:rPr lang="en-US" altLang="zh-CN" sz="1800" dirty="0"/>
              <a:t>0.5ppm INL </a:t>
            </a:r>
            <a:r>
              <a:rPr lang="zh-CN" altLang="en-US" sz="1800" dirty="0"/>
              <a:t>的 </a:t>
            </a:r>
            <a:r>
              <a:rPr lang="en-US" altLang="zh-CN" sz="1800" dirty="0"/>
              <a:t>20 </a:t>
            </a:r>
            <a:r>
              <a:rPr lang="zh-CN" altLang="en-US" sz="1800" dirty="0"/>
              <a:t>位、</a:t>
            </a:r>
            <a:r>
              <a:rPr lang="en-US" altLang="zh-CN" sz="1800" dirty="0"/>
              <a:t>1Msps</a:t>
            </a:r>
            <a:r>
              <a:rPr lang="zh-CN" altLang="en-US" sz="1800" dirty="0" smtClean="0"/>
              <a:t>、 </a:t>
            </a:r>
            <a:r>
              <a:rPr lang="en-US" altLang="zh-CN" sz="1800" dirty="0"/>
              <a:t>SAR ADC</a:t>
            </a:r>
            <a:endParaRPr lang="en-US" altLang="zh-CN" sz="1800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噪声分析</a:t>
            </a:r>
            <a:endParaRPr lang="en-US" altLang="zh-CN" sz="1800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ADC</a:t>
            </a:r>
            <a:r>
              <a:rPr lang="zh-CN" altLang="en-US" sz="1800" dirty="0" smtClean="0"/>
              <a:t>处理时间仿真</a:t>
            </a:r>
            <a:endParaRPr lang="en-US" altLang="zh-CN" sz="1800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412698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51384" y="260648"/>
            <a:ext cx="5544616" cy="5040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前端模拟电路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ADC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  <a:endParaRPr lang="en-US" altLang="zh-CN" sz="24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5942" y="980728"/>
            <a:ext cx="7230218" cy="15841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n"/>
            </a:pPr>
            <a:r>
              <a:rPr lang="en-US" altLang="zh-CN" b="1" dirty="0" smtClean="0"/>
              <a:t>ADC</a:t>
            </a:r>
            <a:r>
              <a:rPr lang="zh-CN" altLang="en-US" b="1" dirty="0" smtClean="0"/>
              <a:t>及前端电路原理图设计</a:t>
            </a:r>
            <a:endParaRPr lang="en-US" altLang="zh-CN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ADC REF </a:t>
            </a:r>
            <a:r>
              <a:rPr lang="zh-CN" altLang="en-US" sz="1800" dirty="0" smtClean="0"/>
              <a:t>基准：</a:t>
            </a:r>
            <a:r>
              <a:rPr lang="en-US" altLang="zh-CN" sz="1800" dirty="0" smtClean="0"/>
              <a:t>LTC6655</a:t>
            </a:r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zh-CN" altLang="en-US" sz="1800" dirty="0"/>
              <a:t>单</a:t>
            </a:r>
            <a:r>
              <a:rPr lang="zh-CN" altLang="en-US" sz="1800" dirty="0" smtClean="0"/>
              <a:t>端转差分：</a:t>
            </a:r>
            <a:r>
              <a:rPr lang="en-US" altLang="zh-CN" sz="1800" dirty="0" smtClean="0"/>
              <a:t>LTC6362</a:t>
            </a:r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输入抗混叠滤波：</a:t>
            </a:r>
            <a:r>
              <a:rPr lang="en-US" altLang="zh-CN" sz="1800" dirty="0" smtClean="0"/>
              <a:t>1MHz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" y="3140968"/>
            <a:ext cx="5328592" cy="2864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780928"/>
            <a:ext cx="5112568" cy="32556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47528" y="6004980"/>
            <a:ext cx="1753132" cy="543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参考原理图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52184" y="6042572"/>
            <a:ext cx="2664296" cy="543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最终设计原理图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052736"/>
            <a:ext cx="2952328" cy="50796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0" y="2830634"/>
            <a:ext cx="2391124" cy="278608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1384" y="260648"/>
            <a:ext cx="5544616" cy="50405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前端模拟电路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设计</a:t>
            </a:r>
            <a:endParaRPr lang="en-US" altLang="zh-CN" sz="24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692" y="2852936"/>
            <a:ext cx="2392029" cy="27604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868421"/>
            <a:ext cx="2304256" cy="27105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9416" y="5733256"/>
            <a:ext cx="1753132" cy="543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IV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变换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屏蔽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5942" y="980728"/>
            <a:ext cx="7086202" cy="16561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buFont typeface="Wingdings" panose="05000000000000000000" pitchFamily="2" charset="2"/>
              <a:buChar char="n"/>
            </a:pPr>
            <a:r>
              <a:rPr lang="zh-CN" altLang="en-US" b="1" dirty="0" smtClean="0"/>
              <a:t>兼容</a:t>
            </a:r>
            <a:r>
              <a:rPr lang="en-US" altLang="zh-CN" b="1" dirty="0" smtClean="0"/>
              <a:t>CSNS I</a:t>
            </a:r>
            <a:r>
              <a:rPr lang="zh-CN" altLang="en-US" b="1" dirty="0" smtClean="0"/>
              <a:t>期 </a:t>
            </a:r>
            <a:r>
              <a:rPr lang="en-US" altLang="zh-CN" b="1" dirty="0" smtClean="0"/>
              <a:t>3U</a:t>
            </a:r>
            <a:r>
              <a:rPr lang="zh-CN" altLang="en-US" b="1" dirty="0" smtClean="0"/>
              <a:t>插件</a:t>
            </a:r>
            <a:r>
              <a:rPr lang="en-US" altLang="zh-CN" b="1" dirty="0" smtClean="0"/>
              <a:t>PCB</a:t>
            </a:r>
            <a:r>
              <a:rPr lang="zh-CN" altLang="en-US" b="1" dirty="0" smtClean="0"/>
              <a:t>设计</a:t>
            </a:r>
            <a:endParaRPr lang="en-US" altLang="zh-CN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IV</a:t>
            </a:r>
            <a:r>
              <a:rPr lang="zh-CN" altLang="en-US" sz="1800" dirty="0" smtClean="0"/>
              <a:t>变换电路</a:t>
            </a:r>
            <a:r>
              <a:rPr lang="en-US" altLang="zh-CN" sz="1800" dirty="0" smtClean="0"/>
              <a:t>PCB</a:t>
            </a:r>
            <a:r>
              <a:rPr lang="zh-CN" altLang="en-US" sz="1800" dirty="0" smtClean="0"/>
              <a:t>和屏蔽设计（</a:t>
            </a:r>
            <a:r>
              <a:rPr lang="en-US" altLang="zh-CN" sz="1800" dirty="0" smtClean="0"/>
              <a:t>2.54mm</a:t>
            </a:r>
            <a:r>
              <a:rPr lang="zh-CN" altLang="en-US" sz="1800" dirty="0" smtClean="0"/>
              <a:t>厚度铝盒）</a:t>
            </a:r>
            <a:endParaRPr lang="en-US" altLang="zh-CN" sz="1800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LPF</a:t>
            </a:r>
            <a:r>
              <a:rPr lang="zh-CN" altLang="en-US" sz="1800" dirty="0" smtClean="0"/>
              <a:t>滤波电路</a:t>
            </a:r>
            <a:r>
              <a:rPr lang="en-US" altLang="zh-CN" sz="1800" dirty="0" smtClean="0"/>
              <a:t>PCB</a:t>
            </a:r>
            <a:r>
              <a:rPr lang="zh-CN" altLang="en-US" sz="1800" dirty="0" smtClean="0"/>
              <a:t>和屏蔽设计（</a:t>
            </a:r>
            <a:r>
              <a:rPr lang="en-US" altLang="zh-CN" sz="1800" dirty="0" smtClean="0"/>
              <a:t>0.3mm</a:t>
            </a:r>
            <a:r>
              <a:rPr lang="zh-CN" altLang="en-US" sz="1800" dirty="0" smtClean="0"/>
              <a:t>洋铁皮）</a:t>
            </a:r>
            <a:endParaRPr lang="en-US" altLang="zh-CN" sz="1800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en-US" altLang="zh-CN" sz="1800" dirty="0" smtClean="0"/>
              <a:t>ADC</a:t>
            </a:r>
            <a:r>
              <a:rPr lang="zh-CN" altLang="en-US" sz="1800" dirty="0" smtClean="0"/>
              <a:t>及其前端电路</a:t>
            </a:r>
            <a:r>
              <a:rPr lang="en-US" altLang="zh-CN" sz="1800" dirty="0" smtClean="0"/>
              <a:t>PCB</a:t>
            </a:r>
            <a:r>
              <a:rPr lang="zh-CN" altLang="en-US" sz="1800" dirty="0" smtClean="0"/>
              <a:t>设计</a:t>
            </a:r>
            <a:endParaRPr lang="en-US" altLang="zh-CN" sz="1800" dirty="0" smtClean="0"/>
          </a:p>
          <a:p>
            <a:pPr lvl="1" algn="l" eaLnBrk="1" hangingPunct="1">
              <a:buFont typeface="Wingdings" panose="05000000000000000000" pitchFamily="2" charset="2"/>
              <a:buChar char="Ø"/>
            </a:pPr>
            <a:r>
              <a:rPr lang="zh-CN" altLang="en-US" sz="1800" dirty="0" smtClean="0"/>
              <a:t>电源及</a:t>
            </a:r>
            <a:r>
              <a:rPr lang="en-US" altLang="zh-CN" sz="1800" dirty="0" smtClean="0"/>
              <a:t>MPS</a:t>
            </a:r>
            <a:r>
              <a:rPr lang="zh-CN" altLang="en-US" sz="1800" dirty="0" smtClean="0"/>
              <a:t>电路</a:t>
            </a:r>
            <a:r>
              <a:rPr lang="en-US" altLang="zh-CN" sz="1800" dirty="0" smtClean="0"/>
              <a:t>PCB</a:t>
            </a:r>
            <a:r>
              <a:rPr lang="zh-CN" altLang="en-US" sz="1800" dirty="0" smtClean="0"/>
              <a:t>设计</a:t>
            </a:r>
            <a:endParaRPr lang="en-US" altLang="zh-CN" sz="1800" dirty="0" smtClean="0"/>
          </a:p>
        </p:txBody>
      </p:sp>
      <p:sp>
        <p:nvSpPr>
          <p:cNvPr id="11" name="文本框 10"/>
          <p:cNvSpPr txBox="1"/>
          <p:nvPr/>
        </p:nvSpPr>
        <p:spPr>
          <a:xfrm>
            <a:off x="3643140" y="5718686"/>
            <a:ext cx="1753132" cy="543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1MHz LFP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85375" y="5686864"/>
            <a:ext cx="906769" cy="543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ADC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904102" y="6122743"/>
            <a:ext cx="1698857" cy="5431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</a:pPr>
            <a:r>
              <a:rPr lang="zh-CN" altLang="en-US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整体</a:t>
            </a:r>
            <a:r>
              <a:rPr lang="en-US" altLang="zh-CN" sz="20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PCB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192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YyODY5ZGJhZjUwNTMyYzA2MzkzZjkzZDE1MjhmNj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3"/>
          </a:solidFill>
          <a:prstDash val="dash"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tx2">
            <a:lumMod val="60000"/>
            <a:lumOff val="40000"/>
          </a:schemeClr>
        </a:solidFill>
      </a:spPr>
      <a:bodyPr wrap="square">
        <a:noAutofit/>
      </a:bodyPr>
      <a:lstStyle>
        <a:defPPr algn="just">
          <a:lnSpc>
            <a:spcPct val="110000"/>
          </a:lnSpc>
          <a:spcBef>
            <a:spcPts val="0"/>
          </a:spcBef>
          <a:spcAft>
            <a:spcPts val="600"/>
          </a:spcAft>
          <a:buClr>
            <a:schemeClr val="tx1"/>
          </a:buClr>
          <a:defRPr sz="2000" b="1" dirty="0">
            <a:solidFill>
              <a:schemeClr val="bg1"/>
            </a:solidFill>
            <a:latin typeface="Times New Roman" panose="02020603050405020304" pitchFamily="18" charset="0"/>
            <a:ea typeface="微软雅黑" panose="020B0503020204020204" pitchFamily="34" charset="-122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</TotalTime>
  <Words>351</Words>
  <Application>Microsoft Office PowerPoint</Application>
  <PresentationFormat>宽屏</PresentationFormat>
  <Paragraphs>73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CSNS II SC-BLM系统设计进展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超导段束流损失测量系统电子学方案调研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Lenovo</cp:lastModifiedBy>
  <cp:revision>4123</cp:revision>
  <dcterms:created xsi:type="dcterms:W3CDTF">2011-02-21T08:42:00Z</dcterms:created>
  <dcterms:modified xsi:type="dcterms:W3CDTF">2025-07-17T07:56:07Z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E8FAD0FAEB734A1C8D82C2B5BA8AA21F_13</vt:lpwstr>
  </property>
  <property fmtid="{D5CDD505-2E9C-101B-9397-08002B2CF9AE}" pid="3" name="KSOProductBuildVer">
    <vt:lpwstr>2052-12.1.0.21171</vt:lpwstr>
  </property>
</Properties>
</file>