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1211" r:id="rId2"/>
    <p:sldId id="892" r:id="rId3"/>
    <p:sldId id="4181" r:id="rId4"/>
    <p:sldId id="4179" r:id="rId5"/>
    <p:sldId id="4180" r:id="rId6"/>
    <p:sldId id="4213" r:id="rId7"/>
    <p:sldId id="4193" r:id="rId8"/>
    <p:sldId id="4195" r:id="rId9"/>
    <p:sldId id="4203" r:id="rId10"/>
    <p:sldId id="4192" r:id="rId11"/>
    <p:sldId id="4222" r:id="rId12"/>
    <p:sldId id="4224" r:id="rId13"/>
    <p:sldId id="4221" r:id="rId14"/>
    <p:sldId id="4186" r:id="rId15"/>
    <p:sldId id="4199" r:id="rId16"/>
    <p:sldId id="4206" r:id="rId17"/>
    <p:sldId id="4200" r:id="rId18"/>
    <p:sldId id="4233" r:id="rId19"/>
    <p:sldId id="4228" r:id="rId20"/>
    <p:sldId id="4229" r:id="rId21"/>
    <p:sldId id="4230" r:id="rId22"/>
    <p:sldId id="4231" r:id="rId23"/>
    <p:sldId id="4232" r:id="rId24"/>
    <p:sldId id="4217" r:id="rId25"/>
    <p:sldId id="4226" r:id="rId26"/>
    <p:sldId id="4227" r:id="rId27"/>
    <p:sldId id="4205" r:id="rId28"/>
    <p:sldId id="4178" r:id="rId29"/>
  </p:sldIdLst>
  <p:sldSz cx="12192000" cy="6858000"/>
  <p:notesSz cx="6858000" cy="9144000"/>
  <p:custDataLst>
    <p:tags r:id="rId32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0" userDrawn="1">
          <p15:clr>
            <a:srgbClr val="A4A3A4"/>
          </p15:clr>
        </p15:guide>
        <p15:guide id="2" pos="383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J.江" initials="W用" lastIdx="1" clrIdx="0"/>
  <p:cmAuthor id="299209568" name="耿艳胜" initials="耿" lastIdx="5" clrIdx="1"/>
  <p:cmAuthor id="1" name="子锋 林" initials="子锋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B1B5"/>
    <a:srgbClr val="FF0000"/>
    <a:srgbClr val="0432FF"/>
    <a:srgbClr val="0000FF"/>
    <a:srgbClr val="FFFFFF"/>
    <a:srgbClr val="0F6668"/>
    <a:srgbClr val="005DB9"/>
    <a:srgbClr val="1F1462"/>
    <a:srgbClr val="2433F8"/>
    <a:srgbClr val="FB15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737" autoAdjust="0"/>
  </p:normalViewPr>
  <p:slideViewPr>
    <p:cSldViewPr showGuides="1">
      <p:cViewPr varScale="1">
        <p:scale>
          <a:sx n="89" d="100"/>
          <a:sy n="89" d="100"/>
        </p:scale>
        <p:origin x="466" y="72"/>
      </p:cViewPr>
      <p:guideLst>
        <p:guide orient="horz" pos="2260"/>
        <p:guide pos="3830"/>
      </p:guideLst>
    </p:cSldViewPr>
  </p:slideViewPr>
  <p:outlineViewPr>
    <p:cViewPr>
      <p:scale>
        <a:sx n="33" d="100"/>
        <a:sy n="33" d="100"/>
      </p:scale>
      <p:origin x="0" y="57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99" d="100"/>
          <a:sy n="99" d="100"/>
        </p:scale>
        <p:origin x="3536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6634D4-6826-4280-8DB9-19D143CADB2E}" type="datetimeFigureOut">
              <a:rPr lang="zh-CN" altLang="en-US" smtClean="0"/>
              <a:t>2025/5/18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61C9F4-D0A3-417B-B817-AAD999A50B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95745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2D2B385D-30C0-42A3-A406-FDA826925B69}" type="datetimeFigureOut">
              <a:rPr lang="zh-CN" altLang="en-US"/>
              <a:t>2025/5/18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0C994A22-7990-4147-B722-23103CA33D18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07418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7332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4792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>
                <a:solidFill>
                  <a:prstClr val="black"/>
                </a:solidFill>
              </a:rPr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568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389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658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</p:nvPr>
        </p:nvSpPr>
        <p:spPr bwMode="auto">
          <a:xfrm>
            <a:off x="523107" y="71907"/>
            <a:ext cx="10972800" cy="6673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 b="0"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839200" y="639431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lang="zh-CN" altLang="en-US" sz="120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E2E7AEB9-C407-4735-841A-920775021C51}" type="slidenum">
              <a:rPr lang="en-US" altLang="zh-CN" smtClean="0"/>
              <a:t>‹#›</a:t>
            </a:fld>
            <a:endParaRPr lang="en-US" altLang="zh-CN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36547" y="639431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D082CCC6-2DD0-42DE-9462-2C98EEDB6ACA}" type="datetime1">
              <a:rPr lang="zh-CN" altLang="en-US" smtClean="0"/>
              <a:t>2025/5/18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839200" y="639431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lang="zh-CN" altLang="en-US" sz="120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E2E7AEB9-C407-4735-841A-920775021C51}" type="slidenum">
              <a:rPr lang="en-US" altLang="zh-CN" smtClean="0"/>
              <a:t>‹#›</a:t>
            </a:fld>
            <a:endParaRPr lang="en-US" altLang="zh-CN"/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2"/>
          </p:nvPr>
        </p:nvSpPr>
        <p:spPr>
          <a:xfrm>
            <a:off x="636547" y="639431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27B11A5-D7A5-4CC6-AAE3-883A173E633F}" type="datetime1">
              <a:rPr lang="zh-CN" altLang="en-US" smtClean="0"/>
              <a:t>2025/5/18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EA8440-F4CD-448D-B966-8232B1227C5D}" type="datetime1">
              <a:rPr lang="zh-CN" altLang="en-US" smtClean="0"/>
              <a:t>2025/5/18</a:t>
            </a:fld>
            <a:endParaRPr lang="en-US" altLang="zh-CN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3742EE-A927-47F0-8C6F-13CEA9EFBA92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2E756-CFBE-4DB4-9769-AC8800052947}" type="datetimeFigureOut">
              <a:rPr lang="zh-CN" altLang="en-US" smtClean="0"/>
              <a:t>2025/5/18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203A2-D78F-4469-96D9-FE4450EF57D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71D860A-6156-4B2E-8257-17F76C42A5DE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8" descr="图片1副本"/>
          <p:cNvPicPr>
            <a:picLocks noChangeAspect="1"/>
          </p:cNvPicPr>
          <p:nvPr userDrawn="1"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0289357" y="174365"/>
            <a:ext cx="1280143" cy="57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 userDrawn="1"/>
        </p:nvSpPr>
        <p:spPr>
          <a:xfrm>
            <a:off x="527384" y="782056"/>
            <a:ext cx="11329259" cy="10800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160" dirty="0"/>
          </a:p>
        </p:txBody>
      </p:sp>
      <p:sp>
        <p:nvSpPr>
          <p:cNvPr id="8" name="圆角矩形 7"/>
          <p:cNvSpPr/>
          <p:nvPr userDrawn="1"/>
        </p:nvSpPr>
        <p:spPr>
          <a:xfrm>
            <a:off x="260288" y="663895"/>
            <a:ext cx="267094" cy="230233"/>
          </a:xfrm>
          <a:prstGeom prst="round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160"/>
          </a:p>
        </p:txBody>
      </p:sp>
      <p:sp>
        <p:nvSpPr>
          <p:cNvPr id="9" name="标题 1"/>
          <p:cNvSpPr>
            <a:spLocks noGrp="1"/>
          </p:cNvSpPr>
          <p:nvPr>
            <p:ph type="title" hasCustomPrompt="1"/>
          </p:nvPr>
        </p:nvSpPr>
        <p:spPr>
          <a:xfrm>
            <a:off x="609600" y="174365"/>
            <a:ext cx="9175768" cy="575938"/>
          </a:xfrm>
        </p:spPr>
        <p:txBody>
          <a:bodyPr/>
          <a:lstStyle>
            <a:lvl1pPr algn="l">
              <a:defRPr sz="3840" b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ABC</a:t>
            </a:r>
          </a:p>
        </p:txBody>
      </p:sp>
      <p:sp>
        <p:nvSpPr>
          <p:cNvPr id="10" name="文本占位符 2"/>
          <p:cNvSpPr>
            <a:spLocks noGrp="1"/>
          </p:cNvSpPr>
          <p:nvPr>
            <p:ph type="body" idx="1" hasCustomPrompt="1"/>
            <p:custDataLst>
              <p:tags r:id="rId1"/>
            </p:custDataLst>
          </p:nvPr>
        </p:nvSpPr>
        <p:spPr>
          <a:xfrm>
            <a:off x="431674" y="1127464"/>
            <a:ext cx="11540869" cy="745477"/>
          </a:xfrm>
          <a:prstGeom prst="rect">
            <a:avLst/>
          </a:prstGeom>
          <a:ln>
            <a:solidFill>
              <a:srgbClr val="E6E6E6"/>
            </a:solidFill>
          </a:ln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总结</a:t>
            </a:r>
            <a:r>
              <a:rPr lang="en-US" altLang="zh-CN" dirty="0"/>
              <a:t>/</a:t>
            </a:r>
            <a:r>
              <a:rPr lang="zh-CN" altLang="en-US" dirty="0"/>
              <a:t>概述说明</a:t>
            </a:r>
          </a:p>
        </p:txBody>
      </p:sp>
      <p:sp>
        <p:nvSpPr>
          <p:cNvPr id="11" name="内容占位符 3"/>
          <p:cNvSpPr>
            <a:spLocks noGrp="1"/>
          </p:cNvSpPr>
          <p:nvPr>
            <p:ph sz="half" idx="2"/>
            <p:custDataLst>
              <p:tags r:id="rId2"/>
            </p:custDataLst>
          </p:nvPr>
        </p:nvSpPr>
        <p:spPr>
          <a:xfrm>
            <a:off x="439724" y="1933897"/>
            <a:ext cx="5656275" cy="4573435"/>
          </a:xfrm>
          <a:prstGeom prst="rect">
            <a:avLst/>
          </a:prstGeom>
          <a:ln>
            <a:solidFill>
              <a:srgbClr val="E6E6E6"/>
            </a:solidFill>
          </a:ln>
        </p:spPr>
        <p:txBody>
          <a:bodyPr vert="horz" lIns="101600" tIns="0" rIns="82550" bIns="0" rtlCol="0">
            <a:normAutofit/>
          </a:bodyPr>
          <a:lstStyle>
            <a:lvl1pPr marL="342900" indent="-342900">
              <a:spcAft>
                <a:spcPts val="600"/>
              </a:spcAft>
              <a:buFont typeface="Wingdings" panose="05000000000000000000" pitchFamily="2" charset="2"/>
              <a:buChar char="n"/>
              <a:defRPr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  <a:lvl2pPr marL="774700" indent="-342900">
              <a:spcAft>
                <a:spcPts val="600"/>
              </a:spcAft>
              <a:buFont typeface="Wingdings" panose="05000000000000000000" pitchFamily="2" charset="2"/>
              <a:buChar char="n"/>
              <a:defRPr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2pPr>
            <a:lvl3pPr marL="1143000" indent="-228600">
              <a:spcAft>
                <a:spcPts val="600"/>
              </a:spcAft>
              <a:buFont typeface="Wingdings" panose="05000000000000000000" pitchFamily="2" charset="2"/>
              <a:buChar char="n"/>
              <a:defRPr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3pPr>
            <a:lvl4pPr marL="1600200" indent="-228600">
              <a:spcAft>
                <a:spcPts val="600"/>
              </a:spcAft>
              <a:buFont typeface="Wingdings" panose="05000000000000000000" pitchFamily="2" charset="2"/>
              <a:buChar char="n"/>
              <a:defRPr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4pPr>
            <a:lvl5pPr marL="2057400" indent="-228600">
              <a:spcAft>
                <a:spcPts val="600"/>
              </a:spcAft>
              <a:buFont typeface="Wingdings" panose="05000000000000000000" pitchFamily="2" charset="2"/>
              <a:buChar char="n"/>
              <a:defRPr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3" name="内容占位符 5"/>
          <p:cNvSpPr>
            <a:spLocks noGrp="1"/>
          </p:cNvSpPr>
          <p:nvPr>
            <p:ph sz="quarter" idx="4"/>
            <p:custDataLst>
              <p:tags r:id="rId3"/>
            </p:custDataLst>
          </p:nvPr>
        </p:nvSpPr>
        <p:spPr>
          <a:xfrm>
            <a:off x="6338657" y="1933897"/>
            <a:ext cx="5633886" cy="4573435"/>
          </a:xfrm>
          <a:prstGeom prst="rect">
            <a:avLst/>
          </a:prstGeom>
          <a:ln>
            <a:solidFill>
              <a:srgbClr val="E6E6E6"/>
            </a:solidFill>
          </a:ln>
        </p:spPr>
        <p:txBody>
          <a:bodyPr vert="horz" lIns="101600" tIns="0" rIns="82550" bIns="0" rtlCol="0">
            <a:normAutofit/>
          </a:bodyPr>
          <a:lstStyle>
            <a:lvl1pPr marL="342900" indent="-342900">
              <a:spcAft>
                <a:spcPts val="600"/>
              </a:spcAft>
              <a:buFont typeface="Wingdings" panose="05000000000000000000" pitchFamily="2" charset="2"/>
              <a:buChar char="n"/>
              <a:defRPr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  <a:lvl2pPr>
              <a:spcAft>
                <a:spcPts val="600"/>
              </a:spcAft>
              <a:defRPr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2pPr>
            <a:lvl3pPr>
              <a:spcAft>
                <a:spcPts val="600"/>
              </a:spcAft>
              <a:defRPr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3pPr>
            <a:lvl4pPr>
              <a:spcAft>
                <a:spcPts val="600"/>
              </a:spcAft>
              <a:defRPr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4pPr>
            <a:lvl5pPr>
              <a:spcAft>
                <a:spcPts val="600"/>
              </a:spcAft>
              <a:defRPr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8" descr="图片1副本"/>
          <p:cNvPicPr>
            <a:picLocks noChangeAspect="1"/>
          </p:cNvPicPr>
          <p:nvPr userDrawn="1"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0289357" y="174365"/>
            <a:ext cx="1280143" cy="57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 userDrawn="1"/>
        </p:nvSpPr>
        <p:spPr>
          <a:xfrm>
            <a:off x="527384" y="782056"/>
            <a:ext cx="11329259" cy="10800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160" dirty="0"/>
          </a:p>
        </p:txBody>
      </p:sp>
      <p:sp>
        <p:nvSpPr>
          <p:cNvPr id="8" name="圆角矩形 7"/>
          <p:cNvSpPr/>
          <p:nvPr userDrawn="1"/>
        </p:nvSpPr>
        <p:spPr>
          <a:xfrm>
            <a:off x="260288" y="663895"/>
            <a:ext cx="267094" cy="230233"/>
          </a:xfrm>
          <a:prstGeom prst="round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160"/>
          </a:p>
        </p:txBody>
      </p:sp>
      <p:sp>
        <p:nvSpPr>
          <p:cNvPr id="9" name="标题 1"/>
          <p:cNvSpPr>
            <a:spLocks noGrp="1"/>
          </p:cNvSpPr>
          <p:nvPr>
            <p:ph type="title" hasCustomPrompt="1"/>
          </p:nvPr>
        </p:nvSpPr>
        <p:spPr>
          <a:xfrm>
            <a:off x="609600" y="174365"/>
            <a:ext cx="9175768" cy="575938"/>
          </a:xfrm>
        </p:spPr>
        <p:txBody>
          <a:bodyPr/>
          <a:lstStyle>
            <a:lvl1pPr algn="l">
              <a:defRPr sz="3840" b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ABC</a:t>
            </a:r>
          </a:p>
        </p:txBody>
      </p:sp>
      <p:sp>
        <p:nvSpPr>
          <p:cNvPr id="10" name="文本占位符 2"/>
          <p:cNvSpPr>
            <a:spLocks noGrp="1"/>
          </p:cNvSpPr>
          <p:nvPr>
            <p:ph type="body" idx="1" hasCustomPrompt="1"/>
            <p:custDataLst>
              <p:tags r:id="rId1"/>
            </p:custDataLst>
          </p:nvPr>
        </p:nvSpPr>
        <p:spPr>
          <a:xfrm>
            <a:off x="431674" y="1127464"/>
            <a:ext cx="11540869" cy="745477"/>
          </a:xfrm>
          <a:prstGeom prst="rect">
            <a:avLst/>
          </a:prstGeom>
          <a:ln>
            <a:solidFill>
              <a:srgbClr val="E6E6E6"/>
            </a:solidFill>
          </a:ln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设计、加工制造和测试计划 </a:t>
            </a:r>
            <a:r>
              <a:rPr lang="en-US" altLang="zh-CN" dirty="0"/>
              <a:t>/ </a:t>
            </a:r>
            <a:r>
              <a:rPr lang="zh-CN" altLang="en-US" dirty="0"/>
              <a:t>研制计划或进度</a:t>
            </a:r>
          </a:p>
        </p:txBody>
      </p:sp>
      <p:sp>
        <p:nvSpPr>
          <p:cNvPr id="11" name="内容占位符 3"/>
          <p:cNvSpPr>
            <a:spLocks noGrp="1"/>
          </p:cNvSpPr>
          <p:nvPr>
            <p:ph sz="half" idx="2"/>
            <p:custDataLst>
              <p:tags r:id="rId2"/>
            </p:custDataLst>
          </p:nvPr>
        </p:nvSpPr>
        <p:spPr>
          <a:xfrm>
            <a:off x="439724" y="1933897"/>
            <a:ext cx="5656275" cy="4573435"/>
          </a:xfrm>
          <a:prstGeom prst="rect">
            <a:avLst/>
          </a:prstGeom>
          <a:ln>
            <a:solidFill>
              <a:srgbClr val="E6E6E6"/>
            </a:solidFill>
          </a:ln>
        </p:spPr>
        <p:txBody>
          <a:bodyPr vert="horz" lIns="101600" tIns="0" rIns="82550" bIns="0" rtlCol="0">
            <a:normAutofit/>
          </a:bodyPr>
          <a:lstStyle>
            <a:lvl1pPr marL="342900" indent="-342900">
              <a:spcAft>
                <a:spcPts val="600"/>
              </a:spcAft>
              <a:buFont typeface="Wingdings" panose="05000000000000000000" pitchFamily="2" charset="2"/>
              <a:buChar char="n"/>
              <a:defRPr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  <a:lvl2pPr marL="774700" indent="-342900">
              <a:spcAft>
                <a:spcPts val="600"/>
              </a:spcAft>
              <a:buFont typeface="Wingdings" panose="05000000000000000000" pitchFamily="2" charset="2"/>
              <a:buChar char="n"/>
              <a:defRPr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2pPr>
            <a:lvl3pPr marL="1143000" indent="-228600">
              <a:spcAft>
                <a:spcPts val="600"/>
              </a:spcAft>
              <a:buFont typeface="Wingdings" panose="05000000000000000000" pitchFamily="2" charset="2"/>
              <a:buChar char="n"/>
              <a:defRPr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3pPr>
            <a:lvl4pPr marL="1600200" indent="-228600">
              <a:spcAft>
                <a:spcPts val="600"/>
              </a:spcAft>
              <a:buFont typeface="Wingdings" panose="05000000000000000000" pitchFamily="2" charset="2"/>
              <a:buChar char="n"/>
              <a:defRPr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4pPr>
            <a:lvl5pPr marL="2057400" indent="-228600">
              <a:spcAft>
                <a:spcPts val="600"/>
              </a:spcAft>
              <a:buFont typeface="Wingdings" panose="05000000000000000000" pitchFamily="2" charset="2"/>
              <a:buChar char="n"/>
              <a:defRPr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3" name="内容占位符 5"/>
          <p:cNvSpPr>
            <a:spLocks noGrp="1"/>
          </p:cNvSpPr>
          <p:nvPr>
            <p:ph sz="quarter" idx="4"/>
            <p:custDataLst>
              <p:tags r:id="rId3"/>
            </p:custDataLst>
          </p:nvPr>
        </p:nvSpPr>
        <p:spPr>
          <a:xfrm>
            <a:off x="6338657" y="1933897"/>
            <a:ext cx="5633886" cy="4573435"/>
          </a:xfrm>
          <a:prstGeom prst="rect">
            <a:avLst/>
          </a:prstGeom>
          <a:ln>
            <a:solidFill>
              <a:srgbClr val="E6E6E6"/>
            </a:solidFill>
          </a:ln>
        </p:spPr>
        <p:txBody>
          <a:bodyPr vert="horz" lIns="101600" tIns="0" rIns="82550" bIns="0" rtlCol="0">
            <a:normAutofit/>
          </a:bodyPr>
          <a:lstStyle>
            <a:lvl1pPr marL="342900" indent="-342900">
              <a:spcAft>
                <a:spcPts val="600"/>
              </a:spcAft>
              <a:buFont typeface="Wingdings" panose="05000000000000000000" pitchFamily="2" charset="2"/>
              <a:buChar char="n"/>
              <a:defRPr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  <a:lvl2pPr>
              <a:spcAft>
                <a:spcPts val="600"/>
              </a:spcAft>
              <a:defRPr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2pPr>
            <a:lvl3pPr>
              <a:spcAft>
                <a:spcPts val="600"/>
              </a:spcAft>
              <a:defRPr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3pPr>
            <a:lvl4pPr>
              <a:spcAft>
                <a:spcPts val="600"/>
              </a:spcAft>
              <a:defRPr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4pPr>
            <a:lvl5pPr>
              <a:spcAft>
                <a:spcPts val="600"/>
              </a:spcAft>
              <a:defRPr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8" descr="图片1副本"/>
          <p:cNvPicPr>
            <a:picLocks noChangeAspect="1"/>
          </p:cNvPicPr>
          <p:nvPr userDrawn="1"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0289357" y="174365"/>
            <a:ext cx="1280143" cy="57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 userDrawn="1"/>
        </p:nvSpPr>
        <p:spPr>
          <a:xfrm>
            <a:off x="527384" y="782056"/>
            <a:ext cx="11329259" cy="10800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160" dirty="0"/>
          </a:p>
        </p:txBody>
      </p:sp>
      <p:sp>
        <p:nvSpPr>
          <p:cNvPr id="8" name="圆角矩形 7"/>
          <p:cNvSpPr/>
          <p:nvPr userDrawn="1"/>
        </p:nvSpPr>
        <p:spPr>
          <a:xfrm>
            <a:off x="260288" y="663895"/>
            <a:ext cx="267094" cy="230233"/>
          </a:xfrm>
          <a:prstGeom prst="round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160"/>
          </a:p>
        </p:txBody>
      </p:sp>
      <p:sp>
        <p:nvSpPr>
          <p:cNvPr id="9" name="标题 1"/>
          <p:cNvSpPr>
            <a:spLocks noGrp="1"/>
          </p:cNvSpPr>
          <p:nvPr>
            <p:ph type="title" hasCustomPrompt="1"/>
          </p:nvPr>
        </p:nvSpPr>
        <p:spPr>
          <a:xfrm>
            <a:off x="609600" y="174365"/>
            <a:ext cx="9175768" cy="575938"/>
          </a:xfrm>
        </p:spPr>
        <p:txBody>
          <a:bodyPr/>
          <a:lstStyle>
            <a:lvl1pPr algn="l">
              <a:defRPr sz="3840" b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ABC</a:t>
            </a:r>
          </a:p>
        </p:txBody>
      </p:sp>
      <p:sp>
        <p:nvSpPr>
          <p:cNvPr id="10" name="文本占位符 2"/>
          <p:cNvSpPr>
            <a:spLocks noGrp="1"/>
          </p:cNvSpPr>
          <p:nvPr>
            <p:ph type="body" idx="1" hasCustomPrompt="1"/>
            <p:custDataLst>
              <p:tags r:id="rId1"/>
            </p:custDataLst>
          </p:nvPr>
        </p:nvSpPr>
        <p:spPr>
          <a:xfrm>
            <a:off x="431674" y="1127464"/>
            <a:ext cx="11540869" cy="745477"/>
          </a:xfrm>
          <a:prstGeom prst="rect">
            <a:avLst/>
          </a:prstGeom>
          <a:ln>
            <a:solidFill>
              <a:srgbClr val="E6E6E6"/>
            </a:solidFill>
          </a:ln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设计、加工制造和测试计划 </a:t>
            </a:r>
            <a:r>
              <a:rPr lang="en-US" altLang="zh-CN" dirty="0"/>
              <a:t>/ </a:t>
            </a:r>
            <a:r>
              <a:rPr lang="zh-CN" altLang="en-US" dirty="0"/>
              <a:t>研制计划或进度</a:t>
            </a:r>
          </a:p>
        </p:txBody>
      </p:sp>
      <p:sp>
        <p:nvSpPr>
          <p:cNvPr id="11" name="内容占位符 3"/>
          <p:cNvSpPr>
            <a:spLocks noGrp="1"/>
          </p:cNvSpPr>
          <p:nvPr>
            <p:ph sz="half" idx="2"/>
            <p:custDataLst>
              <p:tags r:id="rId2"/>
            </p:custDataLst>
          </p:nvPr>
        </p:nvSpPr>
        <p:spPr>
          <a:xfrm>
            <a:off x="439724" y="1933897"/>
            <a:ext cx="5656275" cy="4573435"/>
          </a:xfrm>
          <a:prstGeom prst="rect">
            <a:avLst/>
          </a:prstGeom>
          <a:ln>
            <a:solidFill>
              <a:srgbClr val="E6E6E6"/>
            </a:solidFill>
          </a:ln>
        </p:spPr>
        <p:txBody>
          <a:bodyPr vert="horz" lIns="101600" tIns="0" rIns="82550" bIns="0" rtlCol="0">
            <a:normAutofit/>
          </a:bodyPr>
          <a:lstStyle>
            <a:lvl1pPr marL="342900" indent="-342900">
              <a:spcAft>
                <a:spcPts val="600"/>
              </a:spcAft>
              <a:buFont typeface="Wingdings" panose="05000000000000000000" pitchFamily="2" charset="2"/>
              <a:buChar char="n"/>
              <a:defRPr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  <a:lvl2pPr marL="774700" indent="-342900">
              <a:spcAft>
                <a:spcPts val="600"/>
              </a:spcAft>
              <a:buFont typeface="Wingdings" panose="05000000000000000000" pitchFamily="2" charset="2"/>
              <a:buChar char="n"/>
              <a:defRPr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2pPr>
            <a:lvl3pPr marL="1143000" indent="-228600">
              <a:spcAft>
                <a:spcPts val="600"/>
              </a:spcAft>
              <a:buFont typeface="Wingdings" panose="05000000000000000000" pitchFamily="2" charset="2"/>
              <a:buChar char="n"/>
              <a:defRPr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3pPr>
            <a:lvl4pPr marL="1600200" indent="-228600">
              <a:spcAft>
                <a:spcPts val="600"/>
              </a:spcAft>
              <a:buFont typeface="Wingdings" panose="05000000000000000000" pitchFamily="2" charset="2"/>
              <a:buChar char="n"/>
              <a:defRPr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4pPr>
            <a:lvl5pPr marL="2057400" indent="-228600">
              <a:spcAft>
                <a:spcPts val="600"/>
              </a:spcAft>
              <a:buFont typeface="Wingdings" panose="05000000000000000000" pitchFamily="2" charset="2"/>
              <a:buChar char="n"/>
              <a:defRPr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3" name="内容占位符 5"/>
          <p:cNvSpPr>
            <a:spLocks noGrp="1"/>
          </p:cNvSpPr>
          <p:nvPr>
            <p:ph sz="quarter" idx="4"/>
            <p:custDataLst>
              <p:tags r:id="rId3"/>
            </p:custDataLst>
          </p:nvPr>
        </p:nvSpPr>
        <p:spPr>
          <a:xfrm>
            <a:off x="6338657" y="1933897"/>
            <a:ext cx="5633886" cy="4573435"/>
          </a:xfrm>
          <a:prstGeom prst="rect">
            <a:avLst/>
          </a:prstGeom>
          <a:ln>
            <a:solidFill>
              <a:srgbClr val="E6E6E6"/>
            </a:solidFill>
          </a:ln>
        </p:spPr>
        <p:txBody>
          <a:bodyPr vert="horz" lIns="101600" tIns="0" rIns="82550" bIns="0" rtlCol="0">
            <a:normAutofit/>
          </a:bodyPr>
          <a:lstStyle>
            <a:lvl1pPr marL="342900" indent="-342900">
              <a:spcAft>
                <a:spcPts val="600"/>
              </a:spcAft>
              <a:buFont typeface="Wingdings" panose="05000000000000000000" pitchFamily="2" charset="2"/>
              <a:buChar char="n"/>
              <a:defRPr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  <a:lvl2pPr>
              <a:spcAft>
                <a:spcPts val="600"/>
              </a:spcAft>
              <a:defRPr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2pPr>
            <a:lvl3pPr>
              <a:spcAft>
                <a:spcPts val="600"/>
              </a:spcAft>
              <a:defRPr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3pPr>
            <a:lvl4pPr>
              <a:spcAft>
                <a:spcPts val="600"/>
              </a:spcAft>
              <a:defRPr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4pPr>
            <a:lvl5pPr>
              <a:spcAft>
                <a:spcPts val="600"/>
              </a:spcAft>
              <a:defRPr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 bwMode="auto">
          <a:xfrm>
            <a:off x="523107" y="71907"/>
            <a:ext cx="10972800" cy="6673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340769"/>
            <a:ext cx="10972800" cy="4785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pic>
        <p:nvPicPr>
          <p:cNvPr id="7" name="图片 18" descr="图片1副本"/>
          <p:cNvPicPr>
            <a:picLocks noChangeAspect="1"/>
          </p:cNvPicPr>
          <p:nvPr userDrawn="1"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10321085" y="188639"/>
            <a:ext cx="1248414" cy="5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矩形 6"/>
          <p:cNvSpPr/>
          <p:nvPr userDrawn="1"/>
        </p:nvSpPr>
        <p:spPr>
          <a:xfrm>
            <a:off x="527384" y="782056"/>
            <a:ext cx="11329259" cy="10800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9" name="圆角矩形 7"/>
          <p:cNvSpPr/>
          <p:nvPr userDrawn="1"/>
        </p:nvSpPr>
        <p:spPr>
          <a:xfrm>
            <a:off x="260288" y="663895"/>
            <a:ext cx="267094" cy="230233"/>
          </a:xfrm>
          <a:prstGeom prst="round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839200" y="639431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lang="zh-CN" altLang="en-US" sz="120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E2E7AEB9-C407-4735-841A-920775021C51}" type="slidenum">
              <a:rPr lang="en-US" altLang="zh-CN" smtClean="0"/>
              <a:t>‹#›</a:t>
            </a:fld>
            <a:endParaRPr lang="en-US" altLang="zh-CN"/>
          </a:p>
        </p:txBody>
      </p:sp>
      <p:sp>
        <p:nvSpPr>
          <p:cNvPr id="13" name="日期占位符 3"/>
          <p:cNvSpPr>
            <a:spLocks noGrp="1"/>
          </p:cNvSpPr>
          <p:nvPr>
            <p:ph type="dt" sz="half" idx="2"/>
          </p:nvPr>
        </p:nvSpPr>
        <p:spPr>
          <a:xfrm>
            <a:off x="636547" y="639431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0CBDFD2-B2EB-4CA9-9318-8D8246943897}" type="datetime1">
              <a:rPr lang="zh-CN" altLang="en-US" smtClean="0"/>
              <a:t>2025/5/18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zh-CN" altLang="en-US" sz="3200" b="0" kern="1200" dirty="0">
          <a:solidFill>
            <a:srgbClr val="002060"/>
          </a:solidFill>
          <a:latin typeface="Arial Black" panose="020B0A04020102020204" pitchFamily="34" charset="0"/>
          <a:ea typeface="微软雅黑" panose="020B0503020204020204" pitchFamily="34" charset="-122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lnSpc>
          <a:spcPct val="100000"/>
        </a:lnSpc>
        <a:spcBef>
          <a:spcPts val="12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0" y="0"/>
            <a:ext cx="12192000" cy="3501008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621" y="3501008"/>
            <a:ext cx="12191999" cy="3413137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3352" y="116632"/>
            <a:ext cx="2271912" cy="122413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0" y="4908073"/>
            <a:ext cx="12191379" cy="63817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5000"/>
              </a:lnSpc>
            </a:pPr>
            <a:r>
              <a:rPr lang="en-US" altLang="zh-CN" sz="3200" b="1" i="1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 </a:t>
            </a:r>
            <a:r>
              <a:rPr lang="zh-CN" altLang="en-US" sz="3200" b="1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加速器技术部束测组</a:t>
            </a:r>
            <a:r>
              <a:rPr lang="en-US" altLang="zh-CN" sz="3200" b="1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25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田建民  曾磊</a:t>
            </a:r>
          </a:p>
        </p:txBody>
      </p:sp>
      <p:sp>
        <p:nvSpPr>
          <p:cNvPr id="11" name="标题 3"/>
          <p:cNvSpPr>
            <a:spLocks noGrp="1"/>
          </p:cNvSpPr>
          <p:nvPr>
            <p:ph type="ctrTitle"/>
          </p:nvPr>
        </p:nvSpPr>
        <p:spPr>
          <a:xfrm>
            <a:off x="0" y="3500755"/>
            <a:ext cx="12191380" cy="1183005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/>
                <a:cs typeface="Times New Roman" panose="02020603050405020304"/>
                <a:sym typeface="+mn-ea"/>
              </a:rPr>
              <a:t>CSNS II SC-BLM</a:t>
            </a:r>
            <a:r>
              <a:rPr lang="zh-CN" altLang="en-US" sz="4400" b="1" dirty="0" smtClean="0">
                <a:solidFill>
                  <a:schemeClr val="bg1"/>
                </a:solidFill>
                <a:latin typeface="Times New Roman" panose="02020603050405020304"/>
                <a:cs typeface="Times New Roman" panose="02020603050405020304"/>
                <a:sym typeface="+mn-ea"/>
              </a:rPr>
              <a:t>系统</a:t>
            </a:r>
            <a:r>
              <a:rPr lang="zh-CN" altLang="en-US" sz="4400" b="1" dirty="0" smtClean="0">
                <a:solidFill>
                  <a:schemeClr val="bg1"/>
                </a:solidFill>
                <a:latin typeface="Times New Roman" panose="02020603050405020304"/>
                <a:cs typeface="Times New Roman" panose="02020603050405020304"/>
              </a:rPr>
              <a:t>设计评审</a:t>
            </a:r>
            <a:endParaRPr lang="en-US" altLang="zh-CN" sz="4400" b="1" dirty="0">
              <a:solidFill>
                <a:schemeClr val="bg1"/>
              </a:solidFill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b="1" dirty="0">
                <a:solidFill>
                  <a:schemeClr val="tx1"/>
                </a:solidFill>
              </a:rPr>
              <a:t>CSNS I BLM</a:t>
            </a:r>
            <a:r>
              <a:rPr lang="zh-CN" altLang="en-US" b="1" dirty="0">
                <a:solidFill>
                  <a:schemeClr val="tx1"/>
                </a:solidFill>
              </a:rPr>
              <a:t>电子学指标</a:t>
            </a:r>
          </a:p>
        </p:txBody>
      </p:sp>
      <p:sp>
        <p:nvSpPr>
          <p:cNvPr id="92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022" y="1159470"/>
            <a:ext cx="7123098" cy="226953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n"/>
            </a:pPr>
            <a:r>
              <a:rPr lang="en-US" altLang="zh-CN" sz="2400" b="1" dirty="0"/>
              <a:t>CSNS I BLM</a:t>
            </a:r>
            <a:r>
              <a:rPr lang="zh-CN" altLang="en-US" sz="2400" b="1" dirty="0"/>
              <a:t>电子学指标</a:t>
            </a:r>
            <a:endParaRPr lang="en-US" altLang="zh-CN" sz="2400" dirty="0"/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zh-CN" altLang="en-US" sz="1800" dirty="0"/>
              <a:t>电流范围：</a:t>
            </a:r>
            <a:r>
              <a:rPr lang="en-US" altLang="zh-CN" sz="1800" dirty="0"/>
              <a:t>200pA—20uA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zh-CN" altLang="en-US" sz="1800" dirty="0"/>
              <a:t>增益分两通道</a:t>
            </a:r>
            <a:endParaRPr lang="en-US" altLang="zh-CN" sz="1800" dirty="0"/>
          </a:p>
          <a:p>
            <a:pPr lvl="2" eaLnBrk="1" hangingPunct="1">
              <a:buFont typeface="Wingdings" panose="05000000000000000000" pitchFamily="2" charset="2"/>
              <a:buChar char="Ø"/>
            </a:pPr>
            <a:r>
              <a:rPr lang="en-US" altLang="zh-CN" sz="1600" dirty="0"/>
              <a:t>100MΩ : 200pA~20nA    </a:t>
            </a:r>
            <a:r>
              <a:rPr lang="zh-CN" altLang="en-US" sz="1600" dirty="0"/>
              <a:t>响应时间  </a:t>
            </a:r>
            <a:r>
              <a:rPr lang="en-US" altLang="zh-CN" sz="1600" dirty="0" smtClean="0"/>
              <a:t>54us</a:t>
            </a:r>
            <a:endParaRPr lang="en-US" altLang="zh-CN" sz="1600" dirty="0"/>
          </a:p>
          <a:p>
            <a:pPr lvl="2" eaLnBrk="1" hangingPunct="1">
              <a:buFont typeface="Wingdings" panose="05000000000000000000" pitchFamily="2" charset="2"/>
              <a:buChar char="Ø"/>
            </a:pPr>
            <a:r>
              <a:rPr lang="en-US" altLang="zh-CN" sz="1600" dirty="0"/>
              <a:t>1MΩ </a:t>
            </a:r>
            <a:r>
              <a:rPr lang="zh-CN" altLang="en-US" sz="1600" dirty="0"/>
              <a:t>：  </a:t>
            </a:r>
            <a:r>
              <a:rPr lang="en-US" altLang="zh-CN" sz="1600" dirty="0"/>
              <a:t>20nA~20uA       </a:t>
            </a:r>
            <a:r>
              <a:rPr lang="zh-CN" altLang="en-US" sz="1600" dirty="0"/>
              <a:t>响应时间  </a:t>
            </a:r>
            <a:r>
              <a:rPr lang="en-US" altLang="zh-CN" sz="1600" dirty="0" smtClean="0"/>
              <a:t>14us</a:t>
            </a:r>
            <a:endParaRPr lang="en-US" altLang="zh-CN" sz="1600" dirty="0"/>
          </a:p>
          <a:p>
            <a:pPr lvl="1" eaLnBrk="1" hangingPunct="1">
              <a:buFont typeface="Wingdings" panose="05000000000000000000" pitchFamily="2" charset="2"/>
              <a:buChar char="Ø"/>
            </a:pPr>
            <a:endParaRPr lang="en-US" altLang="zh-CN" dirty="0"/>
          </a:p>
        </p:txBody>
      </p:sp>
      <p:graphicFrame>
        <p:nvGraphicFramePr>
          <p:cNvPr id="8" name="Group 58"/>
          <p:cNvGraphicFramePr>
            <a:graphicFrameLocks noGrp="1"/>
          </p:cNvGraphicFramePr>
          <p:nvPr/>
        </p:nvGraphicFramePr>
        <p:xfrm>
          <a:off x="6662439" y="2930542"/>
          <a:ext cx="3672409" cy="3425808"/>
        </p:xfrm>
        <a:graphic>
          <a:graphicData uri="http://schemas.openxmlformats.org/drawingml/2006/table">
            <a:tbl>
              <a:tblPr/>
              <a:tblGrid>
                <a:gridCol w="11642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0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811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90444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参数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712" marB="45712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值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712" marB="45712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单位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712" marB="45712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9725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宏脉冲重复频率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712" marB="45712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1-25</a:t>
                      </a:r>
                      <a:endParaRPr kumimoji="0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712" marB="45712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Hz</a:t>
                      </a:r>
                      <a:endParaRPr kumimoji="0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712" marB="45712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0444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宏脉冲宽度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712" marB="45712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50-500</a:t>
                      </a:r>
                      <a:endParaRPr kumimoji="0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712" marB="45712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l-GR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</a:t>
                      </a:r>
                      <a:endParaRPr kumimoji="0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712" marB="45712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3186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输入通道数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712" marB="45712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712" marB="45712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</a:pPr>
                      <a:endParaRPr kumimoji="0" lang="zh-CN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1679B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712" marB="45712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0444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ADC</a:t>
                      </a:r>
                      <a:r>
                        <a:rPr kumimoji="0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采样率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712" marB="45712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712" marB="45712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kSa</a:t>
                      </a: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/s</a:t>
                      </a:r>
                      <a:endParaRPr kumimoji="0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712" marB="45712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90444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增益设定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712" marB="45712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kumimoji="0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档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712" marB="45712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120dB</a:t>
                      </a:r>
                      <a:endParaRPr kumimoji="0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712" marB="45712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90444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信号带宽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712" marB="45712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50</a:t>
                      </a:r>
                      <a:endParaRPr kumimoji="0" lang="en-US" altLang="zh-CN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712" marB="45712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kHz</a:t>
                      </a:r>
                      <a:r>
                        <a:rPr kumimoji="0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LPF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712" marB="45712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7200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输入信号极性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712" marB="45712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双极性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712" marB="45712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</a:pPr>
                      <a:endParaRPr kumimoji="0" lang="zh-CN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1679B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712" marB="45712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90444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信号动态范围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712" marB="45712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200pA~20</a:t>
                      </a:r>
                      <a:r>
                        <a:rPr kumimoji="0" lang="el-GR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A</a:t>
                      </a:r>
                    </a:p>
                  </a:txBody>
                  <a:tcPr marT="45712" marB="45712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900" b="1">
                          <a:solidFill>
                            <a:srgbClr val="1679BA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defRPr sz="17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rgbClr val="4D5E68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1679B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sym typeface="Symbol" panose="05050102010706020507" pitchFamily="18" charset="2"/>
                      </a:endParaRPr>
                    </a:p>
                  </a:txBody>
                  <a:tcPr marT="45712" marB="45712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pic>
        <p:nvPicPr>
          <p:cNvPr id="6" name="Picture 4" descr="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" y="3857132"/>
            <a:ext cx="3024187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0" y="3864964"/>
            <a:ext cx="3015664" cy="244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2504" y="2898317"/>
            <a:ext cx="1368152" cy="3458033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756125" y="6402467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kern="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DTL4 </a:t>
            </a:r>
            <a:r>
              <a:rPr lang="zh-CN" altLang="en-US" sz="1600" b="1" kern="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临时调束时垃圾桶</a:t>
            </a:r>
            <a:endParaRPr lang="zh-CN" altLang="en-US" sz="1600" b="1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472264" y="6409509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kern="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电子学指标及插件</a:t>
            </a:r>
            <a:endParaRPr lang="zh-CN" altLang="en-US" sz="1600" b="1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 1"/>
          <p:cNvSpPr>
            <a:spLocks noGrp="1"/>
          </p:cNvSpPr>
          <p:nvPr>
            <p:ph type="title"/>
          </p:nvPr>
        </p:nvSpPr>
        <p:spPr>
          <a:xfrm>
            <a:off x="523107" y="71907"/>
            <a:ext cx="9893373" cy="667335"/>
          </a:xfrm>
        </p:spPr>
        <p:txBody>
          <a:bodyPr vert="horz" wrap="square" lIns="91440" tIns="45720" rIns="91440" bIns="45720" anchor="ctr" anchorCtr="0"/>
          <a:lstStyle/>
          <a:p>
            <a:pPr algn="l" eaLnBrk="1" hangingPunct="1">
              <a:buClrTx/>
              <a:buSzTx/>
              <a:buFontTx/>
            </a:pPr>
            <a:r>
              <a:rPr lang="zh-CN" altLang="en-US" sz="3200" b="1" dirty="0">
                <a:solidFill>
                  <a:schemeClr val="tx1"/>
                </a:solidFill>
                <a:ea typeface="微软雅黑" panose="020B0503020204020204" pitchFamily="34" charset="-122"/>
              </a:rPr>
              <a:t>强子加速器上的束流损失</a:t>
            </a:r>
            <a:r>
              <a:rPr lang="zh-CN" altLang="en-US" sz="3200" b="1" dirty="0" smtClean="0">
                <a:solidFill>
                  <a:schemeClr val="tx1"/>
                </a:solidFill>
                <a:ea typeface="微软雅黑" panose="020B0503020204020204" pitchFamily="34" charset="-122"/>
              </a:rPr>
              <a:t>探测器                      </a:t>
            </a:r>
            <a:r>
              <a:rPr lang="zh-CN" altLang="en-US" sz="1600" b="1" dirty="0">
                <a:solidFill>
                  <a:schemeClr val="tx1"/>
                </a:solidFill>
              </a:rPr>
              <a:t>田建</a:t>
            </a:r>
            <a:r>
              <a:rPr lang="zh-CN" altLang="en-US" sz="1600" b="1" dirty="0" smtClean="0">
                <a:solidFill>
                  <a:schemeClr val="tx1"/>
                </a:solidFill>
              </a:rPr>
              <a:t>民提供</a:t>
            </a:r>
            <a:endParaRPr lang="zh-CN" altLang="en-US" sz="1600" b="1" dirty="0">
              <a:solidFill>
                <a:schemeClr val="tx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488950" y="6229811"/>
            <a:ext cx="1054481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Why </a:t>
            </a: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ic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?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：抗辐照性能</a:t>
            </a:r>
            <a:r>
              <a:rPr lang="zh-CN" altLang="en-US" sz="1600" b="1" dirty="0">
                <a:latin typeface="+mn-ea"/>
              </a:rPr>
              <a:t>强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，时间响应快，动态范围大，一致性好，几乎不需要维护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        CSNS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一期同轴电离室表现优异，但叠层电离室响应时间</a:t>
            </a:r>
            <a:r>
              <a:rPr lang="zh-CN" altLang="en-US" sz="1600" b="1" dirty="0">
                <a:latin typeface="+mn-ea"/>
              </a:rPr>
              <a:t>更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快，灵敏度高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8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倍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cs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2428156"/>
              </p:ext>
            </p:extLst>
          </p:nvPr>
        </p:nvGraphicFramePr>
        <p:xfrm>
          <a:off x="931343" y="1170053"/>
          <a:ext cx="9217008" cy="3209974"/>
        </p:xfrm>
        <a:graphic>
          <a:graphicData uri="http://schemas.openxmlformats.org/drawingml/2006/table">
            <a:tbl>
              <a:tblPr/>
              <a:tblGrid>
                <a:gridCol w="13845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914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380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3801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3801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52694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256447">
                <a:tc>
                  <a:txBody>
                    <a:bodyPr/>
                    <a:lstStyle/>
                    <a:p>
                      <a:pPr algn="ctr"/>
                      <a:endParaRPr lang="en-US" sz="1400" b="0" i="0" u="none" kern="12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3" marR="45723" marT="30473" marB="304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J-PARC</a:t>
                      </a:r>
                    </a:p>
                  </a:txBody>
                  <a:tcPr marL="45723" marR="45723" marT="30473" marB="304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SNS</a:t>
                      </a:r>
                    </a:p>
                  </a:txBody>
                  <a:tcPr marL="45723" marR="45723" marT="30473" marB="304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ESS</a:t>
                      </a:r>
                    </a:p>
                  </a:txBody>
                  <a:tcPr marL="45723" marR="45723" marT="30473" marB="304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LHC</a:t>
                      </a:r>
                    </a:p>
                  </a:txBody>
                  <a:tcPr marL="45723" marR="45723" marT="30473" marB="304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FRIB</a:t>
                      </a:r>
                    </a:p>
                  </a:txBody>
                  <a:tcPr marL="45723" marR="45723" marT="30473" marB="304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99052">
                <a:tc>
                  <a:txBody>
                    <a:bodyPr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气体探测器</a:t>
                      </a:r>
                    </a:p>
                  </a:txBody>
                  <a:tcPr marL="91446" marR="9144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正比计数器</a:t>
                      </a:r>
                      <a:endParaRPr lang="en-US" altLang="zh-CN" sz="1400" b="1" i="0" u="none" kern="12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空气电离室</a:t>
                      </a:r>
                      <a:endParaRPr lang="en-US" altLang="zh-CN" sz="1400" b="0" i="0" u="none" kern="12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altLang="zh-CN" sz="1400" b="0" i="0" u="none" kern="12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6" marR="9144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同轴电离室</a:t>
                      </a:r>
                      <a:endParaRPr lang="en-US" altLang="zh-CN" sz="1400" b="1" i="0" u="none" kern="12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altLang="zh-CN" sz="1400" b="1" i="0" u="none" kern="12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6" marR="9144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叠层电离室</a:t>
                      </a:r>
                      <a:endParaRPr lang="en-US" altLang="zh-CN" sz="1400" b="1" i="0" u="none" kern="12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altLang="zh-CN" sz="1400" b="1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LIC</a:t>
                      </a:r>
                    </a:p>
                    <a:p>
                      <a:pPr algn="ctr"/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PC</a:t>
                      </a:r>
                    </a:p>
                    <a:p>
                      <a:pPr algn="ctr"/>
                      <a:endParaRPr lang="en-US" altLang="zh-CN" sz="1400" b="0" i="0" u="none" kern="12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6" marR="9144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叠层电离室</a:t>
                      </a:r>
                      <a:endParaRPr lang="en-US" altLang="zh-CN" sz="1400" b="1" i="0" u="none" kern="12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altLang="zh-CN" sz="1400" b="1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SEM</a:t>
                      </a:r>
                    </a:p>
                    <a:p>
                      <a:pPr algn="ctr"/>
                      <a:r>
                        <a:rPr lang="en-US" altLang="zh-CN" sz="1400" b="1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LIC</a:t>
                      </a:r>
                    </a:p>
                    <a:p>
                      <a:pPr algn="ctr"/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FIC</a:t>
                      </a:r>
                    </a:p>
                  </a:txBody>
                  <a:tcPr marL="91446" marR="9144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叠层电离室</a:t>
                      </a:r>
                      <a:endParaRPr lang="en-US" altLang="zh-CN" sz="1400" b="1" i="0" u="none" kern="12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b="0" i="0" u="none" kern="12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altLang="zh-CN" sz="1400" b="0" i="0" u="none" kern="12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6" marR="9144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FBLM</a:t>
                      </a:r>
                    </a:p>
                  </a:txBody>
                  <a:tcPr marL="91446" marR="9144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塑闪</a:t>
                      </a:r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+PMT</a:t>
                      </a:r>
                    </a:p>
                  </a:txBody>
                  <a:tcPr marL="91446" marR="9144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液闪</a:t>
                      </a:r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+PMT</a:t>
                      </a:r>
                      <a:endParaRPr lang="zh-CN" altLang="en-US" sz="1400" b="0" i="0" u="none" kern="12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zh-CN" altLang="en-US" sz="1400" b="0" i="0" u="none" kern="12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6" marR="9144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</a:p>
                    <a:p>
                      <a:pPr algn="ctr"/>
                      <a:endParaRPr lang="zh-CN" altLang="en-US" sz="1400" b="0" i="0" u="none" kern="12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6" marR="9144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n>
                            <a:noFill/>
                          </a:ln>
                        </a:rPr>
                        <a:t>DBLM(</a:t>
                      </a:r>
                      <a:r>
                        <a:rPr lang="en-US" altLang="zh-CN" sz="1400" dirty="0" err="1">
                          <a:ln>
                            <a:noFill/>
                          </a:ln>
                        </a:rPr>
                        <a:t>pCVD</a:t>
                      </a:r>
                      <a:r>
                        <a:rPr lang="en-US" altLang="zh-CN" sz="1400" dirty="0">
                          <a:ln>
                            <a:noFill/>
                          </a:ln>
                        </a:rPr>
                        <a:t>)</a:t>
                      </a:r>
                      <a:endParaRPr lang="zh-CN" altLang="en-US" sz="1400" b="0" i="0" u="none" kern="12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zh-CN" altLang="en-US" sz="1400" b="0" i="0" u="none" kern="12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6" marR="9144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</a:p>
                    <a:p>
                      <a:pPr algn="ctr"/>
                      <a:endParaRPr lang="zh-CN" altLang="en-US" sz="1400" b="0" i="0" u="none" kern="12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6" marR="9144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046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中子探测器</a:t>
                      </a:r>
                    </a:p>
                  </a:txBody>
                  <a:tcPr marL="91446" marR="9144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>
                          <a:ln>
                            <a:noFill/>
                          </a:ln>
                          <a:effectLst/>
                        </a:rPr>
                        <a:t>He3</a:t>
                      </a:r>
                      <a:r>
                        <a:rPr lang="zh-CN" altLang="en-US" sz="1400" dirty="0">
                          <a:ln>
                            <a:noFill/>
                          </a:ln>
                          <a:effectLst/>
                        </a:rPr>
                        <a:t>中子管</a:t>
                      </a:r>
                    </a:p>
                  </a:txBody>
                  <a:tcPr marL="91446" marR="9144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n>
                            <a:noFill/>
                          </a:ln>
                        </a:rPr>
                        <a:t>ZnS(Ag) </a:t>
                      </a:r>
                    </a:p>
                  </a:txBody>
                  <a:tcPr marL="91446" marR="9144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Micromegas</a:t>
                      </a:r>
                    </a:p>
                  </a:txBody>
                  <a:tcPr marL="91446" marR="9144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</a:p>
                  </a:txBody>
                  <a:tcPr marL="91446" marR="9144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中子闪烁体</a:t>
                      </a:r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+PMT</a:t>
                      </a:r>
                    </a:p>
                  </a:txBody>
                  <a:tcPr marL="91446" marR="9144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8387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ln>
                            <a:noFill/>
                          </a:ln>
                        </a:rPr>
                        <a:t>超导段</a:t>
                      </a:r>
                    </a:p>
                  </a:txBody>
                  <a:tcPr marL="91446" marR="9144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>
                          <a:ln>
                            <a:noFill/>
                          </a:ln>
                          <a:effectLst/>
                        </a:rPr>
                        <a:t>*</a:t>
                      </a:r>
                    </a:p>
                  </a:txBody>
                  <a:tcPr marL="91446" marR="9144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同轴电离室</a:t>
                      </a:r>
                      <a:endParaRPr lang="en-US" altLang="zh-CN" sz="1400" b="1" i="0" u="none" kern="12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altLang="zh-CN" sz="1400" dirty="0">
                          <a:ln>
                            <a:noFill/>
                          </a:ln>
                        </a:rPr>
                        <a:t>ZnS(Ag) </a:t>
                      </a:r>
                    </a:p>
                  </a:txBody>
                  <a:tcPr marL="91446" marR="9144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叠层电离室</a:t>
                      </a:r>
                      <a:endParaRPr lang="en-US" altLang="zh-CN" sz="1400" b="1" i="0" u="none" kern="12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altLang="zh-CN" sz="1400" b="1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LIC</a:t>
                      </a:r>
                    </a:p>
                    <a:p>
                      <a:pPr algn="ctr"/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Micromegas</a:t>
                      </a:r>
                    </a:p>
                  </a:txBody>
                  <a:tcPr marL="91446" marR="9144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叠层电离室</a:t>
                      </a:r>
                      <a:endParaRPr lang="en-US" altLang="zh-CN" sz="1400" b="1" i="0" u="none" kern="12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altLang="zh-CN" sz="1400" b="1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SEM</a:t>
                      </a:r>
                    </a:p>
                    <a:p>
                      <a:pPr algn="ctr"/>
                      <a:r>
                        <a:rPr lang="en-US" altLang="zh-CN" sz="1400" b="1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LIC</a:t>
                      </a:r>
                    </a:p>
                  </a:txBody>
                  <a:tcPr marL="91446" marR="9144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叠层电离室</a:t>
                      </a:r>
                      <a:endParaRPr lang="en-US" altLang="zh-CN" sz="1400" b="1" i="0" u="none" kern="12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zh-CN" altLang="en-US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中子闪烁体</a:t>
                      </a:r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+PMT</a:t>
                      </a:r>
                    </a:p>
                  </a:txBody>
                  <a:tcPr marL="91446" marR="9144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00708">
                <a:tc>
                  <a:txBody>
                    <a:bodyPr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zh-CN" altLang="en-US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升级</a:t>
                      </a:r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91446" marR="9144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叠层电离室</a:t>
                      </a:r>
                    </a:p>
                  </a:txBody>
                  <a:tcPr marL="91446" marR="9144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叠层电离室</a:t>
                      </a:r>
                    </a:p>
                  </a:txBody>
                  <a:tcPr marL="91446" marR="9144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</a:p>
                  </a:txBody>
                  <a:tcPr marL="91446" marR="9144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</a:p>
                  </a:txBody>
                  <a:tcPr marL="91446" marR="9144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</a:p>
                  </a:txBody>
                  <a:tcPr marL="91446" marR="9144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11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flipH="1">
            <a:off x="6026214" y="4505290"/>
            <a:ext cx="4606290" cy="1443990"/>
          </a:xfrm>
          <a:prstGeom prst="rect">
            <a:avLst/>
          </a:prstGeom>
        </p:spPr>
      </p:pic>
      <p:sp>
        <p:nvSpPr>
          <p:cNvPr id="12" name="箭头: 虚尾 7"/>
          <p:cNvSpPr/>
          <p:nvPr/>
        </p:nvSpPr>
        <p:spPr bwMode="auto">
          <a:xfrm>
            <a:off x="5284475" y="5013176"/>
            <a:ext cx="667509" cy="274973"/>
          </a:xfrm>
          <a:prstGeom prst="stripedRightArrow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accent3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 altLang="en-US" sz="135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3" name="文本框 8"/>
          <p:cNvSpPr txBox="1"/>
          <p:nvPr/>
        </p:nvSpPr>
        <p:spPr>
          <a:xfrm>
            <a:off x="2063551" y="5949280"/>
            <a:ext cx="302655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en-US" altLang="zh-CN" sz="1600" b="1" dirty="0">
                <a:latin typeface="等线" panose="02010600030101010101" pitchFamily="2" charset="-122"/>
                <a:ea typeface="等线" panose="02010600030101010101" pitchFamily="2" charset="-122"/>
              </a:rPr>
              <a:t>CSNS-I BLM</a:t>
            </a:r>
            <a:r>
              <a:rPr lang="zh-CN" altLang="en-US" sz="1600" b="1" dirty="0">
                <a:latin typeface="等线" panose="02010600030101010101" pitchFamily="2" charset="-122"/>
                <a:ea typeface="等线" panose="02010600030101010101" pitchFamily="2" charset="-122"/>
              </a:rPr>
              <a:t>同轴电离室</a:t>
            </a:r>
          </a:p>
        </p:txBody>
      </p:sp>
      <p:sp>
        <p:nvSpPr>
          <p:cNvPr id="14" name="文本框 8"/>
          <p:cNvSpPr txBox="1"/>
          <p:nvPr/>
        </p:nvSpPr>
        <p:spPr>
          <a:xfrm>
            <a:off x="7248129" y="5949280"/>
            <a:ext cx="24482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en-US" altLang="zh-CN" sz="1600" b="1" dirty="0">
                <a:latin typeface="等线" panose="02010600030101010101" pitchFamily="2" charset="-122"/>
                <a:ea typeface="等线" panose="02010600030101010101" pitchFamily="2" charset="-122"/>
              </a:rPr>
              <a:t>CSNS-II BLM</a:t>
            </a:r>
            <a:r>
              <a:rPr lang="zh-CN" altLang="en-US" sz="1600" b="1" dirty="0">
                <a:latin typeface="等线" panose="02010600030101010101" pitchFamily="2" charset="-122"/>
                <a:ea typeface="等线" panose="02010600030101010101" pitchFamily="2" charset="-122"/>
              </a:rPr>
              <a:t>叠层电离室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D755D2F-AA92-4E12-826E-30CE1CF1D0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4511186"/>
            <a:ext cx="4284527" cy="1438094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xmlns="" id="{3DE32694-4CDA-4217-B351-6A15C7C502F2}"/>
              </a:ext>
            </a:extLst>
          </p:cNvPr>
          <p:cNvSpPr/>
          <p:nvPr/>
        </p:nvSpPr>
        <p:spPr>
          <a:xfrm>
            <a:off x="709790" y="806604"/>
            <a:ext cx="80361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defRPr/>
            </a:pPr>
            <a:r>
              <a:rPr lang="zh-CN" altLang="en-US" b="1" dirty="0"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超导腔失超保护需要响应更快灵敏度更高的</a:t>
            </a:r>
            <a:r>
              <a:rPr lang="en-US" altLang="zh-CN" b="1" dirty="0"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BLM</a:t>
            </a:r>
            <a:r>
              <a:rPr lang="zh-CN" altLang="en-US" b="1" dirty="0"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探测器，多种探测器配合使用</a:t>
            </a:r>
            <a:endParaRPr lang="en-US" altLang="zh-CN" b="1" dirty="0"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12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lstStyle/>
          <a:p>
            <a:pPr eaLnBrk="1" hangingPunct="1"/>
            <a:r>
              <a:rPr lang="en-US" altLang="zh-CN" b="1" dirty="0">
                <a:solidFill>
                  <a:schemeClr val="tx1"/>
                </a:solidFill>
                <a:ea typeface="微软雅黑" panose="020B0503020204020204" pitchFamily="34" charset="-122"/>
              </a:rPr>
              <a:t>BLM</a:t>
            </a:r>
            <a:r>
              <a:rPr lang="zh-CN" altLang="en-US" b="1" dirty="0">
                <a:solidFill>
                  <a:schemeClr val="tx1"/>
                </a:solidFill>
                <a:ea typeface="微软雅黑" panose="020B0503020204020204" pitchFamily="34" charset="-122"/>
              </a:rPr>
              <a:t>探测器性能对比</a:t>
            </a:r>
            <a:r>
              <a:rPr lang="zh-CN" altLang="en-US" b="1" dirty="0" smtClean="0">
                <a:solidFill>
                  <a:schemeClr val="tx1"/>
                </a:solidFill>
                <a:ea typeface="微软雅黑" panose="020B0503020204020204" pitchFamily="34" charset="-122"/>
              </a:rPr>
              <a:t>：                                 </a:t>
            </a:r>
            <a:r>
              <a:rPr lang="zh-CN" altLang="en-US" sz="1600" b="1" dirty="0" smtClean="0">
                <a:solidFill>
                  <a:schemeClr val="tx1"/>
                </a:solidFill>
              </a:rPr>
              <a:t>田</a:t>
            </a:r>
            <a:r>
              <a:rPr lang="zh-CN" altLang="en-US" sz="1600" b="1" dirty="0">
                <a:solidFill>
                  <a:schemeClr val="tx1"/>
                </a:solidFill>
              </a:rPr>
              <a:t>建民提供</a:t>
            </a:r>
          </a:p>
        </p:txBody>
      </p:sp>
      <p:graphicFrame>
        <p:nvGraphicFramePr>
          <p:cNvPr id="15" name="表格 14">
            <a:extLst>
              <a:ext uri="{FF2B5EF4-FFF2-40B4-BE49-F238E27FC236}">
                <a16:creationId xmlns:a16="http://schemas.microsoft.com/office/drawing/2014/main" xmlns="" id="{917D8B60-B227-4B82-865C-1879C409DE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7259528"/>
              </p:ext>
            </p:extLst>
          </p:nvPr>
        </p:nvGraphicFramePr>
        <p:xfrm>
          <a:off x="263352" y="1007050"/>
          <a:ext cx="11665296" cy="2926006"/>
        </p:xfrm>
        <a:graphic>
          <a:graphicData uri="http://schemas.openxmlformats.org/drawingml/2006/table">
            <a:tbl>
              <a:tblPr/>
              <a:tblGrid>
                <a:gridCol w="1316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0801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6210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6210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6210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5158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451589">
                  <a:extLst>
                    <a:ext uri="{9D8B030D-6E8A-4147-A177-3AD203B41FA5}">
                      <a16:colId xmlns:a16="http://schemas.microsoft.com/office/drawing/2014/main" xmlns="" val="725559576"/>
                    </a:ext>
                  </a:extLst>
                </a:gridCol>
                <a:gridCol w="1451589">
                  <a:extLst>
                    <a:ext uri="{9D8B030D-6E8A-4147-A177-3AD203B41FA5}">
                      <a16:colId xmlns:a16="http://schemas.microsoft.com/office/drawing/2014/main" xmlns="" val="3673429507"/>
                    </a:ext>
                  </a:extLst>
                </a:gridCol>
              </a:tblGrid>
              <a:tr h="21099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探测器类型</a:t>
                      </a:r>
                      <a:endParaRPr lang="en-US" sz="1400" b="0" i="0" u="none" kern="12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3" marR="45723" marT="30473" marB="304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灵敏度</a:t>
                      </a:r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(c/rad)</a:t>
                      </a:r>
                      <a:endParaRPr lang="zh-CN" altLang="en-US" sz="1400" b="0" i="0" u="none" kern="12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3" marR="45723" marT="30473" marB="304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响应时间</a:t>
                      </a:r>
                      <a:endParaRPr lang="en-US" altLang="zh-CN" sz="1400" b="0" i="0" u="none" kern="12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3" marR="45723" marT="30473" marB="304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动态范围</a:t>
                      </a:r>
                    </a:p>
                  </a:txBody>
                  <a:tcPr marL="45723" marR="45723" marT="30473" marB="304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>
                          <a:ln>
                            <a:noFill/>
                          </a:ln>
                        </a:rPr>
                        <a:t>抗辐照</a:t>
                      </a:r>
                    </a:p>
                  </a:txBody>
                  <a:tcPr marL="45723" marR="45723" marT="30473" marB="304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粒子响应</a:t>
                      </a:r>
                      <a:endParaRPr lang="en-US" altLang="zh-CN" sz="1400" b="0" i="0" u="none" kern="12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3" marR="45723" marT="30473" marB="304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MPS</a:t>
                      </a:r>
                    </a:p>
                  </a:txBody>
                  <a:tcPr marL="45723" marR="45723" marT="30473" marB="304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特点</a:t>
                      </a:r>
                      <a:endParaRPr lang="en-US" altLang="zh-CN" sz="1400" b="0" i="0" u="none" kern="12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3" marR="45723" marT="30473" marB="304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4436">
                <a:tc>
                  <a:txBody>
                    <a:bodyPr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短电离室</a:t>
                      </a:r>
                    </a:p>
                  </a:txBody>
                  <a:tcPr marL="91446" marR="9144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en-US" altLang="zh-CN" sz="1400" b="0" i="0" u="none" kern="120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-8</a:t>
                      </a:r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–10</a:t>
                      </a:r>
                      <a:r>
                        <a:rPr lang="en-US" altLang="zh-CN" sz="1400" b="0" i="0" u="none" kern="120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-6</a:t>
                      </a:r>
                    </a:p>
                  </a:txBody>
                  <a:tcPr marL="91446" marR="9144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0.3~1µs</a:t>
                      </a:r>
                    </a:p>
                  </a:txBody>
                  <a:tcPr marL="91446" marR="9144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en-US" altLang="zh-CN" sz="1400" b="0" i="0" u="none" kern="120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–10</a:t>
                      </a:r>
                      <a:r>
                        <a:rPr lang="en-US" altLang="zh-CN" sz="1400" b="0" i="0" u="none" kern="120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91446" marR="9144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&gt;10</a:t>
                      </a:r>
                      <a:r>
                        <a:rPr lang="en-US" altLang="zh-CN" sz="1400" b="0" i="0" u="none" kern="120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i="0" u="none" kern="120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Gy</a:t>
                      </a:r>
                      <a:endParaRPr lang="en-US" altLang="zh-CN" sz="1400" b="0" i="0" u="none" kern="12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6" marR="9144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X,</a:t>
                      </a:r>
                      <a:r>
                        <a:rPr lang="el-GR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γ</a:t>
                      </a:r>
                      <a:r>
                        <a:rPr lang="zh-CN" altLang="en-US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，带电粒子</a:t>
                      </a:r>
                      <a:endParaRPr lang="en-US" altLang="zh-CN" sz="1400" b="0" i="0" u="none" kern="12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6" marR="9144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</a:t>
                      </a:r>
                    </a:p>
                  </a:txBody>
                  <a:tcPr marL="91446" marR="9144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性能均衡</a:t>
                      </a:r>
                      <a:endParaRPr lang="en-US" altLang="zh-CN" sz="1400" b="0" i="0" u="none" kern="12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6" marR="9144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445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SEM</a:t>
                      </a:r>
                    </a:p>
                  </a:txBody>
                  <a:tcPr marL="91446" marR="9144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en-US" altLang="zh-CN" sz="1400" b="0" i="0" u="none" kern="120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-12</a:t>
                      </a:r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–10</a:t>
                      </a:r>
                      <a:r>
                        <a:rPr lang="en-US" altLang="zh-CN" sz="1400" b="0" i="0" u="none" kern="120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-9</a:t>
                      </a:r>
                    </a:p>
                  </a:txBody>
                  <a:tcPr marL="91446" marR="9144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＜</a:t>
                      </a:r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3ns</a:t>
                      </a:r>
                      <a:endParaRPr lang="zh-CN" altLang="en-US" sz="1400" b="0" i="0" u="none" kern="12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6" marR="9144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en-US" altLang="zh-CN" sz="1400" b="0" i="0" u="none" kern="120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–10</a:t>
                      </a:r>
                      <a:r>
                        <a:rPr lang="en-US" altLang="zh-CN" sz="1400" b="0" i="0" u="none" kern="120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91446" marR="9144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&gt;10</a:t>
                      </a:r>
                      <a:r>
                        <a:rPr lang="en-US" altLang="zh-CN" sz="1400" b="0" i="0" u="none" kern="120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i="0" u="none" kern="120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Gy</a:t>
                      </a:r>
                      <a:endParaRPr lang="en-US" altLang="zh-CN" sz="1400" b="0" i="0" u="none" kern="12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6" marR="9144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X,</a:t>
                      </a:r>
                      <a:r>
                        <a:rPr lang="el-GR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γ</a:t>
                      </a:r>
                      <a:r>
                        <a:rPr lang="zh-CN" altLang="en-US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，带电粒子</a:t>
                      </a:r>
                      <a:endParaRPr lang="en-US" altLang="zh-CN" sz="1400" b="0" i="0" u="none" kern="12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低灵敏度</a:t>
                      </a:r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zh-CN" altLang="en-US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扩展动态范围</a:t>
                      </a:r>
                      <a:endParaRPr lang="en-US" altLang="zh-CN" sz="1400" b="0" i="0" u="none" kern="12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445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LIC</a:t>
                      </a:r>
                    </a:p>
                  </a:txBody>
                  <a:tcPr marL="91446" marR="9144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en-US" altLang="zh-CN" sz="1400" b="0" i="0" u="none" kern="120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-12</a:t>
                      </a:r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–10</a:t>
                      </a:r>
                      <a:r>
                        <a:rPr lang="en-US" altLang="zh-CN" sz="1400" b="0" i="0" u="none" kern="120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-9</a:t>
                      </a:r>
                    </a:p>
                  </a:txBody>
                  <a:tcPr marL="91446" marR="9144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0.3~1µs</a:t>
                      </a:r>
                    </a:p>
                  </a:txBody>
                  <a:tcPr marL="91446" marR="9144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en-US" altLang="zh-CN" sz="1400" b="0" i="0" u="none" kern="120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–10</a:t>
                      </a:r>
                      <a:r>
                        <a:rPr lang="en-US" altLang="zh-CN" sz="1400" b="0" i="0" u="none" kern="120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91446" marR="9144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&gt;10</a:t>
                      </a:r>
                      <a:r>
                        <a:rPr lang="en-US" altLang="zh-CN" sz="1400" b="0" i="0" u="none" kern="120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i="0" u="none" kern="120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Gy</a:t>
                      </a:r>
                      <a:endParaRPr lang="en-US" altLang="zh-CN" sz="1400" b="0" i="0" u="none" kern="12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6" marR="9144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X,</a:t>
                      </a:r>
                      <a:r>
                        <a:rPr lang="el-GR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γ</a:t>
                      </a:r>
                      <a:r>
                        <a:rPr lang="zh-CN" altLang="en-US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，带电粒子</a:t>
                      </a:r>
                      <a:endParaRPr lang="en-US" altLang="zh-CN" sz="1400" b="0" i="0" u="none" kern="12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400" b="0" i="0" u="none" kern="12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13316328"/>
                  </a:ext>
                </a:extLst>
              </a:tr>
              <a:tr h="23445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FIC</a:t>
                      </a:r>
                    </a:p>
                  </a:txBody>
                  <a:tcPr marL="91446" marR="9144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en-US" altLang="zh-CN" sz="1400" b="0" i="0" u="none" kern="120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-8</a:t>
                      </a:r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–10</a:t>
                      </a:r>
                      <a:r>
                        <a:rPr lang="en-US" altLang="zh-CN" sz="1400" b="0" i="0" u="none" kern="120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-6</a:t>
                      </a:r>
                    </a:p>
                  </a:txBody>
                  <a:tcPr marL="91446" marR="9144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0.1~10µs</a:t>
                      </a:r>
                    </a:p>
                  </a:txBody>
                  <a:tcPr marL="91446" marR="9144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en-US" altLang="zh-CN" sz="1400" b="0" i="0" u="none" kern="120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–10</a:t>
                      </a:r>
                      <a:r>
                        <a:rPr lang="en-US" altLang="zh-CN" sz="1400" b="0" i="0" u="none" kern="120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91446" marR="9144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&gt;10</a:t>
                      </a:r>
                      <a:r>
                        <a:rPr lang="en-US" altLang="zh-CN" sz="1400" b="0" i="0" u="none" kern="120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i="0" u="none" kern="120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Gy</a:t>
                      </a:r>
                      <a:endParaRPr lang="en-US" altLang="zh-CN" sz="1400" b="0" i="0" u="none" kern="12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6" marR="9144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X,</a:t>
                      </a:r>
                      <a:r>
                        <a:rPr lang="el-GR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γ</a:t>
                      </a:r>
                      <a:r>
                        <a:rPr lang="zh-CN" altLang="en-US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，带电粒子</a:t>
                      </a:r>
                      <a:endParaRPr lang="en-US" altLang="zh-CN" sz="1400" b="0" i="0" u="none" kern="12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灵活移动</a:t>
                      </a:r>
                      <a:endParaRPr lang="en-US" altLang="zh-CN" sz="1400" b="0" i="0" u="none" kern="12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33942153"/>
                  </a:ext>
                </a:extLst>
              </a:tr>
              <a:tr h="23445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PC</a:t>
                      </a:r>
                    </a:p>
                  </a:txBody>
                  <a:tcPr marL="91446" marR="9144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en-US" altLang="zh-CN" sz="1400" b="0" i="0" u="none" kern="120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-5</a:t>
                      </a:r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–10</a:t>
                      </a:r>
                      <a:r>
                        <a:rPr lang="en-US" altLang="zh-CN" sz="1400" b="0" i="0" u="none" kern="120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-3</a:t>
                      </a:r>
                    </a:p>
                  </a:txBody>
                  <a:tcPr marL="91446" marR="9144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0.1~10µs</a:t>
                      </a:r>
                    </a:p>
                  </a:txBody>
                  <a:tcPr marL="91446" marR="9144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en-US" altLang="zh-CN" sz="1400" b="0" i="0" u="none" kern="120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–10</a:t>
                      </a:r>
                      <a:r>
                        <a:rPr lang="en-US" altLang="zh-CN" sz="1400" b="0" i="0" u="none" kern="120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91446" marR="9144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&gt;10</a:t>
                      </a:r>
                      <a:r>
                        <a:rPr lang="en-US" altLang="zh-CN" sz="1400" b="0" i="0" u="none" kern="120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i="0" u="none" kern="120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Gy</a:t>
                      </a:r>
                      <a:endParaRPr lang="en-US" altLang="zh-CN" sz="1400" b="0" i="0" u="none" kern="12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6" marR="9144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X,</a:t>
                      </a:r>
                      <a:r>
                        <a:rPr lang="el-GR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γ</a:t>
                      </a:r>
                      <a:r>
                        <a:rPr lang="zh-CN" altLang="en-US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，带电粒子</a:t>
                      </a:r>
                      <a:endParaRPr lang="en-US" altLang="zh-CN" sz="1400" b="0" i="0" u="none" kern="12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提高测量下限</a:t>
                      </a:r>
                      <a:endParaRPr lang="en-US" altLang="zh-CN" sz="1400" b="0" i="0" u="none" kern="12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21902837"/>
                  </a:ext>
                </a:extLst>
              </a:tr>
              <a:tr h="23443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闪烁体</a:t>
                      </a:r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+PMT</a:t>
                      </a:r>
                      <a:endParaRPr lang="zh-CN" altLang="en-US" sz="1400" b="0" i="0" u="none" kern="12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6" marR="9144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en-US" altLang="zh-CN" sz="1400" b="0" i="0" u="none" kern="120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-5</a:t>
                      </a:r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–10</a:t>
                      </a:r>
                      <a:r>
                        <a:rPr lang="en-US" altLang="zh-CN" sz="1400" b="0" i="0" u="none" kern="120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-2</a:t>
                      </a:r>
                    </a:p>
                  </a:txBody>
                  <a:tcPr marL="91446" marR="9144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n>
                            <a:noFill/>
                          </a:ln>
                        </a:rPr>
                        <a:t>2.5ns</a:t>
                      </a:r>
                    </a:p>
                  </a:txBody>
                  <a:tcPr marL="91446" marR="9144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en-US" altLang="zh-CN" sz="1400" b="0" i="0" u="none" kern="120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–10</a:t>
                      </a:r>
                      <a:r>
                        <a:rPr lang="en-US" altLang="zh-CN" sz="1400" b="0" i="0" u="none" kern="120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91446" marR="9144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&gt;1 </a:t>
                      </a:r>
                      <a:r>
                        <a:rPr lang="en-US" altLang="zh-CN" sz="1400" b="0" i="0" u="none" kern="120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kGy</a:t>
                      </a:r>
                      <a:endParaRPr lang="zh-CN" altLang="en-US" sz="1400" b="0" i="0" u="none" kern="12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6" marR="9144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X,</a:t>
                      </a:r>
                      <a:r>
                        <a:rPr lang="el-GR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γ</a:t>
                      </a:r>
                      <a:r>
                        <a:rPr lang="zh-CN" altLang="en-US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，带电粒子</a:t>
                      </a:r>
                      <a:endParaRPr lang="en-US" altLang="zh-CN" sz="1400" b="0" i="0" u="none" kern="12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6" marR="9144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 marL="91446" marR="9144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altLang="zh-CN" sz="1400" b="0" i="0" u="none" kern="12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zh-CN" altLang="en-US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快束流损失探测</a:t>
                      </a:r>
                      <a:endParaRPr lang="en-US" altLang="zh-CN" sz="1400" b="0" i="0" u="none" kern="12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6" marR="9144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445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ln>
                            <a:noFill/>
                          </a:ln>
                        </a:rPr>
                        <a:t>金刚石</a:t>
                      </a:r>
                      <a:r>
                        <a:rPr lang="en-US" altLang="zh-CN" sz="1400" dirty="0" err="1">
                          <a:ln>
                            <a:noFill/>
                          </a:ln>
                        </a:rPr>
                        <a:t>pCVD</a:t>
                      </a:r>
                      <a:endParaRPr lang="zh-CN" altLang="en-US" sz="1400" dirty="0">
                        <a:ln>
                          <a:noFill/>
                        </a:ln>
                      </a:endParaRPr>
                    </a:p>
                  </a:txBody>
                  <a:tcPr marL="91446" marR="9144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en-US" altLang="zh-CN" sz="1400" b="0" i="0" u="none" kern="120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-6</a:t>
                      </a:r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–10</a:t>
                      </a:r>
                      <a:r>
                        <a:rPr lang="en-US" altLang="zh-CN" sz="1400" b="0" i="0" u="none" kern="120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-3</a:t>
                      </a:r>
                    </a:p>
                  </a:txBody>
                  <a:tcPr marL="91446" marR="9144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＜</a:t>
                      </a:r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1ns</a:t>
                      </a:r>
                      <a:endParaRPr lang="zh-CN" altLang="en-US" sz="1400" b="0" i="0" u="none" kern="12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6" marR="9144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en-US" altLang="zh-CN" sz="1400" b="0" i="0" u="none" kern="120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–10</a:t>
                      </a:r>
                      <a:r>
                        <a:rPr lang="en-US" altLang="zh-CN" sz="1400" b="0" i="0" u="none" kern="120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91446" marR="9144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&gt;10</a:t>
                      </a:r>
                      <a:r>
                        <a:rPr lang="en-US" altLang="zh-CN" sz="1400" b="0" i="0" u="none" kern="120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i="0" u="none" kern="120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Gy</a:t>
                      </a:r>
                      <a:endParaRPr lang="en-US" altLang="zh-CN" sz="1400" b="0" i="0" u="none" kern="12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6" marR="9144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X,</a:t>
                      </a:r>
                      <a:r>
                        <a:rPr lang="el-GR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γ</a:t>
                      </a:r>
                      <a:r>
                        <a:rPr lang="zh-CN" altLang="en-US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，带电粒子</a:t>
                      </a:r>
                      <a:endParaRPr lang="en-US" altLang="zh-CN" sz="1400" b="0" i="0" u="none" kern="12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400" b="0" i="0" u="none" kern="12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9855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Micromegas</a:t>
                      </a:r>
                    </a:p>
                  </a:txBody>
                  <a:tcPr marL="91446" marR="9144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en-US" altLang="zh-CN" sz="1400" b="0" i="0" u="none" kern="120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-5</a:t>
                      </a:r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–10</a:t>
                      </a:r>
                      <a:r>
                        <a:rPr lang="en-US" altLang="zh-CN" sz="1400" b="0" i="0" u="none" kern="120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-3</a:t>
                      </a:r>
                    </a:p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400" b="1" i="0" u="none" kern="12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6" marR="9144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200us~0.01us</a:t>
                      </a:r>
                      <a:endParaRPr lang="zh-CN" altLang="en-US" sz="1400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6" marR="9144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en-US" altLang="zh-CN" sz="1400" b="0" i="0" u="none" kern="120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–10</a:t>
                      </a:r>
                      <a:r>
                        <a:rPr lang="en-US" altLang="zh-CN" sz="1400" b="0" i="0" u="none" kern="120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400" b="0" i="0" u="none" kern="12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6" marR="9144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&gt;10</a:t>
                      </a:r>
                      <a:r>
                        <a:rPr lang="en-US" altLang="zh-CN" sz="1400" b="0" i="0" u="none" kern="120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b="0" i="0" u="none" kern="120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Gy</a:t>
                      </a:r>
                      <a:endParaRPr lang="en-US" altLang="zh-CN" sz="1400" b="0" i="0" u="none" kern="12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6" marR="9144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endParaRPr lang="zh-CN" altLang="en-US" sz="1400" b="0" i="0" u="none" kern="12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6" marR="9144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endParaRPr lang="zh-CN" altLang="en-US" sz="1400" b="0" i="0" u="none" kern="12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6" marR="9144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中子探测 </a:t>
                      </a:r>
                    </a:p>
                  </a:txBody>
                  <a:tcPr marL="91446" marR="9144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16" name="图片 7">
            <a:extLst>
              <a:ext uri="{FF2B5EF4-FFF2-40B4-BE49-F238E27FC236}">
                <a16:creationId xmlns:a16="http://schemas.microsoft.com/office/drawing/2014/main" xmlns="" id="{217F38D3-2AF2-4A57-BB71-E6DECFC7A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4282207"/>
            <a:ext cx="2655887" cy="224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8">
            <a:extLst>
              <a:ext uri="{FF2B5EF4-FFF2-40B4-BE49-F238E27FC236}">
                <a16:creationId xmlns:a16="http://schemas.microsoft.com/office/drawing/2014/main" xmlns="" id="{928B88FA-5AB2-4D4D-A776-51E901EDB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688" y="4282207"/>
            <a:ext cx="2557462" cy="224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2">
            <a:extLst>
              <a:ext uri="{FF2B5EF4-FFF2-40B4-BE49-F238E27FC236}">
                <a16:creationId xmlns:a16="http://schemas.microsoft.com/office/drawing/2014/main" xmlns="" id="{2C0C9D64-6551-44F6-95C3-844518679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4300686"/>
            <a:ext cx="278130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文本框 3">
            <a:extLst>
              <a:ext uri="{FF2B5EF4-FFF2-40B4-BE49-F238E27FC236}">
                <a16:creationId xmlns:a16="http://schemas.microsoft.com/office/drawing/2014/main" xmlns="" id="{3F036C06-BA63-4706-BA16-E817441282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368" y="6515497"/>
            <a:ext cx="22320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600" b="1" dirty="0"/>
              <a:t>SEM/LIC</a:t>
            </a:r>
            <a:endParaRPr lang="zh-CN" altLang="en-US" sz="1600" b="1" dirty="0"/>
          </a:p>
        </p:txBody>
      </p:sp>
      <p:sp>
        <p:nvSpPr>
          <p:cNvPr id="21" name="文本框 7">
            <a:extLst>
              <a:ext uri="{FF2B5EF4-FFF2-40B4-BE49-F238E27FC236}">
                <a16:creationId xmlns:a16="http://schemas.microsoft.com/office/drawing/2014/main" xmlns="" id="{6C58B523-937A-4984-B162-DE4884562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1704" y="6515497"/>
            <a:ext cx="22320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600" b="1" dirty="0"/>
              <a:t>FIC</a:t>
            </a:r>
            <a:endParaRPr lang="zh-CN" altLang="en-US" sz="1600" b="1" dirty="0"/>
          </a:p>
        </p:txBody>
      </p:sp>
      <p:sp>
        <p:nvSpPr>
          <p:cNvPr id="22" name="文本框 7">
            <a:extLst>
              <a:ext uri="{FF2B5EF4-FFF2-40B4-BE49-F238E27FC236}">
                <a16:creationId xmlns:a16="http://schemas.microsoft.com/office/drawing/2014/main" xmlns="" id="{424D0C5F-5A41-4915-8E33-DAE747D298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8088" y="6443489"/>
            <a:ext cx="22320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600" b="1" dirty="0" err="1"/>
              <a:t>pCVD</a:t>
            </a:r>
            <a:r>
              <a:rPr lang="zh-CN" altLang="en-US" sz="1600" b="1" dirty="0"/>
              <a:t>金刚石</a:t>
            </a:r>
          </a:p>
        </p:txBody>
      </p:sp>
      <p:sp>
        <p:nvSpPr>
          <p:cNvPr id="24" name="文本框 7">
            <a:extLst>
              <a:ext uri="{FF2B5EF4-FFF2-40B4-BE49-F238E27FC236}">
                <a16:creationId xmlns:a16="http://schemas.microsoft.com/office/drawing/2014/main" xmlns="" id="{29693389-DABB-4FF8-A061-014A824E57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6623" y="6444044"/>
            <a:ext cx="22320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None/>
            </a:pPr>
            <a:r>
              <a:rPr lang="en-US" altLang="zh-CN" sz="1600" b="1" dirty="0"/>
              <a:t>Micromegas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EC4EBB45-225A-48A7-A794-1C879A22ED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0" y="4436836"/>
            <a:ext cx="2806030" cy="201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64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815836"/>
              </p:ext>
            </p:extLst>
          </p:nvPr>
        </p:nvGraphicFramePr>
        <p:xfrm>
          <a:off x="1055440" y="1052736"/>
          <a:ext cx="3312443" cy="5192712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2962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908"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400" b="1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叠层电离室参数</a:t>
                      </a:r>
                    </a:p>
                  </a:txBody>
                  <a:tcPr marL="91427" marR="91427" marT="45728" marB="45728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90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400" b="1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外壳</a:t>
                      </a:r>
                    </a:p>
                  </a:txBody>
                  <a:tcPr marL="68578" marR="685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400" b="1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不锈钢</a:t>
                      </a:r>
                      <a:r>
                        <a:rPr lang="en-US" altLang="zh-CN" sz="1400" b="1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304L</a:t>
                      </a:r>
                      <a:r>
                        <a:rPr lang="zh-CN" altLang="en-US" sz="1400" b="1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，厚</a:t>
                      </a:r>
                      <a:r>
                        <a:rPr lang="en-US" altLang="zh-CN" sz="1400" b="1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400" b="1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mm</a:t>
                      </a:r>
                      <a:endParaRPr lang="zh-CN" altLang="en-US" sz="1400" b="1" i="0" u="none" kern="12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8" marR="68578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90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400" b="1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绝缘子材料</a:t>
                      </a:r>
                    </a:p>
                  </a:txBody>
                  <a:tcPr marL="68578" marR="685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Al2O3</a:t>
                      </a:r>
                      <a:r>
                        <a:rPr lang="zh-CN" altLang="en-US" sz="1400" b="1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陶瓷，</a:t>
                      </a:r>
                      <a:r>
                        <a:rPr lang="en-US" altLang="zh-CN" sz="1400" b="1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99</a:t>
                      </a:r>
                      <a:r>
                        <a:rPr lang="zh-CN" altLang="en-US" sz="1400" b="1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瓷</a:t>
                      </a:r>
                    </a:p>
                  </a:txBody>
                  <a:tcPr marL="68578" marR="68578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90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400" b="1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工作气体</a:t>
                      </a:r>
                    </a:p>
                  </a:txBody>
                  <a:tcPr marL="68578" marR="685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a-DK" altLang="zh-CN" sz="1400" b="1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1.5 ltr N2 at 1.1 bar</a:t>
                      </a:r>
                    </a:p>
                  </a:txBody>
                  <a:tcPr marL="68578" marR="68578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90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400" b="1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直径（</a:t>
                      </a:r>
                      <a:r>
                        <a:rPr lang="en-US" altLang="zh-CN" sz="1400" b="1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cm</a:t>
                      </a:r>
                      <a:r>
                        <a:rPr lang="zh-CN" altLang="en-US" sz="1400" b="1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）</a:t>
                      </a:r>
                    </a:p>
                  </a:txBody>
                  <a:tcPr marL="68578" marR="685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a-DK" altLang="zh-CN" sz="1400" b="1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68578" marR="68578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90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400" b="1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长度（</a:t>
                      </a:r>
                      <a:r>
                        <a:rPr lang="en-US" altLang="zh-CN" sz="1400" b="1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cm</a:t>
                      </a:r>
                      <a:r>
                        <a:rPr lang="zh-CN" altLang="en-US" sz="1400" b="1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）</a:t>
                      </a:r>
                    </a:p>
                  </a:txBody>
                  <a:tcPr marL="68578" marR="685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a-DK" altLang="zh-CN" sz="1400" b="1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68578" marR="68578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90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400" b="1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电极材料</a:t>
                      </a:r>
                    </a:p>
                  </a:txBody>
                  <a:tcPr marL="68578" marR="685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1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6082</a:t>
                      </a:r>
                      <a:r>
                        <a:rPr lang="zh-CN" altLang="en-US" sz="1400" b="1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铝，厚</a:t>
                      </a:r>
                      <a:r>
                        <a:rPr lang="en-US" sz="1400" b="1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</a:t>
                      </a:r>
                      <a:r>
                        <a:rPr lang="en-US" altLang="zh-CN" sz="1400" b="1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en-US" sz="1400" b="1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mm</a:t>
                      </a:r>
                      <a:endParaRPr lang="zh-CN" altLang="en-US" sz="1400" b="1" i="0" u="none" kern="12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8" marR="68578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90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400" b="1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电极片数量</a:t>
                      </a:r>
                    </a:p>
                  </a:txBody>
                  <a:tcPr marL="68578" marR="685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1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61</a:t>
                      </a:r>
                      <a:endParaRPr lang="zh-CN" altLang="en-US" sz="1400" b="1" i="0" u="none" kern="12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8" marR="68578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90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电极间距</a:t>
                      </a:r>
                    </a:p>
                  </a:txBody>
                  <a:tcPr marL="91427" marR="91427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5.75mm</a:t>
                      </a:r>
                      <a:endParaRPr lang="zh-CN" altLang="en-US" sz="1400" b="1" i="0" u="none" kern="12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27" marR="91427" marT="45728" marB="45728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090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灵敏度</a:t>
                      </a:r>
                    </a:p>
                  </a:txBody>
                  <a:tcPr marL="91427" marR="91427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500 </a:t>
                      </a:r>
                      <a:r>
                        <a:rPr lang="en-US" altLang="zh-CN" sz="1400" b="1" i="0" u="none" kern="120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nC</a:t>
                      </a:r>
                      <a:r>
                        <a:rPr lang="en-US" altLang="zh-CN" sz="1400" b="1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/rad</a:t>
                      </a:r>
                      <a:endParaRPr lang="zh-CN" altLang="en-US" sz="1400" b="1" i="0" u="none" kern="12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27" marR="91427" marT="45728" marB="45728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7090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响应时间</a:t>
                      </a:r>
                    </a:p>
                  </a:txBody>
                  <a:tcPr marL="91427" marR="91427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0.3us</a:t>
                      </a:r>
                      <a:endParaRPr lang="zh-CN" altLang="en-US" sz="1400" b="1" i="0" u="none" kern="12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27" marR="91427" marT="45728" marB="45728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7090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动态范围</a:t>
                      </a:r>
                    </a:p>
                  </a:txBody>
                  <a:tcPr marL="91427" marR="91427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108   (</a:t>
                      </a:r>
                      <a:r>
                        <a:rPr lang="en-US" altLang="zh-CN" sz="1400" b="1" i="0" u="none" kern="120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</a:t>
                      </a:r>
                      <a:r>
                        <a:rPr lang="en-US" altLang="zh-CN" sz="1400" b="1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-mA)</a:t>
                      </a:r>
                      <a:endParaRPr lang="zh-CN" altLang="en-US" sz="1400" b="1" i="0" u="none" kern="12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27" marR="91427" marT="45728" marB="45728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7090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能量响应</a:t>
                      </a:r>
                    </a:p>
                  </a:txBody>
                  <a:tcPr marL="91427" marR="91427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i="0" u="none" kern="120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Kev~TeV</a:t>
                      </a:r>
                      <a:endParaRPr lang="zh-CN" altLang="en-US" sz="1400" b="1" i="0" u="none" kern="12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27" marR="91427" marT="45728" marB="45728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7090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漏电流</a:t>
                      </a:r>
                    </a:p>
                  </a:txBody>
                  <a:tcPr marL="91427" marR="91427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i="0" u="non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&lt;1pA   /2000V</a:t>
                      </a:r>
                      <a:endParaRPr lang="zh-CN" altLang="en-US" sz="1400" b="1" i="0" u="none" kern="12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27" marR="91427" marT="45728" marB="45728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sp>
        <p:nvSpPr>
          <p:cNvPr id="12337" name="Rectangle 2"/>
          <p:cNvSpPr>
            <a:spLocks noGrp="1"/>
          </p:cNvSpPr>
          <p:nvPr>
            <p:ph type="title"/>
          </p:nvPr>
        </p:nvSpPr>
        <p:spPr>
          <a:xfrm>
            <a:off x="551384" y="116632"/>
            <a:ext cx="10801200" cy="666750"/>
          </a:xfrm>
        </p:spPr>
        <p:txBody>
          <a:bodyPr vert="horz" wrap="square" lIns="91440" tIns="45720" rIns="91440" bIns="45720" anchor="ctr" anchorCtr="0"/>
          <a:lstStyle/>
          <a:p>
            <a:pPr eaLnBrk="1" hangingPunct="1"/>
            <a:r>
              <a:rPr lang="zh-CN" altLang="en-US" sz="3200" b="1" dirty="0">
                <a:solidFill>
                  <a:schemeClr val="tx1"/>
                </a:solidFill>
              </a:rPr>
              <a:t>叠层电离室</a:t>
            </a:r>
            <a:r>
              <a:rPr lang="zh-CN" altLang="en-US" sz="3200" b="1" dirty="0" smtClean="0">
                <a:solidFill>
                  <a:schemeClr val="tx1"/>
                </a:solidFill>
              </a:rPr>
              <a:t>设计                                           </a:t>
            </a:r>
            <a:r>
              <a:rPr lang="zh-CN" altLang="en-US" sz="1600" b="1" dirty="0" smtClean="0">
                <a:solidFill>
                  <a:schemeClr val="tx1"/>
                </a:solidFill>
              </a:rPr>
              <a:t>田</a:t>
            </a:r>
            <a:r>
              <a:rPr lang="zh-CN" altLang="en-US" sz="1600" b="1" dirty="0">
                <a:solidFill>
                  <a:schemeClr val="tx1"/>
                </a:solidFill>
              </a:rPr>
              <a:t>建民提供</a:t>
            </a: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4BDA6577-7981-4C53-8F11-C689CEFAA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912" y="1412776"/>
            <a:ext cx="6367183" cy="3882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416AE114-434B-4A69-B73A-6BAAE69C41FE}"/>
              </a:ext>
            </a:extLst>
          </p:cNvPr>
          <p:cNvSpPr/>
          <p:nvPr/>
        </p:nvSpPr>
        <p:spPr>
          <a:xfrm>
            <a:off x="5556161" y="5417333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200" dirty="0">
                <a:solidFill>
                  <a:srgbClr val="000000"/>
                </a:solidFill>
                <a:latin typeface="Times-Roman"/>
              </a:rPr>
              <a:t>Response of the ionization chamber for particles impacting transversely to the detector axis</a:t>
            </a:r>
            <a:r>
              <a:rPr lang="en-US" altLang="zh-CN" sz="1200" dirty="0"/>
              <a:t> </a:t>
            </a:r>
            <a:endParaRPr lang="zh-CN" alt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232347" y="3128849"/>
            <a:ext cx="5472608" cy="3643968"/>
            <a:chOff x="191344" y="3140968"/>
            <a:chExt cx="5616624" cy="3801291"/>
          </a:xfrm>
        </p:grpSpPr>
        <p:grpSp>
          <p:nvGrpSpPr>
            <p:cNvPr id="15" name="组合 14"/>
            <p:cNvGrpSpPr/>
            <p:nvPr/>
          </p:nvGrpSpPr>
          <p:grpSpPr>
            <a:xfrm>
              <a:off x="191344" y="3318332"/>
              <a:ext cx="5616624" cy="3623927"/>
              <a:chOff x="0" y="3993021"/>
              <a:chExt cx="4516412" cy="2493993"/>
            </a:xfrm>
          </p:grpSpPr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3993021"/>
                <a:ext cx="4516412" cy="2002307"/>
              </a:xfrm>
              <a:prstGeom prst="rect">
                <a:avLst/>
              </a:prstGeom>
            </p:spPr>
          </p:pic>
          <p:sp>
            <p:nvSpPr>
              <p:cNvPr id="17" name="圆角矩形 16"/>
              <p:cNvSpPr>
                <a:spLocks noChangeArrowheads="1"/>
              </p:cNvSpPr>
              <p:nvPr/>
            </p:nvSpPr>
            <p:spPr bwMode="auto">
              <a:xfrm>
                <a:off x="1095787" y="6234919"/>
                <a:ext cx="2324837" cy="252095"/>
              </a:xfrm>
              <a:prstGeom prst="roundRect">
                <a:avLst>
                  <a:gd name="adj" fmla="val 16667"/>
                </a:avLst>
              </a:prstGeom>
              <a:noFill/>
              <a:ln w="9525" algn="ctr">
                <a:noFill/>
                <a:round/>
              </a:ln>
            </p:spPr>
            <p:txBody>
              <a:bodyPr wrap="none" anchor="ctr"/>
              <a:lstStyle>
                <a:lvl1pPr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600" b="1" kern="0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BLM-CFC</a:t>
                </a:r>
                <a:r>
                  <a:rPr lang="zh-CN" altLang="en-US" sz="1600" b="1" kern="0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原理图</a:t>
                </a:r>
                <a:endParaRPr lang="en-US" altLang="zh-CN" sz="1600" b="1" kern="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3359696" y="3140968"/>
              <a:ext cx="2269588" cy="1050927"/>
              <a:chOff x="8828613" y="4790235"/>
              <a:chExt cx="3123114" cy="1669754"/>
            </a:xfrm>
          </p:grpSpPr>
          <p:pic>
            <p:nvPicPr>
              <p:cNvPr id="19" name="图片 1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828613" y="4790235"/>
                <a:ext cx="3123114" cy="1436633"/>
              </a:xfrm>
              <a:prstGeom prst="rect">
                <a:avLst/>
              </a:prstGeom>
            </p:spPr>
          </p:pic>
          <p:sp>
            <p:nvSpPr>
              <p:cNvPr id="20" name="圆角矩形 19"/>
              <p:cNvSpPr>
                <a:spLocks noChangeArrowheads="1"/>
              </p:cNvSpPr>
              <p:nvPr/>
            </p:nvSpPr>
            <p:spPr bwMode="auto">
              <a:xfrm>
                <a:off x="8924751" y="6105866"/>
                <a:ext cx="2324838" cy="354123"/>
              </a:xfrm>
              <a:prstGeom prst="roundRect">
                <a:avLst>
                  <a:gd name="adj" fmla="val 16667"/>
                </a:avLst>
              </a:prstGeom>
              <a:solidFill>
                <a:srgbClr val="00B0F0"/>
              </a:solidFill>
              <a:ln w="9525" algn="ctr">
                <a:noFill/>
                <a:round/>
              </a:ln>
            </p:spPr>
            <p:txBody>
              <a:bodyPr wrap="none" anchor="ctr"/>
              <a:lstStyle>
                <a:lvl1pPr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600" b="1" kern="0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zh-CN" altLang="en-US" sz="1600" b="1" kern="0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电流</a:t>
                </a:r>
                <a:r>
                  <a:rPr lang="en-US" altLang="zh-CN" sz="1600" b="1" kern="0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-</a:t>
                </a:r>
                <a:r>
                  <a:rPr lang="zh-CN" altLang="en-US" sz="1600" b="1" kern="0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频率转换</a:t>
                </a:r>
                <a:endParaRPr lang="en-US" altLang="zh-CN" sz="1600" b="1" kern="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35279" y="1052816"/>
            <a:ext cx="10153209" cy="1440080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n"/>
            </a:pPr>
            <a:r>
              <a:rPr lang="en-US" altLang="zh-CN" sz="2400" b="1" dirty="0">
                <a:latin typeface="+mj-ea"/>
                <a:ea typeface="+mj-ea"/>
              </a:rPr>
              <a:t>CFC-BLM</a:t>
            </a:r>
            <a:r>
              <a:rPr lang="zh-CN" altLang="en-US" sz="2400" b="1" dirty="0">
                <a:latin typeface="+mj-ea"/>
                <a:ea typeface="+mj-ea"/>
              </a:rPr>
              <a:t>电子学前端模拟设计指标</a:t>
            </a:r>
            <a:endParaRPr lang="en-US" altLang="zh-CN" sz="2400" b="1" dirty="0">
              <a:latin typeface="+mj-ea"/>
              <a:ea typeface="+mj-ea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1800" dirty="0">
                <a:latin typeface="微软雅黑" panose="020B0503020204020204" pitchFamily="34" charset="-122"/>
              </a:rPr>
              <a:t>参考</a:t>
            </a:r>
            <a:r>
              <a:rPr lang="en-US" altLang="zh-CN" sz="1800" dirty="0">
                <a:latin typeface="微软雅黑" panose="020B0503020204020204" pitchFamily="34" charset="-122"/>
              </a:rPr>
              <a:t>CSNS-I</a:t>
            </a:r>
            <a:r>
              <a:rPr lang="zh-CN" altLang="en-US" sz="1800" dirty="0">
                <a:latin typeface="微软雅黑" panose="020B0503020204020204" pitchFamily="34" charset="-122"/>
              </a:rPr>
              <a:t> </a:t>
            </a:r>
            <a:r>
              <a:rPr lang="en-US" altLang="zh-CN" sz="1800" dirty="0">
                <a:latin typeface="微软雅黑" panose="020B0503020204020204" pitchFamily="34" charset="-122"/>
              </a:rPr>
              <a:t>BLM</a:t>
            </a:r>
            <a:r>
              <a:rPr lang="zh-CN" altLang="en-US" sz="1800" dirty="0">
                <a:latin typeface="微软雅黑" panose="020B0503020204020204" pitchFamily="34" charset="-122"/>
              </a:rPr>
              <a:t>经验，结合</a:t>
            </a:r>
            <a:r>
              <a:rPr lang="en-US" altLang="zh-CN" sz="1800" dirty="0">
                <a:latin typeface="微软雅黑" panose="020B0503020204020204" pitchFamily="34" charset="-122"/>
              </a:rPr>
              <a:t>CFC</a:t>
            </a:r>
            <a:r>
              <a:rPr lang="zh-CN" altLang="en-US" sz="1800" dirty="0">
                <a:latin typeface="微软雅黑" panose="020B0503020204020204" pitchFamily="34" charset="-122"/>
              </a:rPr>
              <a:t>原理进行调整相关电路参数设计，提出电子学设计指标，目前实验室测试输入</a:t>
            </a:r>
            <a:r>
              <a:rPr lang="en-US" altLang="zh-CN" sz="1800" dirty="0">
                <a:latin typeface="微软雅黑" panose="020B0503020204020204" pitchFamily="34" charset="-122"/>
              </a:rPr>
              <a:t>2uA</a:t>
            </a:r>
            <a:r>
              <a:rPr lang="zh-CN" altLang="en-US" sz="1800" dirty="0">
                <a:latin typeface="微软雅黑" panose="020B0503020204020204" pitchFamily="34" charset="-122"/>
              </a:rPr>
              <a:t>电流时，满足</a:t>
            </a:r>
            <a:r>
              <a:rPr lang="en-US" altLang="zh-CN" sz="1800" dirty="0">
                <a:solidFill>
                  <a:srgbClr val="FF0000"/>
                </a:solidFill>
                <a:latin typeface="微软雅黑" panose="020B0503020204020204" pitchFamily="34" charset="-122"/>
              </a:rPr>
              <a:t>10us</a:t>
            </a:r>
            <a:r>
              <a:rPr lang="zh-CN" altLang="en-US" sz="1800" dirty="0">
                <a:solidFill>
                  <a:srgbClr val="FF0000"/>
                </a:solidFill>
                <a:latin typeface="微软雅黑" panose="020B0503020204020204" pitchFamily="34" charset="-122"/>
              </a:rPr>
              <a:t>产生机器保护信号。</a:t>
            </a:r>
            <a:endParaRPr lang="en-US" altLang="zh-CN" sz="1800" dirty="0">
              <a:solidFill>
                <a:srgbClr val="FF0000"/>
              </a:solidFill>
              <a:latin typeface="微软雅黑" panose="020B0503020204020204" pitchFamily="34" charset="-122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1800" dirty="0">
                <a:solidFill>
                  <a:srgbClr val="FF0000"/>
                </a:solidFill>
                <a:latin typeface="微软雅黑" panose="020B0503020204020204" pitchFamily="34" charset="-122"/>
              </a:rPr>
              <a:t>由于</a:t>
            </a:r>
            <a:r>
              <a:rPr lang="en-US" altLang="zh-CN" sz="1800" dirty="0">
                <a:solidFill>
                  <a:srgbClr val="FF0000"/>
                </a:solidFill>
                <a:latin typeface="微软雅黑" panose="020B0503020204020204" pitchFamily="34" charset="-122"/>
              </a:rPr>
              <a:t>MOSFET</a:t>
            </a:r>
            <a:r>
              <a:rPr lang="zh-CN" altLang="en-US" sz="1800" dirty="0">
                <a:solidFill>
                  <a:srgbClr val="FF0000"/>
                </a:solidFill>
                <a:latin typeface="微软雅黑" panose="020B0503020204020204" pitchFamily="34" charset="-122"/>
              </a:rPr>
              <a:t>开关的电容效应，</a:t>
            </a:r>
            <a:r>
              <a:rPr lang="en-US" altLang="zh-CN" sz="1800" dirty="0" err="1">
                <a:solidFill>
                  <a:srgbClr val="FF0000"/>
                </a:solidFill>
                <a:latin typeface="微软雅黑" panose="020B0503020204020204" pitchFamily="34" charset="-122"/>
              </a:rPr>
              <a:t>Iref</a:t>
            </a:r>
            <a:r>
              <a:rPr lang="zh-CN" altLang="en-US" sz="1800" dirty="0">
                <a:solidFill>
                  <a:srgbClr val="FF0000"/>
                </a:solidFill>
                <a:latin typeface="微软雅黑" panose="020B0503020204020204" pitchFamily="34" charset="-122"/>
              </a:rPr>
              <a:t>有一个下限值，很难往小调整。</a:t>
            </a:r>
            <a:endParaRPr lang="en-US" altLang="zh-CN" sz="1800" dirty="0">
              <a:solidFill>
                <a:srgbClr val="FF0000"/>
              </a:solidFill>
              <a:latin typeface="微软雅黑" panose="020B0503020204020204" pitchFamily="34" charset="-122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b="1" dirty="0">
                <a:solidFill>
                  <a:schemeClr val="tx1"/>
                </a:solidFill>
              </a:rPr>
              <a:t>超导段束流损失测量系统电子学研制进展</a:t>
            </a:r>
          </a:p>
        </p:txBody>
      </p:sp>
      <p:graphicFrame>
        <p:nvGraphicFramePr>
          <p:cNvPr id="13" name="表格 12"/>
          <p:cNvGraphicFramePr>
            <a:graphicFrameLocks noGrp="1"/>
          </p:cNvGraphicFramePr>
          <p:nvPr/>
        </p:nvGraphicFramePr>
        <p:xfrm>
          <a:off x="94730" y="2636912"/>
          <a:ext cx="3404665" cy="368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63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4835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9927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</a:rPr>
                        <a:t>参数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</a:rPr>
                        <a:t>设计值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927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</a:rPr>
                        <a:t>通道数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zh-CN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927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chemeClr val="tx1"/>
                          </a:solidFill>
                        </a:rPr>
                        <a:t>ADC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</a:rPr>
                        <a:t>采样率（</a:t>
                      </a:r>
                      <a:r>
                        <a:rPr lang="en-US" altLang="zh-CN" sz="1600" b="1" dirty="0" err="1">
                          <a:solidFill>
                            <a:schemeClr val="tx1"/>
                          </a:solidFill>
                        </a:rPr>
                        <a:t>MSps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</a:rPr>
                        <a:t>）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chemeClr val="tx1"/>
                          </a:solidFill>
                        </a:rPr>
                        <a:t>40</a:t>
                      </a:r>
                      <a:endParaRPr lang="zh-CN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927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</a:rPr>
                        <a:t>耦合方式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chemeClr val="tx1"/>
                          </a:solidFill>
                        </a:rPr>
                        <a:t>DC</a:t>
                      </a:r>
                      <a:endParaRPr lang="zh-CN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927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</a:rPr>
                        <a:t>精度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chemeClr val="tx1"/>
                          </a:solidFill>
                        </a:rPr>
                        <a:t>&lt;10%</a:t>
                      </a:r>
                      <a:endParaRPr lang="zh-CN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9927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</a:rPr>
                        <a:t>最大输入电流（</a:t>
                      </a:r>
                      <a:r>
                        <a:rPr lang="en-US" altLang="zh-CN" sz="1600" b="1" dirty="0" err="1">
                          <a:solidFill>
                            <a:schemeClr val="tx1"/>
                          </a:solidFill>
                        </a:rPr>
                        <a:t>uA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</a:rPr>
                        <a:t>）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zh-CN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9927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</a:rPr>
                        <a:t>最小输入电流（</a:t>
                      </a:r>
                      <a:r>
                        <a:rPr lang="en-US" altLang="zh-CN" sz="1600" b="1" dirty="0" err="1">
                          <a:solidFill>
                            <a:schemeClr val="tx1"/>
                          </a:solidFill>
                        </a:rPr>
                        <a:t>pA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</a:rPr>
                        <a:t>）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chemeClr val="tx1"/>
                          </a:solidFill>
                        </a:rPr>
                        <a:t>100</a:t>
                      </a:r>
                      <a:endParaRPr lang="zh-CN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9927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</a:rPr>
                        <a:t>信噪比（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</a:rPr>
                        <a:t>dB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</a:rPr>
                        <a:t>）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chemeClr val="tx1"/>
                          </a:solidFill>
                        </a:rPr>
                        <a:t>&gt;6</a:t>
                      </a:r>
                      <a:endParaRPr lang="zh-CN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9927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</a:rPr>
                        <a:t>最小电流分辨率（</a:t>
                      </a:r>
                      <a:r>
                        <a:rPr lang="en-US" altLang="zh-CN" sz="1600" b="1" dirty="0" err="1">
                          <a:solidFill>
                            <a:schemeClr val="tx1"/>
                          </a:solidFill>
                        </a:rPr>
                        <a:t>pA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</a:rPr>
                        <a:t>）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zh-CN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9927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</a:rPr>
                        <a:t>最大频率输出（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</a:rPr>
                        <a:t>MHz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</a:rPr>
                        <a:t>）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zh-CN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9927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</a:rPr>
                        <a:t>最小采集周期（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</a:rPr>
                        <a:t>us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</a:rPr>
                        <a:t>）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zh-CN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11" name="圆角矩形 10"/>
          <p:cNvSpPr>
            <a:spLocks noChangeArrowheads="1"/>
          </p:cNvSpPr>
          <p:nvPr/>
        </p:nvSpPr>
        <p:spPr bwMode="auto">
          <a:xfrm>
            <a:off x="983432" y="6418695"/>
            <a:ext cx="2515963" cy="354122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altLang="zh-CN" sz="1600" b="1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CFC</a:t>
            </a:r>
            <a:r>
              <a:rPr lang="zh-CN" altLang="en-US" sz="1600" b="1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模拟电子学指标</a:t>
            </a:r>
            <a:endParaRPr lang="en-US" altLang="zh-CN" sz="1600" b="1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圆角矩形 24"/>
          <p:cNvSpPr>
            <a:spLocks noChangeArrowheads="1"/>
          </p:cNvSpPr>
          <p:nvPr/>
        </p:nvSpPr>
        <p:spPr bwMode="auto">
          <a:xfrm>
            <a:off x="9120336" y="6418695"/>
            <a:ext cx="2817042" cy="351149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600" b="1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模拟电离室输出</a:t>
            </a:r>
            <a:r>
              <a:rPr lang="en-US" altLang="zh-CN" sz="1600" b="1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2uA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115" y="3501008"/>
            <a:ext cx="3602523" cy="23056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242519" y="1052736"/>
            <a:ext cx="9309865" cy="1872208"/>
          </a:xfrm>
        </p:spPr>
        <p:txBody>
          <a:bodyPr/>
          <a:lstStyle/>
          <a:p>
            <a:pPr>
              <a:buFont typeface="Wingdings" panose="05000000000000000000" pitchFamily="2" charset="2"/>
              <a:buChar char="n"/>
            </a:pPr>
            <a:r>
              <a:rPr lang="zh-CN" altLang="en-US" sz="2400" b="1" dirty="0"/>
              <a:t>对比</a:t>
            </a:r>
            <a:r>
              <a:rPr lang="en-US" altLang="zh-CN" sz="2400" b="1" dirty="0"/>
              <a:t>DTL4</a:t>
            </a:r>
            <a:r>
              <a:rPr lang="zh-CN" altLang="en-US" sz="2400" b="1" dirty="0"/>
              <a:t>出口新、旧探头</a:t>
            </a:r>
            <a:endParaRPr lang="en-US" altLang="zh-CN" sz="2400" b="1" dirty="0"/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zh-CN" altLang="en-US" sz="1800" dirty="0">
                <a:latin typeface="+mn-ea"/>
              </a:rPr>
              <a:t>叠层电离室灵敏度约是同轴电离室</a:t>
            </a:r>
            <a:r>
              <a:rPr lang="en-US" altLang="zh-CN" sz="1800" dirty="0">
                <a:latin typeface="+mn-ea"/>
              </a:rPr>
              <a:t>3</a:t>
            </a:r>
            <a:r>
              <a:rPr lang="zh-CN" altLang="en-US" sz="1800" dirty="0">
                <a:latin typeface="+mn-ea"/>
              </a:rPr>
              <a:t>倍左右，理论估算是</a:t>
            </a:r>
            <a:r>
              <a:rPr lang="en-US" altLang="zh-CN" sz="1800" dirty="0">
                <a:latin typeface="+mn-ea"/>
              </a:rPr>
              <a:t>8</a:t>
            </a:r>
            <a:r>
              <a:rPr lang="zh-CN" altLang="en-US" sz="1800" dirty="0">
                <a:latin typeface="+mn-ea"/>
              </a:rPr>
              <a:t>倍。</a:t>
            </a:r>
            <a:endParaRPr lang="en-US" altLang="zh-CN" sz="1800" dirty="0">
              <a:latin typeface="+mn-ea"/>
            </a:endParaRP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zh-CN" altLang="en-US" sz="1800" dirty="0">
                <a:latin typeface="+mn-ea"/>
              </a:rPr>
              <a:t>叠层噪音水平约</a:t>
            </a:r>
            <a:r>
              <a:rPr lang="en-US" altLang="zh-CN" sz="1800" dirty="0">
                <a:latin typeface="+mn-ea"/>
              </a:rPr>
              <a:t>400mVpp</a:t>
            </a:r>
            <a:r>
              <a:rPr lang="zh-CN" altLang="en-US" sz="1800" dirty="0">
                <a:latin typeface="+mn-ea"/>
              </a:rPr>
              <a:t>，同轴电离室约</a:t>
            </a:r>
            <a:r>
              <a:rPr lang="en-US" altLang="zh-CN" sz="1800" dirty="0">
                <a:latin typeface="+mn-ea"/>
              </a:rPr>
              <a:t>50mVpp</a:t>
            </a:r>
            <a:r>
              <a:rPr lang="zh-CN" altLang="en-US" sz="1800" dirty="0">
                <a:latin typeface="+mn-ea"/>
              </a:rPr>
              <a:t>。</a:t>
            </a:r>
            <a:endParaRPr lang="en-US" altLang="zh-CN" sz="18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solidFill>
                  <a:schemeClr val="tx1"/>
                </a:solidFill>
              </a:rPr>
              <a:t>超导段束流损失测量系统电子学研制进展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188" y="3239303"/>
            <a:ext cx="4593040" cy="29395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519" y="3129145"/>
            <a:ext cx="5079571" cy="3048838"/>
          </a:xfrm>
          <a:prstGeom prst="rect">
            <a:avLst/>
          </a:prstGeom>
        </p:spPr>
      </p:pic>
      <p:sp>
        <p:nvSpPr>
          <p:cNvPr id="8" name="圆角矩形 19"/>
          <p:cNvSpPr>
            <a:spLocks noChangeArrowheads="1"/>
          </p:cNvSpPr>
          <p:nvPr/>
        </p:nvSpPr>
        <p:spPr bwMode="auto">
          <a:xfrm>
            <a:off x="767408" y="6237312"/>
            <a:ext cx="3816424" cy="38041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noFill/>
            <a:rou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同轴电离室</a:t>
            </a:r>
            <a:r>
              <a:rPr lang="en-US" altLang="zh-CN" sz="1600" b="1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vs </a:t>
            </a:r>
            <a:r>
              <a:rPr lang="zh-CN" altLang="en-US" sz="1600" b="1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叠层电离室  本底对比</a:t>
            </a:r>
            <a:endParaRPr lang="en-US" altLang="zh-CN" sz="1600" b="1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圆角矩形 19"/>
          <p:cNvSpPr>
            <a:spLocks noChangeArrowheads="1"/>
          </p:cNvSpPr>
          <p:nvPr/>
        </p:nvSpPr>
        <p:spPr bwMode="auto">
          <a:xfrm>
            <a:off x="6960095" y="6237311"/>
            <a:ext cx="3816424" cy="38041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noFill/>
            <a:rou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同轴电离室</a:t>
            </a:r>
            <a:r>
              <a:rPr lang="en-US" altLang="zh-CN" sz="1600" b="1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vs </a:t>
            </a:r>
            <a:r>
              <a:rPr lang="zh-CN" altLang="en-US" sz="1600" b="1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叠层电离室  束损对比</a:t>
            </a:r>
            <a:endParaRPr lang="en-US" altLang="zh-CN" sz="1600" b="1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6280" y="1000151"/>
            <a:ext cx="2427554" cy="21589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solidFill>
                  <a:schemeClr val="tx1"/>
                </a:solidFill>
              </a:rPr>
              <a:t>超导段束流损失测量系统电子学研制进展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9376" y="950157"/>
            <a:ext cx="6508997" cy="2118803"/>
          </a:xfrm>
        </p:spPr>
        <p:txBody>
          <a:bodyPr/>
          <a:lstStyle/>
          <a:p>
            <a:pPr>
              <a:buFont typeface="Wingdings" panose="05000000000000000000" pitchFamily="2" charset="2"/>
              <a:buChar char="n"/>
            </a:pPr>
            <a:r>
              <a:rPr lang="en-US" altLang="zh-CN" sz="2400" b="1" dirty="0"/>
              <a:t>LRWS00</a:t>
            </a:r>
            <a:r>
              <a:rPr lang="zh-CN" altLang="en-US" sz="2400" b="1" dirty="0"/>
              <a:t>后</a:t>
            </a:r>
            <a:r>
              <a:rPr lang="en-US" altLang="zh-CN" sz="2400" b="1" dirty="0"/>
              <a:t>1.8m</a:t>
            </a:r>
            <a:r>
              <a:rPr lang="zh-CN" altLang="en-US" sz="2400" b="1" dirty="0"/>
              <a:t>位置</a:t>
            </a:r>
            <a:r>
              <a:rPr lang="zh-CN" altLang="en-US" sz="2400" b="1" dirty="0" smtClean="0"/>
              <a:t>处束</a:t>
            </a:r>
            <a:r>
              <a:rPr lang="zh-CN" altLang="en-US" sz="2400" b="1" dirty="0"/>
              <a:t>损实验</a:t>
            </a:r>
            <a:endParaRPr lang="en-US" altLang="zh-CN" sz="2400" b="1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1800" dirty="0"/>
              <a:t>产生束流损失，不同的束流聚焦品质下，估算束流损失流强约</a:t>
            </a:r>
            <a:r>
              <a:rPr lang="en-US" altLang="zh-CN" sz="1800" dirty="0"/>
              <a:t>1‰~3‰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1800" dirty="0"/>
              <a:t>束流损失的条件下</a:t>
            </a:r>
            <a:r>
              <a:rPr lang="zh-CN" altLang="en-US" sz="1800" dirty="0" smtClean="0"/>
              <a:t>，用</a:t>
            </a:r>
            <a:r>
              <a:rPr lang="en-US" altLang="zh-CN" sz="1800" dirty="0" smtClean="0"/>
              <a:t>1</a:t>
            </a:r>
            <a:r>
              <a:rPr lang="zh-CN" altLang="en-US" sz="1800" dirty="0" smtClean="0"/>
              <a:t>期</a:t>
            </a:r>
            <a:r>
              <a:rPr lang="en-US" altLang="zh-CN" sz="1800" dirty="0" smtClean="0"/>
              <a:t>IV</a:t>
            </a:r>
            <a:r>
              <a:rPr lang="zh-CN" altLang="en-US" sz="1800" dirty="0" smtClean="0"/>
              <a:t>变换电子学估算</a:t>
            </a:r>
            <a:r>
              <a:rPr lang="zh-CN" altLang="en-US" sz="1800" dirty="0"/>
              <a:t>叠层电离室信号为</a:t>
            </a:r>
            <a:r>
              <a:rPr lang="en-US" altLang="zh-CN" sz="1800" dirty="0"/>
              <a:t>800nA</a:t>
            </a:r>
            <a:r>
              <a:rPr lang="zh-CN" altLang="en-US" sz="1800" dirty="0"/>
              <a:t>，</a:t>
            </a:r>
            <a:r>
              <a:rPr lang="en-US" altLang="zh-CN" sz="1800" dirty="0"/>
              <a:t>CFC</a:t>
            </a:r>
            <a:r>
              <a:rPr lang="zh-CN" altLang="en-US" sz="1800" dirty="0"/>
              <a:t>电子学可以通过</a:t>
            </a:r>
            <a:r>
              <a:rPr lang="en-US" altLang="zh-CN" sz="1800" dirty="0"/>
              <a:t>20us</a:t>
            </a:r>
            <a:r>
              <a:rPr lang="zh-CN" altLang="en-US" sz="1800" dirty="0"/>
              <a:t>窗口判断连续两次脉冲产生</a:t>
            </a:r>
            <a:r>
              <a:rPr lang="en-US" altLang="zh-CN" sz="1800" dirty="0"/>
              <a:t>MPS</a:t>
            </a:r>
            <a:r>
              <a:rPr lang="zh-CN" altLang="en-US" sz="1800" dirty="0"/>
              <a:t>信号</a:t>
            </a:r>
            <a:endParaRPr lang="en-US" altLang="zh-CN" sz="18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2E7AEB9-C407-4735-841A-920775021C51}" type="slidenum">
              <a:rPr lang="en-US" altLang="zh-CN" smtClean="0"/>
              <a:t>16</a:t>
            </a:fld>
            <a:endParaRPr lang="en-US" altLang="zh-CN"/>
          </a:p>
        </p:txBody>
      </p:sp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056" y="1106548"/>
            <a:ext cx="1520825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718" y="1284348"/>
            <a:ext cx="3582988" cy="60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554" y="2217021"/>
            <a:ext cx="3294490" cy="246990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3554" y="4827145"/>
            <a:ext cx="3294490" cy="1583325"/>
          </a:xfrm>
          <a:prstGeom prst="rect">
            <a:avLst/>
          </a:prstGeom>
        </p:spPr>
      </p:pic>
      <p:pic>
        <p:nvPicPr>
          <p:cNvPr id="10" name="内容占位符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9726" y="3068960"/>
            <a:ext cx="5202504" cy="3329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圆角矩形 19"/>
          <p:cNvSpPr>
            <a:spLocks noChangeArrowheads="1"/>
          </p:cNvSpPr>
          <p:nvPr/>
        </p:nvSpPr>
        <p:spPr bwMode="auto">
          <a:xfrm>
            <a:off x="1127448" y="6443861"/>
            <a:ext cx="3385424" cy="38041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noFill/>
            <a:rou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kern="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CFC</a:t>
            </a:r>
            <a:r>
              <a:rPr lang="zh-CN" altLang="en-US" sz="1600" b="1" kern="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电子学本地站测试结果</a:t>
            </a:r>
            <a:endParaRPr lang="en-US" altLang="zh-CN" sz="1600" b="1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圆角矩形 19"/>
          <p:cNvSpPr>
            <a:spLocks noChangeArrowheads="1"/>
          </p:cNvSpPr>
          <p:nvPr/>
        </p:nvSpPr>
        <p:spPr bwMode="auto">
          <a:xfrm>
            <a:off x="8689605" y="6363924"/>
            <a:ext cx="3242101" cy="38041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noFill/>
            <a:rou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kern="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手动调节</a:t>
            </a:r>
            <a:r>
              <a:rPr lang="en-US" altLang="zh-CN" sz="1600" b="1" kern="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LRBTWS00</a:t>
            </a:r>
            <a:r>
              <a:rPr lang="zh-CN" altLang="en-US" sz="1600" b="1" kern="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丝的位置</a:t>
            </a:r>
            <a:endParaRPr lang="en-US" altLang="zh-CN" sz="1600" b="1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982" y="3223279"/>
            <a:ext cx="2389459" cy="31871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solidFill>
                  <a:schemeClr val="tx1"/>
                </a:solidFill>
              </a:rPr>
              <a:t>超导段束流损失测量系统电子学研制进展</a:t>
            </a:r>
            <a:endParaRPr lang="zh-CN" altLang="en-US" dirty="0"/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1631504" y="6228686"/>
            <a:ext cx="2592288" cy="440674"/>
          </a:xfrm>
        </p:spPr>
        <p:txBody>
          <a:bodyPr/>
          <a:lstStyle/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zh-CN" sz="1600" b="1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100us</a:t>
            </a:r>
            <a:r>
              <a:rPr lang="zh-CN" altLang="en-US" sz="1600" b="1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切束</a:t>
            </a:r>
            <a:r>
              <a:rPr lang="en-US" altLang="zh-CN" sz="1600" b="1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1MΩ</a:t>
            </a:r>
            <a:r>
              <a:rPr lang="zh-CN" altLang="en-US" sz="1600" b="1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增益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348880"/>
            <a:ext cx="5837148" cy="3735774"/>
          </a:xfrm>
          <a:prstGeom prst="rect">
            <a:avLst/>
          </a:prstGeom>
        </p:spPr>
      </p:pic>
      <p:sp>
        <p:nvSpPr>
          <p:cNvPr id="7" name="内容占位符 1"/>
          <p:cNvSpPr txBox="1"/>
          <p:nvPr/>
        </p:nvSpPr>
        <p:spPr bwMode="auto">
          <a:xfrm>
            <a:off x="7752184" y="6228686"/>
            <a:ext cx="3096344" cy="36868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zh-CN" sz="1600" b="1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100us</a:t>
            </a:r>
            <a:r>
              <a:rPr lang="zh-CN" altLang="en-US" sz="1600" b="1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不切束，</a:t>
            </a:r>
            <a:r>
              <a:rPr lang="en-US" altLang="zh-CN" sz="1600" b="1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200KΩ</a:t>
            </a:r>
            <a:r>
              <a:rPr lang="zh-CN" altLang="en-US" sz="1600" b="1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增益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654" y="2332580"/>
            <a:ext cx="5837147" cy="3735774"/>
          </a:xfrm>
          <a:prstGeom prst="rect">
            <a:avLst/>
          </a:prstGeom>
        </p:spPr>
      </p:pic>
      <p:sp>
        <p:nvSpPr>
          <p:cNvPr id="9" name="内容占位符 1"/>
          <p:cNvSpPr txBox="1"/>
          <p:nvPr/>
        </p:nvSpPr>
        <p:spPr bwMode="auto">
          <a:xfrm>
            <a:off x="523107" y="976390"/>
            <a:ext cx="10945296" cy="119585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n"/>
            </a:pPr>
            <a:r>
              <a:rPr lang="en-US" altLang="zh-CN" sz="2400" b="1" dirty="0" smtClean="0"/>
              <a:t>IV</a:t>
            </a:r>
            <a:r>
              <a:rPr lang="zh-CN" altLang="en-US" sz="2400" b="1" dirty="0" smtClean="0"/>
              <a:t>变换电子学</a:t>
            </a:r>
            <a:r>
              <a:rPr lang="en-US" altLang="zh-CN" sz="2400" b="1" dirty="0" smtClean="0"/>
              <a:t>100uS</a:t>
            </a:r>
            <a:r>
              <a:rPr lang="zh-CN" altLang="en-US" sz="2400" b="1" dirty="0"/>
              <a:t>脉宽实验</a:t>
            </a:r>
            <a:endParaRPr lang="en-US" altLang="zh-CN" sz="2400" b="1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1800" dirty="0"/>
              <a:t>束流损失的条件下，估算叠层电离室信号为</a:t>
            </a:r>
            <a:r>
              <a:rPr lang="en-US" altLang="zh-CN" sz="1800" dirty="0" smtClean="0"/>
              <a:t>800nA</a:t>
            </a:r>
            <a:r>
              <a:rPr lang="zh-CN" altLang="en-US" sz="1800" dirty="0" smtClean="0"/>
              <a:t>，新设计百</a:t>
            </a:r>
            <a:r>
              <a:rPr lang="en-US" altLang="zh-CN" sz="1800" dirty="0"/>
              <a:t>ns</a:t>
            </a:r>
            <a:r>
              <a:rPr lang="zh-CN" altLang="en-US" sz="1800" dirty="0"/>
              <a:t>上升沿的</a:t>
            </a:r>
            <a:r>
              <a:rPr lang="en-US" altLang="zh-CN" sz="1800" dirty="0"/>
              <a:t>IV</a:t>
            </a:r>
            <a:r>
              <a:rPr lang="zh-CN" altLang="en-US" sz="1800" dirty="0"/>
              <a:t>变换前置放大器，可以利用电子漂移的上升沿</a:t>
            </a:r>
            <a:r>
              <a:rPr lang="zh-CN" altLang="en-US" sz="1800" dirty="0" smtClean="0"/>
              <a:t>，</a:t>
            </a:r>
            <a:r>
              <a:rPr lang="en-US" altLang="zh-CN" sz="1800" dirty="0" smtClean="0">
                <a:solidFill>
                  <a:srgbClr val="FF0000"/>
                </a:solidFill>
              </a:rPr>
              <a:t>10us</a:t>
            </a:r>
            <a:r>
              <a:rPr lang="zh-CN" altLang="en-US" sz="1800" dirty="0">
                <a:solidFill>
                  <a:srgbClr val="FF0000"/>
                </a:solidFill>
              </a:rPr>
              <a:t>内</a:t>
            </a:r>
            <a:r>
              <a:rPr lang="zh-CN" altLang="en-US" sz="1800" dirty="0" smtClean="0">
                <a:solidFill>
                  <a:srgbClr val="FF0000"/>
                </a:solidFill>
              </a:rPr>
              <a:t>产生</a:t>
            </a:r>
            <a:r>
              <a:rPr lang="en-US" altLang="zh-CN" sz="1800" dirty="0">
                <a:solidFill>
                  <a:srgbClr val="FF0000"/>
                </a:solidFill>
              </a:rPr>
              <a:t>MPS</a:t>
            </a:r>
            <a:endParaRPr lang="zh-CN" altLang="en-US" sz="1800" dirty="0">
              <a:solidFill>
                <a:srgbClr val="FF0000"/>
              </a:solidFill>
            </a:endParaRPr>
          </a:p>
        </p:txBody>
      </p:sp>
      <p:sp>
        <p:nvSpPr>
          <p:cNvPr id="2" name="椭圆 1"/>
          <p:cNvSpPr/>
          <p:nvPr/>
        </p:nvSpPr>
        <p:spPr>
          <a:xfrm>
            <a:off x="551384" y="3789040"/>
            <a:ext cx="936104" cy="936104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solidFill>
                  <a:schemeClr val="tx1"/>
                </a:solidFill>
              </a:rPr>
              <a:t>超导段束流损失测量系统电子学研制进展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3392" y="1052735"/>
            <a:ext cx="9865096" cy="1399617"/>
          </a:xfrm>
        </p:spPr>
        <p:txBody>
          <a:bodyPr/>
          <a:lstStyle/>
          <a:p>
            <a:pPr>
              <a:buFont typeface="Wingdings" panose="05000000000000000000" pitchFamily="2" charset="2"/>
              <a:buChar char="n"/>
            </a:pPr>
            <a:r>
              <a:rPr lang="en-US" altLang="zh-CN" b="1" dirty="0" smtClean="0"/>
              <a:t>IV</a:t>
            </a:r>
            <a:r>
              <a:rPr lang="zh-CN" altLang="en-US" b="1" dirty="0" smtClean="0"/>
              <a:t>变换电子学</a:t>
            </a:r>
            <a:r>
              <a:rPr lang="en-US" altLang="zh-CN" b="1" dirty="0" smtClean="0"/>
              <a:t>5uS</a:t>
            </a:r>
            <a:r>
              <a:rPr lang="zh-CN" altLang="en-US" b="1" dirty="0"/>
              <a:t>脉宽</a:t>
            </a:r>
            <a:r>
              <a:rPr lang="zh-CN" altLang="en-US" b="1" dirty="0" smtClean="0"/>
              <a:t>实验</a:t>
            </a:r>
            <a:endParaRPr lang="en-US" altLang="zh-CN" b="1" dirty="0" smtClean="0"/>
          </a:p>
          <a:p>
            <a:pPr marL="742950" lvl="2" indent="-342900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1800" dirty="0" smtClean="0"/>
              <a:t>CSNS 1 </a:t>
            </a:r>
            <a:r>
              <a:rPr lang="zh-CN" altLang="en-US" sz="1800" dirty="0" smtClean="0"/>
              <a:t>期电子学的积分比较通路，</a:t>
            </a:r>
            <a:r>
              <a:rPr lang="en-US" altLang="zh-CN" sz="1800" dirty="0" smtClean="0"/>
              <a:t>20us</a:t>
            </a:r>
            <a:r>
              <a:rPr lang="zh-CN" altLang="en-US" sz="1800" dirty="0"/>
              <a:t>左右产生</a:t>
            </a:r>
            <a:r>
              <a:rPr lang="en-US" altLang="zh-CN" sz="1800" dirty="0" smtClean="0"/>
              <a:t>MPS</a:t>
            </a:r>
            <a:r>
              <a:rPr lang="zh-CN" altLang="en-US" sz="1800" dirty="0" smtClean="0"/>
              <a:t>，使用新的</a:t>
            </a:r>
            <a:r>
              <a:rPr lang="en-US" altLang="zh-CN" sz="1800" dirty="0" smtClean="0"/>
              <a:t>IV</a:t>
            </a:r>
            <a:r>
              <a:rPr lang="zh-CN" altLang="en-US" sz="1800" dirty="0" smtClean="0"/>
              <a:t>变换电路结合积分设计可以提高这个响应时间。</a:t>
            </a:r>
            <a:endParaRPr lang="zh-CN" altLang="en-US" sz="18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2E7AEB9-C407-4735-841A-920775021C51}" type="slidenum">
              <a:rPr lang="en-US" altLang="zh-CN" smtClean="0"/>
              <a:t>18</a:t>
            </a:fld>
            <a:endParaRPr lang="en-US" altLang="zh-CN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8416" y="2452353"/>
            <a:ext cx="5983560" cy="369447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3154922"/>
            <a:ext cx="5544616" cy="2900883"/>
          </a:xfrm>
          <a:prstGeom prst="rect">
            <a:avLst/>
          </a:prstGeom>
        </p:spPr>
      </p:pic>
      <p:sp>
        <p:nvSpPr>
          <p:cNvPr id="7" name="内容占位符 4"/>
          <p:cNvSpPr txBox="1">
            <a:spLocks/>
          </p:cNvSpPr>
          <p:nvPr/>
        </p:nvSpPr>
        <p:spPr bwMode="auto">
          <a:xfrm>
            <a:off x="1631504" y="6228686"/>
            <a:ext cx="2592288" cy="44067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zh-CN" sz="1600" b="1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5</a:t>
            </a:r>
            <a:r>
              <a:rPr lang="en-US" altLang="zh-CN" sz="1600" b="1" kern="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us</a:t>
            </a:r>
            <a:r>
              <a:rPr lang="zh-CN" altLang="en-US" sz="1600" b="1" kern="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切束</a:t>
            </a:r>
            <a:endParaRPr lang="zh-CN" altLang="en-US" sz="1600" b="1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内容占位符 4"/>
          <p:cNvSpPr txBox="1">
            <a:spLocks/>
          </p:cNvSpPr>
          <p:nvPr/>
        </p:nvSpPr>
        <p:spPr bwMode="auto">
          <a:xfrm>
            <a:off x="7734052" y="6228686"/>
            <a:ext cx="2754436" cy="44067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zh-CN" sz="1600" b="1" kern="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</a:t>
            </a:r>
            <a:r>
              <a:rPr lang="zh-CN" altLang="en-US" sz="1600" b="1" kern="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期电子学积分通道</a:t>
            </a:r>
            <a:endParaRPr lang="zh-CN" altLang="en-US" sz="1600" b="1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90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518624" y="997973"/>
            <a:ext cx="10585176" cy="163908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n"/>
            </a:pPr>
            <a:r>
              <a:rPr lang="en-US" altLang="zh-CN" b="1" dirty="0"/>
              <a:t>BLM</a:t>
            </a:r>
            <a:r>
              <a:rPr lang="zh-CN" altLang="en-US" b="1" dirty="0"/>
              <a:t>电子学方案设计</a:t>
            </a:r>
            <a:endParaRPr lang="en-US" altLang="zh-CN" b="1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1800" dirty="0" smtClean="0">
                <a:latin typeface="微软雅黑" panose="020B0503020204020204" pitchFamily="34" charset="-122"/>
              </a:rPr>
              <a:t>AFE</a:t>
            </a:r>
            <a:r>
              <a:rPr lang="zh-CN" altLang="en-US" sz="1800" dirty="0" smtClean="0">
                <a:latin typeface="微软雅黑" panose="020B0503020204020204" pitchFamily="34" charset="-122"/>
              </a:rPr>
              <a:t>前端模拟</a:t>
            </a:r>
            <a:r>
              <a:rPr lang="zh-CN" altLang="en-US" sz="1800" dirty="0">
                <a:latin typeface="微软雅黑" panose="020B0503020204020204" pitchFamily="34" charset="-122"/>
              </a:rPr>
              <a:t>板卡</a:t>
            </a:r>
            <a:r>
              <a:rPr lang="zh-CN" altLang="en-US" sz="1800" dirty="0" smtClean="0">
                <a:latin typeface="微软雅黑" panose="020B0503020204020204" pitchFamily="34" charset="-122"/>
              </a:rPr>
              <a:t>：</a:t>
            </a:r>
            <a:r>
              <a:rPr lang="en-US" altLang="zh-CN" sz="1800" dirty="0" smtClean="0">
                <a:latin typeface="微软雅黑" panose="020B0503020204020204" pitchFamily="34" charset="-122"/>
              </a:rPr>
              <a:t>I-F</a:t>
            </a:r>
            <a:r>
              <a:rPr lang="zh-CN" altLang="en-US" sz="1800" dirty="0" smtClean="0">
                <a:latin typeface="微软雅黑" panose="020B0503020204020204" pitchFamily="34" charset="-122"/>
              </a:rPr>
              <a:t>变换（或者</a:t>
            </a:r>
            <a:r>
              <a:rPr lang="en-US" altLang="zh-CN" sz="1800" dirty="0" smtClean="0">
                <a:latin typeface="微软雅黑" panose="020B0503020204020204" pitchFamily="34" charset="-122"/>
              </a:rPr>
              <a:t>IV</a:t>
            </a:r>
            <a:r>
              <a:rPr lang="zh-CN" altLang="en-US" sz="1800" dirty="0" smtClean="0">
                <a:latin typeface="微软雅黑" panose="020B0503020204020204" pitchFamily="34" charset="-122"/>
              </a:rPr>
              <a:t>变换）</a:t>
            </a:r>
            <a:r>
              <a:rPr lang="en-US" altLang="zh-CN" sz="1800" dirty="0" smtClean="0">
                <a:solidFill>
                  <a:srgbClr val="FF0000"/>
                </a:solidFill>
                <a:latin typeface="微软雅黑" panose="020B0503020204020204" pitchFamily="34" charset="-122"/>
              </a:rPr>
              <a:t>?</a:t>
            </a:r>
            <a:r>
              <a:rPr lang="zh-CN" altLang="en-US" sz="1800" dirty="0" smtClean="0">
                <a:latin typeface="微软雅黑" panose="020B0503020204020204" pitchFamily="34" charset="-122"/>
              </a:rPr>
              <a:t>，</a:t>
            </a:r>
            <a:r>
              <a:rPr lang="en-US" altLang="zh-CN" sz="1800" dirty="0" smtClean="0">
                <a:latin typeface="微软雅黑" panose="020B0503020204020204" pitchFamily="34" charset="-122"/>
              </a:rPr>
              <a:t>ADC</a:t>
            </a:r>
            <a:r>
              <a:rPr lang="zh-CN" altLang="en-US" sz="1800" dirty="0" smtClean="0">
                <a:latin typeface="微软雅黑" panose="020B0503020204020204" pitchFamily="34" charset="-122"/>
              </a:rPr>
              <a:t>数字化、数据传输、自检、</a:t>
            </a:r>
            <a:r>
              <a:rPr lang="en-US" altLang="zh-CN" sz="1800" dirty="0">
                <a:latin typeface="微软雅黑" panose="020B0503020204020204" pitchFamily="34" charset="-122"/>
              </a:rPr>
              <a:t> MPS</a:t>
            </a:r>
            <a:r>
              <a:rPr lang="zh-CN" altLang="en-US" sz="1800" dirty="0">
                <a:latin typeface="微软雅黑" panose="020B0503020204020204" pitchFamily="34" charset="-122"/>
              </a:rPr>
              <a:t>输出</a:t>
            </a:r>
            <a:endParaRPr lang="en-US" altLang="zh-CN" sz="1800" dirty="0" smtClean="0">
              <a:latin typeface="微软雅黑" panose="020B0503020204020204" pitchFamily="34" charset="-122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1800" dirty="0" smtClean="0">
                <a:latin typeface="微软雅黑" panose="020B0503020204020204" pitchFamily="34" charset="-122"/>
              </a:rPr>
              <a:t>DFE</a:t>
            </a:r>
            <a:r>
              <a:rPr lang="zh-CN" altLang="en-US" sz="1800" dirty="0" smtClean="0">
                <a:latin typeface="微软雅黑" panose="020B0503020204020204" pitchFamily="34" charset="-122"/>
              </a:rPr>
              <a:t>数字板卡：数据接收缓存、</a:t>
            </a:r>
            <a:r>
              <a:rPr lang="en-US" altLang="zh-CN" sz="1800" dirty="0" smtClean="0">
                <a:latin typeface="微软雅黑" panose="020B0503020204020204" pitchFamily="34" charset="-122"/>
              </a:rPr>
              <a:t>MPS</a:t>
            </a:r>
            <a:r>
              <a:rPr lang="zh-CN" altLang="en-US" sz="1800" dirty="0" smtClean="0">
                <a:latin typeface="微软雅黑" panose="020B0503020204020204" pitchFamily="34" charset="-122"/>
              </a:rPr>
              <a:t>阈值设置、数据</a:t>
            </a:r>
            <a:r>
              <a:rPr lang="en-US" altLang="zh-CN" sz="1800" dirty="0" smtClean="0">
                <a:latin typeface="微软雅黑" panose="020B0503020204020204" pitchFamily="34" charset="-122"/>
              </a:rPr>
              <a:t>PV</a:t>
            </a:r>
            <a:r>
              <a:rPr lang="zh-CN" altLang="en-US" sz="1800" dirty="0" smtClean="0">
                <a:latin typeface="微软雅黑" panose="020B0503020204020204" pitchFamily="34" charset="-122"/>
              </a:rPr>
              <a:t>发布</a:t>
            </a:r>
            <a:endParaRPr lang="en-US" altLang="zh-CN" sz="1800" dirty="0" smtClean="0">
              <a:latin typeface="微软雅黑" panose="020B0503020204020204" pitchFamily="34" charset="-122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solidFill>
                  <a:schemeClr val="tx1"/>
                </a:solidFill>
              </a:rPr>
              <a:t>超导段束流损失测量系统电子学研制进展</a:t>
            </a:r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xmlns="" id="{E650D390-8562-C433-5217-908B0D854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9856" y="6093296"/>
            <a:ext cx="2273689" cy="478944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kern="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BLM</a:t>
            </a:r>
            <a:r>
              <a:rPr lang="zh-CN" altLang="en-US" b="1" kern="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电子学架构</a:t>
            </a:r>
            <a:endParaRPr lang="en-US" altLang="zh-CN" b="1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935760" y="3284984"/>
            <a:ext cx="2114316" cy="2167578"/>
          </a:xfrm>
          <a:prstGeom prst="rect">
            <a:avLst/>
          </a:prstGeom>
          <a:solidFill>
            <a:srgbClr val="9DBB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3935760" y="3284984"/>
            <a:ext cx="2114316" cy="2167578"/>
          </a:xfrm>
          <a:prstGeom prst="rect">
            <a:avLst/>
          </a:prstGeom>
          <a:noFill/>
          <a:ln w="38100">
            <a:solidFill>
              <a:srgbClr val="C6D8F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992225" y="4874712"/>
            <a:ext cx="153022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0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811212" y="5015999"/>
            <a:ext cx="257525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0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PL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475068" y="5060449"/>
            <a:ext cx="889207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sz="1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数字</a:t>
            </a:r>
            <a:r>
              <a:rPr kumimoji="0" lang="zh-CN" altLang="en-US" sz="1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收集</a:t>
            </a:r>
            <a:r>
              <a:rPr kumimoji="0" lang="zh-CN" sz="1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板卡</a:t>
            </a:r>
            <a:endParaRPr kumimoji="0" 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5370807" y="5060449"/>
            <a:ext cx="164219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000" b="1" i="0" u="none" strike="noStrike" cap="none" normalizeH="0" baseline="0" smtClean="0">
                <a:ln>
                  <a:noFill/>
                </a:ln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4641153" y="5212849"/>
            <a:ext cx="638214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000" b="1" i="0" u="none" strike="noStrike" cap="none" normalizeH="0" baseline="0" smtClean="0">
                <a:ln>
                  <a:noFill/>
                </a:ln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MPSOC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4036530" y="3795212"/>
            <a:ext cx="1280159" cy="1231900"/>
          </a:xfrm>
          <a:prstGeom prst="rect">
            <a:avLst/>
          </a:prstGeom>
          <a:solidFill>
            <a:srgbClr val="F9C4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4036530" y="3795212"/>
            <a:ext cx="1280159" cy="1231900"/>
          </a:xfrm>
          <a:prstGeom prst="rect">
            <a:avLst/>
          </a:prstGeom>
          <a:noFill/>
          <a:ln w="3175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4583304" y="4804862"/>
            <a:ext cx="263123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0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PS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4129836" y="3893637"/>
            <a:ext cx="1071154" cy="8858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" name="Rectangle 17"/>
          <p:cNvSpPr>
            <a:spLocks noChangeArrowheads="1"/>
          </p:cNvSpPr>
          <p:nvPr/>
        </p:nvSpPr>
        <p:spPr bwMode="auto">
          <a:xfrm>
            <a:off x="4129836" y="3893637"/>
            <a:ext cx="1071154" cy="885825"/>
          </a:xfrm>
          <a:prstGeom prst="rect">
            <a:avLst/>
          </a:prstGeom>
          <a:noFill/>
          <a:ln w="3175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" name="Rectangle 18"/>
          <p:cNvSpPr>
            <a:spLocks noChangeArrowheads="1"/>
          </p:cNvSpPr>
          <p:nvPr/>
        </p:nvSpPr>
        <p:spPr bwMode="auto">
          <a:xfrm>
            <a:off x="4241803" y="4520699"/>
            <a:ext cx="576632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Linux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19"/>
          <p:cNvSpPr>
            <a:spLocks noChangeArrowheads="1"/>
          </p:cNvSpPr>
          <p:nvPr/>
        </p:nvSpPr>
        <p:spPr bwMode="auto">
          <a:xfrm>
            <a:off x="4730727" y="4520699"/>
            <a:ext cx="268722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系统</a:t>
            </a:r>
            <a:endParaRPr kumimoji="0" 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Rectangle 20"/>
          <p:cNvSpPr>
            <a:spLocks noChangeArrowheads="1"/>
          </p:cNvSpPr>
          <p:nvPr/>
        </p:nvSpPr>
        <p:spPr bwMode="auto">
          <a:xfrm>
            <a:off x="4213812" y="3992062"/>
            <a:ext cx="841621" cy="519113"/>
          </a:xfrm>
          <a:prstGeom prst="rect">
            <a:avLst/>
          </a:prstGeom>
          <a:solidFill>
            <a:srgbClr val="92CD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" name="Rectangle 21"/>
          <p:cNvSpPr>
            <a:spLocks noChangeArrowheads="1"/>
          </p:cNvSpPr>
          <p:nvPr/>
        </p:nvSpPr>
        <p:spPr bwMode="auto">
          <a:xfrm>
            <a:off x="4213812" y="3992062"/>
            <a:ext cx="841621" cy="519113"/>
          </a:xfrm>
          <a:prstGeom prst="rect">
            <a:avLst/>
          </a:prstGeom>
          <a:noFill/>
          <a:ln w="3175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" name="Rectangle 22"/>
          <p:cNvSpPr>
            <a:spLocks noChangeArrowheads="1"/>
          </p:cNvSpPr>
          <p:nvPr/>
        </p:nvSpPr>
        <p:spPr bwMode="auto">
          <a:xfrm>
            <a:off x="4422817" y="4080962"/>
            <a:ext cx="500121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0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EPICS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23"/>
          <p:cNvSpPr>
            <a:spLocks noChangeArrowheads="1"/>
          </p:cNvSpPr>
          <p:nvPr/>
        </p:nvSpPr>
        <p:spPr bwMode="auto">
          <a:xfrm>
            <a:off x="4275394" y="4233362"/>
            <a:ext cx="348965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0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IOC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Rectangle 24"/>
          <p:cNvSpPr>
            <a:spLocks noChangeArrowheads="1"/>
          </p:cNvSpPr>
          <p:nvPr/>
        </p:nvSpPr>
        <p:spPr bwMode="auto">
          <a:xfrm>
            <a:off x="4547847" y="4233362"/>
            <a:ext cx="294847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sz="10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及驱动</a:t>
            </a:r>
            <a:endParaRPr kumimoji="0" 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Freeform 28"/>
          <p:cNvSpPr>
            <a:spLocks/>
          </p:cNvSpPr>
          <p:nvPr/>
        </p:nvSpPr>
        <p:spPr bwMode="auto">
          <a:xfrm>
            <a:off x="6038879" y="3841249"/>
            <a:ext cx="681134" cy="220663"/>
          </a:xfrm>
          <a:custGeom>
            <a:avLst/>
            <a:gdLst>
              <a:gd name="T0" fmla="*/ 0 w 365"/>
              <a:gd name="T1" fmla="*/ 72 h 139"/>
              <a:gd name="T2" fmla="*/ 89 w 365"/>
              <a:gd name="T3" fmla="*/ 2 h 139"/>
              <a:gd name="T4" fmla="*/ 90 w 365"/>
              <a:gd name="T5" fmla="*/ 36 h 139"/>
              <a:gd name="T6" fmla="*/ 274 w 365"/>
              <a:gd name="T7" fmla="*/ 34 h 139"/>
              <a:gd name="T8" fmla="*/ 274 w 365"/>
              <a:gd name="T9" fmla="*/ 0 h 139"/>
              <a:gd name="T10" fmla="*/ 365 w 365"/>
              <a:gd name="T11" fmla="*/ 67 h 139"/>
              <a:gd name="T12" fmla="*/ 275 w 365"/>
              <a:gd name="T13" fmla="*/ 137 h 139"/>
              <a:gd name="T14" fmla="*/ 275 w 365"/>
              <a:gd name="T15" fmla="*/ 102 h 139"/>
              <a:gd name="T16" fmla="*/ 90 w 365"/>
              <a:gd name="T17" fmla="*/ 105 h 139"/>
              <a:gd name="T18" fmla="*/ 91 w 365"/>
              <a:gd name="T19" fmla="*/ 139 h 139"/>
              <a:gd name="T20" fmla="*/ 0 w 365"/>
              <a:gd name="T21" fmla="*/ 72 h 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65" h="139">
                <a:moveTo>
                  <a:pt x="0" y="72"/>
                </a:moveTo>
                <a:lnTo>
                  <a:pt x="89" y="2"/>
                </a:lnTo>
                <a:lnTo>
                  <a:pt x="90" y="36"/>
                </a:lnTo>
                <a:lnTo>
                  <a:pt x="274" y="34"/>
                </a:lnTo>
                <a:lnTo>
                  <a:pt x="274" y="0"/>
                </a:lnTo>
                <a:lnTo>
                  <a:pt x="365" y="67"/>
                </a:lnTo>
                <a:lnTo>
                  <a:pt x="275" y="137"/>
                </a:lnTo>
                <a:lnTo>
                  <a:pt x="275" y="102"/>
                </a:lnTo>
                <a:lnTo>
                  <a:pt x="90" y="105"/>
                </a:lnTo>
                <a:lnTo>
                  <a:pt x="91" y="139"/>
                </a:lnTo>
                <a:lnTo>
                  <a:pt x="0" y="72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" name="Freeform 30"/>
          <p:cNvSpPr>
            <a:spLocks noEditPoints="1"/>
          </p:cNvSpPr>
          <p:nvPr/>
        </p:nvSpPr>
        <p:spPr bwMode="auto">
          <a:xfrm>
            <a:off x="6201231" y="3761874"/>
            <a:ext cx="363894" cy="103188"/>
          </a:xfrm>
          <a:custGeom>
            <a:avLst/>
            <a:gdLst>
              <a:gd name="T0" fmla="*/ 13 w 195"/>
              <a:gd name="T1" fmla="*/ 30 h 65"/>
              <a:gd name="T2" fmla="*/ 13 w 195"/>
              <a:gd name="T3" fmla="*/ 41 h 65"/>
              <a:gd name="T4" fmla="*/ 0 w 195"/>
              <a:gd name="T5" fmla="*/ 4 h 65"/>
              <a:gd name="T6" fmla="*/ 42 w 195"/>
              <a:gd name="T7" fmla="*/ 7 h 65"/>
              <a:gd name="T8" fmla="*/ 46 w 195"/>
              <a:gd name="T9" fmla="*/ 1 h 65"/>
              <a:gd name="T10" fmla="*/ 55 w 195"/>
              <a:gd name="T11" fmla="*/ 2 h 65"/>
              <a:gd name="T12" fmla="*/ 56 w 195"/>
              <a:gd name="T13" fmla="*/ 10 h 65"/>
              <a:gd name="T14" fmla="*/ 50 w 195"/>
              <a:gd name="T15" fmla="*/ 13 h 65"/>
              <a:gd name="T16" fmla="*/ 43 w 195"/>
              <a:gd name="T17" fmla="*/ 10 h 65"/>
              <a:gd name="T18" fmla="*/ 44 w 195"/>
              <a:gd name="T19" fmla="*/ 64 h 65"/>
              <a:gd name="T20" fmla="*/ 56 w 195"/>
              <a:gd name="T21" fmla="*/ 64 h 65"/>
              <a:gd name="T22" fmla="*/ 81 w 195"/>
              <a:gd name="T23" fmla="*/ 64 h 65"/>
              <a:gd name="T24" fmla="*/ 79 w 195"/>
              <a:gd name="T25" fmla="*/ 0 h 65"/>
              <a:gd name="T26" fmla="*/ 83 w 195"/>
              <a:gd name="T27" fmla="*/ 23 h 65"/>
              <a:gd name="T28" fmla="*/ 94 w 195"/>
              <a:gd name="T29" fmla="*/ 19 h 65"/>
              <a:gd name="T30" fmla="*/ 104 w 195"/>
              <a:gd name="T31" fmla="*/ 22 h 65"/>
              <a:gd name="T32" fmla="*/ 112 w 195"/>
              <a:gd name="T33" fmla="*/ 40 h 65"/>
              <a:gd name="T34" fmla="*/ 109 w 195"/>
              <a:gd name="T35" fmla="*/ 54 h 65"/>
              <a:gd name="T36" fmla="*/ 101 w 195"/>
              <a:gd name="T37" fmla="*/ 63 h 65"/>
              <a:gd name="T38" fmla="*/ 89 w 195"/>
              <a:gd name="T39" fmla="*/ 65 h 65"/>
              <a:gd name="T40" fmla="*/ 81 w 195"/>
              <a:gd name="T41" fmla="*/ 58 h 65"/>
              <a:gd name="T42" fmla="*/ 81 w 195"/>
              <a:gd name="T43" fmla="*/ 49 h 65"/>
              <a:gd name="T44" fmla="*/ 89 w 195"/>
              <a:gd name="T45" fmla="*/ 55 h 65"/>
              <a:gd name="T46" fmla="*/ 98 w 195"/>
              <a:gd name="T47" fmla="*/ 46 h 65"/>
              <a:gd name="T48" fmla="*/ 96 w 195"/>
              <a:gd name="T49" fmla="*/ 32 h 65"/>
              <a:gd name="T50" fmla="*/ 86 w 195"/>
              <a:gd name="T51" fmla="*/ 30 h 65"/>
              <a:gd name="T52" fmla="*/ 80 w 195"/>
              <a:gd name="T53" fmla="*/ 40 h 65"/>
              <a:gd name="T54" fmla="*/ 130 w 195"/>
              <a:gd name="T55" fmla="*/ 45 h 65"/>
              <a:gd name="T56" fmla="*/ 138 w 195"/>
              <a:gd name="T57" fmla="*/ 55 h 65"/>
              <a:gd name="T58" fmla="*/ 155 w 195"/>
              <a:gd name="T59" fmla="*/ 51 h 65"/>
              <a:gd name="T60" fmla="*/ 140 w 195"/>
              <a:gd name="T61" fmla="*/ 64 h 65"/>
              <a:gd name="T62" fmla="*/ 127 w 195"/>
              <a:gd name="T63" fmla="*/ 61 h 65"/>
              <a:gd name="T64" fmla="*/ 119 w 195"/>
              <a:gd name="T65" fmla="*/ 51 h 65"/>
              <a:gd name="T66" fmla="*/ 118 w 195"/>
              <a:gd name="T67" fmla="*/ 37 h 65"/>
              <a:gd name="T68" fmla="*/ 124 w 195"/>
              <a:gd name="T69" fmla="*/ 25 h 65"/>
              <a:gd name="T70" fmla="*/ 135 w 195"/>
              <a:gd name="T71" fmla="*/ 19 h 65"/>
              <a:gd name="T72" fmla="*/ 147 w 195"/>
              <a:gd name="T73" fmla="*/ 20 h 65"/>
              <a:gd name="T74" fmla="*/ 157 w 195"/>
              <a:gd name="T75" fmla="*/ 31 h 65"/>
              <a:gd name="T76" fmla="*/ 159 w 195"/>
              <a:gd name="T77" fmla="*/ 45 h 65"/>
              <a:gd name="T78" fmla="*/ 145 w 195"/>
              <a:gd name="T79" fmla="*/ 30 h 65"/>
              <a:gd name="T80" fmla="*/ 136 w 195"/>
              <a:gd name="T81" fmla="*/ 28 h 65"/>
              <a:gd name="T82" fmla="*/ 130 w 195"/>
              <a:gd name="T83" fmla="*/ 37 h 65"/>
              <a:gd name="T84" fmla="*/ 192 w 195"/>
              <a:gd name="T85" fmla="*/ 30 h 65"/>
              <a:gd name="T86" fmla="*/ 182 w 195"/>
              <a:gd name="T87" fmla="*/ 33 h 65"/>
              <a:gd name="T88" fmla="*/ 180 w 195"/>
              <a:gd name="T89" fmla="*/ 63 h 65"/>
              <a:gd name="T90" fmla="*/ 180 w 195"/>
              <a:gd name="T91" fmla="*/ 19 h 65"/>
              <a:gd name="T92" fmla="*/ 182 w 195"/>
              <a:gd name="T93" fmla="*/ 23 h 65"/>
              <a:gd name="T94" fmla="*/ 191 w 195"/>
              <a:gd name="T95" fmla="*/ 18 h 65"/>
              <a:gd name="T96" fmla="*/ 195 w 195"/>
              <a:gd name="T97" fmla="*/ 3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5" h="65">
                <a:moveTo>
                  <a:pt x="35" y="14"/>
                </a:moveTo>
                <a:lnTo>
                  <a:pt x="13" y="15"/>
                </a:lnTo>
                <a:lnTo>
                  <a:pt x="13" y="30"/>
                </a:lnTo>
                <a:lnTo>
                  <a:pt x="33" y="30"/>
                </a:lnTo>
                <a:lnTo>
                  <a:pt x="33" y="40"/>
                </a:lnTo>
                <a:lnTo>
                  <a:pt x="13" y="41"/>
                </a:lnTo>
                <a:lnTo>
                  <a:pt x="13" y="65"/>
                </a:lnTo>
                <a:lnTo>
                  <a:pt x="0" y="65"/>
                </a:lnTo>
                <a:lnTo>
                  <a:pt x="0" y="4"/>
                </a:lnTo>
                <a:lnTo>
                  <a:pt x="35" y="3"/>
                </a:lnTo>
                <a:lnTo>
                  <a:pt x="35" y="14"/>
                </a:lnTo>
                <a:close/>
                <a:moveTo>
                  <a:pt x="42" y="7"/>
                </a:moveTo>
                <a:lnTo>
                  <a:pt x="43" y="5"/>
                </a:lnTo>
                <a:lnTo>
                  <a:pt x="45" y="2"/>
                </a:lnTo>
                <a:lnTo>
                  <a:pt x="46" y="1"/>
                </a:lnTo>
                <a:lnTo>
                  <a:pt x="50" y="0"/>
                </a:lnTo>
                <a:lnTo>
                  <a:pt x="53" y="1"/>
                </a:lnTo>
                <a:lnTo>
                  <a:pt x="55" y="2"/>
                </a:lnTo>
                <a:lnTo>
                  <a:pt x="56" y="4"/>
                </a:lnTo>
                <a:lnTo>
                  <a:pt x="57" y="7"/>
                </a:lnTo>
                <a:lnTo>
                  <a:pt x="56" y="10"/>
                </a:lnTo>
                <a:lnTo>
                  <a:pt x="55" y="12"/>
                </a:lnTo>
                <a:lnTo>
                  <a:pt x="53" y="13"/>
                </a:lnTo>
                <a:lnTo>
                  <a:pt x="50" y="13"/>
                </a:lnTo>
                <a:lnTo>
                  <a:pt x="47" y="13"/>
                </a:lnTo>
                <a:lnTo>
                  <a:pt x="45" y="12"/>
                </a:lnTo>
                <a:lnTo>
                  <a:pt x="43" y="10"/>
                </a:lnTo>
                <a:lnTo>
                  <a:pt x="42" y="7"/>
                </a:lnTo>
                <a:lnTo>
                  <a:pt x="42" y="7"/>
                </a:lnTo>
                <a:close/>
                <a:moveTo>
                  <a:pt x="44" y="64"/>
                </a:moveTo>
                <a:lnTo>
                  <a:pt x="43" y="21"/>
                </a:lnTo>
                <a:lnTo>
                  <a:pt x="56" y="21"/>
                </a:lnTo>
                <a:lnTo>
                  <a:pt x="56" y="64"/>
                </a:lnTo>
                <a:lnTo>
                  <a:pt x="44" y="64"/>
                </a:lnTo>
                <a:close/>
                <a:moveTo>
                  <a:pt x="81" y="58"/>
                </a:moveTo>
                <a:lnTo>
                  <a:pt x="81" y="64"/>
                </a:lnTo>
                <a:lnTo>
                  <a:pt x="68" y="64"/>
                </a:lnTo>
                <a:lnTo>
                  <a:pt x="67" y="0"/>
                </a:lnTo>
                <a:lnTo>
                  <a:pt x="79" y="0"/>
                </a:lnTo>
                <a:lnTo>
                  <a:pt x="80" y="27"/>
                </a:lnTo>
                <a:lnTo>
                  <a:pt x="80" y="27"/>
                </a:lnTo>
                <a:lnTo>
                  <a:pt x="83" y="23"/>
                </a:lnTo>
                <a:lnTo>
                  <a:pt x="86" y="21"/>
                </a:lnTo>
                <a:lnTo>
                  <a:pt x="90" y="20"/>
                </a:lnTo>
                <a:lnTo>
                  <a:pt x="94" y="19"/>
                </a:lnTo>
                <a:lnTo>
                  <a:pt x="98" y="20"/>
                </a:lnTo>
                <a:lnTo>
                  <a:pt x="101" y="20"/>
                </a:lnTo>
                <a:lnTo>
                  <a:pt x="104" y="22"/>
                </a:lnTo>
                <a:lnTo>
                  <a:pt x="107" y="25"/>
                </a:lnTo>
                <a:lnTo>
                  <a:pt x="111" y="31"/>
                </a:lnTo>
                <a:lnTo>
                  <a:pt x="112" y="40"/>
                </a:lnTo>
                <a:lnTo>
                  <a:pt x="112" y="46"/>
                </a:lnTo>
                <a:lnTo>
                  <a:pt x="111" y="50"/>
                </a:lnTo>
                <a:lnTo>
                  <a:pt x="109" y="54"/>
                </a:lnTo>
                <a:lnTo>
                  <a:pt x="107" y="58"/>
                </a:lnTo>
                <a:lnTo>
                  <a:pt x="104" y="61"/>
                </a:lnTo>
                <a:lnTo>
                  <a:pt x="101" y="63"/>
                </a:lnTo>
                <a:lnTo>
                  <a:pt x="97" y="64"/>
                </a:lnTo>
                <a:lnTo>
                  <a:pt x="93" y="65"/>
                </a:lnTo>
                <a:lnTo>
                  <a:pt x="89" y="65"/>
                </a:lnTo>
                <a:lnTo>
                  <a:pt x="86" y="63"/>
                </a:lnTo>
                <a:lnTo>
                  <a:pt x="83" y="61"/>
                </a:lnTo>
                <a:lnTo>
                  <a:pt x="81" y="58"/>
                </a:lnTo>
                <a:lnTo>
                  <a:pt x="81" y="58"/>
                </a:lnTo>
                <a:close/>
                <a:moveTo>
                  <a:pt x="80" y="45"/>
                </a:moveTo>
                <a:lnTo>
                  <a:pt x="81" y="49"/>
                </a:lnTo>
                <a:lnTo>
                  <a:pt x="83" y="52"/>
                </a:lnTo>
                <a:lnTo>
                  <a:pt x="86" y="55"/>
                </a:lnTo>
                <a:lnTo>
                  <a:pt x="89" y="55"/>
                </a:lnTo>
                <a:lnTo>
                  <a:pt x="93" y="54"/>
                </a:lnTo>
                <a:lnTo>
                  <a:pt x="96" y="51"/>
                </a:lnTo>
                <a:lnTo>
                  <a:pt x="98" y="46"/>
                </a:lnTo>
                <a:lnTo>
                  <a:pt x="99" y="41"/>
                </a:lnTo>
                <a:lnTo>
                  <a:pt x="98" y="36"/>
                </a:lnTo>
                <a:lnTo>
                  <a:pt x="96" y="32"/>
                </a:lnTo>
                <a:lnTo>
                  <a:pt x="94" y="30"/>
                </a:lnTo>
                <a:lnTo>
                  <a:pt x="89" y="29"/>
                </a:lnTo>
                <a:lnTo>
                  <a:pt x="86" y="30"/>
                </a:lnTo>
                <a:lnTo>
                  <a:pt x="83" y="32"/>
                </a:lnTo>
                <a:lnTo>
                  <a:pt x="81" y="36"/>
                </a:lnTo>
                <a:lnTo>
                  <a:pt x="80" y="40"/>
                </a:lnTo>
                <a:lnTo>
                  <a:pt x="80" y="45"/>
                </a:lnTo>
                <a:close/>
                <a:moveTo>
                  <a:pt x="159" y="45"/>
                </a:moveTo>
                <a:lnTo>
                  <a:pt x="130" y="45"/>
                </a:lnTo>
                <a:lnTo>
                  <a:pt x="132" y="50"/>
                </a:lnTo>
                <a:lnTo>
                  <a:pt x="134" y="53"/>
                </a:lnTo>
                <a:lnTo>
                  <a:pt x="138" y="55"/>
                </a:lnTo>
                <a:lnTo>
                  <a:pt x="143" y="55"/>
                </a:lnTo>
                <a:lnTo>
                  <a:pt x="149" y="54"/>
                </a:lnTo>
                <a:lnTo>
                  <a:pt x="155" y="51"/>
                </a:lnTo>
                <a:lnTo>
                  <a:pt x="155" y="60"/>
                </a:lnTo>
                <a:lnTo>
                  <a:pt x="149" y="63"/>
                </a:lnTo>
                <a:lnTo>
                  <a:pt x="140" y="64"/>
                </a:lnTo>
                <a:lnTo>
                  <a:pt x="135" y="64"/>
                </a:lnTo>
                <a:lnTo>
                  <a:pt x="131" y="63"/>
                </a:lnTo>
                <a:lnTo>
                  <a:pt x="127" y="61"/>
                </a:lnTo>
                <a:lnTo>
                  <a:pt x="124" y="58"/>
                </a:lnTo>
                <a:lnTo>
                  <a:pt x="121" y="55"/>
                </a:lnTo>
                <a:lnTo>
                  <a:pt x="119" y="51"/>
                </a:lnTo>
                <a:lnTo>
                  <a:pt x="119" y="47"/>
                </a:lnTo>
                <a:lnTo>
                  <a:pt x="118" y="42"/>
                </a:lnTo>
                <a:lnTo>
                  <a:pt x="118" y="37"/>
                </a:lnTo>
                <a:lnTo>
                  <a:pt x="119" y="33"/>
                </a:lnTo>
                <a:lnTo>
                  <a:pt x="121" y="29"/>
                </a:lnTo>
                <a:lnTo>
                  <a:pt x="124" y="25"/>
                </a:lnTo>
                <a:lnTo>
                  <a:pt x="127" y="23"/>
                </a:lnTo>
                <a:lnTo>
                  <a:pt x="130" y="20"/>
                </a:lnTo>
                <a:lnTo>
                  <a:pt x="135" y="19"/>
                </a:lnTo>
                <a:lnTo>
                  <a:pt x="139" y="18"/>
                </a:lnTo>
                <a:lnTo>
                  <a:pt x="144" y="19"/>
                </a:lnTo>
                <a:lnTo>
                  <a:pt x="147" y="20"/>
                </a:lnTo>
                <a:lnTo>
                  <a:pt x="150" y="21"/>
                </a:lnTo>
                <a:lnTo>
                  <a:pt x="154" y="24"/>
                </a:lnTo>
                <a:lnTo>
                  <a:pt x="157" y="31"/>
                </a:lnTo>
                <a:lnTo>
                  <a:pt x="159" y="35"/>
                </a:lnTo>
                <a:lnTo>
                  <a:pt x="159" y="39"/>
                </a:lnTo>
                <a:lnTo>
                  <a:pt x="159" y="45"/>
                </a:lnTo>
                <a:close/>
                <a:moveTo>
                  <a:pt x="147" y="37"/>
                </a:moveTo>
                <a:lnTo>
                  <a:pt x="147" y="33"/>
                </a:lnTo>
                <a:lnTo>
                  <a:pt x="145" y="30"/>
                </a:lnTo>
                <a:lnTo>
                  <a:pt x="142" y="28"/>
                </a:lnTo>
                <a:lnTo>
                  <a:pt x="139" y="27"/>
                </a:lnTo>
                <a:lnTo>
                  <a:pt x="136" y="28"/>
                </a:lnTo>
                <a:lnTo>
                  <a:pt x="134" y="30"/>
                </a:lnTo>
                <a:lnTo>
                  <a:pt x="131" y="33"/>
                </a:lnTo>
                <a:lnTo>
                  <a:pt x="130" y="37"/>
                </a:lnTo>
                <a:lnTo>
                  <a:pt x="147" y="37"/>
                </a:lnTo>
                <a:close/>
                <a:moveTo>
                  <a:pt x="195" y="30"/>
                </a:moveTo>
                <a:lnTo>
                  <a:pt x="192" y="30"/>
                </a:lnTo>
                <a:lnTo>
                  <a:pt x="189" y="29"/>
                </a:lnTo>
                <a:lnTo>
                  <a:pt x="185" y="30"/>
                </a:lnTo>
                <a:lnTo>
                  <a:pt x="182" y="33"/>
                </a:lnTo>
                <a:lnTo>
                  <a:pt x="180" y="36"/>
                </a:lnTo>
                <a:lnTo>
                  <a:pt x="180" y="41"/>
                </a:lnTo>
                <a:lnTo>
                  <a:pt x="180" y="63"/>
                </a:lnTo>
                <a:lnTo>
                  <a:pt x="167" y="63"/>
                </a:lnTo>
                <a:lnTo>
                  <a:pt x="167" y="20"/>
                </a:lnTo>
                <a:lnTo>
                  <a:pt x="180" y="19"/>
                </a:lnTo>
                <a:lnTo>
                  <a:pt x="180" y="27"/>
                </a:lnTo>
                <a:lnTo>
                  <a:pt x="180" y="27"/>
                </a:lnTo>
                <a:lnTo>
                  <a:pt x="182" y="23"/>
                </a:lnTo>
                <a:lnTo>
                  <a:pt x="184" y="21"/>
                </a:lnTo>
                <a:lnTo>
                  <a:pt x="187" y="19"/>
                </a:lnTo>
                <a:lnTo>
                  <a:pt x="191" y="18"/>
                </a:lnTo>
                <a:lnTo>
                  <a:pt x="193" y="18"/>
                </a:lnTo>
                <a:lnTo>
                  <a:pt x="195" y="19"/>
                </a:lnTo>
                <a:lnTo>
                  <a:pt x="195" y="3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" name="Rectangle 31"/>
          <p:cNvSpPr>
            <a:spLocks noChangeArrowheads="1"/>
          </p:cNvSpPr>
          <p:nvPr/>
        </p:nvSpPr>
        <p:spPr bwMode="auto">
          <a:xfrm>
            <a:off x="6727477" y="3225299"/>
            <a:ext cx="2125512" cy="1443038"/>
          </a:xfrm>
          <a:prstGeom prst="rect">
            <a:avLst/>
          </a:prstGeom>
          <a:solidFill>
            <a:srgbClr val="B7DD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" name="Rectangle 32"/>
          <p:cNvSpPr>
            <a:spLocks noChangeArrowheads="1"/>
          </p:cNvSpPr>
          <p:nvPr/>
        </p:nvSpPr>
        <p:spPr bwMode="auto">
          <a:xfrm>
            <a:off x="6727477" y="3225299"/>
            <a:ext cx="2125512" cy="1443038"/>
          </a:xfrm>
          <a:prstGeom prst="rect">
            <a:avLst/>
          </a:prstGeom>
          <a:noFill/>
          <a:ln w="38100">
            <a:solidFill>
              <a:srgbClr val="C6D8F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" name="Rectangle 33"/>
          <p:cNvSpPr>
            <a:spLocks noChangeArrowheads="1"/>
          </p:cNvSpPr>
          <p:nvPr/>
        </p:nvSpPr>
        <p:spPr bwMode="auto">
          <a:xfrm>
            <a:off x="7769706" y="4382108"/>
            <a:ext cx="76944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1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前端模拟板</a:t>
            </a:r>
            <a:endParaRPr kumimoji="0" 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" name="Rectangle 34"/>
          <p:cNvSpPr>
            <a:spLocks noChangeArrowheads="1"/>
          </p:cNvSpPr>
          <p:nvPr/>
        </p:nvSpPr>
        <p:spPr bwMode="auto">
          <a:xfrm>
            <a:off x="6901027" y="3479299"/>
            <a:ext cx="972249" cy="811213"/>
          </a:xfrm>
          <a:prstGeom prst="rect">
            <a:avLst/>
          </a:prstGeom>
          <a:solidFill>
            <a:srgbClr val="F9C4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" name="Rectangle 35"/>
          <p:cNvSpPr>
            <a:spLocks noChangeArrowheads="1"/>
          </p:cNvSpPr>
          <p:nvPr/>
        </p:nvSpPr>
        <p:spPr bwMode="auto">
          <a:xfrm>
            <a:off x="6901027" y="3479299"/>
            <a:ext cx="972249" cy="811213"/>
          </a:xfrm>
          <a:prstGeom prst="rect">
            <a:avLst/>
          </a:prstGeom>
          <a:noFill/>
          <a:ln w="3175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4" name="Rectangle 36"/>
          <p:cNvSpPr>
            <a:spLocks noChangeArrowheads="1"/>
          </p:cNvSpPr>
          <p:nvPr/>
        </p:nvSpPr>
        <p:spPr bwMode="auto">
          <a:xfrm>
            <a:off x="7147354" y="3664318"/>
            <a:ext cx="444137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Aritx</a:t>
            </a:r>
            <a:endParaRPr kumimoji="0" lang="zh-CN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5" name="Rectangle 37"/>
          <p:cNvSpPr>
            <a:spLocks noChangeArrowheads="1"/>
          </p:cNvSpPr>
          <p:nvPr/>
        </p:nvSpPr>
        <p:spPr bwMode="auto">
          <a:xfrm>
            <a:off x="7543905" y="3664318"/>
            <a:ext cx="167951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endParaRPr kumimoji="0" lang="zh-CN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8" name="Rectangle 40"/>
          <p:cNvSpPr>
            <a:spLocks noChangeArrowheads="1"/>
          </p:cNvSpPr>
          <p:nvPr/>
        </p:nvSpPr>
        <p:spPr bwMode="auto">
          <a:xfrm>
            <a:off x="7182811" y="4017462"/>
            <a:ext cx="485192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FPGA</a:t>
            </a:r>
            <a:endParaRPr kumimoji="0" lang="zh-CN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Rectangle 41"/>
          <p:cNvSpPr>
            <a:spLocks noChangeArrowheads="1"/>
          </p:cNvSpPr>
          <p:nvPr/>
        </p:nvSpPr>
        <p:spPr bwMode="auto">
          <a:xfrm>
            <a:off x="8000172" y="3460249"/>
            <a:ext cx="740850" cy="163513"/>
          </a:xfrm>
          <a:prstGeom prst="rect">
            <a:avLst/>
          </a:prstGeom>
          <a:solidFill>
            <a:srgbClr val="F59D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0" name="Rectangle 42"/>
          <p:cNvSpPr>
            <a:spLocks noChangeArrowheads="1"/>
          </p:cNvSpPr>
          <p:nvPr/>
        </p:nvSpPr>
        <p:spPr bwMode="auto">
          <a:xfrm>
            <a:off x="8000172" y="3460249"/>
            <a:ext cx="740850" cy="163513"/>
          </a:xfrm>
          <a:prstGeom prst="rect">
            <a:avLst/>
          </a:prstGeom>
          <a:noFill/>
          <a:ln w="3175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" name="Rectangle 43"/>
          <p:cNvSpPr>
            <a:spLocks noChangeArrowheads="1"/>
          </p:cNvSpPr>
          <p:nvPr/>
        </p:nvSpPr>
        <p:spPr bwMode="auto">
          <a:xfrm>
            <a:off x="8205446" y="3447549"/>
            <a:ext cx="404948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0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ADC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44"/>
          <p:cNvSpPr>
            <a:spLocks noChangeArrowheads="1"/>
          </p:cNvSpPr>
          <p:nvPr/>
        </p:nvSpPr>
        <p:spPr bwMode="auto">
          <a:xfrm>
            <a:off x="8030030" y="3774574"/>
            <a:ext cx="733386" cy="163513"/>
          </a:xfrm>
          <a:prstGeom prst="rect">
            <a:avLst/>
          </a:prstGeom>
          <a:solidFill>
            <a:srgbClr val="F59D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3" name="Rectangle 45"/>
          <p:cNvSpPr>
            <a:spLocks noChangeArrowheads="1"/>
          </p:cNvSpPr>
          <p:nvPr/>
        </p:nvSpPr>
        <p:spPr bwMode="auto">
          <a:xfrm>
            <a:off x="8030030" y="3774574"/>
            <a:ext cx="733386" cy="163513"/>
          </a:xfrm>
          <a:prstGeom prst="rect">
            <a:avLst/>
          </a:prstGeom>
          <a:noFill/>
          <a:ln w="3175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4" name="Rectangle 46"/>
          <p:cNvSpPr>
            <a:spLocks noChangeArrowheads="1"/>
          </p:cNvSpPr>
          <p:nvPr/>
        </p:nvSpPr>
        <p:spPr bwMode="auto">
          <a:xfrm>
            <a:off x="8231571" y="3761874"/>
            <a:ext cx="404948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0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DAC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5" name="Rectangle 47"/>
          <p:cNvSpPr>
            <a:spLocks noChangeArrowheads="1"/>
          </p:cNvSpPr>
          <p:nvPr/>
        </p:nvSpPr>
        <p:spPr bwMode="auto">
          <a:xfrm>
            <a:off x="8030030" y="4049212"/>
            <a:ext cx="738984" cy="173038"/>
          </a:xfrm>
          <a:prstGeom prst="rect">
            <a:avLst/>
          </a:prstGeom>
          <a:solidFill>
            <a:srgbClr val="F59D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6" name="Rectangle 48"/>
          <p:cNvSpPr>
            <a:spLocks noChangeArrowheads="1"/>
          </p:cNvSpPr>
          <p:nvPr/>
        </p:nvSpPr>
        <p:spPr bwMode="auto">
          <a:xfrm>
            <a:off x="8030030" y="4049212"/>
            <a:ext cx="738984" cy="173038"/>
          </a:xfrm>
          <a:prstGeom prst="rect">
            <a:avLst/>
          </a:prstGeom>
          <a:noFill/>
          <a:ln w="3175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7" name="Rectangle 49"/>
          <p:cNvSpPr>
            <a:spLocks noChangeArrowheads="1"/>
          </p:cNvSpPr>
          <p:nvPr/>
        </p:nvSpPr>
        <p:spPr bwMode="auto">
          <a:xfrm>
            <a:off x="8253965" y="4041274"/>
            <a:ext cx="36576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0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DIO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8" name="Freeform 50"/>
          <p:cNvSpPr>
            <a:spLocks/>
          </p:cNvSpPr>
          <p:nvPr/>
        </p:nvSpPr>
        <p:spPr bwMode="auto">
          <a:xfrm>
            <a:off x="6137499" y="5199430"/>
            <a:ext cx="625151" cy="219075"/>
          </a:xfrm>
          <a:custGeom>
            <a:avLst/>
            <a:gdLst>
              <a:gd name="T0" fmla="*/ 0 w 335"/>
              <a:gd name="T1" fmla="*/ 71 h 138"/>
              <a:gd name="T2" fmla="*/ 89 w 335"/>
              <a:gd name="T3" fmla="*/ 1 h 138"/>
              <a:gd name="T4" fmla="*/ 89 w 335"/>
              <a:gd name="T5" fmla="*/ 36 h 138"/>
              <a:gd name="T6" fmla="*/ 244 w 335"/>
              <a:gd name="T7" fmla="*/ 33 h 138"/>
              <a:gd name="T8" fmla="*/ 244 w 335"/>
              <a:gd name="T9" fmla="*/ 0 h 138"/>
              <a:gd name="T10" fmla="*/ 335 w 335"/>
              <a:gd name="T11" fmla="*/ 66 h 138"/>
              <a:gd name="T12" fmla="*/ 245 w 335"/>
              <a:gd name="T13" fmla="*/ 136 h 138"/>
              <a:gd name="T14" fmla="*/ 245 w 335"/>
              <a:gd name="T15" fmla="*/ 102 h 138"/>
              <a:gd name="T16" fmla="*/ 90 w 335"/>
              <a:gd name="T17" fmla="*/ 104 h 138"/>
              <a:gd name="T18" fmla="*/ 91 w 335"/>
              <a:gd name="T19" fmla="*/ 138 h 138"/>
              <a:gd name="T20" fmla="*/ 0 w 335"/>
              <a:gd name="T21" fmla="*/ 71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35" h="138">
                <a:moveTo>
                  <a:pt x="0" y="71"/>
                </a:moveTo>
                <a:lnTo>
                  <a:pt x="89" y="1"/>
                </a:lnTo>
                <a:lnTo>
                  <a:pt x="89" y="36"/>
                </a:lnTo>
                <a:lnTo>
                  <a:pt x="244" y="33"/>
                </a:lnTo>
                <a:lnTo>
                  <a:pt x="244" y="0"/>
                </a:lnTo>
                <a:lnTo>
                  <a:pt x="335" y="66"/>
                </a:lnTo>
                <a:lnTo>
                  <a:pt x="245" y="136"/>
                </a:lnTo>
                <a:lnTo>
                  <a:pt x="245" y="102"/>
                </a:lnTo>
                <a:lnTo>
                  <a:pt x="90" y="104"/>
                </a:lnTo>
                <a:lnTo>
                  <a:pt x="91" y="138"/>
                </a:lnTo>
                <a:lnTo>
                  <a:pt x="0" y="71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9" name="Freeform 52"/>
          <p:cNvSpPr>
            <a:spLocks noEditPoints="1"/>
          </p:cNvSpPr>
          <p:nvPr/>
        </p:nvSpPr>
        <p:spPr bwMode="auto">
          <a:xfrm>
            <a:off x="6268127" y="5056915"/>
            <a:ext cx="363894" cy="103188"/>
          </a:xfrm>
          <a:custGeom>
            <a:avLst/>
            <a:gdLst>
              <a:gd name="T0" fmla="*/ 13 w 195"/>
              <a:gd name="T1" fmla="*/ 31 h 65"/>
              <a:gd name="T2" fmla="*/ 13 w 195"/>
              <a:gd name="T3" fmla="*/ 41 h 65"/>
              <a:gd name="T4" fmla="*/ 0 w 195"/>
              <a:gd name="T5" fmla="*/ 4 h 65"/>
              <a:gd name="T6" fmla="*/ 42 w 195"/>
              <a:gd name="T7" fmla="*/ 8 h 65"/>
              <a:gd name="T8" fmla="*/ 46 w 195"/>
              <a:gd name="T9" fmla="*/ 1 h 65"/>
              <a:gd name="T10" fmla="*/ 55 w 195"/>
              <a:gd name="T11" fmla="*/ 3 h 65"/>
              <a:gd name="T12" fmla="*/ 56 w 195"/>
              <a:gd name="T13" fmla="*/ 10 h 65"/>
              <a:gd name="T14" fmla="*/ 50 w 195"/>
              <a:gd name="T15" fmla="*/ 14 h 65"/>
              <a:gd name="T16" fmla="*/ 43 w 195"/>
              <a:gd name="T17" fmla="*/ 10 h 65"/>
              <a:gd name="T18" fmla="*/ 44 w 195"/>
              <a:gd name="T19" fmla="*/ 64 h 65"/>
              <a:gd name="T20" fmla="*/ 56 w 195"/>
              <a:gd name="T21" fmla="*/ 64 h 65"/>
              <a:gd name="T22" fmla="*/ 80 w 195"/>
              <a:gd name="T23" fmla="*/ 64 h 65"/>
              <a:gd name="T24" fmla="*/ 79 w 195"/>
              <a:gd name="T25" fmla="*/ 0 h 65"/>
              <a:gd name="T26" fmla="*/ 83 w 195"/>
              <a:gd name="T27" fmla="*/ 24 h 65"/>
              <a:gd name="T28" fmla="*/ 94 w 195"/>
              <a:gd name="T29" fmla="*/ 19 h 65"/>
              <a:gd name="T30" fmla="*/ 104 w 195"/>
              <a:gd name="T31" fmla="*/ 23 h 65"/>
              <a:gd name="T32" fmla="*/ 112 w 195"/>
              <a:gd name="T33" fmla="*/ 41 h 65"/>
              <a:gd name="T34" fmla="*/ 109 w 195"/>
              <a:gd name="T35" fmla="*/ 54 h 65"/>
              <a:gd name="T36" fmla="*/ 101 w 195"/>
              <a:gd name="T37" fmla="*/ 63 h 65"/>
              <a:gd name="T38" fmla="*/ 89 w 195"/>
              <a:gd name="T39" fmla="*/ 64 h 65"/>
              <a:gd name="T40" fmla="*/ 80 w 195"/>
              <a:gd name="T41" fmla="*/ 59 h 65"/>
              <a:gd name="T42" fmla="*/ 81 w 195"/>
              <a:gd name="T43" fmla="*/ 49 h 65"/>
              <a:gd name="T44" fmla="*/ 89 w 195"/>
              <a:gd name="T45" fmla="*/ 55 h 65"/>
              <a:gd name="T46" fmla="*/ 98 w 195"/>
              <a:gd name="T47" fmla="*/ 47 h 65"/>
              <a:gd name="T48" fmla="*/ 96 w 195"/>
              <a:gd name="T49" fmla="*/ 32 h 65"/>
              <a:gd name="T50" fmla="*/ 86 w 195"/>
              <a:gd name="T51" fmla="*/ 30 h 65"/>
              <a:gd name="T52" fmla="*/ 80 w 195"/>
              <a:gd name="T53" fmla="*/ 41 h 65"/>
              <a:gd name="T54" fmla="*/ 130 w 195"/>
              <a:gd name="T55" fmla="*/ 45 h 65"/>
              <a:gd name="T56" fmla="*/ 137 w 195"/>
              <a:gd name="T57" fmla="*/ 54 h 65"/>
              <a:gd name="T58" fmla="*/ 155 w 195"/>
              <a:gd name="T59" fmla="*/ 51 h 65"/>
              <a:gd name="T60" fmla="*/ 140 w 195"/>
              <a:gd name="T61" fmla="*/ 64 h 65"/>
              <a:gd name="T62" fmla="*/ 127 w 195"/>
              <a:gd name="T63" fmla="*/ 61 h 65"/>
              <a:gd name="T64" fmla="*/ 119 w 195"/>
              <a:gd name="T65" fmla="*/ 52 h 65"/>
              <a:gd name="T66" fmla="*/ 118 w 195"/>
              <a:gd name="T67" fmla="*/ 37 h 65"/>
              <a:gd name="T68" fmla="*/ 124 w 195"/>
              <a:gd name="T69" fmla="*/ 26 h 65"/>
              <a:gd name="T70" fmla="*/ 134 w 195"/>
              <a:gd name="T71" fmla="*/ 19 h 65"/>
              <a:gd name="T72" fmla="*/ 147 w 195"/>
              <a:gd name="T73" fmla="*/ 20 h 65"/>
              <a:gd name="T74" fmla="*/ 155 w 195"/>
              <a:gd name="T75" fmla="*/ 27 h 65"/>
              <a:gd name="T76" fmla="*/ 159 w 195"/>
              <a:gd name="T77" fmla="*/ 39 h 65"/>
              <a:gd name="T78" fmla="*/ 146 w 195"/>
              <a:gd name="T79" fmla="*/ 33 h 65"/>
              <a:gd name="T80" fmla="*/ 139 w 195"/>
              <a:gd name="T81" fmla="*/ 27 h 65"/>
              <a:gd name="T82" fmla="*/ 131 w 195"/>
              <a:gd name="T83" fmla="*/ 34 h 65"/>
              <a:gd name="T84" fmla="*/ 195 w 195"/>
              <a:gd name="T85" fmla="*/ 31 h 65"/>
              <a:gd name="T86" fmla="*/ 185 w 195"/>
              <a:gd name="T87" fmla="*/ 31 h 65"/>
              <a:gd name="T88" fmla="*/ 180 w 195"/>
              <a:gd name="T89" fmla="*/ 42 h 65"/>
              <a:gd name="T90" fmla="*/ 167 w 195"/>
              <a:gd name="T91" fmla="*/ 19 h 65"/>
              <a:gd name="T92" fmla="*/ 180 w 195"/>
              <a:gd name="T93" fmla="*/ 27 h 65"/>
              <a:gd name="T94" fmla="*/ 187 w 195"/>
              <a:gd name="T95" fmla="*/ 19 h 65"/>
              <a:gd name="T96" fmla="*/ 194 w 195"/>
              <a:gd name="T97" fmla="*/ 19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5" h="65">
                <a:moveTo>
                  <a:pt x="34" y="14"/>
                </a:moveTo>
                <a:lnTo>
                  <a:pt x="13" y="15"/>
                </a:lnTo>
                <a:lnTo>
                  <a:pt x="13" y="31"/>
                </a:lnTo>
                <a:lnTo>
                  <a:pt x="33" y="30"/>
                </a:lnTo>
                <a:lnTo>
                  <a:pt x="33" y="41"/>
                </a:lnTo>
                <a:lnTo>
                  <a:pt x="13" y="41"/>
                </a:lnTo>
                <a:lnTo>
                  <a:pt x="13" y="65"/>
                </a:lnTo>
                <a:lnTo>
                  <a:pt x="0" y="65"/>
                </a:lnTo>
                <a:lnTo>
                  <a:pt x="0" y="4"/>
                </a:lnTo>
                <a:lnTo>
                  <a:pt x="34" y="4"/>
                </a:lnTo>
                <a:lnTo>
                  <a:pt x="34" y="14"/>
                </a:lnTo>
                <a:close/>
                <a:moveTo>
                  <a:pt x="42" y="8"/>
                </a:moveTo>
                <a:lnTo>
                  <a:pt x="43" y="5"/>
                </a:lnTo>
                <a:lnTo>
                  <a:pt x="44" y="3"/>
                </a:lnTo>
                <a:lnTo>
                  <a:pt x="46" y="1"/>
                </a:lnTo>
                <a:lnTo>
                  <a:pt x="50" y="1"/>
                </a:lnTo>
                <a:lnTo>
                  <a:pt x="52" y="1"/>
                </a:lnTo>
                <a:lnTo>
                  <a:pt x="55" y="3"/>
                </a:lnTo>
                <a:lnTo>
                  <a:pt x="56" y="4"/>
                </a:lnTo>
                <a:lnTo>
                  <a:pt x="57" y="7"/>
                </a:lnTo>
                <a:lnTo>
                  <a:pt x="56" y="10"/>
                </a:lnTo>
                <a:lnTo>
                  <a:pt x="55" y="12"/>
                </a:lnTo>
                <a:lnTo>
                  <a:pt x="53" y="13"/>
                </a:lnTo>
                <a:lnTo>
                  <a:pt x="50" y="14"/>
                </a:lnTo>
                <a:lnTo>
                  <a:pt x="46" y="13"/>
                </a:lnTo>
                <a:lnTo>
                  <a:pt x="44" y="12"/>
                </a:lnTo>
                <a:lnTo>
                  <a:pt x="43" y="10"/>
                </a:lnTo>
                <a:lnTo>
                  <a:pt x="42" y="8"/>
                </a:lnTo>
                <a:lnTo>
                  <a:pt x="42" y="8"/>
                </a:lnTo>
                <a:close/>
                <a:moveTo>
                  <a:pt x="44" y="64"/>
                </a:moveTo>
                <a:lnTo>
                  <a:pt x="43" y="21"/>
                </a:lnTo>
                <a:lnTo>
                  <a:pt x="56" y="21"/>
                </a:lnTo>
                <a:lnTo>
                  <a:pt x="56" y="64"/>
                </a:lnTo>
                <a:lnTo>
                  <a:pt x="44" y="64"/>
                </a:lnTo>
                <a:close/>
                <a:moveTo>
                  <a:pt x="80" y="59"/>
                </a:moveTo>
                <a:lnTo>
                  <a:pt x="80" y="64"/>
                </a:lnTo>
                <a:lnTo>
                  <a:pt x="68" y="64"/>
                </a:lnTo>
                <a:lnTo>
                  <a:pt x="67" y="0"/>
                </a:lnTo>
                <a:lnTo>
                  <a:pt x="79" y="0"/>
                </a:lnTo>
                <a:lnTo>
                  <a:pt x="80" y="27"/>
                </a:lnTo>
                <a:lnTo>
                  <a:pt x="80" y="27"/>
                </a:lnTo>
                <a:lnTo>
                  <a:pt x="83" y="24"/>
                </a:lnTo>
                <a:lnTo>
                  <a:pt x="86" y="22"/>
                </a:lnTo>
                <a:lnTo>
                  <a:pt x="90" y="20"/>
                </a:lnTo>
                <a:lnTo>
                  <a:pt x="94" y="19"/>
                </a:lnTo>
                <a:lnTo>
                  <a:pt x="98" y="20"/>
                </a:lnTo>
                <a:lnTo>
                  <a:pt x="101" y="21"/>
                </a:lnTo>
                <a:lnTo>
                  <a:pt x="104" y="23"/>
                </a:lnTo>
                <a:lnTo>
                  <a:pt x="107" y="25"/>
                </a:lnTo>
                <a:lnTo>
                  <a:pt x="111" y="32"/>
                </a:lnTo>
                <a:lnTo>
                  <a:pt x="112" y="41"/>
                </a:lnTo>
                <a:lnTo>
                  <a:pt x="111" y="46"/>
                </a:lnTo>
                <a:lnTo>
                  <a:pt x="111" y="51"/>
                </a:lnTo>
                <a:lnTo>
                  <a:pt x="109" y="54"/>
                </a:lnTo>
                <a:lnTo>
                  <a:pt x="107" y="58"/>
                </a:lnTo>
                <a:lnTo>
                  <a:pt x="104" y="61"/>
                </a:lnTo>
                <a:lnTo>
                  <a:pt x="101" y="63"/>
                </a:lnTo>
                <a:lnTo>
                  <a:pt x="97" y="64"/>
                </a:lnTo>
                <a:lnTo>
                  <a:pt x="93" y="65"/>
                </a:lnTo>
                <a:lnTo>
                  <a:pt x="89" y="64"/>
                </a:lnTo>
                <a:lnTo>
                  <a:pt x="86" y="64"/>
                </a:lnTo>
                <a:lnTo>
                  <a:pt x="83" y="62"/>
                </a:lnTo>
                <a:lnTo>
                  <a:pt x="80" y="59"/>
                </a:lnTo>
                <a:lnTo>
                  <a:pt x="80" y="59"/>
                </a:lnTo>
                <a:close/>
                <a:moveTo>
                  <a:pt x="80" y="46"/>
                </a:moveTo>
                <a:lnTo>
                  <a:pt x="81" y="49"/>
                </a:lnTo>
                <a:lnTo>
                  <a:pt x="83" y="52"/>
                </a:lnTo>
                <a:lnTo>
                  <a:pt x="86" y="54"/>
                </a:lnTo>
                <a:lnTo>
                  <a:pt x="89" y="55"/>
                </a:lnTo>
                <a:lnTo>
                  <a:pt x="93" y="54"/>
                </a:lnTo>
                <a:lnTo>
                  <a:pt x="96" y="51"/>
                </a:lnTo>
                <a:lnTo>
                  <a:pt x="98" y="47"/>
                </a:lnTo>
                <a:lnTo>
                  <a:pt x="99" y="41"/>
                </a:lnTo>
                <a:lnTo>
                  <a:pt x="98" y="36"/>
                </a:lnTo>
                <a:lnTo>
                  <a:pt x="96" y="32"/>
                </a:lnTo>
                <a:lnTo>
                  <a:pt x="93" y="30"/>
                </a:lnTo>
                <a:lnTo>
                  <a:pt x="89" y="29"/>
                </a:lnTo>
                <a:lnTo>
                  <a:pt x="86" y="30"/>
                </a:lnTo>
                <a:lnTo>
                  <a:pt x="83" y="32"/>
                </a:lnTo>
                <a:lnTo>
                  <a:pt x="81" y="36"/>
                </a:lnTo>
                <a:lnTo>
                  <a:pt x="80" y="41"/>
                </a:lnTo>
                <a:lnTo>
                  <a:pt x="80" y="46"/>
                </a:lnTo>
                <a:close/>
                <a:moveTo>
                  <a:pt x="159" y="45"/>
                </a:moveTo>
                <a:lnTo>
                  <a:pt x="130" y="45"/>
                </a:lnTo>
                <a:lnTo>
                  <a:pt x="131" y="49"/>
                </a:lnTo>
                <a:lnTo>
                  <a:pt x="134" y="52"/>
                </a:lnTo>
                <a:lnTo>
                  <a:pt x="137" y="54"/>
                </a:lnTo>
                <a:lnTo>
                  <a:pt x="142" y="55"/>
                </a:lnTo>
                <a:lnTo>
                  <a:pt x="149" y="54"/>
                </a:lnTo>
                <a:lnTo>
                  <a:pt x="155" y="51"/>
                </a:lnTo>
                <a:lnTo>
                  <a:pt x="155" y="61"/>
                </a:lnTo>
                <a:lnTo>
                  <a:pt x="149" y="63"/>
                </a:lnTo>
                <a:lnTo>
                  <a:pt x="140" y="64"/>
                </a:lnTo>
                <a:lnTo>
                  <a:pt x="135" y="64"/>
                </a:lnTo>
                <a:lnTo>
                  <a:pt x="130" y="63"/>
                </a:lnTo>
                <a:lnTo>
                  <a:pt x="127" y="61"/>
                </a:lnTo>
                <a:lnTo>
                  <a:pt x="124" y="59"/>
                </a:lnTo>
                <a:lnTo>
                  <a:pt x="121" y="56"/>
                </a:lnTo>
                <a:lnTo>
                  <a:pt x="119" y="52"/>
                </a:lnTo>
                <a:lnTo>
                  <a:pt x="118" y="47"/>
                </a:lnTo>
                <a:lnTo>
                  <a:pt x="117" y="42"/>
                </a:lnTo>
                <a:lnTo>
                  <a:pt x="118" y="37"/>
                </a:lnTo>
                <a:lnTo>
                  <a:pt x="119" y="33"/>
                </a:lnTo>
                <a:lnTo>
                  <a:pt x="121" y="29"/>
                </a:lnTo>
                <a:lnTo>
                  <a:pt x="124" y="26"/>
                </a:lnTo>
                <a:lnTo>
                  <a:pt x="127" y="23"/>
                </a:lnTo>
                <a:lnTo>
                  <a:pt x="130" y="21"/>
                </a:lnTo>
                <a:lnTo>
                  <a:pt x="134" y="19"/>
                </a:lnTo>
                <a:lnTo>
                  <a:pt x="139" y="19"/>
                </a:lnTo>
                <a:lnTo>
                  <a:pt x="143" y="19"/>
                </a:lnTo>
                <a:lnTo>
                  <a:pt x="147" y="20"/>
                </a:lnTo>
                <a:lnTo>
                  <a:pt x="150" y="22"/>
                </a:lnTo>
                <a:lnTo>
                  <a:pt x="154" y="24"/>
                </a:lnTo>
                <a:lnTo>
                  <a:pt x="155" y="27"/>
                </a:lnTo>
                <a:lnTo>
                  <a:pt x="157" y="31"/>
                </a:lnTo>
                <a:lnTo>
                  <a:pt x="159" y="35"/>
                </a:lnTo>
                <a:lnTo>
                  <a:pt x="159" y="39"/>
                </a:lnTo>
                <a:lnTo>
                  <a:pt x="159" y="45"/>
                </a:lnTo>
                <a:close/>
                <a:moveTo>
                  <a:pt x="147" y="37"/>
                </a:moveTo>
                <a:lnTo>
                  <a:pt x="146" y="33"/>
                </a:lnTo>
                <a:lnTo>
                  <a:pt x="145" y="30"/>
                </a:lnTo>
                <a:lnTo>
                  <a:pt x="142" y="28"/>
                </a:lnTo>
                <a:lnTo>
                  <a:pt x="139" y="27"/>
                </a:lnTo>
                <a:lnTo>
                  <a:pt x="136" y="28"/>
                </a:lnTo>
                <a:lnTo>
                  <a:pt x="133" y="30"/>
                </a:lnTo>
                <a:lnTo>
                  <a:pt x="131" y="34"/>
                </a:lnTo>
                <a:lnTo>
                  <a:pt x="130" y="37"/>
                </a:lnTo>
                <a:lnTo>
                  <a:pt x="147" y="37"/>
                </a:lnTo>
                <a:close/>
                <a:moveTo>
                  <a:pt x="195" y="31"/>
                </a:moveTo>
                <a:lnTo>
                  <a:pt x="192" y="30"/>
                </a:lnTo>
                <a:lnTo>
                  <a:pt x="189" y="29"/>
                </a:lnTo>
                <a:lnTo>
                  <a:pt x="185" y="31"/>
                </a:lnTo>
                <a:lnTo>
                  <a:pt x="182" y="33"/>
                </a:lnTo>
                <a:lnTo>
                  <a:pt x="180" y="37"/>
                </a:lnTo>
                <a:lnTo>
                  <a:pt x="180" y="42"/>
                </a:lnTo>
                <a:lnTo>
                  <a:pt x="180" y="62"/>
                </a:lnTo>
                <a:lnTo>
                  <a:pt x="167" y="63"/>
                </a:lnTo>
                <a:lnTo>
                  <a:pt x="167" y="19"/>
                </a:lnTo>
                <a:lnTo>
                  <a:pt x="179" y="19"/>
                </a:lnTo>
                <a:lnTo>
                  <a:pt x="180" y="27"/>
                </a:lnTo>
                <a:lnTo>
                  <a:pt x="180" y="27"/>
                </a:lnTo>
                <a:lnTo>
                  <a:pt x="182" y="24"/>
                </a:lnTo>
                <a:lnTo>
                  <a:pt x="184" y="21"/>
                </a:lnTo>
                <a:lnTo>
                  <a:pt x="187" y="19"/>
                </a:lnTo>
                <a:lnTo>
                  <a:pt x="191" y="19"/>
                </a:lnTo>
                <a:lnTo>
                  <a:pt x="193" y="19"/>
                </a:lnTo>
                <a:lnTo>
                  <a:pt x="194" y="19"/>
                </a:lnTo>
                <a:lnTo>
                  <a:pt x="195" y="31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0" name="Rectangle 53"/>
          <p:cNvSpPr>
            <a:spLocks noChangeArrowheads="1"/>
          </p:cNvSpPr>
          <p:nvPr/>
        </p:nvSpPr>
        <p:spPr bwMode="auto">
          <a:xfrm>
            <a:off x="6780662" y="5159447"/>
            <a:ext cx="1935168" cy="331346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" name="Rectangle 54"/>
          <p:cNvSpPr>
            <a:spLocks noChangeArrowheads="1"/>
          </p:cNvSpPr>
          <p:nvPr/>
        </p:nvSpPr>
        <p:spPr bwMode="auto">
          <a:xfrm>
            <a:off x="6787193" y="5159447"/>
            <a:ext cx="1935168" cy="314326"/>
          </a:xfrm>
          <a:prstGeom prst="rect">
            <a:avLst/>
          </a:prstGeom>
          <a:noFill/>
          <a:ln w="38100">
            <a:solidFill>
              <a:srgbClr val="C6D8F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2" name="Rectangle 55"/>
          <p:cNvSpPr>
            <a:spLocks noChangeArrowheads="1"/>
          </p:cNvSpPr>
          <p:nvPr/>
        </p:nvSpPr>
        <p:spPr bwMode="auto">
          <a:xfrm>
            <a:off x="7171614" y="5210689"/>
            <a:ext cx="348965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0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FPS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3" name="Rectangle 56"/>
          <p:cNvSpPr>
            <a:spLocks noChangeArrowheads="1"/>
          </p:cNvSpPr>
          <p:nvPr/>
        </p:nvSpPr>
        <p:spPr bwMode="auto">
          <a:xfrm>
            <a:off x="7442202" y="5210689"/>
            <a:ext cx="128762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sz="10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endParaRPr kumimoji="0" 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4" name="Rectangle 57"/>
          <p:cNvSpPr>
            <a:spLocks noChangeArrowheads="1"/>
          </p:cNvSpPr>
          <p:nvPr/>
        </p:nvSpPr>
        <p:spPr bwMode="auto">
          <a:xfrm>
            <a:off x="7593358" y="5210689"/>
            <a:ext cx="444137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sz="10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定时等系统</a:t>
            </a:r>
            <a:endParaRPr kumimoji="0" 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5" name="Picture 5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704" y="3284984"/>
            <a:ext cx="690465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Rectangle 59"/>
          <p:cNvSpPr>
            <a:spLocks noChangeArrowheads="1"/>
          </p:cNvSpPr>
          <p:nvPr/>
        </p:nvSpPr>
        <p:spPr bwMode="auto">
          <a:xfrm>
            <a:off x="9587441" y="4574904"/>
            <a:ext cx="30777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探头</a:t>
            </a:r>
            <a:endParaRPr kumimoji="0" 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7" name="Rectangle 60"/>
          <p:cNvSpPr>
            <a:spLocks noChangeArrowheads="1"/>
          </p:cNvSpPr>
          <p:nvPr/>
        </p:nvSpPr>
        <p:spPr bwMode="auto">
          <a:xfrm>
            <a:off x="1693614" y="3284984"/>
            <a:ext cx="1591802" cy="2137416"/>
          </a:xfrm>
          <a:prstGeom prst="rect">
            <a:avLst/>
          </a:prstGeom>
          <a:solidFill>
            <a:srgbClr val="92CD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8" name="Rectangle 61"/>
          <p:cNvSpPr>
            <a:spLocks noChangeArrowheads="1"/>
          </p:cNvSpPr>
          <p:nvPr/>
        </p:nvSpPr>
        <p:spPr bwMode="auto">
          <a:xfrm>
            <a:off x="1693614" y="3284984"/>
            <a:ext cx="1591802" cy="2137416"/>
          </a:xfrm>
          <a:prstGeom prst="rect">
            <a:avLst/>
          </a:prstGeom>
          <a:noFill/>
          <a:ln w="38100">
            <a:solidFill>
              <a:srgbClr val="C6D8F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9" name="Rectangle 62"/>
          <p:cNvSpPr>
            <a:spLocks noChangeArrowheads="1"/>
          </p:cNvSpPr>
          <p:nvPr/>
        </p:nvSpPr>
        <p:spPr bwMode="auto">
          <a:xfrm>
            <a:off x="1967934" y="3768224"/>
            <a:ext cx="1000241" cy="1084263"/>
          </a:xfrm>
          <a:prstGeom prst="rect">
            <a:avLst/>
          </a:prstGeom>
          <a:solidFill>
            <a:srgbClr val="D995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0" name="Rectangle 63"/>
          <p:cNvSpPr>
            <a:spLocks noChangeArrowheads="1"/>
          </p:cNvSpPr>
          <p:nvPr/>
        </p:nvSpPr>
        <p:spPr bwMode="auto">
          <a:xfrm>
            <a:off x="1967934" y="3768224"/>
            <a:ext cx="1000241" cy="1084263"/>
          </a:xfrm>
          <a:prstGeom prst="rect">
            <a:avLst/>
          </a:prstGeom>
          <a:noFill/>
          <a:ln w="3175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1" name="Rectangle 64"/>
          <p:cNvSpPr>
            <a:spLocks noChangeArrowheads="1"/>
          </p:cNvSpPr>
          <p:nvPr/>
        </p:nvSpPr>
        <p:spPr bwMode="auto">
          <a:xfrm>
            <a:off x="2109759" y="3912687"/>
            <a:ext cx="498254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本地站</a:t>
            </a:r>
            <a:endParaRPr kumimoji="0" 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65"/>
          <p:cNvSpPr>
            <a:spLocks noChangeArrowheads="1"/>
          </p:cNvSpPr>
          <p:nvPr/>
        </p:nvSpPr>
        <p:spPr bwMode="auto">
          <a:xfrm>
            <a:off x="2251585" y="4155574"/>
            <a:ext cx="584096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CSS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3" name="Rectangle 66"/>
          <p:cNvSpPr>
            <a:spLocks noChangeArrowheads="1"/>
          </p:cNvSpPr>
          <p:nvPr/>
        </p:nvSpPr>
        <p:spPr bwMode="auto">
          <a:xfrm>
            <a:off x="2229191" y="4401637"/>
            <a:ext cx="37509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界面</a:t>
            </a:r>
            <a:endParaRPr kumimoji="0" 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4" name="Rectangle 67"/>
          <p:cNvSpPr>
            <a:spLocks noChangeArrowheads="1"/>
          </p:cNvSpPr>
          <p:nvPr/>
        </p:nvSpPr>
        <p:spPr bwMode="auto">
          <a:xfrm>
            <a:off x="2130287" y="4993774"/>
            <a:ext cx="354563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sz="1200" b="1" i="0" u="none" strike="noStrike" cap="none" normalizeH="0" baseline="0" smtClean="0">
                <a:ln>
                  <a:noFill/>
                </a:ln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上位机</a:t>
            </a:r>
            <a:endParaRPr kumimoji="0" 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5" name="Freeform 83"/>
          <p:cNvSpPr>
            <a:spLocks/>
          </p:cNvSpPr>
          <p:nvPr/>
        </p:nvSpPr>
        <p:spPr bwMode="auto">
          <a:xfrm>
            <a:off x="3278885" y="4455612"/>
            <a:ext cx="681134" cy="219075"/>
          </a:xfrm>
          <a:custGeom>
            <a:avLst/>
            <a:gdLst>
              <a:gd name="T0" fmla="*/ 0 w 365"/>
              <a:gd name="T1" fmla="*/ 68 h 138"/>
              <a:gd name="T2" fmla="*/ 91 w 365"/>
              <a:gd name="T3" fmla="*/ 0 h 138"/>
              <a:gd name="T4" fmla="*/ 90 w 365"/>
              <a:gd name="T5" fmla="*/ 34 h 138"/>
              <a:gd name="T6" fmla="*/ 275 w 365"/>
              <a:gd name="T7" fmla="*/ 35 h 138"/>
              <a:gd name="T8" fmla="*/ 275 w 365"/>
              <a:gd name="T9" fmla="*/ 1 h 138"/>
              <a:gd name="T10" fmla="*/ 365 w 365"/>
              <a:gd name="T11" fmla="*/ 70 h 138"/>
              <a:gd name="T12" fmla="*/ 274 w 365"/>
              <a:gd name="T13" fmla="*/ 138 h 138"/>
              <a:gd name="T14" fmla="*/ 275 w 365"/>
              <a:gd name="T15" fmla="*/ 104 h 138"/>
              <a:gd name="T16" fmla="*/ 90 w 365"/>
              <a:gd name="T17" fmla="*/ 103 h 138"/>
              <a:gd name="T18" fmla="*/ 90 w 365"/>
              <a:gd name="T19" fmla="*/ 137 h 138"/>
              <a:gd name="T20" fmla="*/ 0 w 365"/>
              <a:gd name="T21" fmla="*/ 68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65" h="138">
                <a:moveTo>
                  <a:pt x="0" y="68"/>
                </a:moveTo>
                <a:lnTo>
                  <a:pt x="91" y="0"/>
                </a:lnTo>
                <a:lnTo>
                  <a:pt x="90" y="34"/>
                </a:lnTo>
                <a:lnTo>
                  <a:pt x="275" y="35"/>
                </a:lnTo>
                <a:lnTo>
                  <a:pt x="275" y="1"/>
                </a:lnTo>
                <a:lnTo>
                  <a:pt x="365" y="70"/>
                </a:lnTo>
                <a:lnTo>
                  <a:pt x="274" y="138"/>
                </a:lnTo>
                <a:lnTo>
                  <a:pt x="275" y="104"/>
                </a:lnTo>
                <a:lnTo>
                  <a:pt x="90" y="103"/>
                </a:lnTo>
                <a:lnTo>
                  <a:pt x="90" y="137"/>
                </a:lnTo>
                <a:lnTo>
                  <a:pt x="0" y="68"/>
                </a:lnTo>
                <a:close/>
              </a:path>
            </a:pathLst>
          </a:custGeom>
          <a:solidFill>
            <a:srgbClr val="C050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6" name="Freeform 84"/>
          <p:cNvSpPr>
            <a:spLocks/>
          </p:cNvSpPr>
          <p:nvPr/>
        </p:nvSpPr>
        <p:spPr bwMode="auto">
          <a:xfrm>
            <a:off x="3278885" y="4455612"/>
            <a:ext cx="681134" cy="219075"/>
          </a:xfrm>
          <a:custGeom>
            <a:avLst/>
            <a:gdLst>
              <a:gd name="T0" fmla="*/ 0 w 365"/>
              <a:gd name="T1" fmla="*/ 68 h 138"/>
              <a:gd name="T2" fmla="*/ 91 w 365"/>
              <a:gd name="T3" fmla="*/ 0 h 138"/>
              <a:gd name="T4" fmla="*/ 90 w 365"/>
              <a:gd name="T5" fmla="*/ 34 h 138"/>
              <a:gd name="T6" fmla="*/ 275 w 365"/>
              <a:gd name="T7" fmla="*/ 35 h 138"/>
              <a:gd name="T8" fmla="*/ 275 w 365"/>
              <a:gd name="T9" fmla="*/ 1 h 138"/>
              <a:gd name="T10" fmla="*/ 365 w 365"/>
              <a:gd name="T11" fmla="*/ 70 h 138"/>
              <a:gd name="T12" fmla="*/ 274 w 365"/>
              <a:gd name="T13" fmla="*/ 138 h 138"/>
              <a:gd name="T14" fmla="*/ 275 w 365"/>
              <a:gd name="T15" fmla="*/ 104 h 138"/>
              <a:gd name="T16" fmla="*/ 90 w 365"/>
              <a:gd name="T17" fmla="*/ 103 h 138"/>
              <a:gd name="T18" fmla="*/ 90 w 365"/>
              <a:gd name="T19" fmla="*/ 137 h 138"/>
              <a:gd name="T20" fmla="*/ 0 w 365"/>
              <a:gd name="T21" fmla="*/ 68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65" h="138">
                <a:moveTo>
                  <a:pt x="0" y="68"/>
                </a:moveTo>
                <a:lnTo>
                  <a:pt x="91" y="0"/>
                </a:lnTo>
                <a:lnTo>
                  <a:pt x="90" y="34"/>
                </a:lnTo>
                <a:lnTo>
                  <a:pt x="275" y="35"/>
                </a:lnTo>
                <a:lnTo>
                  <a:pt x="275" y="1"/>
                </a:lnTo>
                <a:lnTo>
                  <a:pt x="365" y="70"/>
                </a:lnTo>
                <a:lnTo>
                  <a:pt x="274" y="138"/>
                </a:lnTo>
                <a:lnTo>
                  <a:pt x="275" y="104"/>
                </a:lnTo>
                <a:lnTo>
                  <a:pt x="90" y="103"/>
                </a:lnTo>
                <a:lnTo>
                  <a:pt x="90" y="137"/>
                </a:lnTo>
                <a:lnTo>
                  <a:pt x="0" y="68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7" name="Freeform 85"/>
          <p:cNvSpPr>
            <a:spLocks noEditPoints="1"/>
          </p:cNvSpPr>
          <p:nvPr/>
        </p:nvSpPr>
        <p:spPr bwMode="auto">
          <a:xfrm>
            <a:off x="3471095" y="4352424"/>
            <a:ext cx="311642" cy="119063"/>
          </a:xfrm>
          <a:custGeom>
            <a:avLst/>
            <a:gdLst>
              <a:gd name="T0" fmla="*/ 48 w 167"/>
              <a:gd name="T1" fmla="*/ 73 h 75"/>
              <a:gd name="T2" fmla="*/ 16 w 167"/>
              <a:gd name="T3" fmla="*/ 22 h 75"/>
              <a:gd name="T4" fmla="*/ 14 w 167"/>
              <a:gd name="T5" fmla="*/ 20 h 75"/>
              <a:gd name="T6" fmla="*/ 15 w 167"/>
              <a:gd name="T7" fmla="*/ 32 h 75"/>
              <a:gd name="T8" fmla="*/ 0 w 167"/>
              <a:gd name="T9" fmla="*/ 73 h 75"/>
              <a:gd name="T10" fmla="*/ 17 w 167"/>
              <a:gd name="T11" fmla="*/ 0 h 75"/>
              <a:gd name="T12" fmla="*/ 49 w 167"/>
              <a:gd name="T13" fmla="*/ 50 h 75"/>
              <a:gd name="T14" fmla="*/ 50 w 167"/>
              <a:gd name="T15" fmla="*/ 52 h 75"/>
              <a:gd name="T16" fmla="*/ 49 w 167"/>
              <a:gd name="T17" fmla="*/ 42 h 75"/>
              <a:gd name="T18" fmla="*/ 64 w 167"/>
              <a:gd name="T19" fmla="*/ 1 h 75"/>
              <a:gd name="T20" fmla="*/ 126 w 167"/>
              <a:gd name="T21" fmla="*/ 52 h 75"/>
              <a:gd name="T22" fmla="*/ 93 w 167"/>
              <a:gd name="T23" fmla="*/ 57 h 75"/>
              <a:gd name="T24" fmla="*/ 100 w 167"/>
              <a:gd name="T25" fmla="*/ 63 h 75"/>
              <a:gd name="T26" fmla="*/ 114 w 167"/>
              <a:gd name="T27" fmla="*/ 63 h 75"/>
              <a:gd name="T28" fmla="*/ 121 w 167"/>
              <a:gd name="T29" fmla="*/ 71 h 75"/>
              <a:gd name="T30" fmla="*/ 102 w 167"/>
              <a:gd name="T31" fmla="*/ 75 h 75"/>
              <a:gd name="T32" fmla="*/ 92 w 167"/>
              <a:gd name="T33" fmla="*/ 73 h 75"/>
              <a:gd name="T34" fmla="*/ 84 w 167"/>
              <a:gd name="T35" fmla="*/ 67 h 75"/>
              <a:gd name="T36" fmla="*/ 78 w 167"/>
              <a:gd name="T37" fmla="*/ 59 h 75"/>
              <a:gd name="T38" fmla="*/ 77 w 167"/>
              <a:gd name="T39" fmla="*/ 48 h 75"/>
              <a:gd name="T40" fmla="*/ 79 w 167"/>
              <a:gd name="T41" fmla="*/ 37 h 75"/>
              <a:gd name="T42" fmla="*/ 84 w 167"/>
              <a:gd name="T43" fmla="*/ 28 h 75"/>
              <a:gd name="T44" fmla="*/ 92 w 167"/>
              <a:gd name="T45" fmla="*/ 22 h 75"/>
              <a:gd name="T46" fmla="*/ 102 w 167"/>
              <a:gd name="T47" fmla="*/ 21 h 75"/>
              <a:gd name="T48" fmla="*/ 112 w 167"/>
              <a:gd name="T49" fmla="*/ 22 h 75"/>
              <a:gd name="T50" fmla="*/ 120 w 167"/>
              <a:gd name="T51" fmla="*/ 27 h 75"/>
              <a:gd name="T52" fmla="*/ 124 w 167"/>
              <a:gd name="T53" fmla="*/ 35 h 75"/>
              <a:gd name="T54" fmla="*/ 126 w 167"/>
              <a:gd name="T55" fmla="*/ 46 h 75"/>
              <a:gd name="T56" fmla="*/ 112 w 167"/>
              <a:gd name="T57" fmla="*/ 42 h 75"/>
              <a:gd name="T58" fmla="*/ 109 w 167"/>
              <a:gd name="T59" fmla="*/ 34 h 75"/>
              <a:gd name="T60" fmla="*/ 102 w 167"/>
              <a:gd name="T61" fmla="*/ 31 h 75"/>
              <a:gd name="T62" fmla="*/ 96 w 167"/>
              <a:gd name="T63" fmla="*/ 34 h 75"/>
              <a:gd name="T64" fmla="*/ 92 w 167"/>
              <a:gd name="T65" fmla="*/ 42 h 75"/>
              <a:gd name="T66" fmla="*/ 167 w 167"/>
              <a:gd name="T67" fmla="*/ 73 h 75"/>
              <a:gd name="T68" fmla="*/ 156 w 167"/>
              <a:gd name="T69" fmla="*/ 75 h 75"/>
              <a:gd name="T70" fmla="*/ 144 w 167"/>
              <a:gd name="T71" fmla="*/ 71 h 75"/>
              <a:gd name="T72" fmla="*/ 140 w 167"/>
              <a:gd name="T73" fmla="*/ 57 h 75"/>
              <a:gd name="T74" fmla="*/ 131 w 167"/>
              <a:gd name="T75" fmla="*/ 33 h 75"/>
              <a:gd name="T76" fmla="*/ 140 w 167"/>
              <a:gd name="T77" fmla="*/ 22 h 75"/>
              <a:gd name="T78" fmla="*/ 155 w 167"/>
              <a:gd name="T79" fmla="*/ 6 h 75"/>
              <a:gd name="T80" fmla="*/ 167 w 167"/>
              <a:gd name="T81" fmla="*/ 22 h 75"/>
              <a:gd name="T82" fmla="*/ 155 w 167"/>
              <a:gd name="T83" fmla="*/ 33 h 75"/>
              <a:gd name="T84" fmla="*/ 155 w 167"/>
              <a:gd name="T85" fmla="*/ 59 h 75"/>
              <a:gd name="T86" fmla="*/ 158 w 167"/>
              <a:gd name="T87" fmla="*/ 63 h 75"/>
              <a:gd name="T88" fmla="*/ 163 w 167"/>
              <a:gd name="T89" fmla="*/ 63 h 75"/>
              <a:gd name="T90" fmla="*/ 167 w 167"/>
              <a:gd name="T91" fmla="*/ 73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67" h="75">
                <a:moveTo>
                  <a:pt x="64" y="73"/>
                </a:moveTo>
                <a:lnTo>
                  <a:pt x="48" y="73"/>
                </a:lnTo>
                <a:lnTo>
                  <a:pt x="18" y="26"/>
                </a:lnTo>
                <a:lnTo>
                  <a:pt x="16" y="22"/>
                </a:lnTo>
                <a:lnTo>
                  <a:pt x="15" y="20"/>
                </a:lnTo>
                <a:lnTo>
                  <a:pt x="14" y="20"/>
                </a:lnTo>
                <a:lnTo>
                  <a:pt x="15" y="25"/>
                </a:lnTo>
                <a:lnTo>
                  <a:pt x="15" y="32"/>
                </a:lnTo>
                <a:lnTo>
                  <a:pt x="14" y="73"/>
                </a:lnTo>
                <a:lnTo>
                  <a:pt x="0" y="73"/>
                </a:lnTo>
                <a:lnTo>
                  <a:pt x="0" y="0"/>
                </a:lnTo>
                <a:lnTo>
                  <a:pt x="17" y="0"/>
                </a:lnTo>
                <a:lnTo>
                  <a:pt x="46" y="46"/>
                </a:lnTo>
                <a:lnTo>
                  <a:pt x="49" y="50"/>
                </a:lnTo>
                <a:lnTo>
                  <a:pt x="50" y="52"/>
                </a:lnTo>
                <a:lnTo>
                  <a:pt x="50" y="52"/>
                </a:lnTo>
                <a:lnTo>
                  <a:pt x="50" y="48"/>
                </a:lnTo>
                <a:lnTo>
                  <a:pt x="49" y="42"/>
                </a:lnTo>
                <a:lnTo>
                  <a:pt x="50" y="1"/>
                </a:lnTo>
                <a:lnTo>
                  <a:pt x="64" y="1"/>
                </a:lnTo>
                <a:lnTo>
                  <a:pt x="64" y="73"/>
                </a:lnTo>
                <a:close/>
                <a:moveTo>
                  <a:pt x="126" y="52"/>
                </a:moveTo>
                <a:lnTo>
                  <a:pt x="92" y="52"/>
                </a:lnTo>
                <a:lnTo>
                  <a:pt x="93" y="57"/>
                </a:lnTo>
                <a:lnTo>
                  <a:pt x="96" y="61"/>
                </a:lnTo>
                <a:lnTo>
                  <a:pt x="100" y="63"/>
                </a:lnTo>
                <a:lnTo>
                  <a:pt x="106" y="64"/>
                </a:lnTo>
                <a:lnTo>
                  <a:pt x="114" y="63"/>
                </a:lnTo>
                <a:lnTo>
                  <a:pt x="121" y="60"/>
                </a:lnTo>
                <a:lnTo>
                  <a:pt x="121" y="71"/>
                </a:lnTo>
                <a:lnTo>
                  <a:pt x="113" y="74"/>
                </a:lnTo>
                <a:lnTo>
                  <a:pt x="102" y="75"/>
                </a:lnTo>
                <a:lnTo>
                  <a:pt x="97" y="74"/>
                </a:lnTo>
                <a:lnTo>
                  <a:pt x="92" y="73"/>
                </a:lnTo>
                <a:lnTo>
                  <a:pt x="87" y="71"/>
                </a:lnTo>
                <a:lnTo>
                  <a:pt x="84" y="67"/>
                </a:lnTo>
                <a:lnTo>
                  <a:pt x="81" y="64"/>
                </a:lnTo>
                <a:lnTo>
                  <a:pt x="78" y="59"/>
                </a:lnTo>
                <a:lnTo>
                  <a:pt x="77" y="54"/>
                </a:lnTo>
                <a:lnTo>
                  <a:pt x="77" y="48"/>
                </a:lnTo>
                <a:lnTo>
                  <a:pt x="78" y="42"/>
                </a:lnTo>
                <a:lnTo>
                  <a:pt x="79" y="37"/>
                </a:lnTo>
                <a:lnTo>
                  <a:pt x="81" y="32"/>
                </a:lnTo>
                <a:lnTo>
                  <a:pt x="84" y="28"/>
                </a:lnTo>
                <a:lnTo>
                  <a:pt x="88" y="24"/>
                </a:lnTo>
                <a:lnTo>
                  <a:pt x="92" y="22"/>
                </a:lnTo>
                <a:lnTo>
                  <a:pt x="97" y="21"/>
                </a:lnTo>
                <a:lnTo>
                  <a:pt x="102" y="21"/>
                </a:lnTo>
                <a:lnTo>
                  <a:pt x="108" y="21"/>
                </a:lnTo>
                <a:lnTo>
                  <a:pt x="112" y="22"/>
                </a:lnTo>
                <a:lnTo>
                  <a:pt x="117" y="24"/>
                </a:lnTo>
                <a:lnTo>
                  <a:pt x="120" y="27"/>
                </a:lnTo>
                <a:lnTo>
                  <a:pt x="122" y="31"/>
                </a:lnTo>
                <a:lnTo>
                  <a:pt x="124" y="35"/>
                </a:lnTo>
                <a:lnTo>
                  <a:pt x="125" y="40"/>
                </a:lnTo>
                <a:lnTo>
                  <a:pt x="126" y="46"/>
                </a:lnTo>
                <a:lnTo>
                  <a:pt x="126" y="52"/>
                </a:lnTo>
                <a:close/>
                <a:moveTo>
                  <a:pt x="112" y="42"/>
                </a:moveTo>
                <a:lnTo>
                  <a:pt x="111" y="37"/>
                </a:lnTo>
                <a:lnTo>
                  <a:pt x="109" y="34"/>
                </a:lnTo>
                <a:lnTo>
                  <a:pt x="107" y="31"/>
                </a:lnTo>
                <a:lnTo>
                  <a:pt x="102" y="31"/>
                </a:lnTo>
                <a:lnTo>
                  <a:pt x="99" y="31"/>
                </a:lnTo>
                <a:lnTo>
                  <a:pt x="96" y="34"/>
                </a:lnTo>
                <a:lnTo>
                  <a:pt x="93" y="37"/>
                </a:lnTo>
                <a:lnTo>
                  <a:pt x="92" y="42"/>
                </a:lnTo>
                <a:lnTo>
                  <a:pt x="112" y="42"/>
                </a:lnTo>
                <a:close/>
                <a:moveTo>
                  <a:pt x="167" y="73"/>
                </a:moveTo>
                <a:lnTo>
                  <a:pt x="162" y="75"/>
                </a:lnTo>
                <a:lnTo>
                  <a:pt x="156" y="75"/>
                </a:lnTo>
                <a:lnTo>
                  <a:pt x="148" y="74"/>
                </a:lnTo>
                <a:lnTo>
                  <a:pt x="144" y="71"/>
                </a:lnTo>
                <a:lnTo>
                  <a:pt x="140" y="66"/>
                </a:lnTo>
                <a:lnTo>
                  <a:pt x="140" y="57"/>
                </a:lnTo>
                <a:lnTo>
                  <a:pt x="140" y="33"/>
                </a:lnTo>
                <a:lnTo>
                  <a:pt x="131" y="33"/>
                </a:lnTo>
                <a:lnTo>
                  <a:pt x="131" y="22"/>
                </a:lnTo>
                <a:lnTo>
                  <a:pt x="140" y="22"/>
                </a:lnTo>
                <a:lnTo>
                  <a:pt x="140" y="11"/>
                </a:lnTo>
                <a:lnTo>
                  <a:pt x="155" y="6"/>
                </a:lnTo>
                <a:lnTo>
                  <a:pt x="155" y="22"/>
                </a:lnTo>
                <a:lnTo>
                  <a:pt x="167" y="22"/>
                </a:lnTo>
                <a:lnTo>
                  <a:pt x="167" y="33"/>
                </a:lnTo>
                <a:lnTo>
                  <a:pt x="155" y="33"/>
                </a:lnTo>
                <a:lnTo>
                  <a:pt x="155" y="55"/>
                </a:lnTo>
                <a:lnTo>
                  <a:pt x="155" y="59"/>
                </a:lnTo>
                <a:lnTo>
                  <a:pt x="156" y="61"/>
                </a:lnTo>
                <a:lnTo>
                  <a:pt x="158" y="63"/>
                </a:lnTo>
                <a:lnTo>
                  <a:pt x="161" y="64"/>
                </a:lnTo>
                <a:lnTo>
                  <a:pt x="163" y="63"/>
                </a:lnTo>
                <a:lnTo>
                  <a:pt x="167" y="62"/>
                </a:lnTo>
                <a:lnTo>
                  <a:pt x="167" y="73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8" name="Rectangle 7"/>
          <p:cNvSpPr>
            <a:spLocks noChangeArrowheads="1"/>
          </p:cNvSpPr>
          <p:nvPr/>
        </p:nvSpPr>
        <p:spPr bwMode="auto">
          <a:xfrm>
            <a:off x="6934466" y="4520799"/>
            <a:ext cx="562918" cy="153888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MPS</a:t>
            </a:r>
            <a:endParaRPr kumimoji="0" lang="zh-CN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9" name="Freeform 28"/>
          <p:cNvSpPr>
            <a:spLocks/>
          </p:cNvSpPr>
          <p:nvPr/>
        </p:nvSpPr>
        <p:spPr bwMode="auto">
          <a:xfrm>
            <a:off x="8866917" y="3560262"/>
            <a:ext cx="505787" cy="221741"/>
          </a:xfrm>
          <a:custGeom>
            <a:avLst/>
            <a:gdLst>
              <a:gd name="T0" fmla="*/ 0 w 365"/>
              <a:gd name="T1" fmla="*/ 72 h 139"/>
              <a:gd name="T2" fmla="*/ 89 w 365"/>
              <a:gd name="T3" fmla="*/ 2 h 139"/>
              <a:gd name="T4" fmla="*/ 90 w 365"/>
              <a:gd name="T5" fmla="*/ 36 h 139"/>
              <a:gd name="T6" fmla="*/ 274 w 365"/>
              <a:gd name="T7" fmla="*/ 34 h 139"/>
              <a:gd name="T8" fmla="*/ 274 w 365"/>
              <a:gd name="T9" fmla="*/ 0 h 139"/>
              <a:gd name="T10" fmla="*/ 365 w 365"/>
              <a:gd name="T11" fmla="*/ 67 h 139"/>
              <a:gd name="T12" fmla="*/ 275 w 365"/>
              <a:gd name="T13" fmla="*/ 137 h 139"/>
              <a:gd name="T14" fmla="*/ 275 w 365"/>
              <a:gd name="T15" fmla="*/ 102 h 139"/>
              <a:gd name="T16" fmla="*/ 90 w 365"/>
              <a:gd name="T17" fmla="*/ 105 h 139"/>
              <a:gd name="T18" fmla="*/ 91 w 365"/>
              <a:gd name="T19" fmla="*/ 139 h 139"/>
              <a:gd name="T20" fmla="*/ 0 w 365"/>
              <a:gd name="T21" fmla="*/ 72 h 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65" h="139">
                <a:moveTo>
                  <a:pt x="0" y="72"/>
                </a:moveTo>
                <a:lnTo>
                  <a:pt x="89" y="2"/>
                </a:lnTo>
                <a:lnTo>
                  <a:pt x="90" y="36"/>
                </a:lnTo>
                <a:lnTo>
                  <a:pt x="274" y="34"/>
                </a:lnTo>
                <a:lnTo>
                  <a:pt x="274" y="0"/>
                </a:lnTo>
                <a:lnTo>
                  <a:pt x="365" y="67"/>
                </a:lnTo>
                <a:lnTo>
                  <a:pt x="275" y="137"/>
                </a:lnTo>
                <a:lnTo>
                  <a:pt x="275" y="102"/>
                </a:lnTo>
                <a:lnTo>
                  <a:pt x="90" y="105"/>
                </a:lnTo>
                <a:lnTo>
                  <a:pt x="91" y="139"/>
                </a:lnTo>
                <a:lnTo>
                  <a:pt x="0" y="72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0" name="Freeform 28"/>
          <p:cNvSpPr>
            <a:spLocks/>
          </p:cNvSpPr>
          <p:nvPr/>
        </p:nvSpPr>
        <p:spPr bwMode="auto">
          <a:xfrm rot="5400000">
            <a:off x="6939058" y="4797271"/>
            <a:ext cx="468869" cy="223701"/>
          </a:xfrm>
          <a:custGeom>
            <a:avLst/>
            <a:gdLst>
              <a:gd name="T0" fmla="*/ 0 w 365"/>
              <a:gd name="T1" fmla="*/ 72 h 139"/>
              <a:gd name="T2" fmla="*/ 89 w 365"/>
              <a:gd name="T3" fmla="*/ 2 h 139"/>
              <a:gd name="T4" fmla="*/ 90 w 365"/>
              <a:gd name="T5" fmla="*/ 36 h 139"/>
              <a:gd name="T6" fmla="*/ 274 w 365"/>
              <a:gd name="T7" fmla="*/ 34 h 139"/>
              <a:gd name="T8" fmla="*/ 274 w 365"/>
              <a:gd name="T9" fmla="*/ 0 h 139"/>
              <a:gd name="T10" fmla="*/ 365 w 365"/>
              <a:gd name="T11" fmla="*/ 67 h 139"/>
              <a:gd name="T12" fmla="*/ 275 w 365"/>
              <a:gd name="T13" fmla="*/ 137 h 139"/>
              <a:gd name="T14" fmla="*/ 275 w 365"/>
              <a:gd name="T15" fmla="*/ 102 h 139"/>
              <a:gd name="T16" fmla="*/ 90 w 365"/>
              <a:gd name="T17" fmla="*/ 105 h 139"/>
              <a:gd name="T18" fmla="*/ 91 w 365"/>
              <a:gd name="T19" fmla="*/ 139 h 139"/>
              <a:gd name="T20" fmla="*/ 0 w 365"/>
              <a:gd name="T21" fmla="*/ 72 h 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65" h="139">
                <a:moveTo>
                  <a:pt x="0" y="72"/>
                </a:moveTo>
                <a:lnTo>
                  <a:pt x="89" y="2"/>
                </a:lnTo>
                <a:lnTo>
                  <a:pt x="90" y="36"/>
                </a:lnTo>
                <a:lnTo>
                  <a:pt x="274" y="34"/>
                </a:lnTo>
                <a:lnTo>
                  <a:pt x="274" y="0"/>
                </a:lnTo>
                <a:lnTo>
                  <a:pt x="365" y="67"/>
                </a:lnTo>
                <a:lnTo>
                  <a:pt x="275" y="137"/>
                </a:lnTo>
                <a:lnTo>
                  <a:pt x="275" y="102"/>
                </a:lnTo>
                <a:lnTo>
                  <a:pt x="90" y="105"/>
                </a:lnTo>
                <a:lnTo>
                  <a:pt x="91" y="139"/>
                </a:lnTo>
                <a:lnTo>
                  <a:pt x="0" y="72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456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5"/>
          <p:cNvSpPr txBox="1">
            <a:spLocks noChangeArrowheads="1"/>
          </p:cNvSpPr>
          <p:nvPr/>
        </p:nvSpPr>
        <p:spPr bwMode="auto">
          <a:xfrm>
            <a:off x="668148" y="219536"/>
            <a:ext cx="21874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 dirty="0"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主要内容</a:t>
            </a:r>
            <a:endParaRPr lang="en-US" altLang="zh-CN" sz="3200" b="1" dirty="0">
              <a:latin typeface="Arial Black" panose="020B0A040201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723554" y="1124744"/>
            <a:ext cx="5804494" cy="4785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>
            <a:lvl1pPr marL="342900" indent="-342900" algn="l" rtl="0" eaLnBrk="0" fontAlgn="base" hangingPunc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3200" b="1" dirty="0"/>
              <a:t>需求分析</a:t>
            </a:r>
            <a:endParaRPr lang="en-US" altLang="zh-CN" sz="3200" b="1" dirty="0"/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3200" b="1" dirty="0"/>
              <a:t>方案调研及主要技术路线</a:t>
            </a:r>
            <a:endParaRPr lang="en-US" altLang="zh-CN" sz="3200" b="1" dirty="0"/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3200" b="1" dirty="0"/>
              <a:t>进展情况</a:t>
            </a:r>
            <a:endParaRPr lang="en-US" altLang="zh-CN" sz="3200" b="1" dirty="0"/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3200" b="1" dirty="0"/>
              <a:t>时间计划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79376" y="1045800"/>
            <a:ext cx="8288350" cy="1654456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n"/>
            </a:pPr>
            <a:r>
              <a:rPr lang="en-US" altLang="zh-CN" b="1" dirty="0"/>
              <a:t>CFC</a:t>
            </a:r>
            <a:r>
              <a:rPr lang="zh-CN" altLang="en-US" b="1" dirty="0"/>
              <a:t>前端模拟电子学设计</a:t>
            </a:r>
            <a:endParaRPr lang="en-US" altLang="zh-CN" b="1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1800" dirty="0" smtClean="0">
                <a:latin typeface="微软雅黑" panose="020B0503020204020204" pitchFamily="34" charset="-122"/>
              </a:rPr>
              <a:t>数字和模拟分区、</a:t>
            </a:r>
            <a:r>
              <a:rPr lang="en-US" altLang="zh-CN" sz="1800" dirty="0" smtClean="0">
                <a:latin typeface="微软雅黑" panose="020B0503020204020204" pitchFamily="34" charset="-122"/>
              </a:rPr>
              <a:t>CFC </a:t>
            </a:r>
            <a:r>
              <a:rPr lang="zh-CN" altLang="en-US" sz="1800" dirty="0">
                <a:latin typeface="微软雅黑" panose="020B0503020204020204" pitchFamily="34" charset="-122"/>
              </a:rPr>
              <a:t>屏蔽</a:t>
            </a:r>
            <a:r>
              <a:rPr lang="zh-CN" altLang="en-US" sz="1800" dirty="0" smtClean="0">
                <a:latin typeface="微软雅黑" panose="020B0503020204020204" pitchFamily="34" charset="-122"/>
              </a:rPr>
              <a:t>设计提高信噪比</a:t>
            </a:r>
            <a:endParaRPr lang="en-US" altLang="zh-CN" sz="1800" dirty="0">
              <a:latin typeface="微软雅黑" panose="020B0503020204020204" pitchFamily="34" charset="-122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1800" dirty="0">
                <a:latin typeface="微软雅黑" panose="020B0503020204020204" pitchFamily="34" charset="-122"/>
              </a:rPr>
              <a:t>双</a:t>
            </a:r>
            <a:r>
              <a:rPr lang="en-US" altLang="zh-CN" sz="1800" dirty="0">
                <a:latin typeface="微软雅黑" panose="020B0503020204020204" pitchFamily="34" charset="-122"/>
              </a:rPr>
              <a:t>GTH </a:t>
            </a:r>
            <a:r>
              <a:rPr lang="zh-CN" altLang="en-US" sz="1800" dirty="0" smtClean="0">
                <a:latin typeface="微软雅黑" panose="020B0503020204020204" pitchFamily="34" charset="-122"/>
              </a:rPr>
              <a:t>设计解耦</a:t>
            </a:r>
            <a:r>
              <a:rPr lang="en-US" altLang="zh-CN" sz="1800" dirty="0" smtClean="0">
                <a:latin typeface="微软雅黑" panose="020B0503020204020204" pitchFamily="34" charset="-122"/>
              </a:rPr>
              <a:t>MPS</a:t>
            </a:r>
            <a:r>
              <a:rPr lang="zh-CN" altLang="en-US" sz="1800" dirty="0" smtClean="0">
                <a:latin typeface="微软雅黑" panose="020B0503020204020204" pitchFamily="34" charset="-122"/>
              </a:rPr>
              <a:t>与数据传输、波形输出方便后期排查问题</a:t>
            </a:r>
            <a:endParaRPr lang="en-US" altLang="zh-CN" sz="2600" dirty="0">
              <a:latin typeface="微软雅黑" panose="020B0503020204020204" pitchFamily="34" charset="-122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35452" y="162683"/>
            <a:ext cx="10763325" cy="725470"/>
          </a:xfrm>
        </p:spPr>
        <p:txBody>
          <a:bodyPr>
            <a:normAutofit/>
          </a:bodyPr>
          <a:lstStyle/>
          <a:p>
            <a:r>
              <a:rPr lang="zh-CN" altLang="en-US" b="1" dirty="0">
                <a:solidFill>
                  <a:schemeClr val="tx1"/>
                </a:solidFill>
              </a:rPr>
              <a:t>超导段束流损失测量系统电子学研制进展</a:t>
            </a:r>
            <a:endParaRPr lang="zh-CN" altLang="en-US" sz="3200" dirty="0">
              <a:latin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3356992"/>
            <a:ext cx="4970034" cy="256152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016" y="3478283"/>
            <a:ext cx="4952756" cy="2423689"/>
          </a:xfrm>
          <a:prstGeom prst="rect">
            <a:avLst/>
          </a:prstGeom>
        </p:spPr>
      </p:pic>
      <p:sp>
        <p:nvSpPr>
          <p:cNvPr id="10" name="圆角矩形 9">
            <a:extLst>
              <a:ext uri="{FF2B5EF4-FFF2-40B4-BE49-F238E27FC236}">
                <a16:creationId xmlns="" xmlns:a16="http://schemas.microsoft.com/office/drawing/2014/main" id="{E650D390-8562-C433-5217-908B0D854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9132" y="6166816"/>
            <a:ext cx="2515963" cy="354122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altLang="zh-CN" sz="1600" b="1" kern="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CFC</a:t>
            </a:r>
            <a:r>
              <a:rPr lang="zh-CN" altLang="en-US" sz="1600" b="1" kern="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工程样机</a:t>
            </a:r>
            <a:endParaRPr lang="en-US" altLang="zh-CN" sz="1600" b="1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3253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523107" y="993333"/>
            <a:ext cx="6134472" cy="1711091"/>
          </a:xfrm>
        </p:spPr>
        <p:txBody>
          <a:bodyPr/>
          <a:lstStyle/>
          <a:p>
            <a:pPr>
              <a:buFont typeface="Wingdings" panose="05000000000000000000" pitchFamily="2" charset="2"/>
              <a:buChar char="n"/>
            </a:pPr>
            <a:r>
              <a:rPr lang="en-US" altLang="zh-CN" b="1" dirty="0"/>
              <a:t>CFC</a:t>
            </a:r>
            <a:r>
              <a:rPr lang="zh-CN" altLang="en-US" b="1" dirty="0"/>
              <a:t>前端模拟板卡的功能模块实现</a:t>
            </a:r>
            <a:endParaRPr lang="en-US" altLang="zh-CN" b="1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1800" dirty="0" smtClean="0">
                <a:latin typeface="微软雅黑" panose="020B0503020204020204" pitchFamily="34" charset="-122"/>
              </a:rPr>
              <a:t>ADC</a:t>
            </a:r>
            <a:r>
              <a:rPr lang="zh-CN" altLang="en-US" sz="1800" dirty="0" smtClean="0">
                <a:latin typeface="微软雅黑" panose="020B0503020204020204" pitchFamily="34" charset="-122"/>
              </a:rPr>
              <a:t>采集功能调试</a:t>
            </a:r>
            <a:endParaRPr lang="en-US" altLang="zh-CN" sz="1800" dirty="0" smtClean="0">
              <a:latin typeface="微软雅黑" panose="020B0503020204020204" pitchFamily="34" charset="-122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1800" dirty="0" smtClean="0">
                <a:latin typeface="微软雅黑" panose="020B0503020204020204" pitchFamily="34" charset="-122"/>
              </a:rPr>
              <a:t>DAC</a:t>
            </a:r>
            <a:r>
              <a:rPr lang="zh-CN" altLang="en-US" sz="1800" dirty="0" smtClean="0">
                <a:latin typeface="微软雅黑" panose="020B0503020204020204" pitchFamily="34" charset="-122"/>
              </a:rPr>
              <a:t>输出调试</a:t>
            </a:r>
            <a:endParaRPr lang="en-US" altLang="zh-CN" sz="1800" dirty="0" smtClean="0">
              <a:latin typeface="微软雅黑" panose="020B0503020204020204" pitchFamily="34" charset="-122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1800" dirty="0" smtClean="0">
                <a:latin typeface="微软雅黑" panose="020B0503020204020204" pitchFamily="34" charset="-122"/>
              </a:rPr>
              <a:t>GTH</a:t>
            </a:r>
            <a:r>
              <a:rPr lang="zh-CN" altLang="en-US" sz="1800" dirty="0" smtClean="0">
                <a:latin typeface="微软雅黑" panose="020B0503020204020204" pitchFamily="34" charset="-122"/>
              </a:rPr>
              <a:t>传输测试</a:t>
            </a:r>
            <a:endParaRPr lang="zh-CN" altLang="en-US" sz="1800" dirty="0">
              <a:latin typeface="微软雅黑" panose="020B0503020204020204" pitchFamily="34" charset="-122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b="1" dirty="0">
                <a:solidFill>
                  <a:schemeClr val="tx1"/>
                </a:solidFill>
              </a:rPr>
              <a:t>超导段束流损失测量系统电子学研制进展</a:t>
            </a:r>
            <a:endParaRPr lang="zh-CN" altLang="en-US" sz="3200" dirty="0"/>
          </a:p>
        </p:txBody>
      </p:sp>
      <p:grpSp>
        <p:nvGrpSpPr>
          <p:cNvPr id="5" name="组合 4"/>
          <p:cNvGrpSpPr/>
          <p:nvPr/>
        </p:nvGrpSpPr>
        <p:grpSpPr>
          <a:xfrm>
            <a:off x="7305321" y="839033"/>
            <a:ext cx="4570307" cy="5879604"/>
            <a:chOff x="7305321" y="839033"/>
            <a:chExt cx="4570307" cy="5879604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13924" y="3416735"/>
              <a:ext cx="4541691" cy="1173709"/>
            </a:xfrm>
            <a:prstGeom prst="rect">
              <a:avLst/>
            </a:prstGeom>
          </p:spPr>
        </p:pic>
        <p:pic>
          <p:nvPicPr>
            <p:cNvPr id="57" name="图片 5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05321" y="2121790"/>
              <a:ext cx="4495503" cy="1697041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83541" y="4440768"/>
              <a:ext cx="4492087" cy="2277869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13924" y="839033"/>
              <a:ext cx="4486900" cy="1661647"/>
            </a:xfrm>
            <a:prstGeom prst="rect">
              <a:avLst/>
            </a:prstGeom>
          </p:spPr>
        </p:pic>
      </p:grpSp>
      <p:sp>
        <p:nvSpPr>
          <p:cNvPr id="16" name="圆角矩形 15">
            <a:extLst>
              <a:ext uri="{FF2B5EF4-FFF2-40B4-BE49-F238E27FC236}">
                <a16:creationId xmlns="" xmlns:a16="http://schemas.microsoft.com/office/drawing/2014/main" id="{E650D390-8562-C433-5217-908B0D854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03919" y="2273630"/>
            <a:ext cx="908706" cy="35412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kern="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DAC</a:t>
            </a:r>
            <a:endParaRPr lang="en-US" altLang="zh-CN" sz="1600" b="1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圆角矩形 16">
            <a:extLst>
              <a:ext uri="{FF2B5EF4-FFF2-40B4-BE49-F238E27FC236}">
                <a16:creationId xmlns="" xmlns:a16="http://schemas.microsoft.com/office/drawing/2014/main" id="{E650D390-8562-C433-5217-908B0D854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64091" y="3501497"/>
            <a:ext cx="631503" cy="35412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kern="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ADC</a:t>
            </a:r>
            <a:endParaRPr lang="en-US" altLang="zh-CN" sz="1600" b="1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圆角矩形 17">
            <a:extLst>
              <a:ext uri="{FF2B5EF4-FFF2-40B4-BE49-F238E27FC236}">
                <a16:creationId xmlns="" xmlns:a16="http://schemas.microsoft.com/office/drawing/2014/main" id="{E650D390-8562-C433-5217-908B0D854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6183" y="5760742"/>
            <a:ext cx="1584177" cy="354122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kern="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3.25Gbps GTH</a:t>
            </a:r>
            <a:endParaRPr lang="en-US" altLang="zh-CN" sz="1600" b="1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圆角矩形 18">
            <a:extLst>
              <a:ext uri="{FF2B5EF4-FFF2-40B4-BE49-F238E27FC236}">
                <a16:creationId xmlns="" xmlns:a16="http://schemas.microsoft.com/office/drawing/2014/main" id="{E650D390-8562-C433-5217-908B0D854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5440" y="6356831"/>
            <a:ext cx="2088232" cy="354122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kern="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CFC</a:t>
            </a:r>
            <a:r>
              <a:rPr lang="zh-CN" altLang="en-US" sz="1600" b="1" kern="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板卡功能框图</a:t>
            </a:r>
            <a:endParaRPr lang="en-US" altLang="zh-CN" sz="1600" b="1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6" name="组合 55"/>
          <p:cNvGrpSpPr/>
          <p:nvPr/>
        </p:nvGrpSpPr>
        <p:grpSpPr>
          <a:xfrm>
            <a:off x="191344" y="3053535"/>
            <a:ext cx="3568301" cy="3190728"/>
            <a:chOff x="109852" y="3032178"/>
            <a:chExt cx="3568301" cy="3190728"/>
          </a:xfrm>
        </p:grpSpPr>
        <p:sp>
          <p:nvSpPr>
            <p:cNvPr id="6" name="矩形 5"/>
            <p:cNvSpPr/>
            <p:nvPr/>
          </p:nvSpPr>
          <p:spPr>
            <a:xfrm>
              <a:off x="127705" y="3032178"/>
              <a:ext cx="3544710" cy="319072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h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7" name="右箭头 6"/>
            <p:cNvSpPr/>
            <p:nvPr/>
          </p:nvSpPr>
          <p:spPr>
            <a:xfrm>
              <a:off x="160722" y="5601824"/>
              <a:ext cx="402789" cy="317835"/>
            </a:xfrm>
            <a:prstGeom prst="righ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左右箭头 9"/>
            <p:cNvSpPr/>
            <p:nvPr/>
          </p:nvSpPr>
          <p:spPr>
            <a:xfrm>
              <a:off x="127705" y="4107650"/>
              <a:ext cx="459981" cy="257453"/>
            </a:xfrm>
            <a:prstGeom prst="leftRightArrow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圆角矩形 14"/>
            <p:cNvSpPr/>
            <p:nvPr/>
          </p:nvSpPr>
          <p:spPr>
            <a:xfrm>
              <a:off x="608943" y="3121362"/>
              <a:ext cx="936104" cy="651274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825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计数模块</a:t>
              </a:r>
            </a:p>
          </p:txBody>
        </p:sp>
        <p:sp>
          <p:nvSpPr>
            <p:cNvPr id="28" name="圆角矩形 27"/>
            <p:cNvSpPr/>
            <p:nvPr/>
          </p:nvSpPr>
          <p:spPr>
            <a:xfrm>
              <a:off x="608943" y="3919115"/>
              <a:ext cx="936104" cy="651274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4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ADC</a:t>
              </a:r>
              <a:r>
                <a:rPr lang="zh-CN" altLang="en-US" sz="14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模块</a:t>
              </a:r>
            </a:p>
          </p:txBody>
        </p:sp>
        <p:sp>
          <p:nvSpPr>
            <p:cNvPr id="29" name="圆角矩形 28"/>
            <p:cNvSpPr/>
            <p:nvPr/>
          </p:nvSpPr>
          <p:spPr>
            <a:xfrm>
              <a:off x="620602" y="4684688"/>
              <a:ext cx="936104" cy="651274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时钟模块</a:t>
              </a:r>
            </a:p>
          </p:txBody>
        </p:sp>
        <p:sp>
          <p:nvSpPr>
            <p:cNvPr id="30" name="圆角矩形 29"/>
            <p:cNvSpPr/>
            <p:nvPr/>
          </p:nvSpPr>
          <p:spPr>
            <a:xfrm>
              <a:off x="625630" y="5450261"/>
              <a:ext cx="936104" cy="651274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b="1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状态寄存器</a:t>
              </a:r>
              <a:endParaRPr lang="zh-CN" altLang="en-US" sz="1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右箭头 30"/>
            <p:cNvSpPr/>
            <p:nvPr/>
          </p:nvSpPr>
          <p:spPr>
            <a:xfrm>
              <a:off x="155351" y="4851408"/>
              <a:ext cx="402789" cy="297194"/>
            </a:xfrm>
            <a:prstGeom prst="rightArrow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左右箭头 31"/>
            <p:cNvSpPr/>
            <p:nvPr/>
          </p:nvSpPr>
          <p:spPr>
            <a:xfrm>
              <a:off x="109852" y="3327588"/>
              <a:ext cx="459981" cy="257453"/>
            </a:xfrm>
            <a:prstGeom prst="leftRightArrow">
              <a:avLst/>
            </a:prstGeom>
            <a:solidFill>
              <a:srgbClr val="00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3" name="右箭头 32"/>
            <p:cNvSpPr/>
            <p:nvPr/>
          </p:nvSpPr>
          <p:spPr>
            <a:xfrm>
              <a:off x="3265918" y="4035459"/>
              <a:ext cx="402789" cy="317835"/>
            </a:xfrm>
            <a:prstGeom prst="right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圆角矩形 34"/>
            <p:cNvSpPr/>
            <p:nvPr/>
          </p:nvSpPr>
          <p:spPr>
            <a:xfrm>
              <a:off x="2303068" y="3130295"/>
              <a:ext cx="936104" cy="651274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825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b="1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数据编码</a:t>
              </a:r>
              <a:r>
                <a:rPr lang="en-US" altLang="zh-CN" sz="1400" b="1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+CRC</a:t>
              </a:r>
              <a:endParaRPr lang="zh-CN" altLang="en-US" sz="1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圆角矩形 35"/>
            <p:cNvSpPr/>
            <p:nvPr/>
          </p:nvSpPr>
          <p:spPr>
            <a:xfrm>
              <a:off x="2315697" y="3868740"/>
              <a:ext cx="936104" cy="651274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b="1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数据编码</a:t>
              </a:r>
              <a:r>
                <a:rPr lang="en-US" altLang="zh-CN" sz="1400" b="1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+CRC</a:t>
              </a:r>
              <a:endParaRPr lang="zh-CN" altLang="en-US" sz="1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圆角矩形 36"/>
            <p:cNvSpPr/>
            <p:nvPr/>
          </p:nvSpPr>
          <p:spPr>
            <a:xfrm>
              <a:off x="2315697" y="4624739"/>
              <a:ext cx="936104" cy="651274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400" b="1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SPI</a:t>
              </a:r>
              <a:r>
                <a:rPr lang="zh-CN" altLang="en-US" sz="1400" b="1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模块</a:t>
              </a:r>
              <a:endParaRPr lang="zh-CN" altLang="en-US" sz="1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圆角矩形 37"/>
            <p:cNvSpPr/>
            <p:nvPr/>
          </p:nvSpPr>
          <p:spPr>
            <a:xfrm>
              <a:off x="2315697" y="5435104"/>
              <a:ext cx="936104" cy="65127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400" b="1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DAC</a:t>
              </a:r>
              <a:r>
                <a:rPr lang="zh-CN" altLang="en-US" sz="1400" b="1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模块</a:t>
              </a:r>
              <a:endParaRPr lang="zh-CN" altLang="en-US" sz="1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右箭头 38"/>
            <p:cNvSpPr/>
            <p:nvPr/>
          </p:nvSpPr>
          <p:spPr>
            <a:xfrm>
              <a:off x="3269654" y="3327588"/>
              <a:ext cx="402789" cy="317835"/>
            </a:xfrm>
            <a:prstGeom prst="rightArrow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1" name="右箭头 40"/>
            <p:cNvSpPr/>
            <p:nvPr/>
          </p:nvSpPr>
          <p:spPr>
            <a:xfrm>
              <a:off x="3275364" y="4830766"/>
              <a:ext cx="402789" cy="317835"/>
            </a:xfrm>
            <a:prstGeom prst="rightArrow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2" name="右箭头 41"/>
            <p:cNvSpPr/>
            <p:nvPr/>
          </p:nvSpPr>
          <p:spPr>
            <a:xfrm>
              <a:off x="3260713" y="5601824"/>
              <a:ext cx="402789" cy="317835"/>
            </a:xfrm>
            <a:prstGeom prst="right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4" name="圆角右箭头 43"/>
            <p:cNvSpPr/>
            <p:nvPr/>
          </p:nvSpPr>
          <p:spPr>
            <a:xfrm flipV="1">
              <a:off x="1895083" y="3356991"/>
              <a:ext cx="401940" cy="815887"/>
            </a:xfrm>
            <a:prstGeom prst="bentArrow">
              <a:avLst>
                <a:gd name="adj1" fmla="val 17583"/>
                <a:gd name="adj2" fmla="val 16621"/>
                <a:gd name="adj3" fmla="val 25000"/>
                <a:gd name="adj4" fmla="val 54299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右箭头 44"/>
            <p:cNvSpPr/>
            <p:nvPr/>
          </p:nvSpPr>
          <p:spPr>
            <a:xfrm>
              <a:off x="1561734" y="3286405"/>
              <a:ext cx="718602" cy="150122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6" name="右箭头 45"/>
            <p:cNvSpPr/>
            <p:nvPr/>
          </p:nvSpPr>
          <p:spPr>
            <a:xfrm>
              <a:off x="1544850" y="4328851"/>
              <a:ext cx="747930" cy="154456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7" name="右箭头 46"/>
            <p:cNvSpPr/>
            <p:nvPr/>
          </p:nvSpPr>
          <p:spPr>
            <a:xfrm>
              <a:off x="1549093" y="4987807"/>
              <a:ext cx="760866" cy="159551"/>
            </a:xfrm>
            <a:prstGeom prst="rightArrow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8" name="右箭头 47"/>
            <p:cNvSpPr/>
            <p:nvPr/>
          </p:nvSpPr>
          <p:spPr>
            <a:xfrm>
              <a:off x="1549207" y="5861593"/>
              <a:ext cx="765058" cy="149402"/>
            </a:xfrm>
            <a:prstGeom prst="rightArrow">
              <a:avLst>
                <a:gd name="adj1" fmla="val 50000"/>
                <a:gd name="adj2" fmla="val 70401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9" name="圆角右箭头 48"/>
            <p:cNvSpPr/>
            <p:nvPr/>
          </p:nvSpPr>
          <p:spPr>
            <a:xfrm>
              <a:off x="1757336" y="3436528"/>
              <a:ext cx="522999" cy="934038"/>
            </a:xfrm>
            <a:prstGeom prst="bentArrow">
              <a:avLst>
                <a:gd name="adj1" fmla="val 12048"/>
                <a:gd name="adj2" fmla="val 13708"/>
                <a:gd name="adj3" fmla="val 25000"/>
                <a:gd name="adj4" fmla="val 43750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圆角右箭头 49"/>
            <p:cNvSpPr/>
            <p:nvPr/>
          </p:nvSpPr>
          <p:spPr>
            <a:xfrm>
              <a:off x="1639954" y="3130295"/>
              <a:ext cx="674311" cy="2810113"/>
            </a:xfrm>
            <a:prstGeom prst="bentArrow">
              <a:avLst>
                <a:gd name="adj1" fmla="val 11255"/>
                <a:gd name="adj2" fmla="val 9536"/>
                <a:gd name="adj3" fmla="val 25000"/>
                <a:gd name="adj4" fmla="val 4375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右箭头 50"/>
            <p:cNvSpPr/>
            <p:nvPr/>
          </p:nvSpPr>
          <p:spPr>
            <a:xfrm>
              <a:off x="1648333" y="3867547"/>
              <a:ext cx="661626" cy="161557"/>
            </a:xfrm>
            <a:prstGeom prst="righ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2" name="右箭头 51"/>
            <p:cNvSpPr/>
            <p:nvPr/>
          </p:nvSpPr>
          <p:spPr>
            <a:xfrm>
              <a:off x="1653858" y="4734554"/>
              <a:ext cx="661626" cy="161557"/>
            </a:xfrm>
            <a:prstGeom prst="righ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3" name="圆角右箭头 52"/>
            <p:cNvSpPr/>
            <p:nvPr/>
          </p:nvSpPr>
          <p:spPr>
            <a:xfrm>
              <a:off x="1980487" y="3582035"/>
              <a:ext cx="308227" cy="2160707"/>
            </a:xfrm>
            <a:prstGeom prst="bentArrow">
              <a:avLst>
                <a:gd name="adj1" fmla="val 19072"/>
                <a:gd name="adj2" fmla="val 18975"/>
                <a:gd name="adj3" fmla="val 25000"/>
                <a:gd name="adj4" fmla="val 43750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右箭头 53"/>
            <p:cNvSpPr/>
            <p:nvPr/>
          </p:nvSpPr>
          <p:spPr>
            <a:xfrm>
              <a:off x="1991414" y="4159194"/>
              <a:ext cx="322851" cy="168141"/>
            </a:xfrm>
            <a:prstGeom prst="rightArrow">
              <a:avLst>
                <a:gd name="adj1" fmla="val 31873"/>
                <a:gd name="adj2" fmla="val 50000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5" name="右箭头 54"/>
            <p:cNvSpPr/>
            <p:nvPr/>
          </p:nvSpPr>
          <p:spPr>
            <a:xfrm>
              <a:off x="1991414" y="5613080"/>
              <a:ext cx="322851" cy="168141"/>
            </a:xfrm>
            <a:prstGeom prst="rightArrow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43" name="图片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3563" y="3021418"/>
            <a:ext cx="3331849" cy="3324653"/>
          </a:xfrm>
          <a:prstGeom prst="rect">
            <a:avLst/>
          </a:prstGeom>
        </p:spPr>
      </p:pic>
      <p:sp>
        <p:nvSpPr>
          <p:cNvPr id="58" name="圆角矩形 57">
            <a:extLst>
              <a:ext uri="{FF2B5EF4-FFF2-40B4-BE49-F238E27FC236}">
                <a16:creationId xmlns="" xmlns:a16="http://schemas.microsoft.com/office/drawing/2014/main" id="{E650D390-8562-C433-5217-908B0D854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891" y="6370664"/>
            <a:ext cx="1944216" cy="354122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altLang="zh-CN" sz="1600" b="1" kern="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CFC</a:t>
            </a:r>
            <a:r>
              <a:rPr lang="zh-CN" altLang="en-US" sz="1600" b="1" kern="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板卡代码工程</a:t>
            </a:r>
            <a:endParaRPr lang="en-US" altLang="zh-CN" sz="1600" b="1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9539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002" y="2708920"/>
            <a:ext cx="9145016" cy="3602084"/>
          </a:xfrm>
          <a:prstGeom prst="rect">
            <a:avLst/>
          </a:prstGeom>
        </p:spPr>
      </p:pic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79376" y="980728"/>
            <a:ext cx="6998568" cy="163182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n"/>
            </a:pPr>
            <a:r>
              <a:rPr lang="en-US" altLang="zh-CN" b="1" dirty="0"/>
              <a:t>CFC</a:t>
            </a:r>
            <a:r>
              <a:rPr lang="zh-CN" altLang="en-US" b="1" dirty="0"/>
              <a:t>前端模拟板卡的功能模块实现</a:t>
            </a:r>
            <a:endParaRPr lang="en-US" altLang="zh-CN" b="1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1800" dirty="0" smtClean="0">
                <a:latin typeface="微软雅黑" panose="020B0503020204020204" pitchFamily="34" charset="-122"/>
              </a:rPr>
              <a:t>数据传输帧格式设计</a:t>
            </a:r>
            <a:endParaRPr lang="en-US" altLang="zh-CN" sz="1800" dirty="0" smtClean="0">
              <a:latin typeface="微软雅黑" panose="020B0503020204020204" pitchFamily="34" charset="-122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1800" dirty="0" smtClean="0">
                <a:latin typeface="微软雅黑" panose="020B0503020204020204" pitchFamily="34" charset="-122"/>
              </a:rPr>
              <a:t>AFE</a:t>
            </a:r>
            <a:r>
              <a:rPr lang="zh-CN" altLang="en-US" sz="1800" dirty="0" smtClean="0">
                <a:latin typeface="微软雅黑" panose="020B0503020204020204" pitchFamily="34" charset="-122"/>
              </a:rPr>
              <a:t>、</a:t>
            </a:r>
            <a:r>
              <a:rPr lang="en-US" altLang="zh-CN" sz="1800" dirty="0" smtClean="0">
                <a:latin typeface="微软雅黑" panose="020B0503020204020204" pitchFamily="34" charset="-122"/>
              </a:rPr>
              <a:t>DFE</a:t>
            </a:r>
            <a:r>
              <a:rPr lang="zh-CN" altLang="en-US" sz="1800" dirty="0" smtClean="0">
                <a:latin typeface="微软雅黑" panose="020B0503020204020204" pitchFamily="34" charset="-122"/>
              </a:rPr>
              <a:t>板间通信测试</a:t>
            </a:r>
            <a:endParaRPr lang="zh-CN" altLang="en-US" sz="1800" dirty="0">
              <a:latin typeface="微软雅黑" panose="020B0503020204020204" pitchFamily="34" charset="-122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solidFill>
                  <a:schemeClr val="tx1"/>
                </a:solidFill>
              </a:rPr>
              <a:t>超导段束流损失测量系统电子学研制进展</a:t>
            </a:r>
            <a:endParaRPr lang="zh-CN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/>
          </p:nvPr>
        </p:nvGraphicFramePr>
        <p:xfrm>
          <a:off x="600396" y="2430188"/>
          <a:ext cx="3384376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2188"/>
                <a:gridCol w="1692188"/>
              </a:tblGrid>
              <a:tr h="296332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b="0" dirty="0" smtClean="0">
                          <a:solidFill>
                            <a:schemeClr val="tx1"/>
                          </a:solidFill>
                        </a:rPr>
                        <a:t>CID </a:t>
                      </a:r>
                      <a:r>
                        <a:rPr lang="zh-CN" altLang="en-US" b="0" dirty="0" smtClean="0">
                          <a:solidFill>
                            <a:schemeClr val="tx1"/>
                          </a:solidFill>
                        </a:rPr>
                        <a:t>（</a:t>
                      </a:r>
                      <a:r>
                        <a:rPr lang="en-US" altLang="zh-CN" b="0" dirty="0" smtClean="0">
                          <a:solidFill>
                            <a:schemeClr val="tx1"/>
                          </a:solidFill>
                        </a:rPr>
                        <a:t>AFE</a:t>
                      </a:r>
                      <a:r>
                        <a:rPr lang="zh-CN" altLang="en-US" b="0" dirty="0" smtClean="0">
                          <a:solidFill>
                            <a:schemeClr val="tx1"/>
                          </a:solidFill>
                        </a:rPr>
                        <a:t>板编号）</a:t>
                      </a:r>
                      <a:endParaRPr lang="zh-CN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rgbClr val="CCFFFF"/>
                    </a:solidFill>
                  </a:tcPr>
                </a:tc>
              </a:tr>
              <a:tr h="296332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STATUS (</a:t>
                      </a:r>
                      <a:r>
                        <a:rPr lang="zh-CN" altLang="en-US" dirty="0" smtClean="0"/>
                        <a:t>电源轨</a:t>
                      </a:r>
                      <a:r>
                        <a:rPr lang="en-US" altLang="zh-CN" dirty="0" smtClean="0"/>
                        <a:t>)</a:t>
                      </a:r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</a:tr>
              <a:tr h="296332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STATUS </a:t>
                      </a:r>
                      <a:r>
                        <a:rPr lang="zh-CN" altLang="en-US" dirty="0" smtClean="0"/>
                        <a:t>（测试标志位）</a:t>
                      </a:r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296332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Count</a:t>
                      </a:r>
                      <a:r>
                        <a:rPr lang="en-US" altLang="zh-CN" baseline="0" dirty="0" smtClean="0"/>
                        <a:t> 1</a:t>
                      </a:r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 ADC</a:t>
                      </a:r>
                      <a:r>
                        <a:rPr lang="en-US" altLang="zh-CN" baseline="0" dirty="0" smtClean="0"/>
                        <a:t> 1</a:t>
                      </a:r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CC00"/>
                    </a:solidFill>
                  </a:tcPr>
                </a:tc>
              </a:tr>
              <a:tr h="2963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Count</a:t>
                      </a:r>
                      <a:r>
                        <a:rPr lang="en-US" altLang="zh-CN" baseline="0" dirty="0" smtClean="0"/>
                        <a:t> 2</a:t>
                      </a:r>
                      <a:endParaRPr lang="zh-CN" altLang="en-US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 ADC</a:t>
                      </a:r>
                      <a:r>
                        <a:rPr lang="en-US" altLang="zh-CN" baseline="0" dirty="0" smtClean="0"/>
                        <a:t> 2</a:t>
                      </a:r>
                      <a:endParaRPr lang="zh-CN" altLang="en-US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CC00"/>
                    </a:solidFill>
                  </a:tcPr>
                </a:tc>
              </a:tr>
              <a:tr h="2963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Count</a:t>
                      </a:r>
                      <a:r>
                        <a:rPr lang="en-US" altLang="zh-CN" baseline="0" dirty="0" smtClean="0"/>
                        <a:t> 3</a:t>
                      </a:r>
                      <a:endParaRPr lang="zh-CN" altLang="en-US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ADC 3</a:t>
                      </a:r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CC00"/>
                    </a:solidFill>
                  </a:tcPr>
                </a:tc>
              </a:tr>
              <a:tr h="2963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Count</a:t>
                      </a:r>
                      <a:r>
                        <a:rPr lang="en-US" altLang="zh-CN" baseline="0" dirty="0" smtClean="0"/>
                        <a:t> 4</a:t>
                      </a:r>
                      <a:endParaRPr lang="zh-CN" altLang="en-US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ADC 4</a:t>
                      </a:r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CC00"/>
                    </a:solidFill>
                  </a:tcPr>
                </a:tc>
              </a:tr>
              <a:tr h="296332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FID (</a:t>
                      </a:r>
                      <a:r>
                        <a:rPr lang="zh-CN" altLang="en-US" dirty="0" smtClean="0"/>
                        <a:t>帧编号</a:t>
                      </a:r>
                      <a:r>
                        <a:rPr lang="en-US" altLang="zh-CN" dirty="0" smtClean="0"/>
                        <a:t>)</a:t>
                      </a:r>
                      <a:endParaRPr lang="zh-CN" altLang="en-US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CC00"/>
                    </a:solidFill>
                  </a:tcPr>
                </a:tc>
              </a:tr>
              <a:tr h="2963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DAC 1</a:t>
                      </a:r>
                      <a:endParaRPr lang="zh-CN" altLang="en-US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DAC 2</a:t>
                      </a:r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2963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DAC 3</a:t>
                      </a:r>
                      <a:endParaRPr lang="zh-CN" altLang="en-US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DAC 4</a:t>
                      </a:r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296332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CRC</a:t>
                      </a:r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A"/>
                    </a:solidFill>
                  </a:tcPr>
                </a:tc>
              </a:tr>
              <a:tr h="296332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CRC</a:t>
                      </a:r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圆角矩形 5">
            <a:extLst>
              <a:ext uri="{FF2B5EF4-FFF2-40B4-BE49-F238E27FC236}">
                <a16:creationId xmlns="" xmlns:a16="http://schemas.microsoft.com/office/drawing/2014/main" id="{E650D390-8562-C433-5217-908B0D854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7359" y="6395209"/>
            <a:ext cx="2088232" cy="354122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kern="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数据帧格式及通信测试</a:t>
            </a:r>
            <a:endParaRPr lang="en-US" altLang="zh-CN" sz="1600" b="1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2556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508697" y="1000051"/>
            <a:ext cx="8040216" cy="2592288"/>
          </a:xfrm>
          <a:ln>
            <a:noFill/>
          </a:ln>
        </p:spPr>
        <p:txBody>
          <a:bodyPr/>
          <a:lstStyle/>
          <a:p>
            <a:pPr>
              <a:buFont typeface="Wingdings" panose="05000000000000000000" pitchFamily="2" charset="2"/>
              <a:buChar char="n"/>
            </a:pPr>
            <a:r>
              <a:rPr lang="en-US" altLang="zh-CN" b="1" dirty="0"/>
              <a:t>DFE</a:t>
            </a:r>
            <a:r>
              <a:rPr lang="zh-CN" altLang="en-US" b="1" dirty="0"/>
              <a:t>数字收集板卡软硬件设计</a:t>
            </a:r>
            <a:endParaRPr lang="en-US" altLang="zh-CN" b="1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1800" b="1" dirty="0">
                <a:latin typeface="微软雅黑" panose="020B0503020204020204" pitchFamily="34" charset="-122"/>
              </a:rPr>
              <a:t>MPS</a:t>
            </a:r>
            <a:r>
              <a:rPr lang="zh-CN" altLang="en-US" sz="1800" b="1" dirty="0" smtClean="0">
                <a:latin typeface="微软雅黑" panose="020B0503020204020204" pitchFamily="34" charset="-122"/>
              </a:rPr>
              <a:t>接口：满足</a:t>
            </a:r>
            <a:r>
              <a:rPr lang="en-US" altLang="zh-CN" sz="1800" b="1" dirty="0" smtClean="0">
                <a:latin typeface="微软雅黑" panose="020B0503020204020204" pitchFamily="34" charset="-122"/>
              </a:rPr>
              <a:t>MPS</a:t>
            </a:r>
            <a:r>
              <a:rPr lang="zh-CN" altLang="en-US" sz="1800" b="1" dirty="0" smtClean="0">
                <a:latin typeface="微软雅黑" panose="020B0503020204020204" pitchFamily="34" charset="-122"/>
              </a:rPr>
              <a:t>需求</a:t>
            </a:r>
            <a:endParaRPr lang="en-US" altLang="zh-CN" sz="1800" b="1" dirty="0">
              <a:latin typeface="微软雅黑" panose="020B0503020204020204" pitchFamily="34" charset="-122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1800" b="1" dirty="0" smtClean="0">
                <a:latin typeface="微软雅黑" panose="020B0503020204020204" pitchFamily="34" charset="-122"/>
              </a:rPr>
              <a:t>嵌入式</a:t>
            </a:r>
            <a:r>
              <a:rPr lang="en-US" altLang="zh-CN" sz="1800" b="1" dirty="0" smtClean="0">
                <a:latin typeface="微软雅黑" panose="020B0503020204020204" pitchFamily="34" charset="-122"/>
              </a:rPr>
              <a:t>Linux</a:t>
            </a:r>
            <a:r>
              <a:rPr lang="zh-CN" altLang="en-US" sz="1800" b="1" dirty="0" smtClean="0">
                <a:latin typeface="微软雅黑" panose="020B0503020204020204" pitchFamily="34" charset="-122"/>
              </a:rPr>
              <a:t>最小系统：搭建</a:t>
            </a:r>
            <a:r>
              <a:rPr lang="en-US" altLang="zh-CN" sz="1800" b="1" dirty="0" smtClean="0">
                <a:latin typeface="微软雅黑" panose="020B0503020204020204" pitchFamily="34" charset="-122"/>
              </a:rPr>
              <a:t>EPICS IOC</a:t>
            </a:r>
            <a:endParaRPr lang="en-US" altLang="zh-CN" sz="1800" b="1" dirty="0">
              <a:latin typeface="微软雅黑" panose="020B0503020204020204" pitchFamily="34" charset="-122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1800" b="1" dirty="0" smtClean="0">
                <a:latin typeface="微软雅黑" panose="020B0503020204020204" pitchFamily="34" charset="-122"/>
              </a:rPr>
              <a:t>GTH</a:t>
            </a:r>
            <a:r>
              <a:rPr lang="zh-CN" altLang="en-US" sz="1800" b="1" dirty="0" smtClean="0">
                <a:latin typeface="微软雅黑" panose="020B0503020204020204" pitchFamily="34" charset="-122"/>
              </a:rPr>
              <a:t>：满足数据传输、</a:t>
            </a:r>
            <a:r>
              <a:rPr lang="en-US" altLang="zh-CN" sz="1800" b="1" dirty="0" smtClean="0">
                <a:latin typeface="微软雅黑" panose="020B0503020204020204" pitchFamily="34" charset="-122"/>
              </a:rPr>
              <a:t>EVR</a:t>
            </a:r>
            <a:r>
              <a:rPr lang="zh-CN" altLang="en-US" sz="1800" b="1" dirty="0" smtClean="0">
                <a:latin typeface="微软雅黑" panose="020B0503020204020204" pitchFamily="34" charset="-122"/>
              </a:rPr>
              <a:t>时间戳</a:t>
            </a:r>
            <a:endParaRPr lang="en-US" altLang="zh-CN" sz="1800" b="1" dirty="0">
              <a:latin typeface="微软雅黑" panose="020B0503020204020204" pitchFamily="34" charset="-122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1800" b="1" dirty="0" smtClean="0">
                <a:latin typeface="微软雅黑" panose="020B0503020204020204" pitchFamily="34" charset="-122"/>
              </a:rPr>
              <a:t>规划程序流程图：实现机器保护和</a:t>
            </a:r>
            <a:r>
              <a:rPr lang="zh-CN" altLang="en-US" sz="1800" b="1" dirty="0" smtClean="0">
                <a:solidFill>
                  <a:srgbClr val="FF0000"/>
                </a:solidFill>
                <a:latin typeface="微软雅黑" panose="020B0503020204020204" pitchFamily="34" charset="-122"/>
              </a:rPr>
              <a:t>束损波形重建</a:t>
            </a:r>
            <a:r>
              <a:rPr lang="en-US" altLang="zh-CN" sz="1800" b="1" dirty="0" smtClean="0">
                <a:solidFill>
                  <a:srgbClr val="FF0000"/>
                </a:solidFill>
                <a:latin typeface="微软雅黑" panose="020B0503020204020204" pitchFamily="34" charset="-122"/>
              </a:rPr>
              <a:t>(CFC</a:t>
            </a: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pitchFamily="34" charset="-122"/>
              </a:rPr>
              <a:t>方案</a:t>
            </a:r>
            <a:r>
              <a:rPr lang="zh-CN" altLang="en-US" sz="1800" b="1" dirty="0" smtClean="0">
                <a:solidFill>
                  <a:srgbClr val="FF0000"/>
                </a:solidFill>
                <a:latin typeface="微软雅黑" panose="020B0503020204020204" pitchFamily="34" charset="-122"/>
              </a:rPr>
              <a:t>的难点</a:t>
            </a:r>
            <a:r>
              <a:rPr lang="en-US" altLang="zh-CN" sz="1800" b="1" dirty="0" smtClean="0">
                <a:solidFill>
                  <a:srgbClr val="FF0000"/>
                </a:solidFill>
                <a:latin typeface="微软雅黑" panose="020B0503020204020204" pitchFamily="34" charset="-122"/>
              </a:rPr>
              <a:t>)</a:t>
            </a: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b="1" dirty="0">
                <a:solidFill>
                  <a:schemeClr val="tx1"/>
                </a:solidFill>
              </a:rPr>
              <a:t>超导段束流损失测量系统电子学研制进展</a:t>
            </a:r>
          </a:p>
        </p:txBody>
      </p:sp>
      <p:grpSp>
        <p:nvGrpSpPr>
          <p:cNvPr id="14" name="组合 1">
            <a:extLst>
              <a:ext uri="{FF2B5EF4-FFF2-40B4-BE49-F238E27FC236}">
                <a16:creationId xmlns="" xmlns:a16="http://schemas.microsoft.com/office/drawing/2014/main" id="{3CADA8F0-216D-4649-BDD9-97D6970CA495}"/>
              </a:ext>
            </a:extLst>
          </p:cNvPr>
          <p:cNvGrpSpPr/>
          <p:nvPr/>
        </p:nvGrpSpPr>
        <p:grpSpPr>
          <a:xfrm>
            <a:off x="2567608" y="3061280"/>
            <a:ext cx="9257140" cy="567961"/>
            <a:chOff x="211524" y="1686764"/>
            <a:chExt cx="8233418" cy="630251"/>
          </a:xfrm>
        </p:grpSpPr>
        <p:cxnSp>
          <p:nvCxnSpPr>
            <p:cNvPr id="15" name="直接连接符 2">
              <a:extLst>
                <a:ext uri="{FF2B5EF4-FFF2-40B4-BE49-F238E27FC236}">
                  <a16:creationId xmlns="" xmlns:a16="http://schemas.microsoft.com/office/drawing/2014/main" id="{CA327F38-246D-4335-AC41-D9E12192F940}"/>
                </a:ext>
              </a:extLst>
            </p:cNvPr>
            <p:cNvCxnSpPr>
              <a:cxnSpLocks/>
            </p:cNvCxnSpPr>
            <p:nvPr/>
          </p:nvCxnSpPr>
          <p:spPr>
            <a:xfrm>
              <a:off x="427548" y="2072653"/>
              <a:ext cx="8017394" cy="0"/>
            </a:xfrm>
            <a:prstGeom prst="line">
              <a:avLst/>
            </a:prstGeom>
            <a:ln w="3810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6" name="矩形: 圆角 5">
              <a:extLst>
                <a:ext uri="{FF2B5EF4-FFF2-40B4-BE49-F238E27FC236}">
                  <a16:creationId xmlns="" xmlns:a16="http://schemas.microsoft.com/office/drawing/2014/main" id="{666E61CF-D154-44FD-B5C5-8C8FE223001D}"/>
                </a:ext>
              </a:extLst>
            </p:cNvPr>
            <p:cNvSpPr/>
            <p:nvPr/>
          </p:nvSpPr>
          <p:spPr>
            <a:xfrm>
              <a:off x="2266559" y="1865339"/>
              <a:ext cx="887591" cy="451676"/>
            </a:xfrm>
            <a:prstGeom prst="roundRect">
              <a:avLst/>
            </a:prstGeom>
            <a:solidFill>
              <a:srgbClr val="FF0000"/>
            </a:solidFill>
            <a:ln w="381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600" kern="0" dirty="0">
                  <a:solidFill>
                    <a:srgbClr val="FFFFFF"/>
                  </a:solidFill>
                  <a:highlight>
                    <a:srgbClr val="FF0000"/>
                  </a:highlight>
                  <a:latin typeface="Times New Roman" panose="02020603050405020304" pitchFamily="18" charset="0"/>
                  <a:ea typeface="楷体"/>
                  <a:cs typeface="Times New Roman" panose="02020603050405020304" pitchFamily="18" charset="0"/>
                </a:rPr>
                <a:t>MEBT</a:t>
              </a:r>
              <a:endParaRPr lang="zh-CN" altLang="en-US" kern="0" dirty="0">
                <a:solidFill>
                  <a:srgbClr val="FFFFFF"/>
                </a:solidFill>
                <a:highlight>
                  <a:srgbClr val="FF0000"/>
                </a:highlight>
                <a:latin typeface="Times New Roman" panose="02020603050405020304" pitchFamily="18" charset="0"/>
                <a:ea typeface="楷体"/>
                <a:cs typeface="Times New Roman" panose="02020603050405020304" pitchFamily="18" charset="0"/>
              </a:endParaRPr>
            </a:p>
          </p:txBody>
        </p:sp>
        <p:sp>
          <p:nvSpPr>
            <p:cNvPr id="17" name="矩形: 圆角 6">
              <a:extLst>
                <a:ext uri="{FF2B5EF4-FFF2-40B4-BE49-F238E27FC236}">
                  <a16:creationId xmlns="" xmlns:a16="http://schemas.microsoft.com/office/drawing/2014/main" id="{C7EF8493-CC75-4911-8046-0CA6A87658AF}"/>
                </a:ext>
              </a:extLst>
            </p:cNvPr>
            <p:cNvSpPr/>
            <p:nvPr/>
          </p:nvSpPr>
          <p:spPr>
            <a:xfrm>
              <a:off x="1247728" y="1855359"/>
              <a:ext cx="792088" cy="432048"/>
            </a:xfrm>
            <a:prstGeom prst="roundRect">
              <a:avLst/>
            </a:prstGeom>
            <a:solidFill>
              <a:srgbClr val="FF0000"/>
            </a:solidFill>
            <a:ln w="381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600" kern="0" dirty="0">
                  <a:solidFill>
                    <a:srgbClr val="FFFFFF"/>
                  </a:solidFill>
                  <a:highlight>
                    <a:srgbClr val="FF0000"/>
                  </a:highlight>
                  <a:latin typeface="Times New Roman" panose="02020603050405020304" pitchFamily="18" charset="0"/>
                  <a:ea typeface="楷体"/>
                  <a:cs typeface="Times New Roman" panose="02020603050405020304" pitchFamily="18" charset="0"/>
                </a:rPr>
                <a:t>RFQ</a:t>
              </a:r>
              <a:endParaRPr lang="zh-CN" altLang="en-US" kern="0" dirty="0">
                <a:solidFill>
                  <a:srgbClr val="FFFFFF"/>
                </a:solidFill>
                <a:highlight>
                  <a:srgbClr val="FF0000"/>
                </a:highlight>
                <a:latin typeface="Times New Roman" panose="02020603050405020304" pitchFamily="18" charset="0"/>
                <a:ea typeface="楷体"/>
                <a:cs typeface="Times New Roman" panose="02020603050405020304" pitchFamily="18" charset="0"/>
              </a:endParaRPr>
            </a:p>
          </p:txBody>
        </p:sp>
        <p:sp>
          <p:nvSpPr>
            <p:cNvPr id="18" name="矩形: 圆角 7">
              <a:extLst>
                <a:ext uri="{FF2B5EF4-FFF2-40B4-BE49-F238E27FC236}">
                  <a16:creationId xmlns="" xmlns:a16="http://schemas.microsoft.com/office/drawing/2014/main" id="{C2A6CB25-1AA7-4474-8A2F-010D858E3A44}"/>
                </a:ext>
              </a:extLst>
            </p:cNvPr>
            <p:cNvSpPr/>
            <p:nvPr/>
          </p:nvSpPr>
          <p:spPr>
            <a:xfrm>
              <a:off x="211524" y="1865339"/>
              <a:ext cx="792088" cy="432048"/>
            </a:xfrm>
            <a:prstGeom prst="roundRect">
              <a:avLst/>
            </a:prstGeom>
            <a:solidFill>
              <a:srgbClr val="FF0000"/>
            </a:solidFill>
            <a:ln w="381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600" kern="0" dirty="0">
                  <a:solidFill>
                    <a:srgbClr val="FFFFFF"/>
                  </a:solidFill>
                  <a:highlight>
                    <a:srgbClr val="FF0000"/>
                  </a:highlight>
                  <a:latin typeface="Times New Roman" panose="02020603050405020304" pitchFamily="18" charset="0"/>
                  <a:ea typeface="楷体"/>
                  <a:cs typeface="Times New Roman" panose="02020603050405020304" pitchFamily="18" charset="0"/>
                </a:rPr>
                <a:t>H</a:t>
              </a:r>
              <a:r>
                <a:rPr lang="en-US" altLang="zh-CN" sz="1600" kern="0" baseline="30000" dirty="0">
                  <a:solidFill>
                    <a:srgbClr val="FFFFFF"/>
                  </a:solidFill>
                  <a:highlight>
                    <a:srgbClr val="FF0000"/>
                  </a:highlight>
                  <a:latin typeface="Times New Roman" panose="02020603050405020304" pitchFamily="18" charset="0"/>
                  <a:ea typeface="楷体"/>
                  <a:cs typeface="Times New Roman" panose="02020603050405020304" pitchFamily="18" charset="0"/>
                </a:rPr>
                <a:t>-</a:t>
              </a:r>
              <a:endParaRPr lang="zh-CN" altLang="en-US" kern="0" dirty="0">
                <a:solidFill>
                  <a:srgbClr val="FFFFFF"/>
                </a:solidFill>
                <a:highlight>
                  <a:srgbClr val="FF0000"/>
                </a:highlight>
                <a:latin typeface="Times New Roman" panose="02020603050405020304" pitchFamily="18" charset="0"/>
                <a:ea typeface="楷体"/>
                <a:cs typeface="Times New Roman" panose="02020603050405020304" pitchFamily="18" charset="0"/>
              </a:endParaRPr>
            </a:p>
          </p:txBody>
        </p:sp>
        <p:sp>
          <p:nvSpPr>
            <p:cNvPr id="19" name="矩形: 圆角 8">
              <a:extLst>
                <a:ext uri="{FF2B5EF4-FFF2-40B4-BE49-F238E27FC236}">
                  <a16:creationId xmlns="" xmlns:a16="http://schemas.microsoft.com/office/drawing/2014/main" id="{E2AA9016-09E7-4D02-B221-064459380B8D}"/>
                </a:ext>
              </a:extLst>
            </p:cNvPr>
            <p:cNvSpPr/>
            <p:nvPr/>
          </p:nvSpPr>
          <p:spPr>
            <a:xfrm>
              <a:off x="3287688" y="1865339"/>
              <a:ext cx="792088" cy="432048"/>
            </a:xfrm>
            <a:prstGeom prst="roundRect">
              <a:avLst/>
            </a:prstGeom>
            <a:solidFill>
              <a:srgbClr val="FF0000"/>
            </a:solidFill>
            <a:ln w="381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600" kern="0" dirty="0">
                  <a:solidFill>
                    <a:srgbClr val="FFFFFF"/>
                  </a:solidFill>
                  <a:highlight>
                    <a:srgbClr val="FF0000"/>
                  </a:highlight>
                  <a:latin typeface="Times New Roman" panose="02020603050405020304" pitchFamily="18" charset="0"/>
                  <a:ea typeface="楷体"/>
                  <a:cs typeface="Times New Roman" panose="02020603050405020304" pitchFamily="18" charset="0"/>
                </a:rPr>
                <a:t>DTL</a:t>
              </a:r>
              <a:endParaRPr lang="zh-CN" altLang="en-US" kern="0" dirty="0">
                <a:solidFill>
                  <a:srgbClr val="FFFFFF"/>
                </a:solidFill>
                <a:highlight>
                  <a:srgbClr val="FF0000"/>
                </a:highlight>
                <a:latin typeface="Times New Roman" panose="02020603050405020304" pitchFamily="18" charset="0"/>
                <a:ea typeface="楷体"/>
                <a:cs typeface="Times New Roman" panose="02020603050405020304" pitchFamily="18" charset="0"/>
              </a:endParaRPr>
            </a:p>
          </p:txBody>
        </p:sp>
        <p:sp>
          <p:nvSpPr>
            <p:cNvPr id="20" name="矩形: 圆角 9">
              <a:extLst>
                <a:ext uri="{FF2B5EF4-FFF2-40B4-BE49-F238E27FC236}">
                  <a16:creationId xmlns="" xmlns:a16="http://schemas.microsoft.com/office/drawing/2014/main" id="{419B489A-2E32-4C2D-8F6B-8879778E111F}"/>
                </a:ext>
              </a:extLst>
            </p:cNvPr>
            <p:cNvSpPr/>
            <p:nvPr/>
          </p:nvSpPr>
          <p:spPr>
            <a:xfrm>
              <a:off x="5728362" y="1686764"/>
              <a:ext cx="1405792" cy="610625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7145" cap="flat" cmpd="sng" algn="ctr">
              <a:solidFill>
                <a:srgbClr val="FFFFFF">
                  <a:shade val="95000"/>
                  <a:alpha val="50000"/>
                  <a:satMod val="1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00" kern="0" dirty="0">
                <a:solidFill>
                  <a:srgbClr val="0000FF"/>
                </a:solidFill>
                <a:effectLst>
                  <a:outerShdw dir="2700000" sx="1000" sy="1000" algn="tl">
                    <a:srgbClr val="FFFFFF"/>
                  </a:outerShdw>
                </a:effectLst>
                <a:highlight>
                  <a:srgbClr val="FF0000"/>
                </a:highlight>
                <a:ea typeface="楷体"/>
              </a:endParaRPr>
            </a:p>
          </p:txBody>
        </p:sp>
        <p:sp>
          <p:nvSpPr>
            <p:cNvPr id="21" name="矩形: 圆角 21">
              <a:extLst>
                <a:ext uri="{FF2B5EF4-FFF2-40B4-BE49-F238E27FC236}">
                  <a16:creationId xmlns="" xmlns:a16="http://schemas.microsoft.com/office/drawing/2014/main" id="{B86C8725-519F-4FDB-993B-FFFF52BE396F}"/>
                </a:ext>
              </a:extLst>
            </p:cNvPr>
            <p:cNvSpPr/>
            <p:nvPr/>
          </p:nvSpPr>
          <p:spPr>
            <a:xfrm>
              <a:off x="7242576" y="1865339"/>
              <a:ext cx="820240" cy="432048"/>
            </a:xfrm>
            <a:prstGeom prst="roundRect">
              <a:avLst/>
            </a:prstGeom>
            <a:solidFill>
              <a:srgbClr val="FF0000"/>
            </a:solidFill>
            <a:ln w="381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600" kern="0" dirty="0">
                  <a:solidFill>
                    <a:srgbClr val="FFFFFF"/>
                  </a:solidFill>
                  <a:highlight>
                    <a:srgbClr val="FF0000"/>
                  </a:highlight>
                  <a:latin typeface="Times New Roman" panose="02020603050405020304" pitchFamily="18" charset="0"/>
                  <a:ea typeface="楷体"/>
                  <a:cs typeface="Times New Roman" panose="02020603050405020304" pitchFamily="18" charset="0"/>
                </a:rPr>
                <a:t>LRBT</a:t>
              </a:r>
              <a:endParaRPr lang="zh-CN" altLang="en-US" sz="1600" kern="0" dirty="0">
                <a:solidFill>
                  <a:srgbClr val="FFFFFF"/>
                </a:solidFill>
                <a:highlight>
                  <a:srgbClr val="FF0000"/>
                </a:highlight>
                <a:latin typeface="Times New Roman" panose="02020603050405020304" pitchFamily="18" charset="0"/>
                <a:ea typeface="楷体"/>
                <a:cs typeface="Times New Roman" panose="02020603050405020304" pitchFamily="18" charset="0"/>
              </a:endParaRPr>
            </a:p>
          </p:txBody>
        </p:sp>
        <p:sp>
          <p:nvSpPr>
            <p:cNvPr id="22" name="矩形: 圆角 12">
              <a:extLst>
                <a:ext uri="{FF2B5EF4-FFF2-40B4-BE49-F238E27FC236}">
                  <a16:creationId xmlns="" xmlns:a16="http://schemas.microsoft.com/office/drawing/2014/main" id="{68CED408-9BCA-4683-807A-20567300A5B2}"/>
                </a:ext>
              </a:extLst>
            </p:cNvPr>
            <p:cNvSpPr/>
            <p:nvPr/>
          </p:nvSpPr>
          <p:spPr>
            <a:xfrm>
              <a:off x="4439815" y="1686764"/>
              <a:ext cx="1091617" cy="610623"/>
            </a:xfrm>
            <a:prstGeom prst="roundRect">
              <a:avLst/>
            </a:prstGeom>
            <a:solidFill>
              <a:srgbClr val="40BAD2"/>
            </a:solidFill>
            <a:ln w="17145" cap="flat" cmpd="sng" algn="ctr">
              <a:solidFill>
                <a:srgbClr val="FFFFFF">
                  <a:shade val="95000"/>
                  <a:alpha val="50000"/>
                  <a:satMod val="1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00" kern="0" dirty="0">
                <a:solidFill>
                  <a:srgbClr val="0000FF"/>
                </a:solidFill>
                <a:effectLst>
                  <a:outerShdw dir="2700000" sx="1000" sy="1000" algn="tl">
                    <a:srgbClr val="FFFFFF"/>
                  </a:outerShdw>
                </a:effectLst>
                <a:highlight>
                  <a:srgbClr val="FF0000"/>
                </a:highlight>
                <a:ea typeface="楷体"/>
              </a:endParaRPr>
            </a:p>
          </p:txBody>
        </p:sp>
      </p:grpSp>
      <p:pic>
        <p:nvPicPr>
          <p:cNvPr id="23" name="Picture 1">
            <a:extLst>
              <a:ext uri="{FF2B5EF4-FFF2-40B4-BE49-F238E27FC236}">
                <a16:creationId xmlns="" xmlns:a16="http://schemas.microsoft.com/office/drawing/2014/main" id="{250A58BB-14A0-44ED-8C8E-CBA5C5B83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5395" y="3807371"/>
            <a:ext cx="5207170" cy="2882356"/>
          </a:xfrm>
          <a:prstGeom prst="rect">
            <a:avLst/>
          </a:prstGeom>
        </p:spPr>
      </p:pic>
      <p:sp>
        <p:nvSpPr>
          <p:cNvPr id="24" name="文本框 11">
            <a:extLst>
              <a:ext uri="{FF2B5EF4-FFF2-40B4-BE49-F238E27FC236}">
                <a16:creationId xmlns="" xmlns:a16="http://schemas.microsoft.com/office/drawing/2014/main" id="{56097255-137B-4BC1-939F-DC676520FF6D}"/>
              </a:ext>
            </a:extLst>
          </p:cNvPr>
          <p:cNvSpPr txBox="1"/>
          <p:nvPr/>
        </p:nvSpPr>
        <p:spPr>
          <a:xfrm>
            <a:off x="7296092" y="3061280"/>
            <a:ext cx="1278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b="1" kern="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Elliptical cavities</a:t>
            </a:r>
          </a:p>
        </p:txBody>
      </p:sp>
      <p:sp>
        <p:nvSpPr>
          <p:cNvPr id="25" name="文本框 13">
            <a:extLst>
              <a:ext uri="{FF2B5EF4-FFF2-40B4-BE49-F238E27FC236}">
                <a16:creationId xmlns="" xmlns:a16="http://schemas.microsoft.com/office/drawing/2014/main" id="{861D485B-BDC8-4CBB-8866-6E775849668F}"/>
              </a:ext>
            </a:extLst>
          </p:cNvPr>
          <p:cNvSpPr txBox="1"/>
          <p:nvPr/>
        </p:nvSpPr>
        <p:spPr>
          <a:xfrm>
            <a:off x="8694796" y="3017222"/>
            <a:ext cx="1778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b="1" kern="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Double-Spoke cavities</a:t>
            </a:r>
          </a:p>
        </p:txBody>
      </p:sp>
      <p:pic>
        <p:nvPicPr>
          <p:cNvPr id="26" name="Picture 26">
            <a:extLst>
              <a:ext uri="{FF2B5EF4-FFF2-40B4-BE49-F238E27FC236}">
                <a16:creationId xmlns="" xmlns:a16="http://schemas.microsoft.com/office/drawing/2014/main" id="{CCC84264-7985-4DA0-9284-FDA0A3E73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8" y="3775647"/>
            <a:ext cx="3863740" cy="3034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990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solidFill>
                  <a:schemeClr val="tx1"/>
                </a:solidFill>
              </a:rPr>
              <a:t>超导段束流损失测量系统探头研制</a:t>
            </a:r>
            <a:r>
              <a:rPr lang="zh-CN" altLang="en-US" b="1" dirty="0" smtClean="0">
                <a:solidFill>
                  <a:schemeClr val="tx1"/>
                </a:solidFill>
              </a:rPr>
              <a:t>进展            </a:t>
            </a:r>
            <a:r>
              <a:rPr lang="zh-CN" altLang="en-US" sz="1600" b="1" dirty="0" smtClean="0">
                <a:solidFill>
                  <a:schemeClr val="tx1"/>
                </a:solidFill>
              </a:rPr>
              <a:t>田建</a:t>
            </a:r>
            <a:r>
              <a:rPr lang="zh-CN" altLang="en-US" sz="1600" b="1" dirty="0">
                <a:solidFill>
                  <a:schemeClr val="tx1"/>
                </a:solidFill>
              </a:rPr>
              <a:t>民提供</a:t>
            </a:r>
            <a:endParaRPr lang="zh-CN" altLang="en-US" sz="1600" dirty="0"/>
          </a:p>
        </p:txBody>
      </p:sp>
      <p:sp>
        <p:nvSpPr>
          <p:cNvPr id="13" name="内容占位符 12"/>
          <p:cNvSpPr>
            <a:spLocks noGrp="1"/>
          </p:cNvSpPr>
          <p:nvPr>
            <p:ph idx="1"/>
          </p:nvPr>
        </p:nvSpPr>
        <p:spPr>
          <a:xfrm>
            <a:off x="548192" y="1052736"/>
            <a:ext cx="10972800" cy="5328591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zh-CN" altLang="en-US" sz="2000" dirty="0"/>
              <a:t>现有不足</a:t>
            </a:r>
            <a:r>
              <a:rPr lang="en-US" altLang="zh-CN" sz="2000" dirty="0"/>
              <a:t>:</a:t>
            </a:r>
          </a:p>
          <a:p>
            <a:pPr>
              <a:buFont typeface="Wingdings" panose="05000000000000000000" pitchFamily="2" charset="2"/>
              <a:buChar char="u"/>
              <a:defRPr/>
            </a:pPr>
            <a:r>
              <a:rPr lang="zh-CN" altLang="en-US" sz="2000" dirty="0"/>
              <a:t>灵敏度低</a:t>
            </a:r>
            <a:endParaRPr lang="en-US" altLang="zh-CN" sz="2000" dirty="0"/>
          </a:p>
          <a:p>
            <a:pPr>
              <a:buFont typeface="Wingdings" panose="05000000000000000000" pitchFamily="2" charset="2"/>
              <a:buChar char="u"/>
              <a:defRPr/>
            </a:pPr>
            <a:r>
              <a:rPr lang="zh-CN" altLang="en-US" sz="2000" dirty="0"/>
              <a:t>本底噪音大 </a:t>
            </a:r>
            <a:r>
              <a:rPr lang="en-US" altLang="zh-CN" sz="2000" dirty="0"/>
              <a:t> :400</a:t>
            </a:r>
            <a:r>
              <a:rPr lang="en-US" altLang="zh-CN" sz="2000" dirty="0">
                <a:latin typeface="+mn-ea"/>
              </a:rPr>
              <a:t>Vpp</a:t>
            </a:r>
            <a:endParaRPr lang="zh-CN" altLang="en-US" sz="2000" dirty="0"/>
          </a:p>
          <a:p>
            <a:pPr>
              <a:buFont typeface="Wingdings" panose="05000000000000000000" pitchFamily="2" charset="2"/>
              <a:buChar char="u"/>
              <a:defRPr/>
            </a:pPr>
            <a:r>
              <a:rPr lang="zh-CN" altLang="en-US" sz="2000" dirty="0"/>
              <a:t>漏电流值大</a:t>
            </a:r>
            <a:r>
              <a:rPr lang="en-US" altLang="zh-CN" sz="2000" dirty="0"/>
              <a:t>:7~8pA</a:t>
            </a:r>
          </a:p>
          <a:p>
            <a:pPr marL="0" indent="0">
              <a:buNone/>
              <a:defRPr/>
            </a:pPr>
            <a:r>
              <a:rPr lang="zh-CN" altLang="en-US" sz="2000" dirty="0"/>
              <a:t>改进设计</a:t>
            </a:r>
            <a:r>
              <a:rPr lang="en-US" altLang="zh-CN" sz="2000" dirty="0"/>
              <a:t>: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zh-CN" altLang="zh-CN" sz="2000" dirty="0"/>
              <a:t>叠层电离室上下陶瓷材料由</a:t>
            </a:r>
            <a:r>
              <a:rPr lang="en-US" altLang="zh-CN" sz="2000" dirty="0"/>
              <a:t>95</a:t>
            </a:r>
            <a:r>
              <a:rPr lang="zh-CN" altLang="zh-CN" sz="2000" dirty="0"/>
              <a:t>瓷改为</a:t>
            </a:r>
            <a:r>
              <a:rPr lang="en-US" altLang="zh-CN" sz="2000" dirty="0"/>
              <a:t>99</a:t>
            </a:r>
            <a:r>
              <a:rPr lang="zh-CN" altLang="zh-CN" sz="2000" dirty="0"/>
              <a:t>瓷。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zh-CN" altLang="zh-CN" sz="2000" dirty="0"/>
              <a:t>上陶瓷电极孔的两边各做两个弧形边。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zh-CN" altLang="zh-CN" sz="2000" dirty="0"/>
              <a:t>电极支撑杆穿出上陶瓷过长部分做削平处理。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zh-CN" altLang="zh-CN" sz="2000" dirty="0"/>
              <a:t>电极丝引出上陶瓷到端盖部分原来是用细陶瓷管屏蔽，改为粗陶瓷外加不锈钢套筒屏蔽方案。</a:t>
            </a:r>
            <a:endParaRPr lang="en-US" altLang="zh-CN" sz="2000" dirty="0"/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zh-CN" altLang="zh-CN" sz="2000" dirty="0"/>
              <a:t>铝电极材料由纯铝改为</a:t>
            </a:r>
            <a:r>
              <a:rPr lang="en-US" altLang="zh-CN" sz="2000" dirty="0"/>
              <a:t>6082</a:t>
            </a:r>
            <a:r>
              <a:rPr lang="zh-CN" altLang="zh-CN" sz="2000" dirty="0"/>
              <a:t>铝材。</a:t>
            </a:r>
          </a:p>
          <a:p>
            <a:pPr>
              <a:defRPr/>
            </a:pPr>
            <a:endParaRPr lang="en-US" altLang="zh-CN" dirty="0"/>
          </a:p>
          <a:p>
            <a:pPr>
              <a:defRPr/>
            </a:pPr>
            <a:endParaRPr lang="en-US" altLang="zh-CN" dirty="0"/>
          </a:p>
          <a:p>
            <a:pPr>
              <a:defRPr/>
            </a:pPr>
            <a:endParaRPr lang="en-US" altLang="zh-CN" dirty="0"/>
          </a:p>
          <a:p>
            <a:pPr>
              <a:defRPr/>
            </a:pP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5"/>
          <p:cNvSpPr txBox="1">
            <a:spLocks noChangeArrowheads="1"/>
          </p:cNvSpPr>
          <p:nvPr/>
        </p:nvSpPr>
        <p:spPr bwMode="auto">
          <a:xfrm>
            <a:off x="684936" y="248133"/>
            <a:ext cx="103796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CSNS-II</a:t>
            </a:r>
            <a:r>
              <a:rPr lang="zh-CN" altLang="en-US" sz="3200" b="1" dirty="0"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超导段束流损失测量系统研制计划      </a:t>
            </a:r>
            <a:r>
              <a:rPr lang="zh-CN" altLang="en-US" sz="1600" b="1" dirty="0"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田建民提供</a:t>
            </a:r>
            <a:endParaRPr lang="en-US" altLang="zh-CN" sz="1600" b="1" dirty="0">
              <a:latin typeface="Arial Black" panose="020B0A040201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9" name="圆角矩形 4"/>
          <p:cNvSpPr/>
          <p:nvPr/>
        </p:nvSpPr>
        <p:spPr bwMode="auto">
          <a:xfrm>
            <a:off x="1127449" y="1532845"/>
            <a:ext cx="9001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indent="-38100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en-US" altLang="zh-CN" sz="2000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2025.10 </a:t>
            </a:r>
            <a:r>
              <a:rPr lang="zh-CN" altLang="en-US" sz="20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：完成第一版电离室改进方案，降低漏电流；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00" indent="-38100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en-US" altLang="zh-CN" sz="2000" noProof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2026.02 </a:t>
            </a:r>
            <a:r>
              <a:rPr lang="zh-CN" altLang="en-US" sz="2000" noProof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zh-CN" altLang="en-US" sz="20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完成第二版电离室改进方案，解决干扰和提高灵敏度（</a:t>
            </a:r>
            <a:r>
              <a:rPr lang="en-US" altLang="zh-CN" sz="2000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zh-CN" altLang="en-US" sz="2000" noProof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个月</a:t>
            </a:r>
            <a:r>
              <a:rPr lang="zh-CN" altLang="en-US" sz="20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r>
              <a:rPr lang="zh-CN" altLang="en-US" sz="2000" noProof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；</a:t>
            </a:r>
            <a:endParaRPr lang="en-US" altLang="zh-CN" sz="2000" noProof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81000" indent="-38100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en-US" altLang="zh-CN" sz="2000" noProof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2026.07 </a:t>
            </a:r>
            <a:r>
              <a:rPr lang="zh-CN" altLang="en-US" sz="2000" noProof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：最终定型设计，具备上线运行能力</a:t>
            </a:r>
            <a:r>
              <a:rPr lang="zh-CN" altLang="en-US" sz="20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2000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zh-CN" altLang="en-US" sz="2000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个月</a:t>
            </a:r>
            <a:r>
              <a:rPr lang="zh-CN" altLang="en-US" sz="20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） ；</a:t>
            </a:r>
            <a:endParaRPr lang="en-US" altLang="zh-CN" sz="20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7408" y="908720"/>
            <a:ext cx="6254684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381000" indent="-381000">
              <a:lnSpc>
                <a:spcPct val="150000"/>
              </a:lnSpc>
              <a:buFont typeface="Wingdings" panose="05000000000000000000" pitchFamily="2" charset="2"/>
              <a:buChar char="l"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buFont typeface="Wingdings" panose="05000000000000000000" pitchFamily="2" charset="2"/>
              <a:buChar char="n"/>
            </a:pPr>
            <a:r>
              <a:rPr lang="zh-CN" altLang="en-US" b="1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探头重要</a:t>
            </a:r>
            <a:r>
              <a:rPr lang="zh-CN" altLang="en-US" b="1" dirty="0">
                <a:solidFill>
                  <a:srgbClr val="FF0000"/>
                </a:solidFill>
                <a:ea typeface="微软雅黑" panose="020B0503020204020204" pitchFamily="34" charset="-122"/>
              </a:rPr>
              <a:t>时间节点：</a:t>
            </a:r>
            <a:r>
              <a:rPr lang="en-US" altLang="zh-CN" b="1" dirty="0">
                <a:solidFill>
                  <a:srgbClr val="FF0000"/>
                </a:solidFill>
                <a:ea typeface="微软雅黑" panose="020B0503020204020204" pitchFamily="34" charset="-122"/>
              </a:rPr>
              <a:t>15</a:t>
            </a:r>
            <a:r>
              <a:rPr lang="zh-CN" altLang="en-US" b="1" dirty="0">
                <a:solidFill>
                  <a:srgbClr val="FF0000"/>
                </a:solidFill>
                <a:ea typeface="微软雅黑" panose="020B0503020204020204" pitchFamily="34" charset="-122"/>
              </a:rPr>
              <a:t>个月</a:t>
            </a:r>
            <a:endParaRPr lang="en-US" altLang="zh-CN" b="1" dirty="0">
              <a:solidFill>
                <a:srgbClr val="FF0000"/>
              </a:solidFill>
              <a:ea typeface="微软雅黑" panose="020B0503020204020204" pitchFamily="34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C103EBDA-8F52-4666-A9E2-F62A8E715128}"/>
              </a:ext>
            </a:extLst>
          </p:cNvPr>
          <p:cNvSpPr/>
          <p:nvPr/>
        </p:nvSpPr>
        <p:spPr>
          <a:xfrm>
            <a:off x="767408" y="4293812"/>
            <a:ext cx="60266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n"/>
              <a:defRPr/>
            </a:pPr>
            <a:r>
              <a:rPr lang="zh-CN" altLang="en-US" sz="2400" b="1" noProof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探头经费</a:t>
            </a:r>
            <a:r>
              <a:rPr lang="zh-CN" altLang="en-US" sz="2400" b="1" noProof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预算</a:t>
            </a:r>
            <a:r>
              <a:rPr lang="en-US" altLang="zh-CN" sz="2400" b="1" noProof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:45</a:t>
            </a:r>
            <a:r>
              <a:rPr lang="zh-CN" altLang="en-US" sz="2400" b="1" noProof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支</a:t>
            </a:r>
            <a:r>
              <a:rPr lang="en-US" altLang="zh-CN" sz="2400" b="1" noProof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×25000</a:t>
            </a:r>
            <a:r>
              <a:rPr lang="zh-CN" altLang="en-US" sz="2400" b="1" noProof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￥</a:t>
            </a:r>
            <a:r>
              <a:rPr lang="en-US" altLang="zh-CN" sz="2400" b="1" noProof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=1125000</a:t>
            </a:r>
            <a:r>
              <a:rPr lang="zh-CN" altLang="en-US" sz="2400" b="1" noProof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￥</a:t>
            </a:r>
            <a:endParaRPr lang="en-US" altLang="zh-CN" sz="2400" b="1" noProof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97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solidFill>
                  <a:schemeClr val="tx1"/>
                </a:solidFill>
              </a:rPr>
              <a:t>超导段束流损失</a:t>
            </a:r>
            <a:r>
              <a:rPr lang="zh-CN" altLang="en-US" b="1" dirty="0" smtClean="0">
                <a:solidFill>
                  <a:schemeClr val="tx1"/>
                </a:solidFill>
              </a:rPr>
              <a:t>测量系统电子学下一步计划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3392" y="980728"/>
            <a:ext cx="6768752" cy="2304256"/>
          </a:xfrm>
        </p:spPr>
        <p:txBody>
          <a:bodyPr/>
          <a:lstStyle/>
          <a:p>
            <a:pPr>
              <a:buFont typeface="Wingdings" panose="05000000000000000000" pitchFamily="2" charset="2"/>
              <a:buChar char="n"/>
            </a:pPr>
            <a:r>
              <a:rPr lang="en-US" altLang="zh-CN" sz="2400" b="1" dirty="0"/>
              <a:t>CFC</a:t>
            </a:r>
            <a:r>
              <a:rPr lang="zh-CN" altLang="en-US" sz="2400" b="1" dirty="0" smtClean="0"/>
              <a:t>方案</a:t>
            </a:r>
            <a:endParaRPr lang="en-US" altLang="zh-CN" sz="2400" b="1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1600" b="1" dirty="0" smtClean="0"/>
              <a:t>调研</a:t>
            </a:r>
            <a:r>
              <a:rPr lang="en-US" altLang="zh-CN" sz="1600" b="1" dirty="0" smtClean="0"/>
              <a:t>LHC</a:t>
            </a:r>
            <a:r>
              <a:rPr lang="zh-CN" altLang="en-US" sz="1600" b="1" dirty="0" smtClean="0"/>
              <a:t>新版本的</a:t>
            </a:r>
            <a:r>
              <a:rPr lang="en-US" altLang="zh-CN" sz="1600" b="1" dirty="0" smtClean="0"/>
              <a:t>BLEDP</a:t>
            </a:r>
            <a:r>
              <a:rPr lang="zh-CN" altLang="en-US" sz="1600" b="1" dirty="0" smtClean="0"/>
              <a:t>电子学（无公开资料）</a:t>
            </a:r>
            <a:endParaRPr lang="en-US" altLang="zh-CN" sz="1600" b="1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1600" b="1" dirty="0" smtClean="0"/>
              <a:t>CFC</a:t>
            </a:r>
            <a:r>
              <a:rPr lang="zh-CN" altLang="en-US" sz="1600" b="1" dirty="0" smtClean="0"/>
              <a:t>波形重建比较复杂，是否参考</a:t>
            </a:r>
            <a:r>
              <a:rPr lang="en-US" altLang="zh-CN" sz="1600" b="1" dirty="0" smtClean="0"/>
              <a:t>LHC</a:t>
            </a:r>
            <a:r>
              <a:rPr lang="zh-CN" altLang="en-US" sz="1600" b="1" dirty="0" smtClean="0"/>
              <a:t>方案</a:t>
            </a:r>
            <a:endParaRPr lang="en-US" altLang="zh-CN" sz="1600" b="1" dirty="0"/>
          </a:p>
          <a:p>
            <a:pPr>
              <a:buFont typeface="Wingdings" panose="05000000000000000000" pitchFamily="2" charset="2"/>
              <a:buChar char="n"/>
            </a:pPr>
            <a:r>
              <a:rPr lang="en-US" altLang="zh-CN" sz="2400" b="1" dirty="0" smtClean="0"/>
              <a:t>IV</a:t>
            </a:r>
            <a:r>
              <a:rPr lang="zh-CN" altLang="en-US" sz="2400" b="1" dirty="0" smtClean="0"/>
              <a:t>变换方案</a:t>
            </a:r>
            <a:endParaRPr lang="en-US" altLang="zh-CN" sz="2400" b="1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1600" b="1" dirty="0" smtClean="0"/>
              <a:t>新设计电子学</a:t>
            </a:r>
            <a:endParaRPr lang="zh-CN" altLang="en-US" sz="1600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2E7AEB9-C407-4735-841A-920775021C51}" type="slidenum">
              <a:rPr lang="en-US" altLang="zh-CN" smtClean="0"/>
              <a:t>26</a:t>
            </a:fld>
            <a:endParaRPr lang="en-US" altLang="zh-CN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5719" y="842090"/>
            <a:ext cx="3837292" cy="2613196"/>
          </a:xfrm>
          <a:prstGeom prst="rect">
            <a:avLst/>
          </a:prstGeom>
        </p:spPr>
      </p:pic>
      <p:pic>
        <p:nvPicPr>
          <p:cNvPr id="6" name="Picture 8" descr="BLMQI16L6_pres1_"/>
          <p:cNvPicPr>
            <a:picLocks noChangeAspect="1" noChangeArrowheads="1"/>
          </p:cNvPicPr>
          <p:nvPr/>
        </p:nvPicPr>
        <p:blipFill>
          <a:blip r:embed="rId3" cstate="print"/>
          <a:srcRect r="6749" b="7448"/>
          <a:stretch>
            <a:fillRect/>
          </a:stretch>
        </p:blipFill>
        <p:spPr bwMode="auto">
          <a:xfrm>
            <a:off x="4630270" y="3738990"/>
            <a:ext cx="5328592" cy="273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149" y="3507449"/>
            <a:ext cx="4044471" cy="2949812"/>
          </a:xfrm>
          <a:prstGeom prst="rect">
            <a:avLst/>
          </a:prstGeom>
        </p:spPr>
      </p:pic>
      <p:sp>
        <p:nvSpPr>
          <p:cNvPr id="9" name="圆角矩形 8">
            <a:extLst>
              <a:ext uri="{FF2B5EF4-FFF2-40B4-BE49-F238E27FC236}">
                <a16:creationId xmlns="" xmlns:a16="http://schemas.microsoft.com/office/drawing/2014/main" id="{E650D390-8562-C433-5217-908B0D854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66684" y="3455286"/>
            <a:ext cx="2329223" cy="354122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kern="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BLEDP </a:t>
            </a:r>
            <a:r>
              <a:rPr lang="zh-CN" altLang="en-US" sz="1600" b="1" kern="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功能框图</a:t>
            </a:r>
            <a:endParaRPr lang="en-US" altLang="zh-CN" sz="1600" b="1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>
            <a:extLst>
              <a:ext uri="{FF2B5EF4-FFF2-40B4-BE49-F238E27FC236}">
                <a16:creationId xmlns="" xmlns:a16="http://schemas.microsoft.com/office/drawing/2014/main" id="{E650D390-8562-C433-5217-908B0D854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400" y="6495318"/>
            <a:ext cx="2664296" cy="354122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kern="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LHC CFC</a:t>
            </a:r>
            <a:r>
              <a:rPr lang="zh-CN" altLang="en-US" sz="1600" b="1" kern="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束损信号重建原理</a:t>
            </a:r>
            <a:endParaRPr lang="en-US" altLang="zh-CN" sz="1600" b="1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圆角矩形 11">
            <a:extLst>
              <a:ext uri="{FF2B5EF4-FFF2-40B4-BE49-F238E27FC236}">
                <a16:creationId xmlns="" xmlns:a16="http://schemas.microsoft.com/office/drawing/2014/main" id="{E650D390-8562-C433-5217-908B0D854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6608" y="6478674"/>
            <a:ext cx="2664296" cy="354122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kern="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LHC CFC</a:t>
            </a:r>
            <a:r>
              <a:rPr lang="zh-CN" altLang="en-US" sz="1600" b="1" kern="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束损信号显示界面</a:t>
            </a:r>
            <a:endParaRPr lang="en-US" altLang="zh-CN" sz="1600" b="1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0563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5"/>
          <p:cNvSpPr txBox="1">
            <a:spLocks noChangeArrowheads="1"/>
          </p:cNvSpPr>
          <p:nvPr/>
        </p:nvSpPr>
        <p:spPr bwMode="auto">
          <a:xfrm>
            <a:off x="684937" y="248133"/>
            <a:ext cx="92817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CSNS-II</a:t>
            </a:r>
            <a:r>
              <a:rPr lang="zh-CN" altLang="en-US" sz="3200" b="1" dirty="0"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超导段束流损失</a:t>
            </a:r>
            <a:r>
              <a:rPr lang="zh-CN" altLang="en-US" sz="3200" b="1" dirty="0" smtClean="0"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测量系统电子学研制</a:t>
            </a:r>
            <a:r>
              <a:rPr lang="zh-CN" altLang="en-US" sz="3200" b="1" dirty="0"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计划</a:t>
            </a:r>
            <a:endParaRPr lang="en-US" altLang="zh-CN" sz="3200" b="1" dirty="0">
              <a:latin typeface="Arial Black" panose="020B0A040201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9" name="圆角矩形 4"/>
          <p:cNvSpPr/>
          <p:nvPr/>
        </p:nvSpPr>
        <p:spPr bwMode="auto">
          <a:xfrm>
            <a:off x="1261001" y="1412776"/>
            <a:ext cx="1016359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indent="-38100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en-US" altLang="zh-CN" sz="2000" noProof="1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202</a:t>
            </a:r>
            <a:r>
              <a:rPr lang="en-US" altLang="zh-CN" sz="2000" noProof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5.05 </a:t>
            </a:r>
            <a:r>
              <a:rPr lang="zh-CN" altLang="en-US" sz="2000" noProof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设计评审，前端模拟板的方案最终确认；</a:t>
            </a:r>
            <a:endParaRPr lang="en-US" altLang="zh-CN" sz="20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81000" indent="-38100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en-US" altLang="zh-CN" sz="2000" noProof="1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2025.07 </a:t>
            </a:r>
            <a:r>
              <a:rPr lang="zh-CN" altLang="en-US" sz="2000" noProof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：完成前端模拟板和数字收集板的原理图设计及最终确认；</a:t>
            </a:r>
            <a:endParaRPr lang="en-US" altLang="zh-CN" sz="2000" noProof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81000" indent="-38100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en-US" altLang="zh-CN" sz="2000" noProof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2025.10 </a:t>
            </a:r>
            <a:r>
              <a:rPr lang="zh-CN" altLang="en-US" sz="2000" noProof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：完成板卡的</a:t>
            </a:r>
            <a:r>
              <a:rPr lang="en-US" altLang="zh-CN" sz="2000" noProof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PCB</a:t>
            </a:r>
            <a:r>
              <a:rPr lang="zh-CN" altLang="en-US" sz="2000" noProof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设计、制板、焊接</a:t>
            </a:r>
            <a:r>
              <a:rPr lang="zh-CN" altLang="en-US" sz="20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2000" noProof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</a:t>
            </a:r>
            <a:r>
              <a:rPr lang="zh-CN" altLang="en-US" sz="2000" noProof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个月</a:t>
            </a:r>
            <a:r>
              <a:rPr lang="zh-CN" altLang="en-US" sz="20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r>
              <a:rPr lang="zh-CN" altLang="en-US" sz="2000" noProof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；</a:t>
            </a:r>
            <a:endParaRPr lang="en-US" altLang="zh-CN" sz="2000" noProof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81000" indent="-38100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en-US" altLang="zh-CN" sz="2000" noProof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2026.01 </a:t>
            </a:r>
            <a:r>
              <a:rPr lang="zh-CN" altLang="en-US" sz="2000" noProof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：完成板卡的调试及逻辑移植、功能扩展等固件开发</a:t>
            </a:r>
            <a:r>
              <a:rPr lang="zh-CN" altLang="en-US" sz="20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2000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en-US" sz="2000" noProof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个月</a:t>
            </a:r>
            <a:r>
              <a:rPr lang="zh-CN" altLang="en-US" sz="20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r>
              <a:rPr lang="zh-CN" altLang="en-US" sz="2000" noProof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；</a:t>
            </a:r>
            <a:endParaRPr lang="en-US" altLang="zh-CN" sz="2000" noProof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81000" indent="-38100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en-US" altLang="zh-CN" sz="2000" noProof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2026.02 </a:t>
            </a:r>
            <a:r>
              <a:rPr lang="zh-CN" altLang="en-US" sz="2000" noProof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：完成板载</a:t>
            </a:r>
            <a:r>
              <a:rPr lang="en-US" altLang="zh-CN" sz="2000" noProof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IOC</a:t>
            </a:r>
            <a:r>
              <a:rPr lang="zh-CN" altLang="en-US" sz="20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开发及测试；机箱背板、主逻辑板与接口板开始联调；</a:t>
            </a:r>
            <a:endParaRPr lang="en-US" altLang="zh-CN" sz="2000" noProof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81000" indent="-38100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en-US" altLang="zh-CN" sz="2000" noProof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2026.06 </a:t>
            </a:r>
            <a:r>
              <a:rPr lang="zh-CN" altLang="en-US" sz="2000" noProof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：完成本地站的功能测试</a:t>
            </a:r>
            <a:r>
              <a:rPr lang="zh-CN" altLang="en-US" sz="20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2000" noProof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</a:t>
            </a:r>
            <a:r>
              <a:rPr lang="zh-CN" altLang="en-US" sz="2000" noProof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个月</a:t>
            </a:r>
            <a:r>
              <a:rPr lang="zh-CN" altLang="en-US" sz="20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r>
              <a:rPr lang="zh-CN" altLang="en-US" sz="2000" noProof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；</a:t>
            </a:r>
            <a:endParaRPr lang="en-US" altLang="zh-CN" sz="2000" noProof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81000" indent="-38100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en-US" altLang="zh-CN" sz="2000" noProof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2026.07 </a:t>
            </a:r>
            <a:r>
              <a:rPr lang="zh-CN" altLang="en-US" sz="2000" noProof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：完成所有功能开发及拷机测试，具备上线运行能力。</a:t>
            </a:r>
            <a:endParaRPr lang="en-US" altLang="zh-CN" sz="20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7408" y="908720"/>
            <a:ext cx="6254684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381000" indent="-381000">
              <a:lnSpc>
                <a:spcPct val="150000"/>
              </a:lnSpc>
              <a:buFont typeface="Wingdings" panose="05000000000000000000" pitchFamily="2" charset="2"/>
              <a:buChar char="l"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buFont typeface="Wingdings" panose="05000000000000000000" pitchFamily="2" charset="2"/>
              <a:buChar char="n"/>
            </a:pPr>
            <a:r>
              <a:rPr lang="zh-CN" altLang="en-US" b="1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电子学重要</a:t>
            </a:r>
            <a:r>
              <a:rPr lang="zh-CN" altLang="en-US" b="1" dirty="0">
                <a:solidFill>
                  <a:srgbClr val="FF0000"/>
                </a:solidFill>
                <a:ea typeface="微软雅黑" panose="020B0503020204020204" pitchFamily="34" charset="-122"/>
              </a:rPr>
              <a:t>时间节点：</a:t>
            </a:r>
            <a:r>
              <a:rPr lang="en-US" altLang="zh-CN" b="1" dirty="0">
                <a:solidFill>
                  <a:srgbClr val="FF0000"/>
                </a:solidFill>
                <a:ea typeface="微软雅黑" panose="020B0503020204020204" pitchFamily="34" charset="-122"/>
              </a:rPr>
              <a:t>15</a:t>
            </a:r>
            <a:r>
              <a:rPr lang="zh-CN" altLang="en-US" b="1" dirty="0">
                <a:solidFill>
                  <a:srgbClr val="FF0000"/>
                </a:solidFill>
                <a:ea typeface="微软雅黑" panose="020B0503020204020204" pitchFamily="34" charset="-122"/>
              </a:rPr>
              <a:t>个月</a:t>
            </a:r>
            <a:endParaRPr lang="en-US" altLang="zh-CN" b="1" dirty="0">
              <a:solidFill>
                <a:srgbClr val="FF0000"/>
              </a:solidFill>
              <a:ea typeface="微软雅黑" panose="020B0503020204020204" pitchFamily="3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C103EBDA-8F52-4666-A9E2-F62A8E715128}"/>
              </a:ext>
            </a:extLst>
          </p:cNvPr>
          <p:cNvSpPr/>
          <p:nvPr/>
        </p:nvSpPr>
        <p:spPr>
          <a:xfrm>
            <a:off x="902581" y="5813981"/>
            <a:ext cx="604364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n"/>
              <a:defRPr/>
            </a:pPr>
            <a:r>
              <a:rPr lang="zh-CN" altLang="en-US" sz="2400" b="1" noProof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电子学经费</a:t>
            </a:r>
            <a:r>
              <a:rPr lang="zh-CN" altLang="en-US" sz="2400" b="1" noProof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预算</a:t>
            </a:r>
            <a:r>
              <a:rPr lang="en-US" altLang="zh-CN" sz="2400" b="1" noProof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</a:t>
            </a:r>
            <a:r>
              <a:rPr lang="en-US" altLang="zh-CN" sz="2400" b="1" noProof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45</a:t>
            </a:r>
            <a:r>
              <a:rPr lang="zh-CN" altLang="en-US" sz="2400" b="1" noProof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路</a:t>
            </a:r>
            <a:r>
              <a:rPr lang="en-US" altLang="zh-CN" sz="2400" b="1" noProof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×</a:t>
            </a:r>
            <a:r>
              <a:rPr lang="en-US" altLang="zh-CN" sz="2400" b="1" noProof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8</a:t>
            </a:r>
            <a:r>
              <a:rPr lang="en-US" altLang="zh-CN" sz="2400" b="1" noProof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000</a:t>
            </a:r>
            <a:r>
              <a:rPr lang="zh-CN" altLang="en-US" sz="2400" b="1" noProof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￥</a:t>
            </a:r>
            <a:r>
              <a:rPr lang="en-US" altLang="zh-CN" sz="2400" b="1" noProof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=</a:t>
            </a:r>
            <a:r>
              <a:rPr lang="en-US" altLang="zh-CN" sz="2400" b="1" noProof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36</a:t>
            </a:r>
            <a:r>
              <a:rPr lang="en-US" altLang="zh-CN" sz="2400" b="1" noProof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0000</a:t>
            </a:r>
            <a:r>
              <a:rPr lang="zh-CN" altLang="en-US" sz="2400" b="1" noProof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en-US" sz="2400" b="1" noProof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￥</a:t>
            </a:r>
            <a:endParaRPr lang="en-US" altLang="zh-CN" sz="2400" b="1" noProof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/>
          <p:cNvSpPr>
            <a:spLocks noGrp="1"/>
          </p:cNvSpPr>
          <p:nvPr>
            <p:ph idx="1"/>
          </p:nvPr>
        </p:nvSpPr>
        <p:spPr>
          <a:xfrm>
            <a:off x="2135560" y="2348880"/>
            <a:ext cx="7236542" cy="1429907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sz="6000" b="1" dirty="0">
                <a:solidFill>
                  <a:srgbClr val="0070C0"/>
                </a:solidFill>
                <a:latin typeface="+mn-ea"/>
                <a:cs typeface="+mn-ea"/>
              </a:rPr>
              <a:t>谢谢各位评委老师！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35280" y="1052815"/>
            <a:ext cx="11089312" cy="4032369"/>
          </a:xfrm>
        </p:spPr>
        <p:txBody>
          <a:bodyPr/>
          <a:lstStyle/>
          <a:p>
            <a:pPr>
              <a:buFont typeface="Wingdings" panose="05000000000000000000" pitchFamily="2" charset="2"/>
              <a:buChar char="n"/>
            </a:pPr>
            <a:r>
              <a:rPr lang="en-US" altLang="zh-CN" b="1" dirty="0"/>
              <a:t>Beam Loss Monitor </a:t>
            </a:r>
            <a:r>
              <a:rPr lang="zh-CN" altLang="en-US" b="1" dirty="0"/>
              <a:t>分类</a:t>
            </a:r>
            <a:r>
              <a:rPr lang="en-US" altLang="zh-CN" b="1" baseline="30000" dirty="0"/>
              <a:t>*</a:t>
            </a:r>
          </a:p>
          <a:p>
            <a:pPr marL="457200" lvl="1" indent="0">
              <a:buNone/>
            </a:pPr>
            <a:r>
              <a:rPr lang="en-US" altLang="zh-CN" b="1" dirty="0"/>
              <a:t>I) Irregular (uncontrolled, fast) losses</a:t>
            </a:r>
          </a:p>
          <a:p>
            <a:pPr marL="914400" lvl="2" indent="0">
              <a:buNone/>
            </a:pPr>
            <a:r>
              <a:rPr lang="zh-CN" altLang="en-US" b="1" dirty="0"/>
              <a:t>通常体现为高频、磁铁、电源故障，出现类似故障的时候一般束流损失大，需要</a:t>
            </a:r>
            <a:r>
              <a:rPr lang="en-US" altLang="zh-CN" b="1" dirty="0"/>
              <a:t>BLM</a:t>
            </a:r>
            <a:r>
              <a:rPr lang="zh-CN" altLang="en-US" b="1" dirty="0"/>
              <a:t>快速响应保护加速器设备。国际惯例多用</a:t>
            </a:r>
            <a:r>
              <a:rPr lang="en-US" altLang="zh-CN" b="1" dirty="0"/>
              <a:t>1%</a:t>
            </a:r>
            <a:r>
              <a:rPr lang="zh-CN" altLang="en-US" b="1" dirty="0"/>
              <a:t> 流强的</a:t>
            </a:r>
            <a:r>
              <a:rPr lang="en-US" altLang="zh-CN" b="1" dirty="0"/>
              <a:t>Loss</a:t>
            </a:r>
            <a:r>
              <a:rPr lang="zh-CN" altLang="en-US" b="1" dirty="0"/>
              <a:t>作为设计要求。</a:t>
            </a:r>
            <a:endParaRPr lang="en-US" altLang="zh-CN" b="1" dirty="0"/>
          </a:p>
          <a:p>
            <a:pPr marL="457200" lvl="1" indent="0">
              <a:buNone/>
            </a:pPr>
            <a:r>
              <a:rPr lang="en-US" altLang="zh-CN" b="1" dirty="0"/>
              <a:t>II) Regular (controlled, slow) losses</a:t>
            </a:r>
            <a:r>
              <a:rPr lang="en-US" altLang="zh-CN" dirty="0"/>
              <a:t> </a:t>
            </a:r>
          </a:p>
          <a:p>
            <a:pPr marL="914400" lvl="2" indent="0">
              <a:buNone/>
            </a:pPr>
            <a:r>
              <a:rPr lang="zh-CN" altLang="en-US" dirty="0"/>
              <a:t>通常产生原因为：</a:t>
            </a:r>
            <a:r>
              <a:rPr lang="en-US" altLang="zh-CN" b="1" dirty="0" err="1"/>
              <a:t>Touschek</a:t>
            </a:r>
            <a:r>
              <a:rPr lang="zh-CN" altLang="en-US" b="1" dirty="0"/>
              <a:t>效应、粒子之间的相互作用、残余气体散射、束晕碰壁管道、横向纵向扩散等。</a:t>
            </a:r>
            <a:endParaRPr lang="en-US" altLang="zh-CN" b="1" dirty="0"/>
          </a:p>
          <a:p>
            <a:pPr marL="914400" lvl="2" indent="0">
              <a:buNone/>
            </a:pPr>
            <a:r>
              <a:rPr lang="zh-CN" altLang="en-US" b="1" dirty="0"/>
              <a:t>这类需要</a:t>
            </a:r>
            <a:r>
              <a:rPr lang="en-US" altLang="zh-CN" b="1" dirty="0"/>
              <a:t>BLM</a:t>
            </a:r>
            <a:r>
              <a:rPr lang="zh-CN" altLang="en-US" b="1" dirty="0"/>
              <a:t>足够的灵敏度配合机器调试。国际惯例多用</a:t>
            </a:r>
            <a:r>
              <a:rPr lang="en-US" altLang="zh-CN" b="1" dirty="0"/>
              <a:t>1 W/m</a:t>
            </a:r>
            <a:r>
              <a:rPr lang="zh-CN" altLang="en-US" b="1" dirty="0"/>
              <a:t>作为设计要求。</a:t>
            </a:r>
            <a:endParaRPr lang="en-US" altLang="zh-CN" b="1" dirty="0"/>
          </a:p>
          <a:p>
            <a:pPr marL="342900" lvl="1" indent="-342900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n"/>
            </a:pPr>
            <a:r>
              <a:rPr lang="en-US" altLang="zh-CN" sz="1800" b="1" dirty="0">
                <a:latin typeface="微软雅黑" panose="020B0503020204020204" pitchFamily="34" charset="-122"/>
              </a:rPr>
              <a:t>1W/m</a:t>
            </a:r>
            <a:r>
              <a:rPr lang="zh-CN" altLang="en-US" sz="1800" b="1" dirty="0">
                <a:latin typeface="微软雅黑" panose="020B0503020204020204" pitchFamily="34" charset="-122"/>
              </a:rPr>
              <a:t>束流损失调束需求和</a:t>
            </a:r>
            <a:r>
              <a:rPr lang="en-US" altLang="zh-CN" sz="1800" b="1" dirty="0">
                <a:latin typeface="微软雅黑" panose="020B0503020204020204" pitchFamily="34" charset="-122"/>
              </a:rPr>
              <a:t>1%</a:t>
            </a:r>
            <a:r>
              <a:rPr lang="zh-CN" altLang="en-US" sz="1800" b="1" dirty="0">
                <a:latin typeface="微软雅黑" panose="020B0503020204020204" pitchFamily="34" charset="-122"/>
              </a:rPr>
              <a:t>束流损失机器保护需求，</a:t>
            </a: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pitchFamily="34" charset="-122"/>
              </a:rPr>
              <a:t>需要大动态范围的</a:t>
            </a:r>
            <a:r>
              <a:rPr lang="en-US" altLang="zh-CN" sz="1800" b="1" dirty="0">
                <a:solidFill>
                  <a:srgbClr val="FF0000"/>
                </a:solidFill>
                <a:latin typeface="微软雅黑" panose="020B0503020204020204" pitchFamily="34" charset="-122"/>
              </a:rPr>
              <a:t>BLM</a:t>
            </a: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pitchFamily="34" charset="-122"/>
              </a:rPr>
              <a:t>系统。</a:t>
            </a:r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b="1" dirty="0">
                <a:solidFill>
                  <a:schemeClr val="tx1"/>
                </a:solidFill>
              </a:rPr>
              <a:t>超导段束流损失测量系统需求分析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35280" y="6237312"/>
            <a:ext cx="5976744" cy="3497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altLang="zh-CN" sz="1400" dirty="0">
                <a:latin typeface="+mn-lt"/>
              </a:rPr>
              <a:t>*K. </a:t>
            </a:r>
            <a:r>
              <a:rPr lang="en-US" altLang="zh-CN" sz="1400" dirty="0" err="1">
                <a:latin typeface="+mn-lt"/>
              </a:rPr>
              <a:t>Wittenburg</a:t>
            </a:r>
            <a:r>
              <a:rPr lang="en-US" altLang="zh-CN" sz="1400" dirty="0">
                <a:latin typeface="+mn-lt"/>
              </a:rPr>
              <a:t>, DESY, </a:t>
            </a:r>
            <a:r>
              <a:rPr lang="en-US" altLang="zh-CN" sz="1400" b="1" dirty="0">
                <a:latin typeface="+mn-lt"/>
              </a:rPr>
              <a:t>Beam Loss Monitors, </a:t>
            </a:r>
            <a:r>
              <a:rPr lang="en-US" altLang="zh-CN" sz="1400" dirty="0">
                <a:latin typeface="+mn-lt"/>
              </a:rPr>
              <a:t>CAS Beam Instrumentation, 2018 </a:t>
            </a:r>
            <a:endParaRPr lang="zh-CN" altLang="en-US" sz="1400" b="1" dirty="0">
              <a:solidFill>
                <a:schemeClr val="bg1"/>
              </a:solidFill>
              <a:latin typeface="+mn-lt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66712" y="142852"/>
            <a:ext cx="7301495" cy="725470"/>
          </a:xfrm>
        </p:spPr>
        <p:txBody>
          <a:bodyPr>
            <a:normAutofit/>
          </a:bodyPr>
          <a:lstStyle/>
          <a:p>
            <a:r>
              <a:rPr lang="zh-CN" altLang="en-US" b="1" dirty="0">
                <a:solidFill>
                  <a:schemeClr val="tx1"/>
                </a:solidFill>
              </a:rPr>
              <a:t>超导段束流损失测量系统需求分析</a:t>
            </a:r>
          </a:p>
        </p:txBody>
      </p:sp>
      <p:sp>
        <p:nvSpPr>
          <p:cNvPr id="11" name="内容占位符 10"/>
          <p:cNvSpPr>
            <a:spLocks noGrp="1"/>
          </p:cNvSpPr>
          <p:nvPr>
            <p:ph idx="1"/>
          </p:nvPr>
        </p:nvSpPr>
        <p:spPr>
          <a:xfrm>
            <a:off x="158847" y="1108321"/>
            <a:ext cx="7665345" cy="218763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n"/>
            </a:pPr>
            <a:r>
              <a:rPr lang="en-US" altLang="zh-CN" sz="2400" b="1" dirty="0">
                <a:latin typeface="微软雅黑" panose="020B0503020204020204" pitchFamily="34" charset="-122"/>
              </a:rPr>
              <a:t>CSNS-II </a:t>
            </a:r>
            <a:r>
              <a:rPr lang="en-US" altLang="zh-CN" sz="2400" b="1" dirty="0" err="1">
                <a:latin typeface="微软雅黑" panose="020B0503020204020204" pitchFamily="34" charset="-122"/>
              </a:rPr>
              <a:t>Linac</a:t>
            </a:r>
            <a:r>
              <a:rPr lang="en-US" altLang="zh-CN" sz="2400" b="1" dirty="0">
                <a:latin typeface="微软雅黑" panose="020B0503020204020204" pitchFamily="34" charset="-122"/>
              </a:rPr>
              <a:t> </a:t>
            </a:r>
            <a:r>
              <a:rPr lang="zh-CN" altLang="en-US" sz="2400" b="1" dirty="0">
                <a:latin typeface="微软雅黑" panose="020B0503020204020204" pitchFamily="34" charset="-122"/>
              </a:rPr>
              <a:t>超导段束流损失测量系统特点</a:t>
            </a:r>
            <a:endParaRPr lang="en-US" altLang="zh-CN" sz="2400" b="1" dirty="0">
              <a:latin typeface="微软雅黑" panose="020B0503020204020204" pitchFamily="34" charset="-122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1800" b="1" dirty="0">
                <a:latin typeface="微软雅黑" panose="020B0503020204020204" pitchFamily="34" charset="-122"/>
              </a:rPr>
              <a:t>由于超导腔的屏蔽效应，</a:t>
            </a: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pitchFamily="34" charset="-122"/>
              </a:rPr>
              <a:t>需更高灵敏度的</a:t>
            </a:r>
            <a:r>
              <a:rPr lang="en-US" altLang="zh-CN" sz="1800" b="1" dirty="0">
                <a:solidFill>
                  <a:srgbClr val="FF0000"/>
                </a:solidFill>
                <a:latin typeface="微软雅黑" panose="020B0503020204020204" pitchFamily="34" charset="-122"/>
              </a:rPr>
              <a:t>BLM</a:t>
            </a: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pitchFamily="34" charset="-122"/>
              </a:rPr>
              <a:t>，包括探头、电子学</a:t>
            </a:r>
            <a:endParaRPr lang="en-US" altLang="zh-CN" sz="1800" b="1" dirty="0">
              <a:solidFill>
                <a:srgbClr val="FF0000"/>
              </a:solidFill>
              <a:latin typeface="微软雅黑" panose="020B0503020204020204" pitchFamily="34" charset="-122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1800" b="1" dirty="0">
                <a:latin typeface="微软雅黑" panose="020B0503020204020204" pitchFamily="34" charset="-122"/>
              </a:rPr>
              <a:t>超导腔失超保护响应时间</a:t>
            </a:r>
            <a:r>
              <a:rPr lang="en-US" altLang="zh-CN" sz="1800" b="1" dirty="0">
                <a:latin typeface="微软雅黑" panose="020B0503020204020204" pitchFamily="34" charset="-122"/>
              </a:rPr>
              <a:t>us</a:t>
            </a:r>
            <a:r>
              <a:rPr lang="zh-CN" altLang="en-US" sz="1800" b="1" dirty="0">
                <a:latin typeface="微软雅黑" panose="020B0503020204020204" pitchFamily="34" charset="-122"/>
              </a:rPr>
              <a:t>量级，需要</a:t>
            </a: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pitchFamily="34" charset="-122"/>
              </a:rPr>
              <a:t>快响应的</a:t>
            </a:r>
            <a:r>
              <a:rPr lang="en-US" altLang="zh-CN" sz="1800" b="1" dirty="0">
                <a:solidFill>
                  <a:srgbClr val="FF0000"/>
                </a:solidFill>
                <a:latin typeface="微软雅黑" panose="020B0503020204020204" pitchFamily="34" charset="-122"/>
              </a:rPr>
              <a:t>BLM</a:t>
            </a: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pitchFamily="34" charset="-122"/>
              </a:rPr>
              <a:t>，关键节点在于电子学</a:t>
            </a:r>
            <a:endParaRPr lang="en-US" altLang="zh-CN" sz="1800" b="1" dirty="0">
              <a:solidFill>
                <a:srgbClr val="FF0000"/>
              </a:solidFill>
              <a:latin typeface="微软雅黑" panose="020B0503020204020204" pitchFamily="34" charset="-122"/>
            </a:endParaRPr>
          </a:p>
          <a:p>
            <a:pPr marL="457200" lvl="1" indent="0">
              <a:buNone/>
            </a:pP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等线" panose="02010600030101010101" pitchFamily="2" charset="-122"/>
                <a:cs typeface="Times New Roman" panose="02020603050405020304" pitchFamily="18" charset="0"/>
              </a:rPr>
              <a:t>   </a:t>
            </a:r>
            <a:r>
              <a:rPr lang="zh-CN" altLang="en-US" sz="1400" b="1" dirty="0"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（铌：超导临界温度为</a:t>
            </a:r>
            <a:r>
              <a:rPr lang="en-US" altLang="zh-CN" sz="1400" b="1" dirty="0"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9.2K</a:t>
            </a:r>
            <a:r>
              <a:rPr lang="zh-CN" altLang="en-US" sz="1400" b="1" dirty="0"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；</a:t>
            </a:r>
            <a:r>
              <a:rPr lang="en-US" altLang="zh-CN" sz="1400" b="1" dirty="0"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5mW/cm</a:t>
            </a:r>
            <a:r>
              <a:rPr lang="en-US" altLang="zh-CN" sz="1400" b="1" baseline="30000" dirty="0"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zh-CN" altLang="en-US" sz="1400" b="1" dirty="0"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能量沉积密度，</a:t>
            </a:r>
            <a:r>
              <a:rPr lang="en-US" altLang="zh-CN" sz="1400" b="1" dirty="0" err="1"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NbTi</a:t>
            </a:r>
            <a:r>
              <a:rPr lang="zh-CN" altLang="en-US" sz="1400" b="1" dirty="0"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超导线圈即失超）</a:t>
            </a:r>
            <a:endParaRPr lang="en-US" altLang="zh-CN" sz="1400" b="1" dirty="0"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>
              <a:buFont typeface="Wingdings" panose="05000000000000000000" pitchFamily="2" charset="2"/>
              <a:buChar char="n"/>
            </a:pPr>
            <a:r>
              <a:rPr lang="zh-CN" altLang="en-US" sz="1800" b="1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高灵敏度与快响应需要平衡，鱼和熊掌无法兼得</a:t>
            </a:r>
            <a:endParaRPr lang="en-US" altLang="zh-CN" sz="1800" b="1" dirty="0">
              <a:solidFill>
                <a:srgbClr val="FF0000"/>
              </a:solidFill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4" y="3295951"/>
            <a:ext cx="6653424" cy="2742519"/>
          </a:xfrm>
          <a:prstGeom prst="rect">
            <a:avLst/>
          </a:prstGeom>
        </p:spPr>
      </p:pic>
      <p:sp>
        <p:nvSpPr>
          <p:cNvPr id="28" name="圆角矩形 19"/>
          <p:cNvSpPr>
            <a:spLocks noChangeArrowheads="1"/>
          </p:cNvSpPr>
          <p:nvPr/>
        </p:nvSpPr>
        <p:spPr bwMode="auto">
          <a:xfrm>
            <a:off x="2596240" y="6309320"/>
            <a:ext cx="3427751" cy="33636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noFill/>
            <a:rou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altLang="zh-CN" sz="1600" b="1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CSNS II </a:t>
            </a:r>
            <a:r>
              <a:rPr lang="zh-CN" altLang="en-US" sz="1600" b="1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超导段需</a:t>
            </a:r>
            <a:r>
              <a:rPr lang="en-US" altLang="zh-CN" sz="1600" b="1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45</a:t>
            </a:r>
            <a:r>
              <a:rPr lang="zh-CN" altLang="en-US" sz="1600" b="1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套</a:t>
            </a:r>
            <a:r>
              <a:rPr lang="en-US" altLang="zh-CN" sz="1600" b="1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BLM</a:t>
            </a: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294" y="3295951"/>
            <a:ext cx="4261055" cy="2914133"/>
          </a:xfrm>
          <a:prstGeom prst="rect">
            <a:avLst/>
          </a:prstGeom>
        </p:spPr>
      </p:pic>
      <p:sp>
        <p:nvSpPr>
          <p:cNvPr id="36" name="圆角矩形 19"/>
          <p:cNvSpPr>
            <a:spLocks noChangeArrowheads="1"/>
          </p:cNvSpPr>
          <p:nvPr/>
        </p:nvSpPr>
        <p:spPr bwMode="auto">
          <a:xfrm>
            <a:off x="8028909" y="6309320"/>
            <a:ext cx="3647824" cy="38041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noFill/>
            <a:rou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G4</a:t>
            </a:r>
            <a:r>
              <a:rPr lang="zh-CN" altLang="en-US" sz="1600" b="1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模拟束流损失范围：</a:t>
            </a:r>
            <a:r>
              <a:rPr lang="en-US" altLang="zh-CN" sz="1600" b="1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100pA~100uA</a:t>
            </a:r>
          </a:p>
        </p:txBody>
      </p:sp>
      <p:sp>
        <p:nvSpPr>
          <p:cNvPr id="8" name="内容占位符 1"/>
          <p:cNvSpPr txBox="1"/>
          <p:nvPr/>
        </p:nvSpPr>
        <p:spPr bwMode="auto">
          <a:xfrm>
            <a:off x="7979600" y="1078707"/>
            <a:ext cx="4003760" cy="21400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n"/>
            </a:pPr>
            <a:r>
              <a:rPr lang="zh-CN" altLang="en-US" sz="2400" b="1" dirty="0">
                <a:latin typeface="微软雅黑" panose="020B0503020204020204" pitchFamily="34" charset="-122"/>
              </a:rPr>
              <a:t>超导段信号估算考虑超导腔屏蔽效应</a:t>
            </a:r>
            <a:endParaRPr lang="en-US" altLang="zh-CN" sz="2400" b="1" dirty="0">
              <a:latin typeface="微软雅黑" panose="020B0503020204020204" pitchFamily="34" charset="-122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1800" dirty="0"/>
              <a:t>1 W/m </a:t>
            </a:r>
            <a:r>
              <a:rPr lang="zh-CN" altLang="en-US" sz="1800" dirty="0"/>
              <a:t>：</a:t>
            </a:r>
            <a:r>
              <a:rPr lang="en-US" altLang="zh-CN" sz="1800" dirty="0"/>
              <a:t>80~300MeV 	             	              100pA~10nA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1800" dirty="0"/>
              <a:t>0.1% loss</a:t>
            </a:r>
            <a:r>
              <a:rPr lang="zh-CN" altLang="en-US" sz="1800" dirty="0"/>
              <a:t>：</a:t>
            </a:r>
            <a:r>
              <a:rPr lang="en-US" altLang="zh-CN" sz="1800" dirty="0"/>
              <a:t> 80~300MeV</a:t>
            </a:r>
            <a:r>
              <a:rPr lang="zh-CN" altLang="en-US" sz="1800" dirty="0"/>
              <a:t> </a:t>
            </a:r>
            <a:r>
              <a:rPr lang="en-US" altLang="zh-CN" sz="1800" dirty="0"/>
              <a:t>		              2nA~8uA</a:t>
            </a:r>
            <a:endParaRPr lang="zh-CN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35280" y="1052815"/>
            <a:ext cx="11377344" cy="1728113"/>
          </a:xfrm>
        </p:spPr>
        <p:txBody>
          <a:bodyPr/>
          <a:lstStyle/>
          <a:p>
            <a:pPr>
              <a:buFont typeface="Wingdings" panose="05000000000000000000" pitchFamily="2" charset="2"/>
              <a:buChar char="n"/>
            </a:pPr>
            <a:r>
              <a:rPr lang="zh-CN" altLang="en-US" sz="2400" b="1" dirty="0">
                <a:latin typeface="微软雅黑" panose="020B0503020204020204" pitchFamily="34" charset="-122"/>
              </a:rPr>
              <a:t>国际强子加速器束流损失系统探测方案调研</a:t>
            </a:r>
            <a:r>
              <a:rPr lang="en-US" altLang="zh-CN" baseline="30000" dirty="0"/>
              <a:t>*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2000" dirty="0"/>
              <a:t>CSNS II </a:t>
            </a:r>
            <a:r>
              <a:rPr lang="en-US" altLang="zh-CN" sz="2000" dirty="0" err="1"/>
              <a:t>Linac</a:t>
            </a:r>
            <a:r>
              <a:rPr lang="en-US" altLang="zh-CN" sz="2000" dirty="0"/>
              <a:t> </a:t>
            </a:r>
            <a:r>
              <a:rPr lang="zh-CN" altLang="en-US" sz="2000" dirty="0"/>
              <a:t>与 </a:t>
            </a:r>
            <a:r>
              <a:rPr lang="en-US" altLang="zh-CN" sz="2000" dirty="0"/>
              <a:t>SNS</a:t>
            </a:r>
            <a:r>
              <a:rPr lang="zh-CN" altLang="en-US" sz="2000" dirty="0"/>
              <a:t>、</a:t>
            </a:r>
            <a:r>
              <a:rPr lang="en-US" altLang="zh-CN" sz="2000" dirty="0"/>
              <a:t>ESS</a:t>
            </a:r>
            <a:r>
              <a:rPr lang="zh-CN" altLang="en-US" sz="2000" dirty="0"/>
              <a:t>、</a:t>
            </a:r>
            <a:r>
              <a:rPr lang="en-US" altLang="zh-CN" sz="2000" dirty="0"/>
              <a:t>FRIB</a:t>
            </a:r>
            <a:r>
              <a:rPr lang="zh-CN" altLang="en-US" sz="2000" dirty="0"/>
              <a:t>类似</a:t>
            </a:r>
            <a:endParaRPr lang="en-US" altLang="zh-CN" sz="20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2000" dirty="0"/>
              <a:t>停束时间主要来源为束损的响应时间</a:t>
            </a:r>
            <a:endParaRPr lang="en-US" altLang="zh-CN" sz="20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2000" dirty="0"/>
              <a:t>为了保护设备采用了多种探测手段</a:t>
            </a:r>
            <a:endParaRPr lang="en-US" altLang="zh-CN" sz="2000" dirty="0"/>
          </a:p>
          <a:p>
            <a:pPr lvl="1"/>
            <a:endParaRPr lang="en-US" altLang="zh-CN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solidFill>
                  <a:schemeClr val="tx1"/>
                </a:solidFill>
              </a:rPr>
              <a:t>超导段束流损失测量系统方案调研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1055440" y="2780928"/>
          <a:ext cx="9519433" cy="3505200"/>
        </p:xfrm>
        <a:graphic>
          <a:graphicData uri="http://schemas.openxmlformats.org/drawingml/2006/table">
            <a:tbl>
              <a:tblPr/>
              <a:tblGrid>
                <a:gridCol w="122421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9562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5991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5991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5991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5013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36970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323723"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</a:rPr>
                        <a:t>Item</a:t>
                      </a:r>
                    </a:p>
                  </a:txBody>
                  <a:tcPr marL="45720" marR="4572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</a:rPr>
                        <a:t>J-PARC</a:t>
                      </a:r>
                    </a:p>
                  </a:txBody>
                  <a:tcPr marL="45720" marR="4572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SNS</a:t>
                      </a:r>
                    </a:p>
                  </a:txBody>
                  <a:tcPr marL="45720" marR="4572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ESS</a:t>
                      </a:r>
                    </a:p>
                  </a:txBody>
                  <a:tcPr marL="45720" marR="4572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IFMIF/EVEDA</a:t>
                      </a:r>
                    </a:p>
                  </a:txBody>
                  <a:tcPr marL="45720" marR="4572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</a:rPr>
                        <a:t>IFMIF</a:t>
                      </a:r>
                    </a:p>
                  </a:txBody>
                  <a:tcPr marL="45720" marR="4572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</a:rPr>
                        <a:t>FRIB</a:t>
                      </a:r>
                    </a:p>
                  </a:txBody>
                  <a:tcPr marL="45720" marR="4572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59457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Beam loss detection</a:t>
                      </a:r>
                    </a:p>
                    <a:p>
                      <a:r>
                        <a:rPr lang="en-US" sz="1600" dirty="0">
                          <a:effectLst/>
                        </a:rPr>
                        <a:t>method</a:t>
                      </a:r>
                    </a:p>
                  </a:txBody>
                  <a:tcPr marL="45720" marR="4572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Gas,</a:t>
                      </a:r>
                    </a:p>
                    <a:p>
                      <a:r>
                        <a:rPr lang="en-US" altLang="zh-CN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proportional counter</a:t>
                      </a:r>
                      <a:endParaRPr lang="en-US" sz="1600" dirty="0">
                        <a:effectLst/>
                      </a:endParaRPr>
                    </a:p>
                  </a:txBody>
                  <a:tcPr marL="45720" marR="4572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Ion chamber, DBCM</a:t>
                      </a:r>
                    </a:p>
                  </a:txBody>
                  <a:tcPr marL="45720" marR="4572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BLMs,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 DBCM,</a:t>
                      </a:r>
                    </a:p>
                    <a:p>
                      <a:r>
                        <a:rPr lang="en-US" altLang="zh-CN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halo monitors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5720" marR="4572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effectLst/>
                        </a:rPr>
                        <a:t>Ion chamber,  diamond detector</a:t>
                      </a:r>
                    </a:p>
                  </a:txBody>
                  <a:tcPr marL="45720" marR="4572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effectLst/>
                        </a:rPr>
                        <a:t>To be determined based on EVEDA</a:t>
                      </a:r>
                    </a:p>
                  </a:txBody>
                  <a:tcPr marL="45720" marR="4572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Ion chamber, DBCM,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effectLst/>
                        </a:rPr>
                        <a:t>HMR</a:t>
                      </a:r>
                    </a:p>
                  </a:txBody>
                  <a:tcPr marL="45720" marR="4572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36033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Beam inhibit device</a:t>
                      </a:r>
                    </a:p>
                  </a:txBody>
                  <a:tcPr marL="45720" marR="4572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RF for RFQ,  </a:t>
                      </a:r>
                    </a:p>
                    <a:p>
                      <a:r>
                        <a:rPr lang="en-US" sz="1600" dirty="0">
                          <a:effectLst/>
                        </a:rPr>
                        <a:t>ion source,</a:t>
                      </a:r>
                    </a:p>
                    <a:p>
                      <a:r>
                        <a:rPr lang="en-US" sz="1600" dirty="0">
                          <a:effectLst/>
                        </a:rPr>
                        <a:t>Beam stopper</a:t>
                      </a:r>
                    </a:p>
                  </a:txBody>
                  <a:tcPr marL="45720" marR="4572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Pre-chopper, ion source,</a:t>
                      </a:r>
                    </a:p>
                    <a:p>
                      <a:r>
                        <a:rPr lang="en-US" altLang="zh-CN" sz="1600" dirty="0">
                          <a:solidFill>
                            <a:schemeClr val="tx1"/>
                          </a:solidFill>
                          <a:effectLst/>
                        </a:rPr>
                        <a:t>RF for RFQ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5720" marR="4572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RF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effectLst/>
                        </a:rPr>
                        <a:t> for i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on source,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effectLst/>
                        </a:rPr>
                        <a:t>RF for RFQ,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effectLst/>
                        </a:rPr>
                        <a:t>chopper</a:t>
                      </a:r>
                    </a:p>
                    <a:p>
                      <a:endParaRPr lang="en-US" sz="16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5720" marR="4572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effectLst/>
                        </a:rPr>
                        <a:t>Ion source</a:t>
                      </a:r>
                      <a:endParaRPr lang="en-US" sz="1600" dirty="0">
                        <a:effectLst/>
                      </a:endParaRPr>
                    </a:p>
                  </a:txBody>
                  <a:tcPr marL="45720" marR="4572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effectLst/>
                        </a:rPr>
                        <a:t>To be determined based on EVEDA</a:t>
                      </a:r>
                    </a:p>
                  </a:txBody>
                  <a:tcPr marL="45720" marR="4572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effectLst/>
                        </a:rPr>
                        <a:t>Electronic bends,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effectLst/>
                        </a:rPr>
                        <a:t>Ion source</a:t>
                      </a:r>
                    </a:p>
                    <a:p>
                      <a:endParaRPr lang="en-US" sz="1600" dirty="0">
                        <a:effectLst/>
                      </a:endParaRPr>
                    </a:p>
                  </a:txBody>
                  <a:tcPr marL="45720" marR="4572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65163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Beam inhibit time</a:t>
                      </a:r>
                    </a:p>
                  </a:txBody>
                  <a:tcPr marL="45720" marR="4572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600">
                          <a:effectLst/>
                        </a:rPr>
                        <a:t>&lt; 10μ</a:t>
                      </a:r>
                      <a:r>
                        <a:rPr lang="en-US" sz="1600">
                          <a:effectLst/>
                        </a:rPr>
                        <a:t>s</a:t>
                      </a:r>
                    </a:p>
                  </a:txBody>
                  <a:tcPr marL="45720" marR="4572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600" dirty="0">
                          <a:solidFill>
                            <a:schemeClr val="tx1"/>
                          </a:solidFill>
                          <a:effectLst/>
                        </a:rPr>
                        <a:t>&lt; 20 μ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s</a:t>
                      </a:r>
                    </a:p>
                  </a:txBody>
                  <a:tcPr marL="45720" marR="4572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&lt; 5μs for warm part, 10-30μs for cold part</a:t>
                      </a:r>
                    </a:p>
                  </a:txBody>
                  <a:tcPr marL="45720" marR="4572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600" dirty="0">
                          <a:effectLst/>
                        </a:rPr>
                        <a:t>&lt; 40 μ</a:t>
                      </a:r>
                      <a:r>
                        <a:rPr lang="en-US" sz="1600" dirty="0">
                          <a:effectLst/>
                        </a:rPr>
                        <a:t>s</a:t>
                      </a:r>
                    </a:p>
                  </a:txBody>
                  <a:tcPr marL="45720" marR="4572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600" dirty="0">
                          <a:effectLst/>
                        </a:rPr>
                        <a:t>&lt; 33μ</a:t>
                      </a:r>
                      <a:r>
                        <a:rPr lang="en-US" sz="1600" dirty="0">
                          <a:effectLst/>
                        </a:rPr>
                        <a:t>s</a:t>
                      </a:r>
                    </a:p>
                  </a:txBody>
                  <a:tcPr marL="45720" marR="4572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600" dirty="0">
                          <a:effectLst/>
                        </a:rPr>
                        <a:t>&lt; 35 μ</a:t>
                      </a:r>
                      <a:r>
                        <a:rPr lang="en-US" sz="1600" dirty="0">
                          <a:effectLst/>
                        </a:rPr>
                        <a:t>s</a:t>
                      </a:r>
                    </a:p>
                  </a:txBody>
                  <a:tcPr marL="45720" marR="4572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357820" y="6491365"/>
            <a:ext cx="8474484" cy="3497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altLang="zh-CN" sz="1400" dirty="0">
                <a:latin typeface="+mn-lt"/>
              </a:rPr>
              <a:t>*</a:t>
            </a:r>
            <a:r>
              <a:rPr lang="en-US" altLang="zh-CN" sz="1400" b="1" dirty="0">
                <a:latin typeface="+mn-lt"/>
              </a:rPr>
              <a:t>MACHINE AND PERSONNEL PROTECTION FOR HIGH POWER HADRON LINACS</a:t>
            </a:r>
            <a:r>
              <a:rPr lang="zh-CN" altLang="en-US" sz="1400" b="1" dirty="0">
                <a:latin typeface="+mn-lt"/>
              </a:rPr>
              <a:t>，</a:t>
            </a:r>
            <a:r>
              <a:rPr lang="en-US" altLang="zh-CN" sz="1400" dirty="0">
                <a:latin typeface="+mn-lt"/>
              </a:rPr>
              <a:t>IPAC2015, Richmond, VA, USA</a:t>
            </a:r>
            <a:endParaRPr lang="zh-CN" altLang="en-US" sz="1400" dirty="0">
              <a:solidFill>
                <a:schemeClr val="bg1"/>
              </a:solidFill>
              <a:latin typeface="+mn-lt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solidFill>
                  <a:schemeClr val="tx1"/>
                </a:solidFill>
              </a:rPr>
              <a:t>超导段束流损失测量系统方案调研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2E7AEB9-C407-4735-841A-920775021C51}" type="slidenum">
              <a:rPr lang="en-US" altLang="zh-CN" smtClean="0"/>
              <a:t>6</a:t>
            </a:fld>
            <a:endParaRPr lang="en-US" altLang="zh-CN"/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1127448" y="2348880"/>
          <a:ext cx="9793088" cy="3901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9452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5010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9454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640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1127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11127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72363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041818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1389092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ase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Detector Type</a:t>
                      </a:r>
                    </a:p>
                    <a:p>
                      <a:pPr algn="l" fontAlgn="base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Beam abort time (</a:t>
                      </a:r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μ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s)</a:t>
                      </a: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Elect. B.W. (kHz)</a:t>
                      </a: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Elect.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dyn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. range (dB)</a:t>
                      </a: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Min.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inp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. cur. (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pA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Max.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inp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. cur. (</a:t>
                      </a:r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μ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A)</a:t>
                      </a: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Elect. Platform</a:t>
                      </a: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Digitizer</a:t>
                      </a: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Detector cable length (m)</a:t>
                      </a: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ase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ESS</a:t>
                      </a: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icBLM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350</a:t>
                      </a: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128</a:t>
                      </a: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800</a:t>
                      </a: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2000</a:t>
                      </a: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MTCA.4</a:t>
                      </a: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20 bit, &gt;1MSa/s</a:t>
                      </a: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60</a:t>
                      </a: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ase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SNS</a:t>
                      </a: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dirty="0" err="1">
                          <a:solidFill>
                            <a:schemeClr val="tx1"/>
                          </a:solidFill>
                        </a:rPr>
                        <a:t>icBLM</a:t>
                      </a:r>
                      <a:endParaRPr lang="en-US" altLang="zh-CN" dirty="0">
                        <a:solidFill>
                          <a:schemeClr val="tx1"/>
                        </a:solidFill>
                      </a:endParaRPr>
                    </a:p>
                    <a:p>
                      <a:pPr algn="l" fontAlgn="base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35 &amp; 1</a:t>
                      </a: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126</a:t>
                      </a: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324</a:t>
                      </a: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644</a:t>
                      </a: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VME</a:t>
                      </a: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16 bit</a:t>
                      </a:r>
                      <a:r>
                        <a:rPr lang="en-US">
                          <a:solidFill>
                            <a:schemeClr val="tx1"/>
                          </a:solidFill>
                        </a:rPr>
                        <a:t>, 100kSa/s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23-91</a:t>
                      </a: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ase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FRIB</a:t>
                      </a: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icBLM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35</a:t>
                      </a: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endParaRPr lang="en-US" altLang="zh-CN" dirty="0">
                        <a:solidFill>
                          <a:schemeClr val="tx1"/>
                        </a:solidFill>
                      </a:endParaRP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2000</a:t>
                      </a: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MTCA.4</a:t>
                      </a:r>
                    </a:p>
                    <a:p>
                      <a:pPr algn="l" fontAlgn="base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20 bit, &gt;1MSa/s</a:t>
                      </a: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endParaRPr lang="en-US" altLang="zh-CN" dirty="0">
                        <a:solidFill>
                          <a:schemeClr val="tx1"/>
                        </a:solidFill>
                      </a:endParaRP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ase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LHC</a:t>
                      </a: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dirty="0" err="1">
                          <a:solidFill>
                            <a:schemeClr val="tx1"/>
                          </a:solidFill>
                        </a:rPr>
                        <a:t>icBLM</a:t>
                      </a:r>
                      <a:endParaRPr lang="en-US" altLang="zh-CN" dirty="0">
                        <a:solidFill>
                          <a:schemeClr val="tx1"/>
                        </a:solidFill>
                      </a:endParaRP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89(new</a:t>
                      </a:r>
                      <a:r>
                        <a:rPr lang="en-US" altLang="zh-CN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2)</a:t>
                      </a: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136</a:t>
                      </a: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50</a:t>
                      </a: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altLang="zh-CN">
                          <a:solidFill>
                            <a:schemeClr val="tx1"/>
                          </a:solidFill>
                        </a:rPr>
                        <a:t>200</a:t>
                      </a: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VME</a:t>
                      </a: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12 bit, 40MSa/s</a:t>
                      </a: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400</a:t>
                      </a:r>
                    </a:p>
                  </a:txBody>
                  <a:tcPr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6" name="内容占位符 2"/>
          <p:cNvSpPr>
            <a:spLocks noGrp="1"/>
          </p:cNvSpPr>
          <p:nvPr>
            <p:ph idx="1"/>
          </p:nvPr>
        </p:nvSpPr>
        <p:spPr>
          <a:xfrm>
            <a:off x="407368" y="980728"/>
            <a:ext cx="7286600" cy="1368152"/>
          </a:xfrm>
        </p:spPr>
        <p:txBody>
          <a:bodyPr/>
          <a:lstStyle/>
          <a:p>
            <a:pPr>
              <a:buFont typeface="Wingdings" panose="05000000000000000000" pitchFamily="2" charset="2"/>
              <a:buChar char="n"/>
            </a:pPr>
            <a:r>
              <a:rPr lang="en-US" altLang="zh-CN" sz="2400" b="1" dirty="0" err="1">
                <a:latin typeface="微软雅黑" panose="020B0503020204020204" pitchFamily="34" charset="-122"/>
              </a:rPr>
              <a:t>icBLM</a:t>
            </a:r>
            <a:r>
              <a:rPr lang="zh-CN" altLang="en-US" sz="2400" b="1" dirty="0">
                <a:latin typeface="微软雅黑" panose="020B0503020204020204" pitchFamily="34" charset="-122"/>
              </a:rPr>
              <a:t>电子学指标统计</a:t>
            </a:r>
            <a:endParaRPr lang="en-US" altLang="zh-CN" sz="2400" b="1" dirty="0">
              <a:latin typeface="微软雅黑" panose="020B0503020204020204" pitchFamily="34" charset="-122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微软雅黑" panose="020B0503020204020204" pitchFamily="34" charset="-122"/>
              </a:rPr>
              <a:t>机器保护时间</a:t>
            </a:r>
            <a:endParaRPr lang="en-US" altLang="zh-CN" sz="2000" dirty="0">
              <a:latin typeface="微软雅黑" panose="020B0503020204020204" pitchFamily="34" charset="-122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微软雅黑" panose="020B0503020204020204" pitchFamily="34" charset="-122"/>
              </a:rPr>
              <a:t>输入电流范围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9442" y="1051433"/>
            <a:ext cx="6704630" cy="1297448"/>
          </a:xfrm>
        </p:spPr>
        <p:txBody>
          <a:bodyPr/>
          <a:lstStyle/>
          <a:p>
            <a:pPr>
              <a:buFont typeface="Wingdings" panose="05000000000000000000" pitchFamily="2" charset="2"/>
              <a:buChar char="n"/>
            </a:pPr>
            <a:r>
              <a:rPr lang="en-US" altLang="zh-CN" sz="2400" b="1" dirty="0"/>
              <a:t>BLM</a:t>
            </a:r>
            <a:r>
              <a:rPr lang="zh-CN" altLang="en-US" sz="2400" b="1" dirty="0"/>
              <a:t>前端模拟电子学方案调研</a:t>
            </a:r>
            <a:endParaRPr lang="en-US" altLang="zh-CN" sz="2400" b="1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1800" dirty="0"/>
              <a:t>第一级</a:t>
            </a:r>
            <a:r>
              <a:rPr lang="en-US" altLang="zh-CN" sz="1800" dirty="0"/>
              <a:t>IV</a:t>
            </a:r>
            <a:r>
              <a:rPr lang="zh-CN" altLang="en-US" sz="1800" dirty="0"/>
              <a:t>变换：</a:t>
            </a:r>
            <a:r>
              <a:rPr lang="en-US" altLang="zh-CN" sz="1800" dirty="0"/>
              <a:t>SNS</a:t>
            </a:r>
            <a:r>
              <a:rPr lang="zh-CN" altLang="en-US" sz="1800" dirty="0"/>
              <a:t>、</a:t>
            </a:r>
            <a:r>
              <a:rPr lang="en-US" altLang="zh-CN" sz="1800" dirty="0"/>
              <a:t>ESS</a:t>
            </a:r>
            <a:r>
              <a:rPr lang="zh-CN" altLang="en-US" sz="1800" dirty="0"/>
              <a:t>、</a:t>
            </a:r>
            <a:r>
              <a:rPr lang="en-US" altLang="zh-CN" sz="1800" dirty="0"/>
              <a:t>FRIB</a:t>
            </a:r>
            <a:r>
              <a:rPr lang="zh-CN" altLang="en-US" sz="1800" dirty="0"/>
              <a:t>、</a:t>
            </a:r>
            <a:r>
              <a:rPr lang="en-US" altLang="zh-CN" sz="1800" dirty="0"/>
              <a:t>JPARC</a:t>
            </a:r>
            <a:r>
              <a:rPr lang="zh-CN" altLang="en-US" sz="1800" dirty="0"/>
              <a:t>、</a:t>
            </a:r>
            <a:r>
              <a:rPr lang="en-US" altLang="zh-CN" sz="1800" dirty="0"/>
              <a:t>CSNS-I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1800" dirty="0"/>
              <a:t>第一级</a:t>
            </a:r>
            <a:r>
              <a:rPr lang="en-US" altLang="zh-CN" sz="1800" dirty="0"/>
              <a:t>IF</a:t>
            </a:r>
            <a:r>
              <a:rPr lang="zh-CN" altLang="en-US" sz="1800" dirty="0"/>
              <a:t>变换：</a:t>
            </a:r>
            <a:r>
              <a:rPr lang="en-US" altLang="zh-CN" sz="1800" dirty="0"/>
              <a:t>CERN</a:t>
            </a:r>
            <a:r>
              <a:rPr lang="zh-CN" altLang="en-US" sz="1800" dirty="0"/>
              <a:t>、</a:t>
            </a:r>
            <a:r>
              <a:rPr lang="en-US" altLang="zh-CN" sz="1800" dirty="0"/>
              <a:t>IMPCAS</a:t>
            </a:r>
            <a:endParaRPr lang="zh-CN" altLang="en-US" sz="18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b="1" dirty="0">
                <a:solidFill>
                  <a:schemeClr val="tx1"/>
                </a:solidFill>
              </a:rPr>
              <a:t>超导段束流损失测量系统电子学方案调研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365" y="3208733"/>
            <a:ext cx="3384376" cy="131838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8455" y="913362"/>
            <a:ext cx="2048019" cy="2295371"/>
          </a:xfrm>
          <a:prstGeom prst="rect">
            <a:avLst/>
          </a:prstGeom>
        </p:spPr>
      </p:pic>
      <p:pic>
        <p:nvPicPr>
          <p:cNvPr id="12" name="Picture 3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6148446" y="873208"/>
            <a:ext cx="2772882" cy="1655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folHlink">
                        <a:gamma/>
                        <a:shade val="63529"/>
                        <a:invGamma/>
                      </a:schemeClr>
                    </a:gs>
                    <a:gs pos="100000">
                      <a:schemeClr val="folHlink">
                        <a:alpha val="0"/>
                      </a:schemeClr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3541" y="2735240"/>
            <a:ext cx="3241346" cy="16741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3184" y="4844248"/>
            <a:ext cx="3337124" cy="164365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901" y="2548157"/>
            <a:ext cx="3261716" cy="1321152"/>
          </a:xfrm>
          <a:prstGeom prst="rect">
            <a:avLst/>
          </a:prstGeom>
        </p:spPr>
      </p:pic>
      <p:pic>
        <p:nvPicPr>
          <p:cNvPr id="17" name="内容占位符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163901" y="4378163"/>
            <a:ext cx="2753391" cy="1963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24014" y="4638488"/>
            <a:ext cx="3528392" cy="1756525"/>
          </a:xfrm>
          <a:prstGeom prst="rect">
            <a:avLst/>
          </a:prstGeom>
        </p:spPr>
      </p:pic>
      <p:sp>
        <p:nvSpPr>
          <p:cNvPr id="15" name="圆角矩形 19"/>
          <p:cNvSpPr>
            <a:spLocks noChangeArrowheads="1"/>
          </p:cNvSpPr>
          <p:nvPr/>
        </p:nvSpPr>
        <p:spPr bwMode="auto">
          <a:xfrm>
            <a:off x="623392" y="4002153"/>
            <a:ext cx="1641013" cy="38041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noFill/>
            <a:rou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ESS</a:t>
            </a:r>
          </a:p>
        </p:txBody>
      </p:sp>
      <p:sp>
        <p:nvSpPr>
          <p:cNvPr id="19" name="圆角矩形 19"/>
          <p:cNvSpPr>
            <a:spLocks noChangeArrowheads="1"/>
          </p:cNvSpPr>
          <p:nvPr/>
        </p:nvSpPr>
        <p:spPr bwMode="auto">
          <a:xfrm>
            <a:off x="560899" y="6394620"/>
            <a:ext cx="1641013" cy="38041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noFill/>
            <a:rou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FRIB</a:t>
            </a:r>
          </a:p>
        </p:txBody>
      </p:sp>
      <p:sp>
        <p:nvSpPr>
          <p:cNvPr id="20" name="圆角矩形 19"/>
          <p:cNvSpPr>
            <a:spLocks noChangeArrowheads="1"/>
          </p:cNvSpPr>
          <p:nvPr/>
        </p:nvSpPr>
        <p:spPr bwMode="auto">
          <a:xfrm>
            <a:off x="5019822" y="4521008"/>
            <a:ext cx="1641013" cy="38041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noFill/>
            <a:rou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LHC</a:t>
            </a:r>
          </a:p>
        </p:txBody>
      </p:sp>
      <p:sp>
        <p:nvSpPr>
          <p:cNvPr id="21" name="圆角矩形 20"/>
          <p:cNvSpPr>
            <a:spLocks noChangeArrowheads="1"/>
          </p:cNvSpPr>
          <p:nvPr/>
        </p:nvSpPr>
        <p:spPr bwMode="auto">
          <a:xfrm>
            <a:off x="5019821" y="6452823"/>
            <a:ext cx="1641013" cy="38041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noFill/>
            <a:rou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IMPCAS</a:t>
            </a:r>
          </a:p>
        </p:txBody>
      </p:sp>
      <p:sp>
        <p:nvSpPr>
          <p:cNvPr id="22" name="圆角矩形 21"/>
          <p:cNvSpPr>
            <a:spLocks noChangeArrowheads="1"/>
          </p:cNvSpPr>
          <p:nvPr/>
        </p:nvSpPr>
        <p:spPr bwMode="auto">
          <a:xfrm>
            <a:off x="9467704" y="4428347"/>
            <a:ext cx="1641013" cy="38041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noFill/>
            <a:rou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J-PARC</a:t>
            </a:r>
          </a:p>
        </p:txBody>
      </p:sp>
      <p:sp>
        <p:nvSpPr>
          <p:cNvPr id="23" name="圆角矩形 22"/>
          <p:cNvSpPr>
            <a:spLocks noChangeArrowheads="1"/>
          </p:cNvSpPr>
          <p:nvPr/>
        </p:nvSpPr>
        <p:spPr bwMode="auto">
          <a:xfrm>
            <a:off x="9681580" y="6442079"/>
            <a:ext cx="1641013" cy="38041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noFill/>
            <a:rou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SNS</a:t>
            </a:r>
          </a:p>
        </p:txBody>
      </p:sp>
      <p:sp>
        <p:nvSpPr>
          <p:cNvPr id="24" name="圆角矩形 23"/>
          <p:cNvSpPr>
            <a:spLocks noChangeArrowheads="1"/>
          </p:cNvSpPr>
          <p:nvPr/>
        </p:nvSpPr>
        <p:spPr bwMode="auto">
          <a:xfrm>
            <a:off x="7222608" y="2420699"/>
            <a:ext cx="1641013" cy="380411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CSNS 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66712" y="142852"/>
            <a:ext cx="7517519" cy="725470"/>
          </a:xfrm>
        </p:spPr>
        <p:txBody>
          <a:bodyPr>
            <a:normAutofit/>
          </a:bodyPr>
          <a:lstStyle/>
          <a:p>
            <a:r>
              <a:rPr lang="zh-CN" altLang="en-US" b="1" dirty="0">
                <a:solidFill>
                  <a:schemeClr val="tx1"/>
                </a:solidFill>
              </a:rPr>
              <a:t>超导段束流损失测量系统电子学方案调研</a:t>
            </a:r>
          </a:p>
        </p:txBody>
      </p:sp>
      <p:sp>
        <p:nvSpPr>
          <p:cNvPr id="11" name="内容占位符 10"/>
          <p:cNvSpPr>
            <a:spLocks noGrp="1"/>
          </p:cNvSpPr>
          <p:nvPr>
            <p:ph idx="1"/>
          </p:nvPr>
        </p:nvSpPr>
        <p:spPr>
          <a:xfrm>
            <a:off x="158848" y="1108321"/>
            <a:ext cx="9177512" cy="171279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n"/>
            </a:pPr>
            <a:r>
              <a:rPr lang="en-US" altLang="zh-CN" sz="2400" b="1" dirty="0"/>
              <a:t>BLM</a:t>
            </a:r>
            <a:r>
              <a:rPr lang="zh-CN" altLang="en-US" sz="2400" b="1" dirty="0"/>
              <a:t>前端模拟电子学两种方案的对比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1800" dirty="0">
                <a:latin typeface="微软雅黑" panose="020B0503020204020204" pitchFamily="34" charset="-122"/>
              </a:rPr>
              <a:t>IF</a:t>
            </a:r>
            <a:r>
              <a:rPr lang="zh-CN" altLang="en-US" sz="1800" dirty="0">
                <a:latin typeface="微软雅黑" panose="020B0503020204020204" pitchFamily="34" charset="-122"/>
              </a:rPr>
              <a:t>变换：动态范围大、</a:t>
            </a:r>
            <a:r>
              <a:rPr lang="en-US" altLang="zh-CN" sz="1800" dirty="0">
                <a:latin typeface="微软雅黑" panose="020B0503020204020204" pitchFamily="34" charset="-122"/>
              </a:rPr>
              <a:t>SNR</a:t>
            </a:r>
            <a:r>
              <a:rPr lang="zh-CN" altLang="en-US" sz="1800" dirty="0">
                <a:latin typeface="微软雅黑" panose="020B0503020204020204" pitchFamily="34" charset="-122"/>
              </a:rPr>
              <a:t>好、测量是平均值、设计复杂、响应快</a:t>
            </a:r>
            <a:endParaRPr lang="en-US" altLang="zh-CN" sz="1800" dirty="0">
              <a:latin typeface="微软雅黑" panose="020B0503020204020204" pitchFamily="34" charset="-122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1800" dirty="0">
                <a:latin typeface="微软雅黑" panose="020B0503020204020204" pitchFamily="34" charset="-122"/>
              </a:rPr>
              <a:t>IV</a:t>
            </a:r>
            <a:r>
              <a:rPr lang="zh-CN" altLang="en-US" sz="1800" dirty="0">
                <a:latin typeface="微软雅黑" panose="020B0503020204020204" pitchFamily="34" charset="-122"/>
              </a:rPr>
              <a:t>变换：动态范围一般、</a:t>
            </a:r>
            <a:r>
              <a:rPr lang="en-US" altLang="zh-CN" sz="1800" dirty="0">
                <a:latin typeface="微软雅黑" panose="020B0503020204020204" pitchFamily="34" charset="-122"/>
              </a:rPr>
              <a:t>SNR</a:t>
            </a:r>
            <a:r>
              <a:rPr lang="zh-CN" altLang="en-US" sz="1800" dirty="0">
                <a:latin typeface="微软雅黑" panose="020B0503020204020204" pitchFamily="34" charset="-122"/>
              </a:rPr>
              <a:t>一般、测量是实时值、设计简单、响应一般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689" y="2564904"/>
            <a:ext cx="7327131" cy="4046984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8993517" y="6427222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摘自</a:t>
            </a:r>
            <a:r>
              <a:rPr lang="en-US" altLang="zh-CN" sz="1600" b="1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CREN BLM</a:t>
            </a:r>
            <a:r>
              <a:rPr lang="zh-CN" altLang="en-US" sz="1600" b="1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报告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solidFill>
                  <a:schemeClr val="tx1"/>
                </a:solidFill>
              </a:rPr>
              <a:t>束流损失时电离室信号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23107" y="914228"/>
            <a:ext cx="11333534" cy="1362644"/>
          </a:xfrm>
        </p:spPr>
        <p:txBody>
          <a:bodyPr/>
          <a:lstStyle/>
          <a:p>
            <a:pPr>
              <a:buFont typeface="Wingdings" panose="05000000000000000000" pitchFamily="2" charset="2"/>
              <a:buChar char="n"/>
            </a:pPr>
            <a:r>
              <a:rPr lang="en-US" altLang="zh-CN" sz="2400" b="1" dirty="0"/>
              <a:t>CERN Experimental setup at </a:t>
            </a:r>
            <a:r>
              <a:rPr lang="en-US" altLang="zh-CN" sz="2400" b="1" dirty="0" err="1"/>
              <a:t>HiRadMat</a:t>
            </a:r>
            <a:endParaRPr lang="en-US" altLang="zh-CN" sz="2400" b="1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1800" dirty="0"/>
              <a:t>Calibration tests are performed in mixed fields at </a:t>
            </a:r>
            <a:r>
              <a:rPr lang="en-US" altLang="zh-CN" sz="1800" dirty="0" err="1"/>
              <a:t>HiRadMat</a:t>
            </a:r>
            <a:r>
              <a:rPr lang="en-US" altLang="zh-CN" sz="1800" dirty="0"/>
              <a:t> in order to obtain irradiation conditions as close as possible to operational accelerator dose </a:t>
            </a:r>
            <a:r>
              <a:rPr lang="en-US" altLang="zh-CN" dirty="0"/>
              <a:t/>
            </a:r>
            <a:br>
              <a:rPr lang="en-US" altLang="zh-CN" dirty="0"/>
            </a:br>
            <a:r>
              <a:rPr lang="en-US" altLang="zh-CN" dirty="0"/>
              <a:t> </a:t>
            </a:r>
            <a:br>
              <a:rPr lang="en-US" altLang="zh-CN" dirty="0"/>
            </a:b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2E7AEB9-C407-4735-841A-920775021C51}" type="slidenum">
              <a:rPr lang="en-US" altLang="zh-CN" smtClean="0"/>
              <a:t>9</a:t>
            </a:fld>
            <a:endParaRPr lang="en-US" altLang="zh-CN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8" y="2636912"/>
            <a:ext cx="6196625" cy="366606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953" y="2262986"/>
            <a:ext cx="5900719" cy="4145219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19336" y="6431660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摘自</a:t>
            </a:r>
            <a:r>
              <a:rPr lang="en-US" altLang="zh-CN" sz="1600" b="1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CREN BLM</a:t>
            </a:r>
            <a:r>
              <a:rPr lang="zh-CN" altLang="en-US" sz="1600" b="1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报告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zYyODY5ZGJhZjUwNTMyYzA2MzkzZjkzZDE1MjhmNjM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accent3"/>
          </a:solidFill>
          <a:prstDash val="dash"/>
        </a:ln>
      </a:spPr>
      <a:bodyPr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solidFill>
          <a:schemeClr val="tx2">
            <a:lumMod val="60000"/>
            <a:lumOff val="40000"/>
          </a:schemeClr>
        </a:solidFill>
      </a:spPr>
      <a:bodyPr wrap="square">
        <a:noAutofit/>
      </a:bodyPr>
      <a:lstStyle>
        <a:defPPr algn="just">
          <a:lnSpc>
            <a:spcPct val="110000"/>
          </a:lnSpc>
          <a:spcBef>
            <a:spcPts val="0"/>
          </a:spcBef>
          <a:spcAft>
            <a:spcPts val="600"/>
          </a:spcAft>
          <a:buClr>
            <a:schemeClr val="tx1"/>
          </a:buClr>
          <a:defRPr sz="2000" b="1" dirty="0">
            <a:solidFill>
              <a:schemeClr val="bg1"/>
            </a:solidFill>
            <a:latin typeface="Times New Roman" panose="02020603050405020304" pitchFamily="18" charset="0"/>
            <a:ea typeface="微软雅黑" panose="020B0503020204020204" pitchFamily="34" charset="-122"/>
            <a:cs typeface="Times New Roman" panose="02020603050405020304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687</TotalTime>
  <Words>2373</Words>
  <Application>Microsoft Office PowerPoint</Application>
  <PresentationFormat>宽屏</PresentationFormat>
  <Paragraphs>525</Paragraphs>
  <Slides>28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40" baseType="lpstr">
      <vt:lpstr>Times-Roman</vt:lpstr>
      <vt:lpstr>等线</vt:lpstr>
      <vt:lpstr>楷体</vt:lpstr>
      <vt:lpstr>宋体</vt:lpstr>
      <vt:lpstr>微软雅黑</vt:lpstr>
      <vt:lpstr>Arial</vt:lpstr>
      <vt:lpstr>Arial Black</vt:lpstr>
      <vt:lpstr>Calibri</vt:lpstr>
      <vt:lpstr>Symbol</vt:lpstr>
      <vt:lpstr>Times New Roman</vt:lpstr>
      <vt:lpstr>Wingdings</vt:lpstr>
      <vt:lpstr>Office 主题</vt:lpstr>
      <vt:lpstr>CSNS II SC-BLM系统设计评审</vt:lpstr>
      <vt:lpstr>PowerPoint 演示文稿</vt:lpstr>
      <vt:lpstr>超导段束流损失测量系统需求分析</vt:lpstr>
      <vt:lpstr>超导段束流损失测量系统需求分析</vt:lpstr>
      <vt:lpstr>超导段束流损失测量系统方案调研</vt:lpstr>
      <vt:lpstr>超导段束流损失测量系统方案调研</vt:lpstr>
      <vt:lpstr>超导段束流损失测量系统电子学方案调研</vt:lpstr>
      <vt:lpstr>超导段束流损失测量系统电子学方案调研</vt:lpstr>
      <vt:lpstr>束流损失时电离室信号</vt:lpstr>
      <vt:lpstr>CSNS I BLM电子学指标</vt:lpstr>
      <vt:lpstr>强子加速器上的束流损失探测器                      田建民提供</vt:lpstr>
      <vt:lpstr>BLM探测器性能对比：                                 田建民提供</vt:lpstr>
      <vt:lpstr>叠层电离室设计                                           田建民提供</vt:lpstr>
      <vt:lpstr>超导段束流损失测量系统电子学研制进展</vt:lpstr>
      <vt:lpstr>超导段束流损失测量系统电子学研制进展</vt:lpstr>
      <vt:lpstr>超导段束流损失测量系统电子学研制进展</vt:lpstr>
      <vt:lpstr>超导段束流损失测量系统电子学研制进展</vt:lpstr>
      <vt:lpstr>超导段束流损失测量系统电子学研制进展</vt:lpstr>
      <vt:lpstr>超导段束流损失测量系统电子学研制进展</vt:lpstr>
      <vt:lpstr>超导段束流损失测量系统电子学研制进展</vt:lpstr>
      <vt:lpstr>超导段束流损失测量系统电子学研制进展</vt:lpstr>
      <vt:lpstr>超导段束流损失测量系统电子学研制进展</vt:lpstr>
      <vt:lpstr>超导段束流损失测量系统电子学研制进展</vt:lpstr>
      <vt:lpstr>超导段束流损失测量系统探头研制进展            田建民提供</vt:lpstr>
      <vt:lpstr>PowerPoint 演示文稿</vt:lpstr>
      <vt:lpstr>超导段束流损失测量系统电子学下一步计划</vt:lpstr>
      <vt:lpstr>PowerPoint 演示文稿</vt:lpstr>
      <vt:lpstr>PowerPoint 演示文稿</vt:lpstr>
    </vt:vector>
  </TitlesOfParts>
  <Company>MC SYSTEM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MC SYSTEM</dc:creator>
  <cp:lastModifiedBy>Lenovo</cp:lastModifiedBy>
  <cp:revision>4072</cp:revision>
  <dcterms:created xsi:type="dcterms:W3CDTF">2011-02-21T08:42:00Z</dcterms:created>
  <dcterms:modified xsi:type="dcterms:W3CDTF">2025-05-18T12:54:06Z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E8FAD0FAEB734A1C8D82C2B5BA8AA21F_13</vt:lpwstr>
  </property>
  <property fmtid="{D5CDD505-2E9C-101B-9397-08002B2CF9AE}" pid="3" name="KSOProductBuildVer">
    <vt:lpwstr>2052-12.1.0.21171</vt:lpwstr>
  </property>
</Properties>
</file>