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81" r:id="rId4"/>
    <p:sldId id="277" r:id="rId5"/>
    <p:sldId id="270" r:id="rId6"/>
    <p:sldId id="279" r:id="rId7"/>
    <p:sldId id="265" r:id="rId8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FF40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/>
    <p:restoredTop sz="94770"/>
  </p:normalViewPr>
  <p:slideViewPr>
    <p:cSldViewPr snapToGrid="0">
      <p:cViewPr varScale="1">
        <p:scale>
          <a:sx n="129" d="100"/>
          <a:sy n="129" d="100"/>
        </p:scale>
        <p:origin x="2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0C9A-E8D0-849E-12ED-CAB35D900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B1722-9BCD-8CBA-BC0A-183238BFF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09E78-B603-ECEF-F848-37A9A3A3A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23.07.25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B39C6-AC47-F067-0835-4C92A33D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6AB37-FF1B-DA1C-8BC9-2483B96B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6541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D141-FE8E-60E7-B768-6D651F0C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39F10-BF86-C6B6-7332-F4D5995EC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CE06D-061B-A7D5-52A1-FC80AA5E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23.07.25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6DD29-1F89-B22D-1EEE-5E4EE425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6E56B-DF67-7EED-C3F4-58E6E92C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6357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FCA736-D46F-598B-8F17-31ADF6075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94737-6052-E2AF-61E6-D0F17EDDE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86926-89DE-8FB9-8C74-A46D3F88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23.07.25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DECD3-C27C-DECC-5B5F-EFFC593B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2E694-2A1E-E35F-F8FA-06DFBCDE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0313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2CC2-C7D8-0DC1-A39D-490768BA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02030-3618-98DB-92A3-BE820C8FD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FDFCF-E23C-0223-A538-6CF3F2A23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23.07.25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B926C-5444-6A3E-BEFE-FE5DB318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4AF4-4E14-5BBF-1D0A-3A0A3D8B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6971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BA820-E6F1-CAA0-CD5B-B630A7BF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B4D4B-833F-4161-434B-FB965CC14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1609C-4E9F-8FC9-E133-3EC139DC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23.07.25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25D0-0BEE-5CC7-8092-1EA29B65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7F6CB-804F-A9C8-9F4A-5DD3FC1D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4609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3CB0-1F06-CE99-57F4-EB2154B4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3BA4-7076-0DBF-283E-04D65D1AE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EF5BC-3E51-B982-42CA-F26B1141F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C0B99-E7D6-22EC-A357-776EB294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23.07.25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0D3D4-C6A4-2F08-84D6-DFD192C5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DE325-F506-880F-3023-EF6A3031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7575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14BDB-4426-1D46-0EBF-74723F4E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40EB6-A795-AA26-910F-7A1642644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FF882-8FC4-C772-1F49-EC20E87B7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6EEE4-F4DA-4BB3-D54B-CDF678CE0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FB728-E679-88EE-BDF4-FAF998112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87195-32DF-D7A6-6B8B-692936AA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23.07.25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F8ADE-06DA-DE38-FD1C-00C67EE3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11578-904F-CD4C-E963-BF0C7162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599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6A5F-0680-3C4B-FF44-E0531ABF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7F6F0-310D-074B-69CA-A71E836B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23.07.25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88B53-7893-8C52-B16A-4514B1D9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0F057-F10A-2108-9404-50A37B2A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6644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8182B-3098-3673-0A95-FC9F5C319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23.07.25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E1905-5119-DD9C-2459-8A41D9D4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7E6A2-FA4A-8855-7E91-F50CCB78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091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E5783-6405-972E-46BA-3CBA1954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48B09-763B-4FFA-D878-1F93C074B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95E10-EC3A-52EF-145B-D3094B5BF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8E592-F96C-4CD7-4498-1C090B03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23.07.25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FA9D1-3493-D744-1FD1-A4CBAB1C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973A0-5D72-5F29-8A2F-09A25361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1158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01A4-91FD-48DB-0DE2-1A53613F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0375F-07D2-AC58-2B90-8675591EF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D07D5-FD9B-0AAE-FF63-909731104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C7664-74A5-8D7C-91C9-8BC027B7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AD22-F3A7-D64C-8503-F3FF78FB09B5}" type="datetimeFigureOut">
              <a:rPr lang="en-CH" smtClean="0"/>
              <a:t>23.07.25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83AA5-A8D6-9198-A96B-2E4A11E7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B1C4E-CD54-C5C4-4FE3-B67ED3D5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4718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92A71-9267-33F6-5EC0-99C59157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36EC1-9A48-B6C9-C2E5-7072869D6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BB397-1D26-1D41-D00D-B72597981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5AD22-F3A7-D64C-8503-F3FF78FB09B5}" type="datetimeFigureOut">
              <a:rPr lang="en-CH" smtClean="0"/>
              <a:t>23.07.25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3F72D-9B57-D015-D050-3382FEEFA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1B3B8-699C-9785-DCBA-F0ECFE5EE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53B4-DDDA-DE44-B86B-845612BC7F8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2372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0306-B132-DE86-7488-9FEC0D2AB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55651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432FF"/>
                </a:solidFill>
              </a:rPr>
              <a:t>CSNS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&amp;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CSNS-II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beam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instr.</a:t>
            </a:r>
            <a:br>
              <a:rPr lang="en-US" altLang="zh-CN" dirty="0">
                <a:solidFill>
                  <a:srgbClr val="0432FF"/>
                </a:solidFill>
              </a:rPr>
            </a:br>
            <a:br>
              <a:rPr lang="en-US" altLang="zh-CN" dirty="0">
                <a:solidFill>
                  <a:srgbClr val="0432FF"/>
                </a:solidFill>
              </a:rPr>
            </a:br>
            <a:r>
              <a:rPr lang="en-CH" altLang="zh-CN" sz="4800" dirty="0">
                <a:solidFill>
                  <a:srgbClr val="0432FF"/>
                </a:solidFill>
              </a:rPr>
              <a:t>J</a:t>
            </a:r>
            <a:r>
              <a:rPr lang="en-US" altLang="zh-CN" sz="4800" dirty="0" err="1">
                <a:solidFill>
                  <a:srgbClr val="0432FF"/>
                </a:solidFill>
              </a:rPr>
              <a:t>uly</a:t>
            </a:r>
            <a:r>
              <a:rPr lang="zh-CN" altLang="en-US" sz="4800" dirty="0">
                <a:solidFill>
                  <a:srgbClr val="0432FF"/>
                </a:solidFill>
              </a:rPr>
              <a:t> </a:t>
            </a:r>
            <a:r>
              <a:rPr lang="en-US" altLang="zh-CN" sz="4800" dirty="0">
                <a:solidFill>
                  <a:srgbClr val="0432FF"/>
                </a:solidFill>
              </a:rPr>
              <a:t>25,</a:t>
            </a:r>
            <a:r>
              <a:rPr lang="zh-CN" altLang="en-US" sz="4800" dirty="0">
                <a:solidFill>
                  <a:srgbClr val="0432FF"/>
                </a:solidFill>
              </a:rPr>
              <a:t> </a:t>
            </a:r>
            <a:r>
              <a:rPr lang="en-US" altLang="zh-CN" sz="4800" dirty="0">
                <a:solidFill>
                  <a:srgbClr val="0432FF"/>
                </a:solidFill>
              </a:rPr>
              <a:t>2025</a:t>
            </a:r>
            <a:endParaRPr lang="en-CH" sz="4800" dirty="0">
              <a:solidFill>
                <a:srgbClr val="0432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B41B4-A3BD-E783-9D3D-57BA8BEF8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0217"/>
            <a:ext cx="9144000" cy="1655762"/>
          </a:xfrm>
        </p:spPr>
        <p:txBody>
          <a:bodyPr/>
          <a:lstStyle/>
          <a:p>
            <a:endParaRPr lang="en-CH" dirty="0"/>
          </a:p>
          <a:p>
            <a:r>
              <a:rPr lang="en-US" altLang="zh-CN" dirty="0">
                <a:solidFill>
                  <a:srgbClr val="0432FF"/>
                </a:solidFill>
              </a:rPr>
              <a:t>R.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Yang</a:t>
            </a:r>
          </a:p>
        </p:txBody>
      </p:sp>
    </p:spTree>
    <p:extLst>
      <p:ext uri="{BB962C8B-B14F-4D97-AF65-F5344CB8AC3E}">
        <p14:creationId xmlns:p14="http://schemas.microsoft.com/office/powerpoint/2010/main" val="406115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08A4-E11E-D33B-1D2E-3EC044B5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202"/>
            <a:ext cx="10515600" cy="1325563"/>
          </a:xfrm>
        </p:spPr>
        <p:txBody>
          <a:bodyPr/>
          <a:lstStyle/>
          <a:p>
            <a:r>
              <a:rPr lang="en-US" altLang="zh-CN" dirty="0"/>
              <a:t>CSNS-II</a:t>
            </a:r>
            <a:r>
              <a:rPr lang="zh-CN" altLang="en-US" dirty="0"/>
              <a:t> </a:t>
            </a:r>
            <a:r>
              <a:rPr lang="en-US" altLang="zh-CN" dirty="0"/>
              <a:t>Upgrade</a:t>
            </a:r>
            <a:r>
              <a:rPr lang="zh-CN" altLang="en-US" dirty="0"/>
              <a:t> </a:t>
            </a:r>
            <a:r>
              <a:rPr lang="en-US" altLang="zh-CN" dirty="0"/>
              <a:t>2025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01F8A-7215-C574-6DBB-F71779233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15" y="1414888"/>
            <a:ext cx="10515600" cy="1202187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Finish</a:t>
            </a:r>
            <a:r>
              <a:rPr lang="zh-CN" altLang="en-US" sz="2400" dirty="0"/>
              <a:t> </a:t>
            </a:r>
            <a:r>
              <a:rPr lang="en-US" altLang="zh-CN" sz="2400" dirty="0"/>
              <a:t>all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maintain</a:t>
            </a:r>
            <a:r>
              <a:rPr lang="zh-CN" altLang="en-US" sz="2400" dirty="0"/>
              <a:t> </a:t>
            </a:r>
            <a:r>
              <a:rPr lang="en-US" altLang="zh-CN" sz="2400" dirty="0"/>
              <a:t>work</a:t>
            </a:r>
            <a:r>
              <a:rPr lang="zh-CN" altLang="en-US" sz="2400" dirty="0"/>
              <a:t> </a:t>
            </a:r>
            <a:r>
              <a:rPr lang="en-US" altLang="zh-CN" sz="2400" dirty="0"/>
              <a:t>before</a:t>
            </a:r>
            <a:r>
              <a:rPr lang="zh-CN" altLang="en-US" sz="2400" dirty="0"/>
              <a:t> </a:t>
            </a:r>
            <a:r>
              <a:rPr lang="en-US" altLang="zh-CN" sz="2400" dirty="0"/>
              <a:t>Aug.</a:t>
            </a:r>
            <a:r>
              <a:rPr lang="zh-CN" altLang="en-US" sz="2400" dirty="0"/>
              <a:t> </a:t>
            </a:r>
            <a:r>
              <a:rPr lang="en-US" altLang="zh-CN" sz="2400" dirty="0"/>
              <a:t>15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en-US" altLang="zh-CN" sz="2400" dirty="0" err="1"/>
              <a:t>ddl</a:t>
            </a:r>
            <a:r>
              <a:rPr lang="en-US" altLang="zh-CN" sz="2400" dirty="0"/>
              <a:t>.)</a:t>
            </a:r>
          </a:p>
          <a:p>
            <a:r>
              <a:rPr lang="en-US" altLang="zh-CN" sz="2400" dirty="0"/>
              <a:t>Job</a:t>
            </a:r>
            <a:r>
              <a:rPr lang="zh-CN" altLang="en-US" sz="2400" dirty="0"/>
              <a:t> </a:t>
            </a:r>
            <a:r>
              <a:rPr lang="en-US" altLang="zh-CN" sz="2400" dirty="0"/>
              <a:t>list</a:t>
            </a: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F95BEF28-0FC3-A320-A8E9-5420DC411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434733"/>
              </p:ext>
            </p:extLst>
          </p:nvPr>
        </p:nvGraphicFramePr>
        <p:xfrm>
          <a:off x="1220952" y="2617075"/>
          <a:ext cx="972203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630">
                  <a:extLst>
                    <a:ext uri="{9D8B030D-6E8A-4147-A177-3AD203B41FA5}">
                      <a16:colId xmlns:a16="http://schemas.microsoft.com/office/drawing/2014/main" val="2258573548"/>
                    </a:ext>
                  </a:extLst>
                </a:gridCol>
                <a:gridCol w="6121401">
                  <a:extLst>
                    <a:ext uri="{9D8B030D-6E8A-4147-A177-3AD203B41FA5}">
                      <a16:colId xmlns:a16="http://schemas.microsoft.com/office/drawing/2014/main" val="3583854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</a:rPr>
                        <a:t>动机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84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H0CT/INDCT</a:t>
                      </a:r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Installed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=&gt;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844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LRBPM18</a:t>
                      </a:r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Installed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=&gt;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219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LRBTPM09</a:t>
                      </a:r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mapped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=&gt;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Installation</a:t>
                      </a:r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091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R1BPM01</a:t>
                      </a:r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Manufacture</a:t>
                      </a:r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68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INMWS01/INMWS02/INDMWS01</a:t>
                      </a:r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Delivered,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vacu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checking</a:t>
                      </a:r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78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INDVS01</a:t>
                      </a:r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Installed</a:t>
                      </a:r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40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solidFill>
                            <a:schemeClr val="tx1"/>
                          </a:solidFill>
                        </a:rPr>
                        <a:t>icBLM</a:t>
                      </a:r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0607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10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08A4-E11E-D33B-1D2E-3EC044B5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202"/>
            <a:ext cx="10515600" cy="1325563"/>
          </a:xfrm>
        </p:spPr>
        <p:txBody>
          <a:bodyPr/>
          <a:lstStyle/>
          <a:p>
            <a:r>
              <a:rPr lang="en-US" altLang="zh-CN" dirty="0"/>
              <a:t>2025</a:t>
            </a:r>
            <a:r>
              <a:rPr lang="zh-CN" altLang="en-US" dirty="0"/>
              <a:t> </a:t>
            </a:r>
            <a:r>
              <a:rPr lang="en-US" altLang="zh-CN" dirty="0"/>
              <a:t>Summer</a:t>
            </a:r>
            <a:r>
              <a:rPr lang="zh-CN" altLang="en-US" dirty="0"/>
              <a:t> </a:t>
            </a:r>
            <a:r>
              <a:rPr lang="en-US" altLang="zh-CN" dirty="0"/>
              <a:t>maintain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01F8A-7215-C574-6DBB-F71779233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15" y="1414888"/>
            <a:ext cx="10515600" cy="1202187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Finish</a:t>
            </a:r>
            <a:r>
              <a:rPr lang="zh-CN" altLang="en-US" sz="2400" dirty="0"/>
              <a:t> </a:t>
            </a:r>
            <a:r>
              <a:rPr lang="en-US" altLang="zh-CN" sz="2400" dirty="0"/>
              <a:t>all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maintain</a:t>
            </a:r>
            <a:r>
              <a:rPr lang="zh-CN" altLang="en-US" sz="2400" dirty="0"/>
              <a:t> </a:t>
            </a:r>
            <a:r>
              <a:rPr lang="en-US" altLang="zh-CN" sz="2400" dirty="0"/>
              <a:t>work</a:t>
            </a:r>
            <a:r>
              <a:rPr lang="zh-CN" altLang="en-US" sz="2400" dirty="0"/>
              <a:t> </a:t>
            </a:r>
            <a:r>
              <a:rPr lang="en-US" altLang="zh-CN" sz="2400" dirty="0"/>
              <a:t>before</a:t>
            </a:r>
            <a:r>
              <a:rPr lang="zh-CN" altLang="en-US" sz="2400" dirty="0"/>
              <a:t> </a:t>
            </a:r>
            <a:r>
              <a:rPr lang="en-US" altLang="zh-CN" sz="2400" dirty="0"/>
              <a:t>Aug.</a:t>
            </a:r>
            <a:r>
              <a:rPr lang="zh-CN" altLang="en-US" sz="2400" dirty="0"/>
              <a:t> </a:t>
            </a:r>
            <a:r>
              <a:rPr lang="en-US" altLang="zh-CN" sz="2400" dirty="0"/>
              <a:t>15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en-US" altLang="zh-CN" sz="2400" dirty="0" err="1"/>
              <a:t>ddl</a:t>
            </a:r>
            <a:r>
              <a:rPr lang="en-US" altLang="zh-CN" sz="2400" dirty="0"/>
              <a:t>.)</a:t>
            </a:r>
          </a:p>
          <a:p>
            <a:r>
              <a:rPr lang="en-US" altLang="zh-CN" sz="2400" dirty="0"/>
              <a:t>Job</a:t>
            </a:r>
            <a:r>
              <a:rPr lang="zh-CN" altLang="en-US" sz="2400" dirty="0"/>
              <a:t> </a:t>
            </a:r>
            <a:r>
              <a:rPr lang="en-US" altLang="zh-CN" sz="2400" dirty="0"/>
              <a:t>list</a:t>
            </a: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F95BEF28-0FC3-A320-A8E9-5420DC411F07}"/>
              </a:ext>
            </a:extLst>
          </p:cNvPr>
          <p:cNvGraphicFramePr>
            <a:graphicFrameLocks noGrp="1"/>
          </p:cNvGraphicFramePr>
          <p:nvPr/>
        </p:nvGraphicFramePr>
        <p:xfrm>
          <a:off x="1220952" y="2617075"/>
          <a:ext cx="944529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432">
                  <a:extLst>
                    <a:ext uri="{9D8B030D-6E8A-4147-A177-3AD203B41FA5}">
                      <a16:colId xmlns:a16="http://schemas.microsoft.com/office/drawing/2014/main" val="2258573548"/>
                    </a:ext>
                  </a:extLst>
                </a:gridCol>
                <a:gridCol w="3381851">
                  <a:extLst>
                    <a:ext uri="{9D8B030D-6E8A-4147-A177-3AD203B41FA5}">
                      <a16:colId xmlns:a16="http://schemas.microsoft.com/office/drawing/2014/main" val="3583854347"/>
                    </a:ext>
                  </a:extLst>
                </a:gridCol>
                <a:gridCol w="2915013">
                  <a:extLst>
                    <a:ext uri="{9D8B030D-6E8A-4147-A177-3AD203B41FA5}">
                      <a16:colId xmlns:a16="http://schemas.microsoft.com/office/drawing/2014/main" val="3392785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动机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时间段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联系人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84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RCS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BPM</a:t>
                      </a:r>
                      <a:r>
                        <a:rPr lang="zh-CN" altLang="en-US" dirty="0"/>
                        <a:t>探头标定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技术部要求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-9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/Rehman</a:t>
                      </a:r>
                      <a:endParaRPr lang="en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844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FA00"/>
                          </a:solidFill>
                        </a:rPr>
                        <a:t>MEBT</a:t>
                      </a:r>
                      <a:r>
                        <a:rPr lang="zh-CN" altLang="en-US" dirty="0">
                          <a:solidFill>
                            <a:srgbClr val="00FA0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00FA00"/>
                          </a:solidFill>
                        </a:rPr>
                        <a:t>WS01</a:t>
                      </a:r>
                      <a:r>
                        <a:rPr lang="zh-CN" altLang="en-US" dirty="0">
                          <a:solidFill>
                            <a:srgbClr val="00FA00"/>
                          </a:solidFill>
                        </a:rPr>
                        <a:t>换丝</a:t>
                      </a:r>
                      <a:endParaRPr lang="en-CH" dirty="0">
                        <a:solidFill>
                          <a:srgbClr val="00FA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FA00"/>
                          </a:solidFill>
                        </a:rPr>
                        <a:t>运行中碳丝熔断</a:t>
                      </a:r>
                      <a:endParaRPr lang="en-CH" dirty="0">
                        <a:solidFill>
                          <a:srgbClr val="00FA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FA00"/>
                          </a:solidFill>
                        </a:rPr>
                        <a:t>2025</a:t>
                      </a:r>
                      <a:r>
                        <a:rPr lang="zh-CN" altLang="en-US" dirty="0">
                          <a:solidFill>
                            <a:srgbClr val="00FA00"/>
                          </a:solidFill>
                        </a:rPr>
                        <a:t>年</a:t>
                      </a:r>
                      <a:r>
                        <a:rPr lang="en-US" altLang="zh-CN" dirty="0">
                          <a:solidFill>
                            <a:srgbClr val="00FA00"/>
                          </a:solidFill>
                        </a:rPr>
                        <a:t>6</a:t>
                      </a:r>
                      <a:r>
                        <a:rPr lang="zh-CN" altLang="en-US" dirty="0">
                          <a:solidFill>
                            <a:srgbClr val="00FA00"/>
                          </a:solidFill>
                        </a:rPr>
                        <a:t>月</a:t>
                      </a:r>
                      <a:r>
                        <a:rPr lang="en-US" altLang="zh-CN" dirty="0">
                          <a:solidFill>
                            <a:srgbClr val="00FA00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rgbClr val="00FA00"/>
                          </a:solidFill>
                        </a:rPr>
                        <a:t>李芳</a:t>
                      </a:r>
                      <a:endParaRPr lang="en-CH" dirty="0">
                        <a:solidFill>
                          <a:srgbClr val="00FA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219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rgbClr val="00FA00"/>
                          </a:solidFill>
                        </a:rPr>
                        <a:t>LRBT</a:t>
                      </a:r>
                      <a:r>
                        <a:rPr lang="zh-CN" altLang="en-US" dirty="0">
                          <a:solidFill>
                            <a:srgbClr val="00FA0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00FA00"/>
                          </a:solidFill>
                        </a:rPr>
                        <a:t>CT</a:t>
                      </a:r>
                      <a:r>
                        <a:rPr lang="zh-CN" altLang="en-US" dirty="0">
                          <a:solidFill>
                            <a:srgbClr val="00FA00"/>
                          </a:solidFill>
                        </a:rPr>
                        <a:t>位置更换</a:t>
                      </a:r>
                      <a:endParaRPr lang="en-CH" dirty="0">
                        <a:solidFill>
                          <a:srgbClr val="00FA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rgbClr val="00FA00"/>
                          </a:solidFill>
                        </a:rPr>
                        <a:t>相位测量需求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FA00"/>
                          </a:solidFill>
                        </a:rPr>
                        <a:t>2025</a:t>
                      </a:r>
                      <a:r>
                        <a:rPr lang="zh-CN" altLang="en-US" dirty="0">
                          <a:solidFill>
                            <a:srgbClr val="00FA00"/>
                          </a:solidFill>
                        </a:rPr>
                        <a:t>年</a:t>
                      </a:r>
                      <a:r>
                        <a:rPr lang="en-US" altLang="zh-CN" dirty="0">
                          <a:solidFill>
                            <a:srgbClr val="00FA00"/>
                          </a:solidFill>
                        </a:rPr>
                        <a:t>6</a:t>
                      </a:r>
                      <a:r>
                        <a:rPr lang="zh-CN" altLang="en-US" dirty="0">
                          <a:solidFill>
                            <a:srgbClr val="00FA00"/>
                          </a:solidFill>
                        </a:rPr>
                        <a:t>月</a:t>
                      </a:r>
                      <a:r>
                        <a:rPr lang="en-US" altLang="zh-CN" dirty="0">
                          <a:solidFill>
                            <a:srgbClr val="00FA00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rgbClr val="00FA00"/>
                          </a:solidFill>
                        </a:rPr>
                        <a:t>李芳</a:t>
                      </a:r>
                      <a:endParaRPr lang="en-CH" dirty="0">
                        <a:solidFill>
                          <a:srgbClr val="00FA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091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FA00"/>
                          </a:solidFill>
                        </a:rPr>
                        <a:t>SCCT-Test</a:t>
                      </a:r>
                      <a:r>
                        <a:rPr lang="zh-CN" altLang="en-CH" dirty="0">
                          <a:solidFill>
                            <a:srgbClr val="00FA00"/>
                          </a:solidFill>
                        </a:rPr>
                        <a:t>安装</a:t>
                      </a:r>
                      <a:endParaRPr lang="en-CH" dirty="0">
                        <a:solidFill>
                          <a:srgbClr val="00FA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rgbClr val="00FA00"/>
                          </a:solidFill>
                        </a:rPr>
                        <a:t>CT新探头安装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FA00"/>
                          </a:solidFill>
                        </a:rPr>
                        <a:t>2025</a:t>
                      </a:r>
                      <a:r>
                        <a:rPr lang="zh-CN" altLang="en-US" dirty="0">
                          <a:solidFill>
                            <a:srgbClr val="00FA00"/>
                          </a:solidFill>
                        </a:rPr>
                        <a:t>年</a:t>
                      </a:r>
                      <a:r>
                        <a:rPr lang="en-US" altLang="zh-CN" dirty="0">
                          <a:solidFill>
                            <a:srgbClr val="00FA00"/>
                          </a:solidFill>
                        </a:rPr>
                        <a:t>6</a:t>
                      </a:r>
                      <a:r>
                        <a:rPr lang="zh-CN" altLang="en-US" dirty="0">
                          <a:solidFill>
                            <a:srgbClr val="00FA00"/>
                          </a:solidFill>
                        </a:rPr>
                        <a:t>月</a:t>
                      </a:r>
                      <a:r>
                        <a:rPr lang="en-US" altLang="zh-CN" dirty="0">
                          <a:solidFill>
                            <a:srgbClr val="00FA00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rgbClr val="00FA00"/>
                          </a:solidFill>
                        </a:rPr>
                        <a:t>黄蔚玲</a:t>
                      </a:r>
                      <a:endParaRPr lang="en-CH" dirty="0">
                        <a:solidFill>
                          <a:srgbClr val="00FA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68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WCM</a:t>
                      </a:r>
                      <a:r>
                        <a:rPr lang="zh-CN" altLang="en-US" dirty="0"/>
                        <a:t>前放升级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当前WCM信号</a:t>
                      </a:r>
                      <a:r>
                        <a:rPr lang="en-US" altLang="zh-CN" dirty="0"/>
                        <a:t>&lt;50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mV,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SNR</a:t>
                      </a:r>
                      <a:r>
                        <a:rPr lang="zh-CN" altLang="en-US" dirty="0"/>
                        <a:t>不足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6-9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李芳</a:t>
                      </a:r>
                      <a:endParaRPr lang="en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78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LRBT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BPM</a:t>
                      </a:r>
                      <a:r>
                        <a:rPr lang="zh-CN" altLang="en-US" dirty="0"/>
                        <a:t>电子学更换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LRBT头尾改为Libera电子学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6-9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徐智虹、李芳</a:t>
                      </a:r>
                      <a:endParaRPr lang="en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40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LW样机光路和H0探测升级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实验需要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-9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杨仁俊</a:t>
                      </a:r>
                      <a:endParaRPr lang="en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0607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RCS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IPM</a:t>
                      </a:r>
                      <a:r>
                        <a:rPr lang="zh-CN" altLang="en-US" dirty="0"/>
                        <a:t>线缆屏蔽和磁铁拆除</a:t>
                      </a:r>
                      <a:endParaRPr lang="en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/>
                        <a:t>IPM调试需要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2025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-9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杨仁俊</a:t>
                      </a:r>
                      <a:endParaRPr lang="en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2625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08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AAA74B-A379-4F15-8521-01FF27D169B2}"/>
              </a:ext>
            </a:extLst>
          </p:cNvPr>
          <p:cNvSpPr txBox="1"/>
          <p:nvPr/>
        </p:nvSpPr>
        <p:spPr>
          <a:xfrm>
            <a:off x="2495600" y="260648"/>
            <a:ext cx="655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加速器关键时间节点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480782B-D79C-468B-936B-DC9B7B1822DD}"/>
              </a:ext>
            </a:extLst>
          </p:cNvPr>
          <p:cNvGraphicFramePr>
            <a:graphicFrameLocks noGrp="1"/>
          </p:cNvGraphicFramePr>
          <p:nvPr/>
        </p:nvGraphicFramePr>
        <p:xfrm>
          <a:off x="1343472" y="1340766"/>
          <a:ext cx="9433047" cy="438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178028430"/>
                    </a:ext>
                  </a:extLst>
                </a:gridCol>
                <a:gridCol w="4344482">
                  <a:extLst>
                    <a:ext uri="{9D8B030D-6E8A-4147-A177-3AD203B41FA5}">
                      <a16:colId xmlns:a16="http://schemas.microsoft.com/office/drawing/2014/main" val="677312407"/>
                    </a:ext>
                  </a:extLst>
                </a:gridCol>
                <a:gridCol w="3144349">
                  <a:extLst>
                    <a:ext uri="{9D8B030D-6E8A-4147-A177-3AD203B41FA5}">
                      <a16:colId xmlns:a16="http://schemas.microsoft.com/office/drawing/2014/main" val="2609926239"/>
                    </a:ext>
                  </a:extLst>
                </a:gridCol>
              </a:tblGrid>
              <a:tr h="73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6186574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2025.08.15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开始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DTL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腔体老练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481194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2025.8.15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LRBT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设备启动加电调试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348472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2025.8.15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RCS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设备启动加电调试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0331115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2025.9.1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加速器开始调束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266565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2025.10.1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恢复打靶供束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553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44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3752" y="299488"/>
            <a:ext cx="475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常规检修任务进度跟踪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075D4A-EE27-64AD-B52C-F01B45CA4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784"/>
            <a:ext cx="8952211" cy="4948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FAF590-2CB4-C47F-5A43-7D8198D04354}"/>
              </a:ext>
            </a:extLst>
          </p:cNvPr>
          <p:cNvSpPr txBox="1"/>
          <p:nvPr/>
        </p:nvSpPr>
        <p:spPr>
          <a:xfrm>
            <a:off x="8952211" y="964096"/>
            <a:ext cx="3014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Tbc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1,</a:t>
            </a:r>
            <a:r>
              <a:rPr lang="zh-CN" altLang="en-US" dirty="0"/>
              <a:t> </a:t>
            </a:r>
            <a:r>
              <a:rPr lang="en-US" altLang="zh-CN" dirty="0"/>
              <a:t>did</a:t>
            </a:r>
            <a:r>
              <a:rPr lang="zh-CN" altLang="en-US" dirty="0"/>
              <a:t> </a:t>
            </a:r>
            <a:r>
              <a:rPr lang="en-US" altLang="zh-CN" dirty="0"/>
              <a:t>anyone</a:t>
            </a:r>
            <a:r>
              <a:rPr lang="zh-CN" altLang="en-US" dirty="0"/>
              <a:t> </a:t>
            </a:r>
            <a:r>
              <a:rPr lang="en-US" altLang="zh-CN" dirty="0"/>
              <a:t>prepare</a:t>
            </a:r>
            <a:r>
              <a:rPr lang="zh-CN" altLang="en-US" dirty="0"/>
              <a:t> </a:t>
            </a:r>
            <a:r>
              <a:rPr lang="en-US" altLang="zh-CN" dirty="0"/>
              <a:t>connection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IPM</a:t>
            </a:r>
            <a:r>
              <a:rPr lang="zh-CN" altLang="en-US" dirty="0"/>
              <a:t> </a:t>
            </a:r>
            <a:r>
              <a:rPr lang="en-US" altLang="zh-CN" dirty="0"/>
              <a:t>shielding</a:t>
            </a:r>
            <a:r>
              <a:rPr lang="zh-CN" altLang="en-US" dirty="0"/>
              <a:t> </a:t>
            </a:r>
            <a:r>
              <a:rPr lang="en-US" altLang="zh-CN" dirty="0"/>
              <a:t>bellow?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Mengyu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2,</a:t>
            </a:r>
            <a:r>
              <a:rPr lang="zh-CN" altLang="en-US" dirty="0"/>
              <a:t>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5816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D5CE81-3E01-D1E3-EAE9-2CC475034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46" y="1281916"/>
            <a:ext cx="9702707" cy="4294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DB7E5A-71D9-73CF-03F2-23C4577134FC}"/>
              </a:ext>
            </a:extLst>
          </p:cNvPr>
          <p:cNvSpPr txBox="1"/>
          <p:nvPr/>
        </p:nvSpPr>
        <p:spPr>
          <a:xfrm>
            <a:off x="1657265" y="259732"/>
            <a:ext cx="849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CSNS-II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upgrade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(DAQ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E9CBE-A432-B8EF-8AE6-8A9A46E923AD}"/>
              </a:ext>
            </a:extLst>
          </p:cNvPr>
          <p:cNvSpPr txBox="1"/>
          <p:nvPr/>
        </p:nvSpPr>
        <p:spPr>
          <a:xfrm>
            <a:off x="755374" y="5764696"/>
            <a:ext cx="696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Schedule:</a:t>
            </a:r>
            <a:r>
              <a:rPr lang="zh-CN" altLang="en-US" dirty="0"/>
              <a:t> </a:t>
            </a:r>
            <a:r>
              <a:rPr lang="en-US" altLang="zh-CN" dirty="0"/>
              <a:t>~Aug.</a:t>
            </a:r>
            <a:r>
              <a:rPr lang="zh-CN" altLang="en-US" dirty="0"/>
              <a:t> </a:t>
            </a:r>
            <a:r>
              <a:rPr lang="en-US" altLang="zh-CN" dirty="0"/>
              <a:t>15</a:t>
            </a:r>
            <a:r>
              <a:rPr lang="zh-CN" altLang="en-US" dirty="0"/>
              <a:t> </a:t>
            </a:r>
            <a:r>
              <a:rPr lang="en-US" altLang="zh-CN" dirty="0"/>
              <a:t>=&gt;</a:t>
            </a:r>
            <a:r>
              <a:rPr lang="zh-CN" altLang="en-US" dirty="0"/>
              <a:t> </a:t>
            </a:r>
            <a:r>
              <a:rPr lang="en-US" altLang="zh-CN" dirty="0"/>
              <a:t>Sep.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(ready)</a:t>
            </a:r>
            <a:r>
              <a:rPr lang="zh-CN" altLang="en-US" dirty="0"/>
              <a:t> </a:t>
            </a:r>
            <a:r>
              <a:rPr lang="en-US" altLang="zh-CN" dirty="0"/>
              <a:t>=&gt;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?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6539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7688" y="260648"/>
            <a:ext cx="475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Reminding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384" y="1199364"/>
            <a:ext cx="114492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2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Summer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maintenance,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CSNS-II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upgrade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injector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tasks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group,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FF4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</a:t>
            </a:r>
            <a:r>
              <a:rPr lang="zh-CN" altLang="en-US" sz="2400" b="1" dirty="0">
                <a:solidFill>
                  <a:srgbClr val="FF4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FF4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personal</a:t>
            </a:r>
            <a:r>
              <a:rPr lang="zh-CN" altLang="en-US" sz="2400" b="1" dirty="0">
                <a:solidFill>
                  <a:srgbClr val="FF4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FF4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project!</a:t>
            </a:r>
            <a:b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=&gt;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Specifications,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CPM,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regular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discussion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keep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group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leader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updated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612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4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FF4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Responsibility</a:t>
            </a:r>
          </a:p>
          <a:p>
            <a:pPr marL="10692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Watch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detector/electronics/software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400" b="1" dirty="0">
                <a:solidFill>
                  <a:srgbClr val="FF4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equality!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10692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Supervision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FF4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FF4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favored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upon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request!</a:t>
            </a:r>
          </a:p>
          <a:p>
            <a:pPr marL="10692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Focusing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key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milestones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(Installation,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Startup,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…)</a:t>
            </a:r>
          </a:p>
          <a:p>
            <a:pPr marL="612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Act ahead of schedule</a:t>
            </a:r>
          </a:p>
          <a:p>
            <a:pPr marL="612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Update/Response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(tunnel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daily,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925827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17264</TotalTime>
  <Words>374</Words>
  <Application>Microsoft Macintosh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微软雅黑</vt:lpstr>
      <vt:lpstr>Arial</vt:lpstr>
      <vt:lpstr>Calibri</vt:lpstr>
      <vt:lpstr>Calibri Light</vt:lpstr>
      <vt:lpstr>Office Theme</vt:lpstr>
      <vt:lpstr>CSNS &amp; CSNS-II beam instr.  July 25, 2025</vt:lpstr>
      <vt:lpstr>CSNS-II Upgrade 2025</vt:lpstr>
      <vt:lpstr>2025 Summer maintain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2024.11.03 week </dc:title>
  <dc:creator>Microsoft Office User</dc:creator>
  <cp:lastModifiedBy>Microsoft Office User</cp:lastModifiedBy>
  <cp:revision>973</cp:revision>
  <dcterms:created xsi:type="dcterms:W3CDTF">2024-11-03T12:24:03Z</dcterms:created>
  <dcterms:modified xsi:type="dcterms:W3CDTF">2025-07-23T07:42:17Z</dcterms:modified>
</cp:coreProperties>
</file>