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953" r:id="rId2"/>
    <p:sldId id="1079" r:id="rId3"/>
    <p:sldId id="1099" r:id="rId4"/>
    <p:sldId id="1100" r:id="rId5"/>
    <p:sldId id="1101" r:id="rId6"/>
    <p:sldId id="1102" r:id="rId7"/>
    <p:sldId id="1103" r:id="rId8"/>
    <p:sldId id="1104" r:id="rId9"/>
    <p:sldId id="1106" r:id="rId10"/>
    <p:sldId id="1105" r:id="rId11"/>
    <p:sldId id="1107" r:id="rId12"/>
    <p:sldId id="1108" r:id="rId13"/>
    <p:sldId id="1109" r:id="rId14"/>
    <p:sldId id="1110" r:id="rId15"/>
    <p:sldId id="983" r:id="rId16"/>
    <p:sldId id="1003" r:id="rId17"/>
    <p:sldId id="1080" r:id="rId18"/>
    <p:sldId id="1066" r:id="rId19"/>
    <p:sldId id="1011" r:id="rId20"/>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extLst>
      <p:ext uri="{19B8F6BF-5375-455C-9EA6-DF929625EA0E}">
        <p15:presenceInfo xmlns:p15="http://schemas.microsoft.com/office/powerpoint/2012/main" userId="b8608ec0e979a9ee" providerId="Windows Live"/>
      </p:ext>
    </p:extLst>
  </p:cmAuthor>
  <p:cmAuthor id="2" name="XiaoLong Wang" initials="XW" lastIdx="1" clrIdx="1">
    <p:extLst>
      <p:ext uri="{19B8F6BF-5375-455C-9EA6-DF929625EA0E}">
        <p15:presenceInfo xmlns:p15="http://schemas.microsoft.com/office/powerpoint/2012/main" userId="809d873b314dfab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FF"/>
    <a:srgbClr val="003399"/>
    <a:srgbClr val="E6E6E6"/>
    <a:srgbClr val="0070C0"/>
    <a:srgbClr val="4D8357"/>
    <a:srgbClr val="005800"/>
    <a:srgbClr val="008400"/>
    <a:srgbClr val="FDCC6D"/>
    <a:srgbClr val="00A2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33" autoAdjust="0"/>
    <p:restoredTop sz="90707" autoAdjust="0"/>
  </p:normalViewPr>
  <p:slideViewPr>
    <p:cSldViewPr>
      <p:cViewPr varScale="1">
        <p:scale>
          <a:sx n="96" d="100"/>
          <a:sy n="96" d="100"/>
        </p:scale>
        <p:origin x="63" y="123"/>
      </p:cViewPr>
      <p:guideLst>
        <p:guide orient="horz" pos="2160"/>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62" d="100"/>
          <a:sy n="62" d="100"/>
        </p:scale>
        <p:origin x="3178"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7F9E6D00-2C1C-47F1-8495-043F093F9ED6}" type="datetimeFigureOut">
              <a:rPr lang="zh-CN" altLang="en-US" smtClean="0"/>
              <a:t>2025/7/29</a:t>
            </a:fld>
            <a:endParaRPr lang="zh-CN" altLang="en-US"/>
          </a:p>
        </p:txBody>
      </p:sp>
      <p:sp>
        <p:nvSpPr>
          <p:cNvPr id="4" name="Footer Placehold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638617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3E0D183-6031-4C32-B44B-14746A336CF0}" type="datetimeFigureOut">
              <a:rPr lang="zh-CN" altLang="en-US" smtClean="0"/>
              <a:pPr/>
              <a:t>2025/7/29</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3A1DF17-A28C-4D46-829F-D8D110C09314}" type="slidenum">
              <a:rPr lang="zh-CN" altLang="en-US" smtClean="0"/>
              <a:pPr/>
              <a:t>‹#›</a:t>
            </a:fld>
            <a:endParaRPr lang="zh-CN" altLang="en-US"/>
          </a:p>
        </p:txBody>
      </p:sp>
    </p:spTree>
    <p:extLst>
      <p:ext uri="{BB962C8B-B14F-4D97-AF65-F5344CB8AC3E}">
        <p14:creationId xmlns:p14="http://schemas.microsoft.com/office/powerpoint/2010/main" val="291946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A1DF17-A28C-4D46-829F-D8D110C09314}" type="slidenum">
              <a:rPr lang="zh-CN" altLang="en-US" smtClean="0"/>
              <a:pPr/>
              <a:t>1</a:t>
            </a:fld>
            <a:endParaRPr lang="zh-CN" altLang="en-US"/>
          </a:p>
        </p:txBody>
      </p:sp>
    </p:spTree>
    <p:extLst>
      <p:ext uri="{BB962C8B-B14F-4D97-AF65-F5344CB8AC3E}">
        <p14:creationId xmlns:p14="http://schemas.microsoft.com/office/powerpoint/2010/main" val="3823730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18</a:t>
            </a:fld>
            <a:endParaRPr lang="zh-CN" altLang="en-US"/>
          </a:p>
        </p:txBody>
      </p:sp>
    </p:spTree>
    <p:extLst>
      <p:ext uri="{BB962C8B-B14F-4D97-AF65-F5344CB8AC3E}">
        <p14:creationId xmlns:p14="http://schemas.microsoft.com/office/powerpoint/2010/main" val="4119389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862A364D-C919-45E7-A57D-C4BE4049E83B}" type="datetime1">
              <a:rPr lang="zh-CN" altLang="en-US" smtClean="0"/>
              <a:t>2025/7/29</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Detector Ref-TDR Review</a:t>
            </a:r>
            <a:endParaRPr lang="zh-CN" altLang="en-US" dirty="0"/>
          </a:p>
        </p:txBody>
      </p:sp>
    </p:spTree>
    <p:extLst>
      <p:ext uri="{BB962C8B-B14F-4D97-AF65-F5344CB8AC3E}">
        <p14:creationId xmlns:p14="http://schemas.microsoft.com/office/powerpoint/2010/main" val="179179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solidFill>
                  <a:srgbClr val="0000FF"/>
                </a:solidFill>
                <a:latin typeface="+mn-lt"/>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9E3ED583-47F1-4C9E-913E-9C8F8159BAED}" type="datetime1">
              <a:rPr lang="zh-CN" altLang="en-US" smtClean="0"/>
              <a:t>2025/7/29</a:t>
            </a:fld>
            <a:endParaRPr lang="zh-CN" altLang="en-US"/>
          </a:p>
        </p:txBody>
      </p:sp>
      <p:sp>
        <p:nvSpPr>
          <p:cNvPr id="2" name="标题 1"/>
          <p:cNvSpPr>
            <a:spLocks noGrp="1"/>
          </p:cNvSpPr>
          <p:nvPr>
            <p:ph type="title" hasCustomPrompt="1"/>
          </p:nvPr>
        </p:nvSpPr>
        <p:spPr>
          <a:xfrm>
            <a:off x="666712" y="142852"/>
            <a:ext cx="10763325" cy="725470"/>
          </a:xfrm>
        </p:spPr>
        <p:txBody>
          <a:bodyPr>
            <a:normAutofit/>
          </a:bodyPr>
          <a:lstStyle>
            <a:lvl1pPr algn="ctr">
              <a:defRPr sz="4000" b="1" baseline="0">
                <a:solidFill>
                  <a:srgbClr val="C00000"/>
                </a:solidFill>
                <a:effectLst/>
                <a:latin typeface="Arial Black" panose="020B0A04020102020204" pitchFamily="34" charset="0"/>
                <a:ea typeface="微软雅黑" pitchFamily="34" charset="-122"/>
                <a:cs typeface="Arial" panose="020B0604020202020204" pitchFamily="34" charset="0"/>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586586" y="6386391"/>
            <a:ext cx="5040560" cy="354977"/>
          </a:xfrm>
        </p:spPr>
        <p:txBody>
          <a:bodyPr/>
          <a:lstStyle/>
          <a:p>
            <a:r>
              <a:rPr lang="en-US" altLang="zh-CN"/>
              <a:t>CEPC Detector Ref-TDR Review</a:t>
            </a:r>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F67FF2-22DD-4CF8-BE9E-25F2457D970D}" type="datetime1">
              <a:rPr lang="zh-CN" altLang="en-US" smtClean="0"/>
              <a:t>2025/7/29</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Detector Ref-TDR Review</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7E5C1474-FB53-481B-9A68-D9081559E308}" type="datetime1">
              <a:rPr lang="zh-CN" altLang="en-US" smtClean="0"/>
              <a:t>2025/7/29</a:t>
            </a:fld>
            <a:endParaRPr lang="zh-CN" altLang="en-US"/>
          </a:p>
        </p:txBody>
      </p:sp>
      <p:sp>
        <p:nvSpPr>
          <p:cNvPr id="5" name="Footer Placeholder 4"/>
          <p:cNvSpPr>
            <a:spLocks noGrp="1"/>
          </p:cNvSpPr>
          <p:nvPr>
            <p:ph type="ftr" sz="quarter" idx="11"/>
          </p:nvPr>
        </p:nvSpPr>
        <p:spPr/>
        <p:txBody>
          <a:bodyPr/>
          <a:lstStyle/>
          <a:p>
            <a:r>
              <a:rPr lang="en-US" altLang="zh-CN"/>
              <a:t>CEPC Detector Ref-TDR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689675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F97A9A-512A-4894-931E-4EFF37503AC0}" type="datetime1">
              <a:rPr lang="zh-CN" altLang="en-US" smtClean="0"/>
              <a:t>2025/7/29</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CEPC Detector Ref-TDR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673" r:id="rId1"/>
    <p:sldLayoutId id="2147483650" r:id="rId2"/>
    <p:sldLayoutId id="2147483655" r:id="rId3"/>
    <p:sldLayoutId id="2147483674"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4.png"/><Relationship Id="rId7" Type="http://schemas.openxmlformats.org/officeDocument/2006/relationships/image" Target="../media/image37.emf"/><Relationship Id="rId2"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36.tif"/><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360.png"/><Relationship Id="rId12" Type="http://schemas.openxmlformats.org/officeDocument/2006/relationships/image" Target="../media/image420.png"/><Relationship Id="rId2" Type="http://schemas.openxmlformats.org/officeDocument/2006/relationships/image" Target="../media/image310.png"/><Relationship Id="rId1" Type="http://schemas.openxmlformats.org/officeDocument/2006/relationships/slideLayout" Target="../slideLayouts/slideLayout2.xml"/><Relationship Id="rId6" Type="http://schemas.openxmlformats.org/officeDocument/2006/relationships/image" Target="../media/image350.png"/><Relationship Id="rId11" Type="http://schemas.openxmlformats.org/officeDocument/2006/relationships/image" Target="../media/image45.emf"/><Relationship Id="rId5" Type="http://schemas.openxmlformats.org/officeDocument/2006/relationships/image" Target="../media/image41.jpg"/><Relationship Id="rId15" Type="http://schemas.openxmlformats.org/officeDocument/2006/relationships/image" Target="../media/image45.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jpeg"/><Relationship Id="rId14" Type="http://schemas.openxmlformats.org/officeDocument/2006/relationships/image" Target="../media/image440.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3"/>
          <a:srcRect t="28679" b="6192"/>
          <a:stretch/>
        </p:blipFill>
        <p:spPr>
          <a:xfrm>
            <a:off x="635" y="0"/>
            <a:ext cx="12191365" cy="2118283"/>
          </a:xfrm>
          <a:prstGeom prst="rect">
            <a:avLst/>
          </a:prstGeom>
        </p:spPr>
      </p:pic>
      <p:sp>
        <p:nvSpPr>
          <p:cNvPr id="6" name="标题 3"/>
          <p:cNvSpPr txBox="1">
            <a:spLocks/>
          </p:cNvSpPr>
          <p:nvPr/>
        </p:nvSpPr>
        <p:spPr>
          <a:xfrm>
            <a:off x="1692720" y="2860228"/>
            <a:ext cx="8627534" cy="1326319"/>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6000" dirty="0">
                <a:solidFill>
                  <a:srgbClr val="C00000"/>
                </a:solidFill>
              </a:rPr>
              <a:t>Design of Muon Detector</a:t>
            </a:r>
            <a:br>
              <a:rPr lang="en-US" altLang="zh-CN" sz="6000" dirty="0">
                <a:solidFill>
                  <a:srgbClr val="C00000"/>
                </a:solidFill>
              </a:rPr>
            </a:br>
            <a:endParaRPr lang="zh-CN" altLang="en-US" sz="6000" dirty="0">
              <a:solidFill>
                <a:srgbClr val="C00000"/>
              </a:solidFill>
            </a:endParaRPr>
          </a:p>
        </p:txBody>
      </p:sp>
      <p:sp>
        <p:nvSpPr>
          <p:cNvPr id="7" name="文本框 7">
            <a:extLst>
              <a:ext uri="{FF2B5EF4-FFF2-40B4-BE49-F238E27FC236}">
                <a16:creationId xmlns:a16="http://schemas.microsoft.com/office/drawing/2014/main" id="{785816F2-AEF2-4FFE-A0DA-84B4490709A4}"/>
              </a:ext>
            </a:extLst>
          </p:cNvPr>
          <p:cNvSpPr txBox="1"/>
          <p:nvPr/>
        </p:nvSpPr>
        <p:spPr>
          <a:xfrm>
            <a:off x="2639616" y="4221088"/>
            <a:ext cx="6769500" cy="1815882"/>
          </a:xfrm>
          <a:prstGeom prst="rect">
            <a:avLst/>
          </a:prstGeom>
          <a:noFill/>
        </p:spPr>
        <p:txBody>
          <a:bodyPr wrap="square" rtlCol="0">
            <a:spAutoFit/>
          </a:bodyPr>
          <a:lstStyle/>
          <a:p>
            <a:pPr algn="ctr"/>
            <a:r>
              <a:rPr lang="en-US" altLang="zh-CN" sz="2800" dirty="0" err="1">
                <a:latin typeface="Times New Roman" panose="02020603050405020304" pitchFamily="18" charset="0"/>
                <a:ea typeface="微软雅黑" panose="020B0503020204020204" pitchFamily="34" charset="-122"/>
              </a:rPr>
              <a:t>Xiaolong</a:t>
            </a:r>
            <a:r>
              <a:rPr lang="en-US" altLang="zh-CN" sz="2800" dirty="0">
                <a:latin typeface="Times New Roman" panose="02020603050405020304" pitchFamily="18" charset="0"/>
                <a:ea typeface="微软雅黑" panose="020B0503020204020204" pitchFamily="34" charset="-122"/>
              </a:rPr>
              <a:t> Wang</a:t>
            </a:r>
          </a:p>
          <a:p>
            <a:pPr algn="ctr"/>
            <a:r>
              <a:rPr lang="en-US" altLang="zh-CN" sz="2800" dirty="0">
                <a:latin typeface="Times New Roman" panose="02020603050405020304" pitchFamily="18" charset="0"/>
                <a:ea typeface="微软雅黑" panose="020B0503020204020204" pitchFamily="34" charset="-122"/>
              </a:rPr>
              <a:t>Fudan University</a:t>
            </a:r>
          </a:p>
          <a:p>
            <a:pPr algn="ctr"/>
            <a:r>
              <a:rPr lang="en-US" altLang="zh-CN" sz="2800" dirty="0">
                <a:latin typeface="Times New Roman" panose="02020603050405020304" pitchFamily="18" charset="0"/>
                <a:ea typeface="微软雅黑" panose="020B0503020204020204" pitchFamily="34" charset="-122"/>
              </a:rPr>
              <a:t>July 29th, 2025</a:t>
            </a:r>
          </a:p>
          <a:p>
            <a:pPr algn="ctr"/>
            <a:endParaRPr lang="en-US" altLang="zh-CN" sz="2800" dirty="0">
              <a:latin typeface="Times New Roman" panose="02020603050405020304" pitchFamily="18" charset="0"/>
              <a:ea typeface="微软雅黑" panose="020B0503020204020204" pitchFamily="34" charset="-122"/>
            </a:endParaRPr>
          </a:p>
        </p:txBody>
      </p:sp>
      <p:sp>
        <p:nvSpPr>
          <p:cNvPr id="9" name="TextBox 8"/>
          <p:cNvSpPr txBox="1"/>
          <p:nvPr/>
        </p:nvSpPr>
        <p:spPr>
          <a:xfrm>
            <a:off x="635" y="6457890"/>
            <a:ext cx="12191365" cy="369332"/>
          </a:xfrm>
          <a:prstGeom prst="rect">
            <a:avLst/>
          </a:prstGeom>
          <a:solidFill>
            <a:schemeClr val="accent1"/>
          </a:solidFill>
        </p:spPr>
        <p:txBody>
          <a:bodyPr wrap="square" rtlCol="0">
            <a:spAutoFit/>
          </a:bodyPr>
          <a:lstStyle/>
          <a:p>
            <a:pPr algn="ctr"/>
            <a:endParaRPr lang="zh-CN" altLang="en-US" dirty="0">
              <a:solidFill>
                <a:schemeClr val="bg1"/>
              </a:solidFill>
            </a:endParaRPr>
          </a:p>
        </p:txBody>
      </p:sp>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12"/>
          </p:nvPr>
        </p:nvSpPr>
        <p:spPr/>
        <p:txBody>
          <a:bodyPr/>
          <a:lstStyle/>
          <a:p>
            <a:fld id="{27F552FA-C358-4F70-9CE8-3E41459FCE36}" type="slidenum">
              <a:rPr lang="zh-CN" altLang="en-US" smtClean="0"/>
              <a:t>1</a:t>
            </a:fld>
            <a:endParaRPr lang="zh-CN" altLang="en-US" dirty="0"/>
          </a:p>
        </p:txBody>
      </p:sp>
      <p:pic>
        <p:nvPicPr>
          <p:cNvPr id="3" name="图片 2">
            <a:extLst>
              <a:ext uri="{FF2B5EF4-FFF2-40B4-BE49-F238E27FC236}">
                <a16:creationId xmlns:a16="http://schemas.microsoft.com/office/drawing/2014/main" id="{B0454FAE-C873-42BF-96D7-CC7B9C9C1C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3648" y="136524"/>
            <a:ext cx="912600" cy="912600"/>
          </a:xfrm>
          <a:prstGeom prst="rect">
            <a:avLst/>
          </a:prstGeom>
          <a:effectLst>
            <a:glow rad="127000">
              <a:schemeClr val="bg1">
                <a:alpha val="50000"/>
              </a:schemeClr>
            </a:glow>
          </a:effectLst>
        </p:spPr>
      </p:pic>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DE916AF-020F-4B00-8C46-721AF35277CD}"/>
              </a:ext>
            </a:extLst>
          </p:cNvPr>
          <p:cNvSpPr>
            <a:spLocks noGrp="1"/>
          </p:cNvSpPr>
          <p:nvPr>
            <p:ph idx="1"/>
          </p:nvPr>
        </p:nvSpPr>
        <p:spPr>
          <a:xfrm>
            <a:off x="263352" y="1192185"/>
            <a:ext cx="7632848" cy="4840303"/>
          </a:xfrm>
        </p:spPr>
        <p:txBody>
          <a:bodyPr>
            <a:normAutofit lnSpcReduction="10000"/>
          </a:bodyPr>
          <a:lstStyle/>
          <a:p>
            <a:r>
              <a:rPr lang="en-US" altLang="zh-CN" sz="2000" dirty="0"/>
              <a:t>Similar procedure in arranging the PSUs and FEBs.</a:t>
            </a:r>
          </a:p>
          <a:p>
            <a:r>
              <a:rPr lang="en-US" altLang="zh-CN" sz="2000" dirty="0"/>
              <a:t>Bottom layer for horizontal PSUs, and top layer for vertical PSUs.</a:t>
            </a:r>
          </a:p>
          <a:p>
            <a:r>
              <a:rPr lang="en-US" altLang="zh-CN" sz="2000" dirty="0"/>
              <a:t>FEBS are mounted on the outer arc border.</a:t>
            </a:r>
          </a:p>
          <a:p>
            <a:r>
              <a:rPr lang="en-US" altLang="zh-CN" sz="2000" dirty="0"/>
              <a:t>FEBs for the two layers of PSUs may have the same position, especially at the middle of the arc border. In this case, shift their positions to avoid their confliction.</a:t>
            </a:r>
          </a:p>
          <a:p>
            <a:r>
              <a:rPr lang="en-US" altLang="zh-CN" sz="2000" dirty="0"/>
              <a:t>The area close to the beam pipe is fully covered by PS bars and WLS fibers, enhancing the detection coverage.</a:t>
            </a:r>
          </a:p>
          <a:p>
            <a:r>
              <a:rPr lang="en-US" altLang="zh-CN" sz="2000" dirty="0"/>
              <a:t>Rate capability (kHz/cm2) of PSU is well above the beam induced </a:t>
            </a:r>
            <a:r>
              <a:rPr lang="en-US" altLang="zh-CN" sz="2000" dirty="0" err="1"/>
              <a:t>bkgs</a:t>
            </a:r>
            <a:r>
              <a:rPr lang="en-US" altLang="zh-CN" sz="2000" dirty="0"/>
              <a:t> (&lt;5 Hz/cm2).</a:t>
            </a:r>
          </a:p>
          <a:p>
            <a:r>
              <a:rPr lang="en-US" altLang="zh-CN" sz="2000" dirty="0" err="1"/>
              <a:t>SiPMs</a:t>
            </a:r>
            <a:r>
              <a:rPr lang="en-US" altLang="zh-CN" sz="2000" dirty="0"/>
              <a:t> and FEBs are far away from the beam pipe, minimizing the radiation damage.</a:t>
            </a:r>
          </a:p>
        </p:txBody>
      </p:sp>
      <p:sp>
        <p:nvSpPr>
          <p:cNvPr id="3" name="标题 2">
            <a:extLst>
              <a:ext uri="{FF2B5EF4-FFF2-40B4-BE49-F238E27FC236}">
                <a16:creationId xmlns:a16="http://schemas.microsoft.com/office/drawing/2014/main" id="{A692D551-B804-4A99-A5EC-8BCD980784DE}"/>
              </a:ext>
            </a:extLst>
          </p:cNvPr>
          <p:cNvSpPr>
            <a:spLocks noGrp="1"/>
          </p:cNvSpPr>
          <p:nvPr>
            <p:ph type="title"/>
          </p:nvPr>
        </p:nvSpPr>
        <p:spPr/>
        <p:txBody>
          <a:bodyPr>
            <a:normAutofit/>
          </a:bodyPr>
          <a:lstStyle/>
          <a:p>
            <a:r>
              <a:rPr lang="en-US" altLang="zh-CN" dirty="0"/>
              <a:t>Inner module in endcap</a:t>
            </a:r>
            <a:endParaRPr lang="zh-CN" altLang="en-US" dirty="0"/>
          </a:p>
        </p:txBody>
      </p:sp>
      <p:sp>
        <p:nvSpPr>
          <p:cNvPr id="4" name="灯片编号占位符 3">
            <a:extLst>
              <a:ext uri="{FF2B5EF4-FFF2-40B4-BE49-F238E27FC236}">
                <a16:creationId xmlns:a16="http://schemas.microsoft.com/office/drawing/2014/main" id="{5AFDDBB6-C939-48B8-9607-6ACA7A8A5B77}"/>
              </a:ext>
            </a:extLst>
          </p:cNvPr>
          <p:cNvSpPr>
            <a:spLocks noGrp="1"/>
          </p:cNvSpPr>
          <p:nvPr>
            <p:ph type="sldNum" sz="quarter" idx="12"/>
          </p:nvPr>
        </p:nvSpPr>
        <p:spPr/>
        <p:txBody>
          <a:bodyPr/>
          <a:lstStyle/>
          <a:p>
            <a:fld id="{F15E9139-A00B-4B2A-98A6-095DC08F1345}" type="slidenum">
              <a:rPr lang="zh-CN" altLang="en-US" smtClean="0"/>
              <a:pPr/>
              <a:t>10</a:t>
            </a:fld>
            <a:endParaRPr lang="zh-CN" altLang="en-US" dirty="0"/>
          </a:p>
        </p:txBody>
      </p:sp>
      <p:pic>
        <p:nvPicPr>
          <p:cNvPr id="10" name="图片 9">
            <a:extLst>
              <a:ext uri="{FF2B5EF4-FFF2-40B4-BE49-F238E27FC236}">
                <a16:creationId xmlns:a16="http://schemas.microsoft.com/office/drawing/2014/main" id="{53159A0A-38E4-440E-935E-9BEA4BB710C5}"/>
              </a:ext>
            </a:extLst>
          </p:cNvPr>
          <p:cNvPicPr>
            <a:picLocks noChangeAspect="1"/>
          </p:cNvPicPr>
          <p:nvPr/>
        </p:nvPicPr>
        <p:blipFill>
          <a:blip r:embed="rId2"/>
          <a:stretch>
            <a:fillRect/>
          </a:stretch>
        </p:blipFill>
        <p:spPr>
          <a:xfrm>
            <a:off x="8270422" y="912456"/>
            <a:ext cx="3779156" cy="3647431"/>
          </a:xfrm>
          <a:prstGeom prst="rect">
            <a:avLst/>
          </a:prstGeom>
        </p:spPr>
      </p:pic>
      <p:pic>
        <p:nvPicPr>
          <p:cNvPr id="12" name="图片 11">
            <a:extLst>
              <a:ext uri="{FF2B5EF4-FFF2-40B4-BE49-F238E27FC236}">
                <a16:creationId xmlns:a16="http://schemas.microsoft.com/office/drawing/2014/main" id="{8EA63255-6956-4B8A-88E1-4DCEC8E87C6D}"/>
              </a:ext>
            </a:extLst>
          </p:cNvPr>
          <p:cNvPicPr>
            <a:picLocks noChangeAspect="1"/>
          </p:cNvPicPr>
          <p:nvPr/>
        </p:nvPicPr>
        <p:blipFill>
          <a:blip r:embed="rId3"/>
          <a:stretch>
            <a:fillRect/>
          </a:stretch>
        </p:blipFill>
        <p:spPr>
          <a:xfrm>
            <a:off x="7536160" y="4454789"/>
            <a:ext cx="3008444" cy="2422052"/>
          </a:xfrm>
          <a:prstGeom prst="rect">
            <a:avLst/>
          </a:prstGeom>
        </p:spPr>
      </p:pic>
      <p:sp>
        <p:nvSpPr>
          <p:cNvPr id="13" name="箭头: 右 12">
            <a:extLst>
              <a:ext uri="{FF2B5EF4-FFF2-40B4-BE49-F238E27FC236}">
                <a16:creationId xmlns:a16="http://schemas.microsoft.com/office/drawing/2014/main" id="{2884FC3C-3485-4CA3-8282-5A42AF45E4C4}"/>
              </a:ext>
            </a:extLst>
          </p:cNvPr>
          <p:cNvSpPr/>
          <p:nvPr/>
        </p:nvSpPr>
        <p:spPr>
          <a:xfrm rot="8644359">
            <a:off x="11031832" y="1728062"/>
            <a:ext cx="426603" cy="2722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E5B72C5-7C1C-4D09-81C2-829530439303}"/>
              </a:ext>
            </a:extLst>
          </p:cNvPr>
          <p:cNvSpPr/>
          <p:nvPr/>
        </p:nvSpPr>
        <p:spPr>
          <a:xfrm>
            <a:off x="8328248" y="1048169"/>
            <a:ext cx="25202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a:extLst>
              <a:ext uri="{FF2B5EF4-FFF2-40B4-BE49-F238E27FC236}">
                <a16:creationId xmlns:a16="http://schemas.microsoft.com/office/drawing/2014/main" id="{01E4AF30-E0EA-4A6E-8D0C-40B1747F949D}"/>
              </a:ext>
            </a:extLst>
          </p:cNvPr>
          <p:cNvSpPr txBox="1"/>
          <p:nvPr/>
        </p:nvSpPr>
        <p:spPr>
          <a:xfrm>
            <a:off x="6816080" y="1072506"/>
            <a:ext cx="1584175" cy="369332"/>
          </a:xfrm>
          <a:prstGeom prst="rect">
            <a:avLst/>
          </a:prstGeom>
          <a:noFill/>
        </p:spPr>
        <p:txBody>
          <a:bodyPr wrap="square" rtlCol="0">
            <a:spAutoFit/>
          </a:bodyPr>
          <a:lstStyle/>
          <a:p>
            <a:r>
              <a:rPr lang="en-US" altLang="zh-CN" dirty="0"/>
              <a:t>Cable window</a:t>
            </a:r>
            <a:endParaRPr lang="zh-CN" altLang="en-US" dirty="0"/>
          </a:p>
        </p:txBody>
      </p:sp>
    </p:spTree>
    <p:extLst>
      <p:ext uri="{BB962C8B-B14F-4D97-AF65-F5344CB8AC3E}">
        <p14:creationId xmlns:p14="http://schemas.microsoft.com/office/powerpoint/2010/main" val="281849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ACB4BB0-3B3D-46EE-A32D-71902E88BC2F}"/>
              </a:ext>
            </a:extLst>
          </p:cNvPr>
          <p:cNvSpPr>
            <a:spLocks noGrp="1"/>
          </p:cNvSpPr>
          <p:nvPr>
            <p:ph idx="1"/>
          </p:nvPr>
        </p:nvSpPr>
        <p:spPr/>
        <p:txBody>
          <a:bodyPr/>
          <a:lstStyle/>
          <a:p>
            <a:r>
              <a:rPr lang="en-US" altLang="zh-CN" dirty="0"/>
              <a:t>Do it similarly for the outer module.</a:t>
            </a:r>
            <a:endParaRPr lang="zh-CN" altLang="en-US" dirty="0"/>
          </a:p>
        </p:txBody>
      </p:sp>
      <p:sp>
        <p:nvSpPr>
          <p:cNvPr id="3" name="标题 2">
            <a:extLst>
              <a:ext uri="{FF2B5EF4-FFF2-40B4-BE49-F238E27FC236}">
                <a16:creationId xmlns:a16="http://schemas.microsoft.com/office/drawing/2014/main" id="{B863ABC9-FF82-4E3D-8289-7A99FE20D620}"/>
              </a:ext>
            </a:extLst>
          </p:cNvPr>
          <p:cNvSpPr>
            <a:spLocks noGrp="1"/>
          </p:cNvSpPr>
          <p:nvPr>
            <p:ph type="title"/>
          </p:nvPr>
        </p:nvSpPr>
        <p:spPr/>
        <p:txBody>
          <a:bodyPr/>
          <a:lstStyle/>
          <a:p>
            <a:r>
              <a:rPr lang="en-US" altLang="zh-CN" dirty="0"/>
              <a:t>Outer module in endcap</a:t>
            </a:r>
            <a:endParaRPr lang="zh-CN" altLang="en-US" dirty="0"/>
          </a:p>
        </p:txBody>
      </p:sp>
      <p:sp>
        <p:nvSpPr>
          <p:cNvPr id="4" name="灯片编号占位符 3">
            <a:extLst>
              <a:ext uri="{FF2B5EF4-FFF2-40B4-BE49-F238E27FC236}">
                <a16:creationId xmlns:a16="http://schemas.microsoft.com/office/drawing/2014/main" id="{963B6E90-4B2A-4F3E-8686-74B39BA79E98}"/>
              </a:ext>
            </a:extLst>
          </p:cNvPr>
          <p:cNvSpPr>
            <a:spLocks noGrp="1"/>
          </p:cNvSpPr>
          <p:nvPr>
            <p:ph type="sldNum" sz="quarter" idx="12"/>
          </p:nvPr>
        </p:nvSpPr>
        <p:spPr/>
        <p:txBody>
          <a:bodyPr/>
          <a:lstStyle/>
          <a:p>
            <a:fld id="{F15E9139-A00B-4B2A-98A6-095DC08F1345}" type="slidenum">
              <a:rPr lang="zh-CN" altLang="en-US" smtClean="0"/>
              <a:pPr/>
              <a:t>11</a:t>
            </a:fld>
            <a:endParaRPr lang="zh-CN" altLang="en-US"/>
          </a:p>
        </p:txBody>
      </p:sp>
      <p:pic>
        <p:nvPicPr>
          <p:cNvPr id="6" name="图片 5">
            <a:extLst>
              <a:ext uri="{FF2B5EF4-FFF2-40B4-BE49-F238E27FC236}">
                <a16:creationId xmlns:a16="http://schemas.microsoft.com/office/drawing/2014/main" id="{275BA126-E2E2-457A-87C4-D832832C83D4}"/>
              </a:ext>
            </a:extLst>
          </p:cNvPr>
          <p:cNvPicPr>
            <a:picLocks noChangeAspect="1"/>
          </p:cNvPicPr>
          <p:nvPr/>
        </p:nvPicPr>
        <p:blipFill>
          <a:blip r:embed="rId2"/>
          <a:stretch>
            <a:fillRect/>
          </a:stretch>
        </p:blipFill>
        <p:spPr>
          <a:xfrm>
            <a:off x="1199455" y="2420888"/>
            <a:ext cx="4176465" cy="3619891"/>
          </a:xfrm>
          <a:prstGeom prst="rect">
            <a:avLst/>
          </a:prstGeom>
        </p:spPr>
      </p:pic>
      <p:pic>
        <p:nvPicPr>
          <p:cNvPr id="8" name="图片 7">
            <a:extLst>
              <a:ext uri="{FF2B5EF4-FFF2-40B4-BE49-F238E27FC236}">
                <a16:creationId xmlns:a16="http://schemas.microsoft.com/office/drawing/2014/main" id="{566F3AEA-D5D0-4E03-8632-71B684956D71}"/>
              </a:ext>
            </a:extLst>
          </p:cNvPr>
          <p:cNvPicPr>
            <a:picLocks noChangeAspect="1"/>
          </p:cNvPicPr>
          <p:nvPr/>
        </p:nvPicPr>
        <p:blipFill>
          <a:blip r:embed="rId3"/>
          <a:stretch>
            <a:fillRect/>
          </a:stretch>
        </p:blipFill>
        <p:spPr>
          <a:xfrm rot="16200000">
            <a:off x="7485809" y="2128486"/>
            <a:ext cx="3980637" cy="3907820"/>
          </a:xfrm>
          <a:prstGeom prst="rect">
            <a:avLst/>
          </a:prstGeom>
        </p:spPr>
      </p:pic>
      <p:sp>
        <p:nvSpPr>
          <p:cNvPr id="9" name="文本框 8">
            <a:extLst>
              <a:ext uri="{FF2B5EF4-FFF2-40B4-BE49-F238E27FC236}">
                <a16:creationId xmlns:a16="http://schemas.microsoft.com/office/drawing/2014/main" id="{2ABCC999-D9B9-4E38-930B-7B1E75A2A869}"/>
              </a:ext>
            </a:extLst>
          </p:cNvPr>
          <p:cNvSpPr txBox="1"/>
          <p:nvPr/>
        </p:nvSpPr>
        <p:spPr>
          <a:xfrm>
            <a:off x="8184232" y="5892582"/>
            <a:ext cx="936104" cy="646331"/>
          </a:xfrm>
          <a:prstGeom prst="rect">
            <a:avLst/>
          </a:prstGeom>
          <a:noFill/>
        </p:spPr>
        <p:txBody>
          <a:bodyPr wrap="square" rtlCol="0">
            <a:spAutoFit/>
          </a:bodyPr>
          <a:lstStyle/>
          <a:p>
            <a:r>
              <a:rPr lang="en-US" altLang="zh-CN" dirty="0"/>
              <a:t>Inner module</a:t>
            </a:r>
            <a:endParaRPr lang="zh-CN" altLang="en-US" dirty="0"/>
          </a:p>
        </p:txBody>
      </p:sp>
      <p:sp>
        <p:nvSpPr>
          <p:cNvPr id="10" name="文本框 9">
            <a:extLst>
              <a:ext uri="{FF2B5EF4-FFF2-40B4-BE49-F238E27FC236}">
                <a16:creationId xmlns:a16="http://schemas.microsoft.com/office/drawing/2014/main" id="{C1843E65-2FEC-45BE-A39A-FCC94C322A2C}"/>
              </a:ext>
            </a:extLst>
          </p:cNvPr>
          <p:cNvSpPr txBox="1"/>
          <p:nvPr/>
        </p:nvSpPr>
        <p:spPr>
          <a:xfrm>
            <a:off x="10160000" y="5876638"/>
            <a:ext cx="936104" cy="646331"/>
          </a:xfrm>
          <a:prstGeom prst="rect">
            <a:avLst/>
          </a:prstGeom>
          <a:noFill/>
        </p:spPr>
        <p:txBody>
          <a:bodyPr wrap="square" rtlCol="0">
            <a:spAutoFit/>
          </a:bodyPr>
          <a:lstStyle/>
          <a:p>
            <a:r>
              <a:rPr lang="en-US" altLang="zh-CN" dirty="0"/>
              <a:t>Outer module</a:t>
            </a:r>
            <a:endParaRPr lang="zh-CN" altLang="en-US" dirty="0"/>
          </a:p>
        </p:txBody>
      </p:sp>
      <p:sp>
        <p:nvSpPr>
          <p:cNvPr id="11" name="文本框 10">
            <a:extLst>
              <a:ext uri="{FF2B5EF4-FFF2-40B4-BE49-F238E27FC236}">
                <a16:creationId xmlns:a16="http://schemas.microsoft.com/office/drawing/2014/main" id="{FB82E3CF-F5EA-436D-8FE9-2B9A519DE401}"/>
              </a:ext>
            </a:extLst>
          </p:cNvPr>
          <p:cNvSpPr txBox="1"/>
          <p:nvPr/>
        </p:nvSpPr>
        <p:spPr>
          <a:xfrm>
            <a:off x="191344" y="3140968"/>
            <a:ext cx="1584175" cy="369332"/>
          </a:xfrm>
          <a:prstGeom prst="rect">
            <a:avLst/>
          </a:prstGeom>
          <a:noFill/>
        </p:spPr>
        <p:txBody>
          <a:bodyPr wrap="square" rtlCol="0">
            <a:spAutoFit/>
          </a:bodyPr>
          <a:lstStyle/>
          <a:p>
            <a:r>
              <a:rPr lang="en-US" altLang="zh-CN" dirty="0"/>
              <a:t>Cable window</a:t>
            </a:r>
            <a:endParaRPr lang="zh-CN" altLang="en-US" dirty="0"/>
          </a:p>
        </p:txBody>
      </p:sp>
      <p:sp>
        <p:nvSpPr>
          <p:cNvPr id="12" name="矩形 11">
            <a:extLst>
              <a:ext uri="{FF2B5EF4-FFF2-40B4-BE49-F238E27FC236}">
                <a16:creationId xmlns:a16="http://schemas.microsoft.com/office/drawing/2014/main" id="{4ED682C0-2267-4B0E-9317-C650CCC2F462}"/>
              </a:ext>
            </a:extLst>
          </p:cNvPr>
          <p:cNvSpPr/>
          <p:nvPr/>
        </p:nvSpPr>
        <p:spPr>
          <a:xfrm>
            <a:off x="1649505" y="2492896"/>
            <a:ext cx="25202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277114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内容占位符 1">
                <a:extLst>
                  <a:ext uri="{FF2B5EF4-FFF2-40B4-BE49-F238E27FC236}">
                    <a16:creationId xmlns:a16="http://schemas.microsoft.com/office/drawing/2014/main" id="{6B6D680F-E32A-4EBE-B1FD-862E6B5B0617}"/>
                  </a:ext>
                </a:extLst>
              </p:cNvPr>
              <p:cNvSpPr>
                <a:spLocks noGrp="1"/>
              </p:cNvSpPr>
              <p:nvPr>
                <p:ph idx="1"/>
              </p:nvPr>
            </p:nvSpPr>
            <p:spPr>
              <a:xfrm>
                <a:off x="609600" y="1268760"/>
                <a:ext cx="10972800" cy="4840303"/>
              </a:xfrm>
            </p:spPr>
            <p:txBody>
              <a:bodyPr>
                <a:normAutofit/>
              </a:bodyPr>
              <a:lstStyle/>
              <a:p>
                <a:r>
                  <a:rPr lang="en-US" altLang="zh-CN" sz="2400" dirty="0"/>
                  <a:t>After rotating the inner and outer modules inside a detector, 5cm from the detector modules and the vertical surface of the iron structure should be assigned for cabling, i.e., a tunnel with a cross section </a:t>
                </a:r>
                <a14:m>
                  <m:oMath xmlns:m="http://schemas.openxmlformats.org/officeDocument/2006/math">
                    <m:r>
                      <a:rPr lang="en-US" altLang="zh-CN" sz="2400" b="0" i="1" smtClean="0">
                        <a:latin typeface="Cambria Math" panose="02040503050406030204" pitchFamily="18" charset="0"/>
                      </a:rPr>
                      <m:t>5</m:t>
                    </m:r>
                    <m:r>
                      <a:rPr lang="en-US" altLang="zh-CN" sz="2400" b="0" i="1" smtClean="0">
                        <a:latin typeface="Cambria Math" panose="02040503050406030204" pitchFamily="18" charset="0"/>
                      </a:rPr>
                      <m:t>𝑐𝑚</m:t>
                    </m:r>
                    <m:r>
                      <a:rPr lang="en-US" altLang="zh-CN" sz="2400" b="0" i="1" smtClean="0">
                        <a:latin typeface="Cambria Math" panose="02040503050406030204" pitchFamily="18" charset="0"/>
                      </a:rPr>
                      <m:t>×4</m:t>
                    </m:r>
                    <m:r>
                      <a:rPr lang="en-US" altLang="zh-CN" sz="2400" b="0" i="1" smtClean="0">
                        <a:latin typeface="Cambria Math" panose="02040503050406030204" pitchFamily="18" charset="0"/>
                      </a:rPr>
                      <m:t>𝑐𝑚</m:t>
                    </m:r>
                  </m:oMath>
                </a14:m>
                <a:r>
                  <a:rPr lang="en-US" altLang="zh-CN" sz="2400" dirty="0"/>
                  <a:t> inside the gap between iron plates.</a:t>
                </a:r>
                <a:endParaRPr lang="zh-CN" altLang="en-US" sz="2400" dirty="0"/>
              </a:p>
            </p:txBody>
          </p:sp>
        </mc:Choice>
        <mc:Fallback>
          <p:sp>
            <p:nvSpPr>
              <p:cNvPr id="2" name="内容占位符 1">
                <a:extLst>
                  <a:ext uri="{FF2B5EF4-FFF2-40B4-BE49-F238E27FC236}">
                    <a16:creationId xmlns:a16="http://schemas.microsoft.com/office/drawing/2014/main" id="{6B6D680F-E32A-4EBE-B1FD-862E6B5B0617}"/>
                  </a:ext>
                </a:extLst>
              </p:cNvPr>
              <p:cNvSpPr>
                <a:spLocks noGrp="1" noRot="1" noChangeAspect="1" noMove="1" noResize="1" noEditPoints="1" noAdjustHandles="1" noChangeArrowheads="1" noChangeShapeType="1" noTextEdit="1"/>
              </p:cNvSpPr>
              <p:nvPr>
                <p:ph idx="1"/>
              </p:nvPr>
            </p:nvSpPr>
            <p:spPr>
              <a:xfrm>
                <a:off x="609600" y="1268760"/>
                <a:ext cx="10972800" cy="4840303"/>
              </a:xfrm>
              <a:blipFill>
                <a:blip r:embed="rId2"/>
                <a:stretch>
                  <a:fillRect l="-389" t="-630" r="-1500"/>
                </a:stretch>
              </a:blipFill>
            </p:spPr>
            <p:txBody>
              <a:bodyPr/>
              <a:lstStyle/>
              <a:p>
                <a:r>
                  <a:rPr lang="zh-CN" altLang="en-US">
                    <a:noFill/>
                  </a:rPr>
                  <a:t> </a:t>
                </a:r>
              </a:p>
            </p:txBody>
          </p:sp>
        </mc:Fallback>
      </mc:AlternateContent>
      <p:sp>
        <p:nvSpPr>
          <p:cNvPr id="3" name="标题 2">
            <a:extLst>
              <a:ext uri="{FF2B5EF4-FFF2-40B4-BE49-F238E27FC236}">
                <a16:creationId xmlns:a16="http://schemas.microsoft.com/office/drawing/2014/main" id="{B63535D2-7EF3-48A3-96CE-14DF98BA617A}"/>
              </a:ext>
            </a:extLst>
          </p:cNvPr>
          <p:cNvSpPr>
            <a:spLocks noGrp="1"/>
          </p:cNvSpPr>
          <p:nvPr>
            <p:ph type="title"/>
          </p:nvPr>
        </p:nvSpPr>
        <p:spPr/>
        <p:txBody>
          <a:bodyPr/>
          <a:lstStyle/>
          <a:p>
            <a:r>
              <a:rPr lang="en-US" altLang="zh-CN" dirty="0"/>
              <a:t>Cabling for endcaps</a:t>
            </a:r>
            <a:endParaRPr lang="zh-CN" altLang="en-US" dirty="0"/>
          </a:p>
        </p:txBody>
      </p:sp>
      <p:sp>
        <p:nvSpPr>
          <p:cNvPr id="4" name="灯片编号占位符 3">
            <a:extLst>
              <a:ext uri="{FF2B5EF4-FFF2-40B4-BE49-F238E27FC236}">
                <a16:creationId xmlns:a16="http://schemas.microsoft.com/office/drawing/2014/main" id="{4D363538-DD37-4D9A-BC2D-EB4B79EE51E5}"/>
              </a:ext>
            </a:extLst>
          </p:cNvPr>
          <p:cNvSpPr>
            <a:spLocks noGrp="1"/>
          </p:cNvSpPr>
          <p:nvPr>
            <p:ph type="sldNum" sz="quarter" idx="12"/>
          </p:nvPr>
        </p:nvSpPr>
        <p:spPr/>
        <p:txBody>
          <a:bodyPr/>
          <a:lstStyle/>
          <a:p>
            <a:fld id="{F15E9139-A00B-4B2A-98A6-095DC08F1345}" type="slidenum">
              <a:rPr lang="zh-CN" altLang="en-US" smtClean="0"/>
              <a:pPr/>
              <a:t>12</a:t>
            </a:fld>
            <a:endParaRPr lang="zh-CN" altLang="en-US"/>
          </a:p>
        </p:txBody>
      </p:sp>
      <p:pic>
        <p:nvPicPr>
          <p:cNvPr id="7" name="图片 6">
            <a:extLst>
              <a:ext uri="{FF2B5EF4-FFF2-40B4-BE49-F238E27FC236}">
                <a16:creationId xmlns:a16="http://schemas.microsoft.com/office/drawing/2014/main" id="{2FF4E92D-2E25-4C51-91FA-F63082A91E0A}"/>
              </a:ext>
            </a:extLst>
          </p:cNvPr>
          <p:cNvPicPr>
            <a:picLocks noChangeAspect="1"/>
          </p:cNvPicPr>
          <p:nvPr/>
        </p:nvPicPr>
        <p:blipFill>
          <a:blip r:embed="rId3"/>
          <a:stretch>
            <a:fillRect/>
          </a:stretch>
        </p:blipFill>
        <p:spPr>
          <a:xfrm>
            <a:off x="983432" y="2837024"/>
            <a:ext cx="4248472" cy="3672477"/>
          </a:xfrm>
          <a:prstGeom prst="rect">
            <a:avLst/>
          </a:prstGeom>
        </p:spPr>
      </p:pic>
      <p:sp>
        <p:nvSpPr>
          <p:cNvPr id="8" name="椭圆 7">
            <a:extLst>
              <a:ext uri="{FF2B5EF4-FFF2-40B4-BE49-F238E27FC236}">
                <a16:creationId xmlns:a16="http://schemas.microsoft.com/office/drawing/2014/main" id="{34B74A81-3AFD-42CC-B324-AB15916A0A7C}"/>
              </a:ext>
            </a:extLst>
          </p:cNvPr>
          <p:cNvSpPr/>
          <p:nvPr/>
        </p:nvSpPr>
        <p:spPr>
          <a:xfrm>
            <a:off x="4727848" y="4149080"/>
            <a:ext cx="57606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0529C246-6809-4D77-8FB5-30F2EF4FF312}"/>
              </a:ext>
            </a:extLst>
          </p:cNvPr>
          <p:cNvPicPr>
            <a:picLocks noChangeAspect="1"/>
          </p:cNvPicPr>
          <p:nvPr/>
        </p:nvPicPr>
        <p:blipFill>
          <a:blip r:embed="rId4"/>
          <a:stretch>
            <a:fillRect/>
          </a:stretch>
        </p:blipFill>
        <p:spPr>
          <a:xfrm>
            <a:off x="6567180" y="2788147"/>
            <a:ext cx="3649902" cy="3929232"/>
          </a:xfrm>
          <a:prstGeom prst="rect">
            <a:avLst/>
          </a:prstGeom>
        </p:spPr>
      </p:pic>
      <p:sp>
        <p:nvSpPr>
          <p:cNvPr id="11" name="文本框 10">
            <a:extLst>
              <a:ext uri="{FF2B5EF4-FFF2-40B4-BE49-F238E27FC236}">
                <a16:creationId xmlns:a16="http://schemas.microsoft.com/office/drawing/2014/main" id="{F7CB8EAF-0117-4EC4-AA11-35D207CE706F}"/>
              </a:ext>
            </a:extLst>
          </p:cNvPr>
          <p:cNvSpPr txBox="1"/>
          <p:nvPr/>
        </p:nvSpPr>
        <p:spPr>
          <a:xfrm>
            <a:off x="10488488" y="3140968"/>
            <a:ext cx="1152128" cy="369332"/>
          </a:xfrm>
          <a:prstGeom prst="rect">
            <a:avLst/>
          </a:prstGeom>
          <a:noFill/>
        </p:spPr>
        <p:txBody>
          <a:bodyPr wrap="square" rtlCol="0">
            <a:spAutoFit/>
          </a:bodyPr>
          <a:lstStyle/>
          <a:p>
            <a:r>
              <a:rPr lang="en-US" altLang="zh-CN" dirty="0"/>
              <a:t>MB at top</a:t>
            </a:r>
            <a:endParaRPr lang="zh-CN" altLang="en-US" dirty="0"/>
          </a:p>
        </p:txBody>
      </p:sp>
      <p:sp>
        <p:nvSpPr>
          <p:cNvPr id="12" name="文本框 11">
            <a:extLst>
              <a:ext uri="{FF2B5EF4-FFF2-40B4-BE49-F238E27FC236}">
                <a16:creationId xmlns:a16="http://schemas.microsoft.com/office/drawing/2014/main" id="{0C9084CE-C755-4B4D-95E8-46BE7D23F16A}"/>
              </a:ext>
            </a:extLst>
          </p:cNvPr>
          <p:cNvSpPr txBox="1"/>
          <p:nvPr/>
        </p:nvSpPr>
        <p:spPr>
          <a:xfrm>
            <a:off x="10395126" y="5859223"/>
            <a:ext cx="1561106" cy="369332"/>
          </a:xfrm>
          <a:prstGeom prst="rect">
            <a:avLst/>
          </a:prstGeom>
          <a:noFill/>
        </p:spPr>
        <p:txBody>
          <a:bodyPr wrap="square" rtlCol="0">
            <a:spAutoFit/>
          </a:bodyPr>
          <a:lstStyle/>
          <a:p>
            <a:r>
              <a:rPr lang="en-US" altLang="zh-CN" dirty="0"/>
              <a:t>MB at bottom</a:t>
            </a:r>
            <a:endParaRPr lang="zh-CN" altLang="en-US" dirty="0"/>
          </a:p>
        </p:txBody>
      </p:sp>
      <p:sp>
        <p:nvSpPr>
          <p:cNvPr id="13" name="乘号 12">
            <a:extLst>
              <a:ext uri="{FF2B5EF4-FFF2-40B4-BE49-F238E27FC236}">
                <a16:creationId xmlns:a16="http://schemas.microsoft.com/office/drawing/2014/main" id="{01FB627F-4544-4CC4-BB47-A73C7D56AFF2}"/>
              </a:ext>
            </a:extLst>
          </p:cNvPr>
          <p:cNvSpPr/>
          <p:nvPr/>
        </p:nvSpPr>
        <p:spPr>
          <a:xfrm>
            <a:off x="9451268" y="4216482"/>
            <a:ext cx="952730" cy="1008112"/>
          </a:xfrm>
          <a:prstGeom prst="mathMultiply">
            <a:avLst>
              <a:gd name="adj1" fmla="val 1152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a:extLst>
              <a:ext uri="{FF2B5EF4-FFF2-40B4-BE49-F238E27FC236}">
                <a16:creationId xmlns:a16="http://schemas.microsoft.com/office/drawing/2014/main" id="{A1EB7CE7-771F-4F92-A5FB-D9461152DECE}"/>
              </a:ext>
            </a:extLst>
          </p:cNvPr>
          <p:cNvSpPr txBox="1"/>
          <p:nvPr/>
        </p:nvSpPr>
        <p:spPr>
          <a:xfrm>
            <a:off x="10321895" y="4233000"/>
            <a:ext cx="1485313" cy="1200329"/>
          </a:xfrm>
          <a:prstGeom prst="rect">
            <a:avLst/>
          </a:prstGeom>
          <a:noFill/>
        </p:spPr>
        <p:txBody>
          <a:bodyPr wrap="square" rtlCol="0">
            <a:spAutoFit/>
          </a:bodyPr>
          <a:lstStyle/>
          <a:p>
            <a:r>
              <a:rPr lang="en-US" altLang="zh-CN" dirty="0"/>
              <a:t>This one is not necessary, very difficult for cabling.</a:t>
            </a:r>
            <a:endParaRPr lang="zh-CN" altLang="en-US" dirty="0"/>
          </a:p>
        </p:txBody>
      </p:sp>
      <p:sp>
        <p:nvSpPr>
          <p:cNvPr id="16" name="乘号 15">
            <a:extLst>
              <a:ext uri="{FF2B5EF4-FFF2-40B4-BE49-F238E27FC236}">
                <a16:creationId xmlns:a16="http://schemas.microsoft.com/office/drawing/2014/main" id="{05D866DE-27AF-4CD7-92E6-029FA0C01781}"/>
              </a:ext>
            </a:extLst>
          </p:cNvPr>
          <p:cNvSpPr/>
          <p:nvPr/>
        </p:nvSpPr>
        <p:spPr>
          <a:xfrm>
            <a:off x="7915766" y="4869160"/>
            <a:ext cx="628506" cy="737896"/>
          </a:xfrm>
          <a:prstGeom prst="mathMultiply">
            <a:avLst>
              <a:gd name="adj1" fmla="val 1152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005787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AB65C226-6AF8-4471-A833-886312078989}"/>
              </a:ext>
            </a:extLst>
          </p:cNvPr>
          <p:cNvSpPr>
            <a:spLocks noGrp="1"/>
          </p:cNvSpPr>
          <p:nvPr>
            <p:ph idx="1"/>
          </p:nvPr>
        </p:nvSpPr>
        <p:spPr/>
        <p:txBody>
          <a:bodyPr>
            <a:normAutofit fontScale="92500" lnSpcReduction="10000"/>
          </a:bodyPr>
          <a:lstStyle/>
          <a:p>
            <a:r>
              <a:rPr lang="en-US" altLang="zh-CN" dirty="0"/>
              <a:t>The geometry in the simulation is according to the design, except the very small space between PSUs and module frame borders for cables.</a:t>
            </a:r>
          </a:p>
          <a:p>
            <a:r>
              <a:rPr lang="en-US" altLang="zh-CN" dirty="0"/>
              <a:t>However, there are questions in defining the </a:t>
            </a:r>
            <a:r>
              <a:rPr lang="en-US" altLang="zh-CN" dirty="0" err="1"/>
              <a:t>MuID</a:t>
            </a:r>
            <a:r>
              <a:rPr lang="en-US" altLang="zh-CN" dirty="0"/>
              <a:t>.</a:t>
            </a:r>
          </a:p>
          <a:p>
            <a:r>
              <a:rPr lang="en-US" altLang="zh-CN" dirty="0"/>
              <a:t>Our suggestion: number of layers with hits of a charged track.</a:t>
            </a:r>
          </a:p>
          <a:p>
            <a:r>
              <a:rPr lang="en-US" altLang="zh-CN" dirty="0"/>
              <a:t>In TDR chapter 9:</a:t>
            </a:r>
          </a:p>
          <a:p>
            <a:endParaRPr lang="en-US" altLang="zh-CN" dirty="0"/>
          </a:p>
          <a:p>
            <a:r>
              <a:rPr lang="en-US" altLang="zh-CN" dirty="0"/>
              <a:t>In TDR chapter for software?</a:t>
            </a:r>
          </a:p>
          <a:p>
            <a:r>
              <a:rPr lang="en-US" altLang="zh-CN" dirty="0"/>
              <a:t>In TDR chapter for performance?</a:t>
            </a:r>
          </a:p>
          <a:p>
            <a:r>
              <a:rPr lang="en-US" altLang="zh-CN" dirty="0"/>
              <a:t>The new software group of the Muon Group is trying to understand the </a:t>
            </a:r>
            <a:r>
              <a:rPr lang="en-US" altLang="zh-CN" dirty="0" err="1"/>
              <a:t>MuID</a:t>
            </a:r>
            <a:r>
              <a:rPr lang="en-US" altLang="zh-CN" dirty="0"/>
              <a:t>.</a:t>
            </a:r>
          </a:p>
          <a:p>
            <a:endParaRPr lang="zh-CN" altLang="en-US" dirty="0"/>
          </a:p>
        </p:txBody>
      </p:sp>
      <p:sp>
        <p:nvSpPr>
          <p:cNvPr id="3" name="标题 2">
            <a:extLst>
              <a:ext uri="{FF2B5EF4-FFF2-40B4-BE49-F238E27FC236}">
                <a16:creationId xmlns:a16="http://schemas.microsoft.com/office/drawing/2014/main" id="{FD02CDF6-CDE6-44A2-A290-532E20F21D63}"/>
              </a:ext>
            </a:extLst>
          </p:cNvPr>
          <p:cNvSpPr>
            <a:spLocks noGrp="1"/>
          </p:cNvSpPr>
          <p:nvPr>
            <p:ph type="title"/>
          </p:nvPr>
        </p:nvSpPr>
        <p:spPr/>
        <p:txBody>
          <a:bodyPr/>
          <a:lstStyle/>
          <a:p>
            <a:r>
              <a:rPr lang="en-US" altLang="zh-CN" dirty="0"/>
              <a:t>Regarding the simulation</a:t>
            </a:r>
            <a:endParaRPr lang="zh-CN" altLang="en-US" dirty="0"/>
          </a:p>
        </p:txBody>
      </p:sp>
      <p:sp>
        <p:nvSpPr>
          <p:cNvPr id="4" name="灯片编号占位符 3">
            <a:extLst>
              <a:ext uri="{FF2B5EF4-FFF2-40B4-BE49-F238E27FC236}">
                <a16:creationId xmlns:a16="http://schemas.microsoft.com/office/drawing/2014/main" id="{0E951A69-EA10-4C27-903A-E28DB46F126C}"/>
              </a:ext>
            </a:extLst>
          </p:cNvPr>
          <p:cNvSpPr>
            <a:spLocks noGrp="1"/>
          </p:cNvSpPr>
          <p:nvPr>
            <p:ph type="sldNum" sz="quarter" idx="12"/>
          </p:nvPr>
        </p:nvSpPr>
        <p:spPr/>
        <p:txBody>
          <a:bodyPr/>
          <a:lstStyle/>
          <a:p>
            <a:fld id="{F15E9139-A00B-4B2A-98A6-095DC08F1345}" type="slidenum">
              <a:rPr lang="zh-CN" altLang="en-US" smtClean="0"/>
              <a:pPr/>
              <a:t>13</a:t>
            </a:fld>
            <a:endParaRPr lang="zh-CN" altLang="en-US"/>
          </a:p>
        </p:txBody>
      </p:sp>
      <p:pic>
        <p:nvPicPr>
          <p:cNvPr id="6" name="图片 5">
            <a:extLst>
              <a:ext uri="{FF2B5EF4-FFF2-40B4-BE49-F238E27FC236}">
                <a16:creationId xmlns:a16="http://schemas.microsoft.com/office/drawing/2014/main" id="{E977C7F9-7383-49F3-B227-247DED397BDD}"/>
              </a:ext>
            </a:extLst>
          </p:cNvPr>
          <p:cNvPicPr>
            <a:picLocks noChangeAspect="1"/>
          </p:cNvPicPr>
          <p:nvPr/>
        </p:nvPicPr>
        <p:blipFill>
          <a:blip r:embed="rId2"/>
          <a:stretch>
            <a:fillRect/>
          </a:stretch>
        </p:blipFill>
        <p:spPr>
          <a:xfrm>
            <a:off x="1343472" y="3737655"/>
            <a:ext cx="8662829" cy="648072"/>
          </a:xfrm>
          <a:prstGeom prst="rect">
            <a:avLst/>
          </a:prstGeom>
        </p:spPr>
      </p:pic>
    </p:spTree>
    <p:extLst>
      <p:ext uri="{BB962C8B-B14F-4D97-AF65-F5344CB8AC3E}">
        <p14:creationId xmlns:p14="http://schemas.microsoft.com/office/powerpoint/2010/main" val="1749138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0857F5D-A3D7-43CD-AC4E-4EA4F29BBC9D}"/>
              </a:ext>
            </a:extLst>
          </p:cNvPr>
          <p:cNvSpPr>
            <a:spLocks noGrp="1"/>
          </p:cNvSpPr>
          <p:nvPr>
            <p:ph idx="1"/>
          </p:nvPr>
        </p:nvSpPr>
        <p:spPr/>
        <p:txBody>
          <a:bodyPr/>
          <a:lstStyle/>
          <a:p>
            <a:r>
              <a:rPr lang="en-US" altLang="zh-CN" dirty="0"/>
              <a:t>In TDR for barrel module:</a:t>
            </a:r>
          </a:p>
          <a:p>
            <a:endParaRPr lang="en-US" altLang="zh-CN" dirty="0"/>
          </a:p>
          <a:p>
            <a:endParaRPr lang="en-US" altLang="zh-CN" dirty="0"/>
          </a:p>
          <a:p>
            <a:r>
              <a:rPr lang="en-US" altLang="zh-CN" dirty="0"/>
              <a:t>For endcap module:</a:t>
            </a:r>
          </a:p>
          <a:p>
            <a:endParaRPr lang="en-US" altLang="zh-CN" dirty="0"/>
          </a:p>
          <a:p>
            <a:endParaRPr lang="en-US" altLang="zh-CN" dirty="0"/>
          </a:p>
          <a:p>
            <a:endParaRPr lang="zh-CN" altLang="en-US" dirty="0"/>
          </a:p>
        </p:txBody>
      </p:sp>
      <p:sp>
        <p:nvSpPr>
          <p:cNvPr id="3" name="标题 2">
            <a:extLst>
              <a:ext uri="{FF2B5EF4-FFF2-40B4-BE49-F238E27FC236}">
                <a16:creationId xmlns:a16="http://schemas.microsoft.com/office/drawing/2014/main" id="{B3F76B7C-668B-4039-A2CC-0A438EF18FA3}"/>
              </a:ext>
            </a:extLst>
          </p:cNvPr>
          <p:cNvSpPr>
            <a:spLocks noGrp="1"/>
          </p:cNvSpPr>
          <p:nvPr>
            <p:ph type="title"/>
          </p:nvPr>
        </p:nvSpPr>
        <p:spPr/>
        <p:txBody>
          <a:bodyPr/>
          <a:lstStyle/>
          <a:p>
            <a:r>
              <a:rPr lang="en-US" altLang="zh-CN" dirty="0"/>
              <a:t>Geometry simulation</a:t>
            </a:r>
            <a:endParaRPr lang="zh-CN" altLang="en-US" dirty="0"/>
          </a:p>
        </p:txBody>
      </p:sp>
      <p:sp>
        <p:nvSpPr>
          <p:cNvPr id="4" name="灯片编号占位符 3">
            <a:extLst>
              <a:ext uri="{FF2B5EF4-FFF2-40B4-BE49-F238E27FC236}">
                <a16:creationId xmlns:a16="http://schemas.microsoft.com/office/drawing/2014/main" id="{90754AD9-3D6C-4A83-BB3C-40603D9274D3}"/>
              </a:ext>
            </a:extLst>
          </p:cNvPr>
          <p:cNvSpPr>
            <a:spLocks noGrp="1"/>
          </p:cNvSpPr>
          <p:nvPr>
            <p:ph type="sldNum" sz="quarter" idx="12"/>
          </p:nvPr>
        </p:nvSpPr>
        <p:spPr/>
        <p:txBody>
          <a:bodyPr/>
          <a:lstStyle/>
          <a:p>
            <a:fld id="{F15E9139-A00B-4B2A-98A6-095DC08F1345}" type="slidenum">
              <a:rPr lang="zh-CN" altLang="en-US" smtClean="0"/>
              <a:pPr/>
              <a:t>14</a:t>
            </a:fld>
            <a:endParaRPr lang="zh-CN" altLang="en-US"/>
          </a:p>
        </p:txBody>
      </p:sp>
      <p:pic>
        <p:nvPicPr>
          <p:cNvPr id="6" name="图片 5">
            <a:extLst>
              <a:ext uri="{FF2B5EF4-FFF2-40B4-BE49-F238E27FC236}">
                <a16:creationId xmlns:a16="http://schemas.microsoft.com/office/drawing/2014/main" id="{07E25278-4D9D-4A7A-83A6-3FA2D8BF0109}"/>
              </a:ext>
            </a:extLst>
          </p:cNvPr>
          <p:cNvPicPr>
            <a:picLocks noChangeAspect="1"/>
          </p:cNvPicPr>
          <p:nvPr/>
        </p:nvPicPr>
        <p:blipFill>
          <a:blip r:embed="rId2"/>
          <a:stretch>
            <a:fillRect/>
          </a:stretch>
        </p:blipFill>
        <p:spPr>
          <a:xfrm>
            <a:off x="911424" y="1844824"/>
            <a:ext cx="7135091" cy="876300"/>
          </a:xfrm>
          <a:prstGeom prst="rect">
            <a:avLst/>
          </a:prstGeom>
        </p:spPr>
      </p:pic>
      <p:cxnSp>
        <p:nvCxnSpPr>
          <p:cNvPr id="8" name="直接箭头连接符 7">
            <a:extLst>
              <a:ext uri="{FF2B5EF4-FFF2-40B4-BE49-F238E27FC236}">
                <a16:creationId xmlns:a16="http://schemas.microsoft.com/office/drawing/2014/main" id="{3AF4623F-37DD-41B4-9B6C-6BD6D2DD458E}"/>
              </a:ext>
            </a:extLst>
          </p:cNvPr>
          <p:cNvCxnSpPr/>
          <p:nvPr/>
        </p:nvCxnSpPr>
        <p:spPr>
          <a:xfrm>
            <a:off x="8112224" y="1988840"/>
            <a:ext cx="6253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650F96B3-D2D0-488B-B887-8A34C93291E2}"/>
              </a:ext>
            </a:extLst>
          </p:cNvPr>
          <p:cNvSpPr txBox="1"/>
          <p:nvPr/>
        </p:nvSpPr>
        <p:spPr>
          <a:xfrm>
            <a:off x="9048328" y="1844824"/>
            <a:ext cx="2088232" cy="369332"/>
          </a:xfrm>
          <a:prstGeom prst="rect">
            <a:avLst/>
          </a:prstGeom>
          <a:noFill/>
        </p:spPr>
        <p:txBody>
          <a:bodyPr wrap="square" rtlCol="0">
            <a:spAutoFit/>
          </a:bodyPr>
          <a:lstStyle/>
          <a:p>
            <a:r>
              <a:rPr lang="en-US" altLang="zh-CN" dirty="0"/>
              <a:t>Bottom layer</a:t>
            </a:r>
            <a:endParaRPr lang="zh-CN" altLang="en-US" dirty="0"/>
          </a:p>
        </p:txBody>
      </p:sp>
      <p:sp>
        <p:nvSpPr>
          <p:cNvPr id="10" name="文本框 9">
            <a:extLst>
              <a:ext uri="{FF2B5EF4-FFF2-40B4-BE49-F238E27FC236}">
                <a16:creationId xmlns:a16="http://schemas.microsoft.com/office/drawing/2014/main" id="{171822AC-0D4B-4AB3-AABA-7EAB735571D9}"/>
              </a:ext>
            </a:extLst>
          </p:cNvPr>
          <p:cNvSpPr txBox="1"/>
          <p:nvPr/>
        </p:nvSpPr>
        <p:spPr>
          <a:xfrm>
            <a:off x="9048328" y="2454994"/>
            <a:ext cx="2088232" cy="369332"/>
          </a:xfrm>
          <a:prstGeom prst="rect">
            <a:avLst/>
          </a:prstGeom>
          <a:noFill/>
        </p:spPr>
        <p:txBody>
          <a:bodyPr wrap="square" rtlCol="0">
            <a:spAutoFit/>
          </a:bodyPr>
          <a:lstStyle/>
          <a:p>
            <a:r>
              <a:rPr lang="en-US" altLang="zh-CN" dirty="0"/>
              <a:t>Bottom layer</a:t>
            </a:r>
            <a:endParaRPr lang="zh-CN" altLang="en-US" dirty="0"/>
          </a:p>
        </p:txBody>
      </p:sp>
      <p:cxnSp>
        <p:nvCxnSpPr>
          <p:cNvPr id="11" name="直接箭头连接符 10">
            <a:extLst>
              <a:ext uri="{FF2B5EF4-FFF2-40B4-BE49-F238E27FC236}">
                <a16:creationId xmlns:a16="http://schemas.microsoft.com/office/drawing/2014/main" id="{9659798C-2F60-4E18-B157-C8ECFAB4C093}"/>
              </a:ext>
            </a:extLst>
          </p:cNvPr>
          <p:cNvCxnSpPr/>
          <p:nvPr/>
        </p:nvCxnSpPr>
        <p:spPr>
          <a:xfrm>
            <a:off x="8184232" y="2639660"/>
            <a:ext cx="6253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FEFE62B4-C1BA-47A5-902D-AF0924096A19}"/>
              </a:ext>
            </a:extLst>
          </p:cNvPr>
          <p:cNvPicPr>
            <a:picLocks noChangeAspect="1"/>
          </p:cNvPicPr>
          <p:nvPr/>
        </p:nvPicPr>
        <p:blipFill>
          <a:blip r:embed="rId3"/>
          <a:stretch>
            <a:fillRect/>
          </a:stretch>
        </p:blipFill>
        <p:spPr>
          <a:xfrm>
            <a:off x="1127448" y="3789040"/>
            <a:ext cx="3241964" cy="533400"/>
          </a:xfrm>
          <a:prstGeom prst="rect">
            <a:avLst/>
          </a:prstGeom>
        </p:spPr>
      </p:pic>
      <p:pic>
        <p:nvPicPr>
          <p:cNvPr id="15" name="图片 14">
            <a:extLst>
              <a:ext uri="{FF2B5EF4-FFF2-40B4-BE49-F238E27FC236}">
                <a16:creationId xmlns:a16="http://schemas.microsoft.com/office/drawing/2014/main" id="{C54FE1AF-08D9-404D-88A2-A1E6C770334C}"/>
              </a:ext>
            </a:extLst>
          </p:cNvPr>
          <p:cNvPicPr>
            <a:picLocks noChangeAspect="1"/>
          </p:cNvPicPr>
          <p:nvPr/>
        </p:nvPicPr>
        <p:blipFill>
          <a:blip r:embed="rId4"/>
          <a:stretch>
            <a:fillRect/>
          </a:stretch>
        </p:blipFill>
        <p:spPr>
          <a:xfrm>
            <a:off x="5375920" y="3409950"/>
            <a:ext cx="3241964" cy="3128963"/>
          </a:xfrm>
          <a:prstGeom prst="rect">
            <a:avLst/>
          </a:prstGeom>
        </p:spPr>
      </p:pic>
    </p:spTree>
    <p:extLst>
      <p:ext uri="{BB962C8B-B14F-4D97-AF65-F5344CB8AC3E}">
        <p14:creationId xmlns:p14="http://schemas.microsoft.com/office/powerpoint/2010/main" val="1412523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2"/>
          <a:srcRect t="28679" b="6192"/>
          <a:stretch/>
        </p:blipFill>
        <p:spPr>
          <a:xfrm>
            <a:off x="635" y="0"/>
            <a:ext cx="12191365" cy="2118283"/>
          </a:xfrm>
          <a:prstGeom prst="rect">
            <a:avLst/>
          </a:prstGeom>
        </p:spPr>
      </p:pic>
      <p:sp>
        <p:nvSpPr>
          <p:cNvPr id="6" name="标题 3"/>
          <p:cNvSpPr txBox="1">
            <a:spLocks/>
          </p:cNvSpPr>
          <p:nvPr/>
        </p:nvSpPr>
        <p:spPr>
          <a:xfrm>
            <a:off x="1692720" y="3038785"/>
            <a:ext cx="8627534" cy="1326319"/>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6000" dirty="0">
                <a:solidFill>
                  <a:srgbClr val="C00000"/>
                </a:solidFill>
              </a:rPr>
              <a:t>Thank you for your attention!</a:t>
            </a:r>
            <a:endParaRPr lang="zh-CN" altLang="en-US" sz="6000" dirty="0">
              <a:solidFill>
                <a:srgbClr val="C00000"/>
              </a:solidFill>
            </a:endParaRPr>
          </a:p>
        </p:txBody>
      </p:sp>
      <p:pic>
        <p:nvPicPr>
          <p:cNvPr id="10" name="Picture 2" descr="C:\Users\Administrator\Desktop\111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12"/>
          </p:nvPr>
        </p:nvSpPr>
        <p:spPr/>
        <p:txBody>
          <a:bodyPr/>
          <a:lstStyle/>
          <a:p>
            <a:fld id="{27F552FA-C358-4F70-9CE8-3E41459FCE36}" type="slidenum">
              <a:rPr lang="zh-CN" altLang="en-US" smtClean="0"/>
              <a:t>15</a:t>
            </a:fld>
            <a:endParaRPr lang="zh-CN" altLang="en-US" dirty="0"/>
          </a:p>
        </p:txBody>
      </p:sp>
      <p:sp>
        <p:nvSpPr>
          <p:cNvPr id="8" name="TextBox 7">
            <a:extLst>
              <a:ext uri="{FF2B5EF4-FFF2-40B4-BE49-F238E27FC236}">
                <a16:creationId xmlns:a16="http://schemas.microsoft.com/office/drawing/2014/main" id="{85EAC949-290A-4F72-8126-286986C5AE1D}"/>
              </a:ext>
            </a:extLst>
          </p:cNvPr>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a:solidFill>
                  <a:schemeClr val="bg1"/>
                </a:solidFill>
              </a:rPr>
              <a:t>Oct. 21</a:t>
            </a:r>
            <a:r>
              <a:rPr lang="en-US" altLang="zh-CN" baseline="30000" dirty="0">
                <a:solidFill>
                  <a:schemeClr val="bg1"/>
                </a:solidFill>
              </a:rPr>
              <a:t>st</a:t>
            </a:r>
            <a:r>
              <a:rPr lang="en-US" altLang="zh-CN" dirty="0">
                <a:solidFill>
                  <a:schemeClr val="bg1"/>
                </a:solidFill>
              </a:rPr>
              <a:t>, 2024, CEPC Detector Ref-TDR Review</a:t>
            </a:r>
            <a:endParaRPr lang="zh-CN" altLang="en-US" dirty="0">
              <a:solidFill>
                <a:schemeClr val="bg1"/>
              </a:solidFill>
            </a:endParaRPr>
          </a:p>
        </p:txBody>
      </p:sp>
    </p:spTree>
    <p:extLst>
      <p:ext uri="{BB962C8B-B14F-4D97-AF65-F5344CB8AC3E}">
        <p14:creationId xmlns:p14="http://schemas.microsoft.com/office/powerpoint/2010/main" val="1386039129"/>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469DACF7-D2C0-43C8-9E3E-4A71F82D35D1}"/>
              </a:ext>
            </a:extLst>
          </p:cNvPr>
          <p:cNvPicPr>
            <a:picLocks noChangeAspect="1"/>
          </p:cNvPicPr>
          <p:nvPr/>
        </p:nvPicPr>
        <p:blipFill rotWithShape="1">
          <a:blip r:embed="rId2"/>
          <a:srcRect t="23598" b="12023"/>
          <a:stretch/>
        </p:blipFill>
        <p:spPr>
          <a:xfrm>
            <a:off x="157969" y="2895870"/>
            <a:ext cx="4206083" cy="1913758"/>
          </a:xfrm>
          <a:prstGeom prst="rect">
            <a:avLst/>
          </a:prstGeom>
        </p:spPr>
      </p:pic>
      <p:sp>
        <p:nvSpPr>
          <p:cNvPr id="2" name="内容占位符 1">
            <a:extLst>
              <a:ext uri="{FF2B5EF4-FFF2-40B4-BE49-F238E27FC236}">
                <a16:creationId xmlns:a16="http://schemas.microsoft.com/office/drawing/2014/main" id="{3B1CBA4A-EED6-415B-A2EB-2ED9673EF04E}"/>
              </a:ext>
            </a:extLst>
          </p:cNvPr>
          <p:cNvSpPr>
            <a:spLocks noGrp="1"/>
          </p:cNvSpPr>
          <p:nvPr>
            <p:ph idx="1"/>
          </p:nvPr>
        </p:nvSpPr>
        <p:spPr>
          <a:xfrm>
            <a:off x="-586" y="970130"/>
            <a:ext cx="6384032" cy="2075281"/>
          </a:xfrm>
        </p:spPr>
        <p:txBody>
          <a:bodyPr>
            <a:normAutofit fontScale="77500" lnSpcReduction="20000"/>
          </a:bodyPr>
          <a:lstStyle/>
          <a:p>
            <a:r>
              <a:rPr lang="en-US" altLang="zh-CN" dirty="0"/>
              <a:t>Detector module</a:t>
            </a:r>
          </a:p>
          <a:p>
            <a:pPr lvl="1"/>
            <a:r>
              <a:rPr lang="en-US" altLang="zh-CN" sz="2300" dirty="0"/>
              <a:t>Superlayer with perpendicular channels</a:t>
            </a:r>
          </a:p>
          <a:p>
            <a:pPr lvl="1"/>
            <a:r>
              <a:rPr lang="en-US" altLang="zh-CN" sz="2300" dirty="0"/>
              <a:t>Carriers for preamps held at the frame</a:t>
            </a:r>
          </a:p>
          <a:p>
            <a:pPr lvl="1"/>
            <a:r>
              <a:rPr lang="en-US" altLang="zh-CN" sz="2300" dirty="0"/>
              <a:t>Space between PS bars and aluminum layer is allowed for long cables.</a:t>
            </a:r>
          </a:p>
          <a:p>
            <a:pPr lvl="1"/>
            <a:r>
              <a:rPr lang="en-US" altLang="zh-CN" sz="2300" dirty="0">
                <a:solidFill>
                  <a:srgbClr val="FF0000"/>
                </a:solidFill>
              </a:rPr>
              <a:t>All the electronics should be integrated into the module.</a:t>
            </a:r>
          </a:p>
        </p:txBody>
      </p:sp>
      <p:sp>
        <p:nvSpPr>
          <p:cNvPr id="4" name="灯片编号占位符 3">
            <a:extLst>
              <a:ext uri="{FF2B5EF4-FFF2-40B4-BE49-F238E27FC236}">
                <a16:creationId xmlns:a16="http://schemas.microsoft.com/office/drawing/2014/main" id="{BEF7C1CA-B5BA-4E07-AECC-9914D0738F83}"/>
              </a:ext>
            </a:extLst>
          </p:cNvPr>
          <p:cNvSpPr>
            <a:spLocks noGrp="1"/>
          </p:cNvSpPr>
          <p:nvPr>
            <p:ph type="sldNum" sz="quarter" idx="12"/>
          </p:nvPr>
        </p:nvSpPr>
        <p:spPr/>
        <p:txBody>
          <a:bodyPr/>
          <a:lstStyle/>
          <a:p>
            <a:fld id="{F15E9139-A00B-4B2A-98A6-095DC08F1345}" type="slidenum">
              <a:rPr lang="zh-CN" altLang="en-US" smtClean="0"/>
              <a:pPr/>
              <a:t>16</a:t>
            </a:fld>
            <a:endParaRPr lang="zh-CN" altLang="en-US"/>
          </a:p>
        </p:txBody>
      </p:sp>
      <p:sp>
        <p:nvSpPr>
          <p:cNvPr id="8" name="文本框 23">
            <a:extLst>
              <a:ext uri="{FF2B5EF4-FFF2-40B4-BE49-F238E27FC236}">
                <a16:creationId xmlns:a16="http://schemas.microsoft.com/office/drawing/2014/main" id="{54110924-DD34-4854-95FD-D283509405B1}"/>
              </a:ext>
            </a:extLst>
          </p:cNvPr>
          <p:cNvSpPr txBox="1"/>
          <p:nvPr/>
        </p:nvSpPr>
        <p:spPr>
          <a:xfrm>
            <a:off x="166664" y="188640"/>
            <a:ext cx="12025336"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sz="3200" b="1" dirty="0">
                <a:solidFill>
                  <a:srgbClr val="C00000"/>
                </a:solidFill>
                <a:latin typeface="Arial Black" panose="020B0A04020102020204" pitchFamily="34" charset="0"/>
              </a:rPr>
              <a:t>Module and electronics</a:t>
            </a:r>
          </a:p>
        </p:txBody>
      </p:sp>
      <p:pic>
        <p:nvPicPr>
          <p:cNvPr id="19" name="图片 18">
            <a:extLst>
              <a:ext uri="{FF2B5EF4-FFF2-40B4-BE49-F238E27FC236}">
                <a16:creationId xmlns:a16="http://schemas.microsoft.com/office/drawing/2014/main" id="{E2236BAB-DCF6-4012-93DA-E91EA2A11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365" y="3538161"/>
            <a:ext cx="2318050" cy="1439287"/>
          </a:xfrm>
          <a:prstGeom prst="rect">
            <a:avLst/>
          </a:prstGeom>
        </p:spPr>
      </p:pic>
      <p:sp>
        <p:nvSpPr>
          <p:cNvPr id="20" name="矩形: 圆角 19">
            <a:extLst>
              <a:ext uri="{FF2B5EF4-FFF2-40B4-BE49-F238E27FC236}">
                <a16:creationId xmlns:a16="http://schemas.microsoft.com/office/drawing/2014/main" id="{8A19F11F-2443-480B-9828-35BC115B6004}"/>
              </a:ext>
            </a:extLst>
          </p:cNvPr>
          <p:cNvSpPr/>
          <p:nvPr/>
        </p:nvSpPr>
        <p:spPr>
          <a:xfrm>
            <a:off x="4061898" y="3551432"/>
            <a:ext cx="490264" cy="30993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箭头连接符 22">
            <a:extLst>
              <a:ext uri="{FF2B5EF4-FFF2-40B4-BE49-F238E27FC236}">
                <a16:creationId xmlns:a16="http://schemas.microsoft.com/office/drawing/2014/main" id="{CC50EA0A-59F4-49B6-9DBC-BAA8BB86DD18}"/>
              </a:ext>
            </a:extLst>
          </p:cNvPr>
          <p:cNvCxnSpPr>
            <a:cxnSpLocks/>
          </p:cNvCxnSpPr>
          <p:nvPr/>
        </p:nvCxnSpPr>
        <p:spPr>
          <a:xfrm>
            <a:off x="4518408" y="3812379"/>
            <a:ext cx="413827" cy="2303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372F5EAF-C951-4997-8E7D-4E345806C1D1}"/>
              </a:ext>
            </a:extLst>
          </p:cNvPr>
          <p:cNvSpPr txBox="1"/>
          <p:nvPr/>
        </p:nvSpPr>
        <p:spPr>
          <a:xfrm>
            <a:off x="4318665" y="4523661"/>
            <a:ext cx="1255713"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dirty="0"/>
              <a:t>superlayer</a:t>
            </a:r>
            <a:endParaRPr lang="zh-CN" altLang="en-US" dirty="0"/>
          </a:p>
        </p:txBody>
      </p:sp>
      <p:pic>
        <p:nvPicPr>
          <p:cNvPr id="5" name="图片 4">
            <a:extLst>
              <a:ext uri="{FF2B5EF4-FFF2-40B4-BE49-F238E27FC236}">
                <a16:creationId xmlns:a16="http://schemas.microsoft.com/office/drawing/2014/main" id="{DF59D3AA-0566-4E08-ABE4-98B7C4F1DA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988" t="34250" r="17713" b="30023"/>
          <a:stretch/>
        </p:blipFill>
        <p:spPr>
          <a:xfrm>
            <a:off x="5687608" y="1313012"/>
            <a:ext cx="3094110" cy="1196362"/>
          </a:xfrm>
          <a:prstGeom prst="rect">
            <a:avLst/>
          </a:prstGeom>
        </p:spPr>
      </p:pic>
      <p:sp>
        <p:nvSpPr>
          <p:cNvPr id="24" name="矩形: 圆角 23">
            <a:extLst>
              <a:ext uri="{FF2B5EF4-FFF2-40B4-BE49-F238E27FC236}">
                <a16:creationId xmlns:a16="http://schemas.microsoft.com/office/drawing/2014/main" id="{543B4CF2-EB27-40FA-9A89-71AA766215FE}"/>
              </a:ext>
            </a:extLst>
          </p:cNvPr>
          <p:cNvSpPr/>
          <p:nvPr/>
        </p:nvSpPr>
        <p:spPr>
          <a:xfrm>
            <a:off x="6725525" y="3852749"/>
            <a:ext cx="490264" cy="30993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箭头连接符 25">
            <a:extLst>
              <a:ext uri="{FF2B5EF4-FFF2-40B4-BE49-F238E27FC236}">
                <a16:creationId xmlns:a16="http://schemas.microsoft.com/office/drawing/2014/main" id="{201446C7-94EB-4FA2-B938-CA5CAE286D3B}"/>
              </a:ext>
            </a:extLst>
          </p:cNvPr>
          <p:cNvCxnSpPr>
            <a:cxnSpLocks/>
          </p:cNvCxnSpPr>
          <p:nvPr/>
        </p:nvCxnSpPr>
        <p:spPr>
          <a:xfrm flipV="1">
            <a:off x="6970657" y="2738589"/>
            <a:ext cx="0" cy="10737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droppedImage.tiff" descr="droppedImage.tiff">
            <a:extLst>
              <a:ext uri="{FF2B5EF4-FFF2-40B4-BE49-F238E27FC236}">
                <a16:creationId xmlns:a16="http://schemas.microsoft.com/office/drawing/2014/main" id="{58A9871C-1862-41C4-88EF-EAD9991DD9C1}"/>
              </a:ext>
            </a:extLst>
          </p:cNvPr>
          <p:cNvPicPr>
            <a:picLocks noChangeAspect="1"/>
          </p:cNvPicPr>
          <p:nvPr/>
        </p:nvPicPr>
        <p:blipFill>
          <a:blip r:embed="rId5"/>
          <a:stretch>
            <a:fillRect/>
          </a:stretch>
        </p:blipFill>
        <p:spPr>
          <a:xfrm>
            <a:off x="266455" y="4930363"/>
            <a:ext cx="3960440" cy="1891050"/>
          </a:xfrm>
          <a:prstGeom prst="rect">
            <a:avLst/>
          </a:prstGeom>
          <a:ln w="12700">
            <a:miter lim="400000"/>
          </a:ln>
        </p:spPr>
      </p:pic>
      <p:sp>
        <p:nvSpPr>
          <p:cNvPr id="32" name="文本框 31">
            <a:extLst>
              <a:ext uri="{FF2B5EF4-FFF2-40B4-BE49-F238E27FC236}">
                <a16:creationId xmlns:a16="http://schemas.microsoft.com/office/drawing/2014/main" id="{094DCEA9-90FC-45DF-9637-6D75B1F22990}"/>
              </a:ext>
            </a:extLst>
          </p:cNvPr>
          <p:cNvSpPr txBox="1"/>
          <p:nvPr/>
        </p:nvSpPr>
        <p:spPr>
          <a:xfrm>
            <a:off x="8820425" y="1721502"/>
            <a:ext cx="2447404" cy="369332"/>
          </a:xfrm>
          <a:prstGeom prst="rect">
            <a:avLst/>
          </a:prstGeom>
          <a:noFill/>
        </p:spPr>
        <p:txBody>
          <a:bodyPr wrap="square">
            <a:spAutoFit/>
          </a:bodyPr>
          <a:lstStyle/>
          <a:p>
            <a:r>
              <a:rPr lang="en-US" altLang="zh-CN" sz="1800" b="0" i="0" u="none" strike="noStrike" baseline="0" dirty="0">
                <a:latin typeface="Rockwell" panose="020B0604020202020204" pitchFamily="18" charset="0"/>
              </a:rPr>
              <a:t>Micro-coaxial cable</a:t>
            </a:r>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674F4193-2211-4045-97AA-E9734A22134B}"/>
                  </a:ext>
                </a:extLst>
              </p:cNvPr>
              <p:cNvSpPr txBox="1"/>
              <p:nvPr/>
            </p:nvSpPr>
            <p:spPr>
              <a:xfrm>
                <a:off x="9348362" y="4294570"/>
                <a:ext cx="1932214"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dirty="0">
                    <a:solidFill>
                      <a:srgbClr val="FF0000"/>
                    </a:solidFill>
                  </a:rPr>
                  <a:t>High Density electronic board, </a:t>
                </a:r>
                <a14:m>
                  <m:oMath xmlns:m="http://schemas.openxmlformats.org/officeDocument/2006/math">
                    <m:r>
                      <a:rPr lang="en-US" altLang="zh-CN" b="0" i="1" smtClean="0">
                        <a:solidFill>
                          <a:srgbClr val="FF0000"/>
                        </a:solidFill>
                        <a:latin typeface="Cambria Math" panose="02040503050406030204" pitchFamily="18" charset="0"/>
                      </a:rPr>
                      <m:t>&lt;10</m:t>
                    </m:r>
                    <m:r>
                      <a:rPr lang="en-US" altLang="zh-CN" b="0" i="1" smtClean="0">
                        <a:solidFill>
                          <a:srgbClr val="FF0000"/>
                        </a:solidFill>
                        <a:latin typeface="Cambria Math" panose="02040503050406030204" pitchFamily="18" charset="0"/>
                      </a:rPr>
                      <m:t>𝑐𝑚</m:t>
                    </m:r>
                    <m:r>
                      <a:rPr lang="en-US" altLang="zh-CN" b="0" i="1" smtClean="0">
                        <a:solidFill>
                          <a:srgbClr val="FF0000"/>
                        </a:solidFill>
                        <a:latin typeface="Cambria Math" panose="02040503050406030204" pitchFamily="18" charset="0"/>
                      </a:rPr>
                      <m:t>×10</m:t>
                    </m:r>
                    <m:r>
                      <a:rPr lang="en-US" altLang="zh-CN" b="0" i="1" smtClean="0">
                        <a:solidFill>
                          <a:srgbClr val="FF0000"/>
                        </a:solidFill>
                        <a:latin typeface="Cambria Math" panose="02040503050406030204" pitchFamily="18" charset="0"/>
                      </a:rPr>
                      <m:t>𝑐𝑚</m:t>
                    </m:r>
                  </m:oMath>
                </a14:m>
                <a:endParaRPr lang="zh-CN" altLang="en-US" dirty="0">
                  <a:solidFill>
                    <a:srgbClr val="FF0000"/>
                  </a:solidFill>
                </a:endParaRPr>
              </a:p>
            </p:txBody>
          </p:sp>
        </mc:Choice>
        <mc:Fallback xmlns="">
          <p:sp>
            <p:nvSpPr>
              <p:cNvPr id="14" name="文本框 13">
                <a:extLst>
                  <a:ext uri="{FF2B5EF4-FFF2-40B4-BE49-F238E27FC236}">
                    <a16:creationId xmlns:a16="http://schemas.microsoft.com/office/drawing/2014/main" id="{674F4193-2211-4045-97AA-E9734A22134B}"/>
                  </a:ext>
                </a:extLst>
              </p:cNvPr>
              <p:cNvSpPr txBox="1">
                <a:spLocks noRot="1" noChangeAspect="1" noMove="1" noResize="1" noEditPoints="1" noAdjustHandles="1" noChangeArrowheads="1" noChangeShapeType="1" noTextEdit="1"/>
              </p:cNvSpPr>
              <p:nvPr/>
            </p:nvSpPr>
            <p:spPr>
              <a:xfrm>
                <a:off x="9348362" y="4294570"/>
                <a:ext cx="1932214" cy="923330"/>
              </a:xfrm>
              <a:prstGeom prst="rect">
                <a:avLst/>
              </a:prstGeom>
              <a:blipFill>
                <a:blip r:embed="rId6"/>
                <a:stretch>
                  <a:fillRect l="-2188" t="-1923"/>
                </a:stretch>
              </a:blipFill>
            </p:spPr>
            <p:txBody>
              <a:bodyPr/>
              <a:lstStyle/>
              <a:p>
                <a:r>
                  <a:rPr lang="zh-CN" altLang="en-US">
                    <a:noFill/>
                  </a:rPr>
                  <a:t> </a:t>
                </a:r>
              </a:p>
            </p:txBody>
          </p:sp>
        </mc:Fallback>
      </mc:AlternateContent>
      <p:pic>
        <p:nvPicPr>
          <p:cNvPr id="17" name="图片 16">
            <a:extLst>
              <a:ext uri="{FF2B5EF4-FFF2-40B4-BE49-F238E27FC236}">
                <a16:creationId xmlns:a16="http://schemas.microsoft.com/office/drawing/2014/main" id="{71099A48-65D5-4AA5-A5CD-74DB0D3DF906}"/>
              </a:ext>
            </a:extLst>
          </p:cNvPr>
          <p:cNvPicPr>
            <a:picLocks noChangeAspect="1"/>
          </p:cNvPicPr>
          <p:nvPr/>
        </p:nvPicPr>
        <p:blipFill>
          <a:blip r:embed="rId7"/>
          <a:stretch>
            <a:fillRect/>
          </a:stretch>
        </p:blipFill>
        <p:spPr>
          <a:xfrm>
            <a:off x="9254211" y="2258224"/>
            <a:ext cx="2715927" cy="2034520"/>
          </a:xfrm>
          <a:prstGeom prst="rect">
            <a:avLst/>
          </a:prstGeom>
        </p:spPr>
      </p:pic>
      <p:sp>
        <p:nvSpPr>
          <p:cNvPr id="33" name="箭头: 右 32">
            <a:extLst>
              <a:ext uri="{FF2B5EF4-FFF2-40B4-BE49-F238E27FC236}">
                <a16:creationId xmlns:a16="http://schemas.microsoft.com/office/drawing/2014/main" id="{B593212E-CEEB-46A5-9065-1D077108C553}"/>
              </a:ext>
            </a:extLst>
          </p:cNvPr>
          <p:cNvSpPr/>
          <p:nvPr/>
        </p:nvSpPr>
        <p:spPr>
          <a:xfrm rot="2022251">
            <a:off x="8760296" y="2132856"/>
            <a:ext cx="493915" cy="1253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箭头: 右弧形 33">
            <a:extLst>
              <a:ext uri="{FF2B5EF4-FFF2-40B4-BE49-F238E27FC236}">
                <a16:creationId xmlns:a16="http://schemas.microsoft.com/office/drawing/2014/main" id="{BABE7D9C-A2DD-45EA-B53D-C53B19A34E54}"/>
              </a:ext>
            </a:extLst>
          </p:cNvPr>
          <p:cNvSpPr/>
          <p:nvPr/>
        </p:nvSpPr>
        <p:spPr>
          <a:xfrm>
            <a:off x="11424592" y="4257803"/>
            <a:ext cx="360040" cy="143928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文本框 35">
            <a:extLst>
              <a:ext uri="{FF2B5EF4-FFF2-40B4-BE49-F238E27FC236}">
                <a16:creationId xmlns:a16="http://schemas.microsoft.com/office/drawing/2014/main" id="{4C6FE69D-F498-4138-A7C5-55E07D3A2A2F}"/>
              </a:ext>
            </a:extLst>
          </p:cNvPr>
          <p:cNvSpPr txBox="1"/>
          <p:nvPr/>
        </p:nvSpPr>
        <p:spPr>
          <a:xfrm>
            <a:off x="9821425" y="5420119"/>
            <a:ext cx="1440160"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CN" dirty="0"/>
              <a:t>Data output via fibers</a:t>
            </a:r>
            <a:endParaRPr lang="zh-CN" altLang="en-US" dirty="0"/>
          </a:p>
        </p:txBody>
      </p:sp>
      <p:sp>
        <p:nvSpPr>
          <p:cNvPr id="38" name="矩形: 圆角 37">
            <a:extLst>
              <a:ext uri="{FF2B5EF4-FFF2-40B4-BE49-F238E27FC236}">
                <a16:creationId xmlns:a16="http://schemas.microsoft.com/office/drawing/2014/main" id="{C2B48872-C416-4B20-BC2A-1A38EE00D73D}"/>
              </a:ext>
            </a:extLst>
          </p:cNvPr>
          <p:cNvSpPr/>
          <p:nvPr/>
        </p:nvSpPr>
        <p:spPr>
          <a:xfrm rot="529792">
            <a:off x="5532245" y="4138138"/>
            <a:ext cx="894764" cy="4655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箭头连接符 39">
            <a:extLst>
              <a:ext uri="{FF2B5EF4-FFF2-40B4-BE49-F238E27FC236}">
                <a16:creationId xmlns:a16="http://schemas.microsoft.com/office/drawing/2014/main" id="{20DBAB41-8AA5-4299-AE9A-4380CB989A40}"/>
              </a:ext>
            </a:extLst>
          </p:cNvPr>
          <p:cNvCxnSpPr/>
          <p:nvPr/>
        </p:nvCxnSpPr>
        <p:spPr>
          <a:xfrm flipH="1">
            <a:off x="6457441" y="4072223"/>
            <a:ext cx="2734903" cy="364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AE980413-A229-4E07-979D-88BA56583E0E}"/>
              </a:ext>
            </a:extLst>
          </p:cNvPr>
          <p:cNvSpPr txBox="1"/>
          <p:nvPr/>
        </p:nvSpPr>
        <p:spPr>
          <a:xfrm>
            <a:off x="7339502" y="4254667"/>
            <a:ext cx="1082794" cy="646331"/>
          </a:xfrm>
          <a:prstGeom prst="rect">
            <a:avLst/>
          </a:prstGeom>
          <a:noFill/>
        </p:spPr>
        <p:txBody>
          <a:bodyPr wrap="square" rtlCol="0">
            <a:spAutoFit/>
          </a:bodyPr>
          <a:lstStyle/>
          <a:p>
            <a:r>
              <a:rPr lang="en-US" altLang="zh-CN" dirty="0">
                <a:solidFill>
                  <a:srgbClr val="FF0000"/>
                </a:solidFill>
              </a:rPr>
              <a:t>Board at corner</a:t>
            </a:r>
            <a:endParaRPr lang="zh-CN" altLang="en-US" dirty="0">
              <a:solidFill>
                <a:srgbClr val="FF0000"/>
              </a:solidFill>
            </a:endParaRPr>
          </a:p>
        </p:txBody>
      </p:sp>
      <p:sp>
        <p:nvSpPr>
          <p:cNvPr id="42" name="椭圆 41">
            <a:extLst>
              <a:ext uri="{FF2B5EF4-FFF2-40B4-BE49-F238E27FC236}">
                <a16:creationId xmlns:a16="http://schemas.microsoft.com/office/drawing/2014/main" id="{4076E590-B7E1-497A-80D1-08E67797C263}"/>
              </a:ext>
            </a:extLst>
          </p:cNvPr>
          <p:cNvSpPr/>
          <p:nvPr/>
        </p:nvSpPr>
        <p:spPr>
          <a:xfrm>
            <a:off x="5889192" y="4790843"/>
            <a:ext cx="243413" cy="204300"/>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7D6D68B0-EE87-4CCC-BC08-C43C9E734A3B}"/>
              </a:ext>
            </a:extLst>
          </p:cNvPr>
          <p:cNvSpPr txBox="1"/>
          <p:nvPr/>
        </p:nvSpPr>
        <p:spPr>
          <a:xfrm>
            <a:off x="4999168" y="5257295"/>
            <a:ext cx="1971489"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dirty="0"/>
              <a:t>Hole for </a:t>
            </a:r>
            <a:r>
              <a:rPr lang="en-US" altLang="zh-CN" dirty="0">
                <a:solidFill>
                  <a:srgbClr val="FF0000"/>
                </a:solidFill>
              </a:rPr>
              <a:t>1-2 cables and2-4 fibers</a:t>
            </a:r>
            <a:endParaRPr lang="zh-CN" altLang="en-US" dirty="0">
              <a:solidFill>
                <a:srgbClr val="FF0000"/>
              </a:solidFill>
            </a:endParaRPr>
          </a:p>
        </p:txBody>
      </p:sp>
      <p:cxnSp>
        <p:nvCxnSpPr>
          <p:cNvPr id="45" name="直接箭头连接符 44">
            <a:extLst>
              <a:ext uri="{FF2B5EF4-FFF2-40B4-BE49-F238E27FC236}">
                <a16:creationId xmlns:a16="http://schemas.microsoft.com/office/drawing/2014/main" id="{1FE78D4E-9926-43C6-8CF1-79BDE582EA62}"/>
              </a:ext>
            </a:extLst>
          </p:cNvPr>
          <p:cNvCxnSpPr>
            <a:stCxn id="42" idx="4"/>
          </p:cNvCxnSpPr>
          <p:nvPr/>
        </p:nvCxnSpPr>
        <p:spPr>
          <a:xfrm>
            <a:off x="6010899" y="4995143"/>
            <a:ext cx="13093" cy="244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矩形 46">
            <a:extLst>
              <a:ext uri="{FF2B5EF4-FFF2-40B4-BE49-F238E27FC236}">
                <a16:creationId xmlns:a16="http://schemas.microsoft.com/office/drawing/2014/main" id="{B65BFAC2-27AC-4C46-9E80-4101B230EE03}"/>
              </a:ext>
            </a:extLst>
          </p:cNvPr>
          <p:cNvSpPr/>
          <p:nvPr/>
        </p:nvSpPr>
        <p:spPr>
          <a:xfrm>
            <a:off x="7464152" y="5560259"/>
            <a:ext cx="1824983" cy="10462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a:extLst>
              <a:ext uri="{FF2B5EF4-FFF2-40B4-BE49-F238E27FC236}">
                <a16:creationId xmlns:a16="http://schemas.microsoft.com/office/drawing/2014/main" id="{36C3514E-F95F-443B-9D22-5A3D64E7F10A}"/>
              </a:ext>
            </a:extLst>
          </p:cNvPr>
          <p:cNvSpPr/>
          <p:nvPr/>
        </p:nvSpPr>
        <p:spPr>
          <a:xfrm>
            <a:off x="9120336" y="6453336"/>
            <a:ext cx="144694" cy="1531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a:extLst>
              <a:ext uri="{FF2B5EF4-FFF2-40B4-BE49-F238E27FC236}">
                <a16:creationId xmlns:a16="http://schemas.microsoft.com/office/drawing/2014/main" id="{2DE7C24E-EDF7-4584-A09D-3B75F32B4E1E}"/>
              </a:ext>
            </a:extLst>
          </p:cNvPr>
          <p:cNvSpPr txBox="1"/>
          <p:nvPr/>
        </p:nvSpPr>
        <p:spPr>
          <a:xfrm>
            <a:off x="7801496" y="5755277"/>
            <a:ext cx="936104" cy="369332"/>
          </a:xfrm>
          <a:prstGeom prst="rect">
            <a:avLst/>
          </a:prstGeom>
          <a:noFill/>
        </p:spPr>
        <p:txBody>
          <a:bodyPr wrap="square" rtlCol="0">
            <a:spAutoFit/>
          </a:bodyPr>
          <a:lstStyle/>
          <a:p>
            <a:r>
              <a:rPr lang="en-US" altLang="zh-CN" dirty="0"/>
              <a:t>Module</a:t>
            </a:r>
            <a:endParaRPr lang="zh-CN" altLang="en-US" dirty="0"/>
          </a:p>
        </p:txBody>
      </p:sp>
      <p:sp>
        <p:nvSpPr>
          <p:cNvPr id="52" name="文本框 51">
            <a:extLst>
              <a:ext uri="{FF2B5EF4-FFF2-40B4-BE49-F238E27FC236}">
                <a16:creationId xmlns:a16="http://schemas.microsoft.com/office/drawing/2014/main" id="{915E1252-6540-44C0-9A72-BAC3685426F7}"/>
              </a:ext>
            </a:extLst>
          </p:cNvPr>
          <p:cNvSpPr txBox="1"/>
          <p:nvPr/>
        </p:nvSpPr>
        <p:spPr>
          <a:xfrm>
            <a:off x="9477926" y="6268670"/>
            <a:ext cx="1872208" cy="369332"/>
          </a:xfrm>
          <a:prstGeom prst="rect">
            <a:avLst/>
          </a:prstGeom>
          <a:noFill/>
        </p:spPr>
        <p:txBody>
          <a:bodyPr wrap="square" rtlCol="0">
            <a:spAutoFit/>
          </a:bodyPr>
          <a:lstStyle/>
          <a:p>
            <a:r>
              <a:rPr lang="en-US" altLang="zh-CN" dirty="0"/>
              <a:t>Electronic board</a:t>
            </a:r>
            <a:endParaRPr lang="zh-CN" altLang="en-US" dirty="0"/>
          </a:p>
        </p:txBody>
      </p:sp>
      <p:cxnSp>
        <p:nvCxnSpPr>
          <p:cNvPr id="54" name="直接箭头连接符 53">
            <a:extLst>
              <a:ext uri="{FF2B5EF4-FFF2-40B4-BE49-F238E27FC236}">
                <a16:creationId xmlns:a16="http://schemas.microsoft.com/office/drawing/2014/main" id="{FAA19E0D-4CBF-4213-9E21-CD330DD1D4E2}"/>
              </a:ext>
            </a:extLst>
          </p:cNvPr>
          <p:cNvCxnSpPr>
            <a:endCxn id="52" idx="1"/>
          </p:cNvCxnSpPr>
          <p:nvPr/>
        </p:nvCxnSpPr>
        <p:spPr>
          <a:xfrm flipV="1">
            <a:off x="9336360" y="6453336"/>
            <a:ext cx="141566" cy="7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文本框 54">
            <a:extLst>
              <a:ext uri="{FF2B5EF4-FFF2-40B4-BE49-F238E27FC236}">
                <a16:creationId xmlns:a16="http://schemas.microsoft.com/office/drawing/2014/main" id="{90D2CA8F-E9DF-46FD-B06E-6855122D5265}"/>
              </a:ext>
            </a:extLst>
          </p:cNvPr>
          <p:cNvSpPr txBox="1"/>
          <p:nvPr/>
        </p:nvSpPr>
        <p:spPr>
          <a:xfrm>
            <a:off x="9396055" y="2160945"/>
            <a:ext cx="1296144" cy="369332"/>
          </a:xfrm>
          <a:prstGeom prst="rect">
            <a:avLst/>
          </a:prstGeom>
          <a:noFill/>
        </p:spPr>
        <p:txBody>
          <a:bodyPr wrap="square" rtlCol="0">
            <a:spAutoFit/>
          </a:bodyPr>
          <a:lstStyle/>
          <a:p>
            <a:r>
              <a:rPr lang="en-US" altLang="zh-CN" dirty="0"/>
              <a:t>An example</a:t>
            </a:r>
            <a:endParaRPr lang="zh-CN" altLang="en-US" dirty="0"/>
          </a:p>
        </p:txBody>
      </p:sp>
      <p:pic>
        <p:nvPicPr>
          <p:cNvPr id="57" name="图片 56">
            <a:extLst>
              <a:ext uri="{FF2B5EF4-FFF2-40B4-BE49-F238E27FC236}">
                <a16:creationId xmlns:a16="http://schemas.microsoft.com/office/drawing/2014/main" id="{F6F1E7D3-CB30-4689-BD9E-D71CE29CFAAF}"/>
              </a:ext>
            </a:extLst>
          </p:cNvPr>
          <p:cNvPicPr>
            <a:picLocks noChangeAspect="1"/>
          </p:cNvPicPr>
          <p:nvPr/>
        </p:nvPicPr>
        <p:blipFill>
          <a:blip r:embed="rId8"/>
          <a:stretch>
            <a:fillRect/>
          </a:stretch>
        </p:blipFill>
        <p:spPr>
          <a:xfrm>
            <a:off x="10993222" y="678556"/>
            <a:ext cx="1091204" cy="1482389"/>
          </a:xfrm>
          <a:prstGeom prst="rect">
            <a:avLst/>
          </a:prstGeom>
        </p:spPr>
      </p:pic>
    </p:spTree>
    <p:extLst>
      <p:ext uri="{BB962C8B-B14F-4D97-AF65-F5344CB8AC3E}">
        <p14:creationId xmlns:p14="http://schemas.microsoft.com/office/powerpoint/2010/main" val="1615621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内容占位符 1">
                <a:extLst>
                  <a:ext uri="{FF2B5EF4-FFF2-40B4-BE49-F238E27FC236}">
                    <a16:creationId xmlns:a16="http://schemas.microsoft.com/office/drawing/2014/main" id="{51B74191-8B91-4387-B92C-3653037895F6}"/>
                  </a:ext>
                </a:extLst>
              </p:cNvPr>
              <p:cNvSpPr>
                <a:spLocks noGrp="1"/>
              </p:cNvSpPr>
              <p:nvPr>
                <p:ph idx="1"/>
              </p:nvPr>
            </p:nvSpPr>
            <p:spPr>
              <a:xfrm>
                <a:off x="185864" y="980954"/>
                <a:ext cx="6687905" cy="2893559"/>
              </a:xfrm>
            </p:spPr>
            <p:txBody>
              <a:bodyPr>
                <a:normAutofit fontScale="92500" lnSpcReduction="20000"/>
              </a:bodyPr>
              <a:lstStyle/>
              <a:p>
                <a:r>
                  <a:rPr lang="en-US" altLang="zh-CN" sz="2400" dirty="0"/>
                  <a:t>Simulation for single channel</a:t>
                </a:r>
              </a:p>
              <a:p>
                <a:pPr lvl="1"/>
                <a:r>
                  <a:rPr lang="en-US" altLang="zh-CN" sz="2000" dirty="0"/>
                  <a:t>Fiber embedding: groove </a:t>
                </a:r>
                <a:r>
                  <a:rPr lang="en-US" altLang="zh-CN" sz="2000" dirty="0">
                    <a:sym typeface="Wingdings" panose="05000000000000000000" pitchFamily="2" charset="2"/>
                  </a:rPr>
                  <a:t> hole, </a:t>
                </a:r>
                <a14:m>
                  <m:oMath xmlns:m="http://schemas.openxmlformats.org/officeDocument/2006/math">
                    <m:sSub>
                      <m:sSubPr>
                        <m:ctrlPr>
                          <a:rPr lang="en-US" altLang="zh-CN" sz="2000" b="0" i="1" smtClean="0">
                            <a:solidFill>
                              <a:srgbClr val="FF0000"/>
                            </a:solidFill>
                            <a:latin typeface="Cambria Math" panose="02040503050406030204" pitchFamily="18" charset="0"/>
                            <a:sym typeface="Wingdings" panose="05000000000000000000" pitchFamily="2" charset="2"/>
                          </a:rPr>
                        </m:ctrlPr>
                      </m:sSubPr>
                      <m:e>
                        <m:r>
                          <a:rPr lang="en-US" altLang="zh-CN" sz="2000" b="0" i="1" smtClean="0">
                            <a:solidFill>
                              <a:srgbClr val="FF0000"/>
                            </a:solidFill>
                            <a:latin typeface="Cambria Math" panose="02040503050406030204" pitchFamily="18" charset="0"/>
                            <a:sym typeface="Wingdings" panose="05000000000000000000" pitchFamily="2" charset="2"/>
                          </a:rPr>
                          <m:t>𝑁</m:t>
                        </m:r>
                      </m:e>
                      <m:sub>
                        <m:r>
                          <a:rPr lang="en-US" altLang="zh-CN" sz="2000" b="0" i="1" smtClean="0">
                            <a:solidFill>
                              <a:srgbClr val="FF0000"/>
                            </a:solidFill>
                            <a:latin typeface="Cambria Math" panose="02040503050406030204" pitchFamily="18" charset="0"/>
                            <a:sym typeface="Wingdings" panose="05000000000000000000" pitchFamily="2" charset="2"/>
                          </a:rPr>
                          <m:t>𝑝𝑒</m:t>
                        </m:r>
                      </m:sub>
                    </m:sSub>
                    <m:r>
                      <a:rPr lang="en-US" altLang="zh-CN" sz="2000" b="0" i="1" smtClean="0">
                        <a:solidFill>
                          <a:srgbClr val="FF0000"/>
                        </a:solidFill>
                        <a:latin typeface="Cambria Math" panose="02040503050406030204" pitchFamily="18" charset="0"/>
                        <a:sym typeface="Wingdings" panose="05000000000000000000" pitchFamily="2" charset="2"/>
                      </a:rPr>
                      <m:t>×1.4</m:t>
                    </m:r>
                  </m:oMath>
                </a14:m>
                <a:endParaRPr lang="en-US" altLang="zh-CN" sz="2000" dirty="0">
                  <a:solidFill>
                    <a:srgbClr val="FF0000"/>
                  </a:solidFill>
                </a:endParaRPr>
              </a:p>
              <a:p>
                <a:pPr lvl="1"/>
                <a:r>
                  <a:rPr lang="en-US" altLang="zh-CN" sz="2000" dirty="0"/>
                  <a:t>Diameter of fiber: </a:t>
                </a:r>
                <a14:m>
                  <m:oMath xmlns:m="http://schemas.openxmlformats.org/officeDocument/2006/math">
                    <m:r>
                      <a:rPr lang="en-US" altLang="zh-CN" sz="2000" i="1" dirty="0" smtClean="0">
                        <a:latin typeface="Cambria Math" panose="02040503050406030204" pitchFamily="18" charset="0"/>
                      </a:rPr>
                      <m:t>1.2</m:t>
                    </m:r>
                    <m:r>
                      <a:rPr lang="en-US" altLang="zh-CN" sz="2000" i="1" dirty="0" smtClean="0">
                        <a:latin typeface="Cambria Math" panose="02040503050406030204" pitchFamily="18" charset="0"/>
                      </a:rPr>
                      <m:t>𝑚𝑚</m:t>
                    </m:r>
                    <m:r>
                      <a:rPr lang="en-US" altLang="zh-CN" sz="2000" i="1" dirty="0" smtClean="0">
                        <a:latin typeface="Cambria Math" panose="02040503050406030204" pitchFamily="18" charset="0"/>
                      </a:rPr>
                      <m:t> </m:t>
                    </m:r>
                  </m:oMath>
                </a14:m>
                <a:r>
                  <a:rPr lang="en-US" altLang="zh-CN" sz="2000" dirty="0">
                    <a:sym typeface="Wingdings" panose="05000000000000000000" pitchFamily="2" charset="2"/>
                  </a:rPr>
                  <a:t> </a:t>
                </a:r>
                <a14:m>
                  <m:oMath xmlns:m="http://schemas.openxmlformats.org/officeDocument/2006/math">
                    <m:r>
                      <a:rPr lang="en-US" altLang="zh-CN" sz="2000" i="1" dirty="0" smtClean="0">
                        <a:latin typeface="Cambria Math" panose="02040503050406030204" pitchFamily="18" charset="0"/>
                        <a:sym typeface="Wingdings" panose="05000000000000000000" pitchFamily="2" charset="2"/>
                      </a:rPr>
                      <m:t>2.0</m:t>
                    </m:r>
                    <m:r>
                      <a:rPr lang="en-US" altLang="zh-CN" sz="2000" i="1" dirty="0" smtClean="0">
                        <a:latin typeface="Cambria Math" panose="02040503050406030204" pitchFamily="18" charset="0"/>
                        <a:sym typeface="Wingdings" panose="05000000000000000000" pitchFamily="2" charset="2"/>
                      </a:rPr>
                      <m:t>𝑚𝑚</m:t>
                    </m:r>
                  </m:oMath>
                </a14:m>
                <a:r>
                  <a:rPr lang="en-US" altLang="zh-CN" sz="2000" dirty="0">
                    <a:sym typeface="Wingdings" panose="05000000000000000000" pitchFamily="2" charset="2"/>
                  </a:rPr>
                  <a:t>, </a:t>
                </a:r>
                <a14:m>
                  <m:oMath xmlns:m="http://schemas.openxmlformats.org/officeDocument/2006/math">
                    <m:sSub>
                      <m:sSubPr>
                        <m:ctrlPr>
                          <a:rPr lang="en-US" altLang="zh-CN" sz="2000" b="0" i="1" smtClean="0">
                            <a:solidFill>
                              <a:srgbClr val="FF0000"/>
                            </a:solidFill>
                            <a:latin typeface="Cambria Math" panose="02040503050406030204" pitchFamily="18" charset="0"/>
                            <a:sym typeface="Wingdings" panose="05000000000000000000" pitchFamily="2" charset="2"/>
                          </a:rPr>
                        </m:ctrlPr>
                      </m:sSubPr>
                      <m:e>
                        <m:r>
                          <a:rPr lang="en-US" altLang="zh-CN" sz="2000" b="0" i="1" smtClean="0">
                            <a:solidFill>
                              <a:srgbClr val="FF0000"/>
                            </a:solidFill>
                            <a:latin typeface="Cambria Math" panose="02040503050406030204" pitchFamily="18" charset="0"/>
                            <a:sym typeface="Wingdings" panose="05000000000000000000" pitchFamily="2" charset="2"/>
                          </a:rPr>
                          <m:t>𝑁</m:t>
                        </m:r>
                      </m:e>
                      <m:sub>
                        <m:r>
                          <a:rPr lang="en-US" altLang="zh-CN" sz="2000" b="0" i="1" smtClean="0">
                            <a:solidFill>
                              <a:srgbClr val="FF0000"/>
                            </a:solidFill>
                            <a:latin typeface="Cambria Math" panose="02040503050406030204" pitchFamily="18" charset="0"/>
                            <a:sym typeface="Wingdings" panose="05000000000000000000" pitchFamily="2" charset="2"/>
                          </a:rPr>
                          <m:t>𝑝𝑒</m:t>
                        </m:r>
                      </m:sub>
                    </m:sSub>
                    <m:r>
                      <a:rPr lang="en-US" altLang="zh-CN" sz="2000" b="0" i="1" smtClean="0">
                        <a:solidFill>
                          <a:srgbClr val="FF0000"/>
                        </a:solidFill>
                        <a:latin typeface="Cambria Math" panose="02040503050406030204" pitchFamily="18" charset="0"/>
                        <a:sym typeface="Wingdings" panose="05000000000000000000" pitchFamily="2" charset="2"/>
                      </a:rPr>
                      <m:t>×2.8</m:t>
                    </m:r>
                  </m:oMath>
                </a14:m>
                <a:r>
                  <a:rPr lang="en-US" altLang="zh-CN" sz="2000" dirty="0">
                    <a:solidFill>
                      <a:srgbClr val="FF0000"/>
                    </a:solidFill>
                    <a:sym typeface="Wingdings" panose="05000000000000000000" pitchFamily="2" charset="2"/>
                  </a:rPr>
                  <a:t> </a:t>
                </a:r>
              </a:p>
              <a:p>
                <a:r>
                  <a:rPr lang="en-US" altLang="zh-CN" sz="2400" dirty="0"/>
                  <a:t>Very new R&amp;D, like the production in Fermilab.</a:t>
                </a:r>
                <a:endParaRPr lang="zh-CN" altLang="en-US" sz="2400" dirty="0"/>
              </a:p>
              <a:p>
                <a:r>
                  <a:rPr lang="en-US" altLang="zh-CN" sz="2400" dirty="0"/>
                  <a:t>Fiber embedding: </a:t>
                </a:r>
                <a:r>
                  <a:rPr lang="en-US" altLang="zh-CN" sz="2400" dirty="0">
                    <a:solidFill>
                      <a:srgbClr val="FF0000"/>
                    </a:solidFill>
                  </a:rPr>
                  <a:t>Groove </a:t>
                </a:r>
                <a:r>
                  <a:rPr lang="en-US" altLang="zh-CN" sz="2400" dirty="0">
                    <a:solidFill>
                      <a:srgbClr val="FF0000"/>
                    </a:solidFill>
                    <a:sym typeface="Wingdings" panose="05000000000000000000" pitchFamily="2" charset="2"/>
                  </a:rPr>
                  <a:t> hole</a:t>
                </a:r>
              </a:p>
              <a:p>
                <a:r>
                  <a:rPr lang="en-US" altLang="zh-CN" sz="2400" dirty="0"/>
                  <a:t>No new fiber available yet, we use three </a:t>
                </a:r>
                <a14:m>
                  <m:oMath xmlns:m="http://schemas.openxmlformats.org/officeDocument/2006/math">
                    <m:r>
                      <a:rPr lang="en-US" altLang="zh-CN" sz="2400" i="1" dirty="0">
                        <a:latin typeface="Cambria Math" panose="02040503050406030204" pitchFamily="18" charset="0"/>
                      </a:rPr>
                      <m:t>1.2</m:t>
                    </m:r>
                    <m:r>
                      <a:rPr lang="en-US" altLang="zh-CN" sz="2400" i="1" dirty="0">
                        <a:latin typeface="Cambria Math" panose="02040503050406030204" pitchFamily="18" charset="0"/>
                      </a:rPr>
                      <m:t>𝑚𝑚</m:t>
                    </m:r>
                    <m:r>
                      <a:rPr lang="en-US" altLang="zh-CN" sz="2400" i="1" dirty="0">
                        <a:latin typeface="Cambria Math" panose="02040503050406030204" pitchFamily="18" charset="0"/>
                      </a:rPr>
                      <m:t> </m:t>
                    </m:r>
                  </m:oMath>
                </a14:m>
                <a:r>
                  <a:rPr lang="en-US" altLang="zh-CN" sz="2400" dirty="0"/>
                  <a:t>fibers.</a:t>
                </a:r>
              </a:p>
              <a:p>
                <a:r>
                  <a:rPr lang="en-US" altLang="zh-CN" sz="2400" dirty="0"/>
                  <a:t>Optical glue can increase the </a:t>
                </a:r>
                <a14:m>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𝑁</m:t>
                        </m:r>
                      </m:e>
                      <m:sub>
                        <m:r>
                          <a:rPr lang="en-US" altLang="zh-CN" sz="2400" i="1" dirty="0" smtClean="0">
                            <a:latin typeface="Cambria Math" panose="02040503050406030204" pitchFamily="18" charset="0"/>
                          </a:rPr>
                          <m:t>𝑝𝑒</m:t>
                        </m:r>
                      </m:sub>
                    </m:sSub>
                  </m:oMath>
                </a14:m>
                <a:r>
                  <a:rPr lang="en-US" altLang="zh-CN" sz="2400" dirty="0"/>
                  <a:t> by 25-30%. </a:t>
                </a:r>
                <a:r>
                  <a:rPr lang="en-US" altLang="zh-CN" sz="2400" dirty="0">
                    <a:solidFill>
                      <a:srgbClr val="FF0000"/>
                    </a:solidFill>
                  </a:rPr>
                  <a:t>Tested!</a:t>
                </a:r>
              </a:p>
            </p:txBody>
          </p:sp>
        </mc:Choice>
        <mc:Fallback xmlns="">
          <p:sp>
            <p:nvSpPr>
              <p:cNvPr id="2" name="内容占位符 1">
                <a:extLst>
                  <a:ext uri="{FF2B5EF4-FFF2-40B4-BE49-F238E27FC236}">
                    <a16:creationId xmlns:a16="http://schemas.microsoft.com/office/drawing/2014/main" id="{51B74191-8B91-4387-B92C-3653037895F6}"/>
                  </a:ext>
                </a:extLst>
              </p:cNvPr>
              <p:cNvSpPr>
                <a:spLocks noGrp="1" noRot="1" noChangeAspect="1" noMove="1" noResize="1" noEditPoints="1" noAdjustHandles="1" noChangeArrowheads="1" noChangeShapeType="1" noTextEdit="1"/>
              </p:cNvSpPr>
              <p:nvPr>
                <p:ph idx="1"/>
              </p:nvPr>
            </p:nvSpPr>
            <p:spPr>
              <a:xfrm>
                <a:off x="185864" y="980954"/>
                <a:ext cx="6687905" cy="2893559"/>
              </a:xfrm>
              <a:blipFill>
                <a:blip r:embed="rId2"/>
                <a:stretch>
                  <a:fillRect l="-546" t="-2737" r="-2095"/>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5350C79D-6FCC-47AE-9006-44FE66D689B4}"/>
              </a:ext>
            </a:extLst>
          </p:cNvPr>
          <p:cNvSpPr>
            <a:spLocks noGrp="1"/>
          </p:cNvSpPr>
          <p:nvPr>
            <p:ph type="sldNum" sz="quarter" idx="12"/>
          </p:nvPr>
        </p:nvSpPr>
        <p:spPr/>
        <p:txBody>
          <a:bodyPr/>
          <a:lstStyle/>
          <a:p>
            <a:fld id="{F15E9139-A00B-4B2A-98A6-095DC08F1345}" type="slidenum">
              <a:rPr lang="zh-CN" altLang="en-US" smtClean="0"/>
              <a:pPr/>
              <a:t>17</a:t>
            </a:fld>
            <a:endParaRPr lang="zh-CN" altLang="en-US" dirty="0"/>
          </a:p>
        </p:txBody>
      </p:sp>
      <p:pic>
        <p:nvPicPr>
          <p:cNvPr id="10" name="图片 9">
            <a:extLst>
              <a:ext uri="{FF2B5EF4-FFF2-40B4-BE49-F238E27FC236}">
                <a16:creationId xmlns:a16="http://schemas.microsoft.com/office/drawing/2014/main" id="{2CCE4E49-0B88-433A-969A-6A14645DE6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33" t="29311" r="11854" b="28527"/>
          <a:stretch/>
        </p:blipFill>
        <p:spPr>
          <a:xfrm>
            <a:off x="6500357" y="1093623"/>
            <a:ext cx="1584176" cy="430013"/>
          </a:xfrm>
          <a:prstGeom prst="rect">
            <a:avLst/>
          </a:prstGeom>
        </p:spPr>
      </p:pic>
      <p:pic>
        <p:nvPicPr>
          <p:cNvPr id="11" name="图片 10">
            <a:extLst>
              <a:ext uri="{FF2B5EF4-FFF2-40B4-BE49-F238E27FC236}">
                <a16:creationId xmlns:a16="http://schemas.microsoft.com/office/drawing/2014/main" id="{540D46B4-26F9-4522-B89F-032454E8C5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88" t="25340" r="4232" b="25057"/>
          <a:stretch/>
        </p:blipFill>
        <p:spPr>
          <a:xfrm>
            <a:off x="6479364" y="2161478"/>
            <a:ext cx="1622171" cy="430558"/>
          </a:xfrm>
          <a:prstGeom prst="rect">
            <a:avLst/>
          </a:prstGeom>
        </p:spPr>
      </p:pic>
      <p:cxnSp>
        <p:nvCxnSpPr>
          <p:cNvPr id="14" name="直接箭头连接符 13">
            <a:extLst>
              <a:ext uri="{FF2B5EF4-FFF2-40B4-BE49-F238E27FC236}">
                <a16:creationId xmlns:a16="http://schemas.microsoft.com/office/drawing/2014/main" id="{48249941-E36D-4BA9-A53C-54CA2328D0B5}"/>
              </a:ext>
            </a:extLst>
          </p:cNvPr>
          <p:cNvCxnSpPr>
            <a:cxnSpLocks/>
          </p:cNvCxnSpPr>
          <p:nvPr/>
        </p:nvCxnSpPr>
        <p:spPr>
          <a:xfrm>
            <a:off x="7292445" y="1628800"/>
            <a:ext cx="0" cy="5040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标题 2">
            <a:extLst>
              <a:ext uri="{FF2B5EF4-FFF2-40B4-BE49-F238E27FC236}">
                <a16:creationId xmlns:a16="http://schemas.microsoft.com/office/drawing/2014/main" id="{204AF046-CB57-4EB0-BD0B-7CC36979C1E7}"/>
              </a:ext>
            </a:extLst>
          </p:cNvPr>
          <p:cNvSpPr>
            <a:spLocks noGrp="1"/>
          </p:cNvSpPr>
          <p:nvPr>
            <p:ph type="title"/>
          </p:nvPr>
        </p:nvSpPr>
        <p:spPr>
          <a:xfrm>
            <a:off x="666712" y="142852"/>
            <a:ext cx="10763325" cy="725470"/>
          </a:xfrm>
        </p:spPr>
        <p:txBody>
          <a:bodyPr/>
          <a:lstStyle/>
          <a:p>
            <a:r>
              <a:rPr lang="en-US" altLang="zh-CN" dirty="0"/>
              <a:t>Improvements on the </a:t>
            </a:r>
            <a:r>
              <a:rPr lang="en-US" altLang="zh-CN" dirty="0" err="1"/>
              <a:t>scint</a:t>
            </a:r>
            <a:r>
              <a:rPr lang="en-US" altLang="zh-CN" dirty="0"/>
              <a:t>. strip</a:t>
            </a:r>
            <a:endParaRPr lang="zh-CN" altLang="en-US" dirty="0"/>
          </a:p>
        </p:txBody>
      </p:sp>
      <p:pic>
        <p:nvPicPr>
          <p:cNvPr id="22" name="图片 21">
            <a:extLst>
              <a:ext uri="{FF2B5EF4-FFF2-40B4-BE49-F238E27FC236}">
                <a16:creationId xmlns:a16="http://schemas.microsoft.com/office/drawing/2014/main" id="{021158D0-59DF-4F16-955B-6744AFD269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1429"/>
          <a:stretch/>
        </p:blipFill>
        <p:spPr>
          <a:xfrm>
            <a:off x="8256240" y="1308630"/>
            <a:ext cx="3671075" cy="2057352"/>
          </a:xfrm>
          <a:prstGeom prst="rect">
            <a:avLst/>
          </a:prstGeom>
        </p:spPr>
      </p:pic>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43513D08-B808-4845-8F6E-21C8EEAA134F}"/>
                  </a:ext>
                </a:extLst>
              </p:cNvPr>
              <p:cNvSpPr txBox="1"/>
              <p:nvPr/>
            </p:nvSpPr>
            <p:spPr>
              <a:xfrm>
                <a:off x="8662184" y="967264"/>
                <a:ext cx="3265131" cy="369332"/>
              </a:xfrm>
              <a:prstGeom prst="rect">
                <a:avLst/>
              </a:prstGeom>
              <a:noFill/>
            </p:spPr>
            <p:txBody>
              <a:bodyPr wrap="square" rtlCol="0">
                <a:spAutoFit/>
              </a:bodyPr>
              <a:lstStyle/>
              <a:p>
                <a:r>
                  <a:rPr lang="en-US" altLang="zh-CN" dirty="0"/>
                  <a:t>Use NDL EQR15 </a:t>
                </a:r>
                <a14:m>
                  <m:oMath xmlns:m="http://schemas.openxmlformats.org/officeDocument/2006/math">
                    <m:r>
                      <a:rPr lang="en-US" altLang="zh-CN" b="0" i="1" dirty="0" smtClean="0">
                        <a:latin typeface="Cambria Math" panose="02040503050406030204" pitchFamily="18" charset="0"/>
                      </a:rPr>
                      <m:t>3</m:t>
                    </m:r>
                    <m:r>
                      <a:rPr lang="en-US" altLang="zh-CN" b="0" i="1" dirty="0" smtClean="0">
                        <a:latin typeface="Cambria Math" panose="02040503050406030204" pitchFamily="18" charset="0"/>
                      </a:rPr>
                      <m:t>𝑚𝑚</m:t>
                    </m:r>
                    <m:r>
                      <a:rPr lang="en-US" altLang="zh-CN" b="0" i="1" dirty="0" smtClean="0">
                        <a:latin typeface="Cambria Math" panose="02040503050406030204" pitchFamily="18" charset="0"/>
                      </a:rPr>
                      <m:t>×3</m:t>
                    </m:r>
                    <m:r>
                      <a:rPr lang="en-US" altLang="zh-CN" b="0" i="1" dirty="0" smtClean="0">
                        <a:latin typeface="Cambria Math" panose="02040503050406030204" pitchFamily="18" charset="0"/>
                      </a:rPr>
                      <m:t>𝑚𝑚</m:t>
                    </m:r>
                  </m:oMath>
                </a14:m>
                <a:endParaRPr lang="zh-CN" altLang="en-US" dirty="0"/>
              </a:p>
            </p:txBody>
          </p:sp>
        </mc:Choice>
        <mc:Fallback xmlns="">
          <p:sp>
            <p:nvSpPr>
              <p:cNvPr id="23" name="文本框 22">
                <a:extLst>
                  <a:ext uri="{FF2B5EF4-FFF2-40B4-BE49-F238E27FC236}">
                    <a16:creationId xmlns:a16="http://schemas.microsoft.com/office/drawing/2014/main" id="{43513D08-B808-4845-8F6E-21C8EEAA134F}"/>
                  </a:ext>
                </a:extLst>
              </p:cNvPr>
              <p:cNvSpPr txBox="1">
                <a:spLocks noRot="1" noChangeAspect="1" noMove="1" noResize="1" noEditPoints="1" noAdjustHandles="1" noChangeArrowheads="1" noChangeShapeType="1" noTextEdit="1"/>
              </p:cNvSpPr>
              <p:nvPr/>
            </p:nvSpPr>
            <p:spPr>
              <a:xfrm>
                <a:off x="8662184" y="967264"/>
                <a:ext cx="3265131" cy="369332"/>
              </a:xfrm>
              <a:prstGeom prst="rect">
                <a:avLst/>
              </a:prstGeom>
              <a:blipFill>
                <a:blip r:embed="rId6"/>
                <a:stretch>
                  <a:fillRect l="-1679" t="-10000"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BD617248-13F4-4339-A44B-532CD9022833}"/>
                  </a:ext>
                </a:extLst>
              </p:cNvPr>
              <p:cNvSpPr txBox="1"/>
              <p:nvPr/>
            </p:nvSpPr>
            <p:spPr>
              <a:xfrm>
                <a:off x="6699909" y="3384182"/>
                <a:ext cx="2326017"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14:m>
                  <m:oMath xmlns:m="http://schemas.openxmlformats.org/officeDocument/2006/math">
                    <m:r>
                      <a:rPr lang="en-US" altLang="zh-CN" i="1" dirty="0" smtClean="0">
                        <a:latin typeface="Cambria Math" panose="02040503050406030204" pitchFamily="18" charset="0"/>
                      </a:rPr>
                      <m:t>1.65</m:t>
                    </m:r>
                    <m:r>
                      <a:rPr lang="en-US" altLang="zh-CN" i="1" dirty="0" smtClean="0">
                        <a:latin typeface="Cambria Math" panose="02040503050406030204" pitchFamily="18" charset="0"/>
                      </a:rPr>
                      <m:t>𝑚</m:t>
                    </m:r>
                  </m:oMath>
                </a14:m>
                <a:r>
                  <a:rPr lang="en-US" altLang="zh-CN" dirty="0"/>
                  <a:t> new </a:t>
                </a:r>
                <a:r>
                  <a:rPr lang="en-US" altLang="zh-CN" dirty="0" err="1"/>
                  <a:t>scint</a:t>
                </a:r>
                <a:r>
                  <a:rPr lang="en-US" altLang="zh-CN" dirty="0"/>
                  <a:t> with </a:t>
                </a:r>
                <a14:m>
                  <m:oMath xmlns:m="http://schemas.openxmlformats.org/officeDocument/2006/math">
                    <m:r>
                      <a:rPr lang="en-US" altLang="zh-CN" i="1" dirty="0" smtClean="0">
                        <a:latin typeface="Cambria Math" panose="02040503050406030204" pitchFamily="18" charset="0"/>
                      </a:rPr>
                      <m:t>2.5</m:t>
                    </m:r>
                    <m:r>
                      <a:rPr lang="en-US" altLang="zh-CN" i="1" dirty="0" smtClean="0">
                        <a:latin typeface="Cambria Math" panose="02040503050406030204" pitchFamily="18" charset="0"/>
                      </a:rPr>
                      <m:t>𝑚𝑚</m:t>
                    </m:r>
                  </m:oMath>
                </a14:m>
                <a:r>
                  <a:rPr lang="en-US" altLang="zh-CN" dirty="0"/>
                  <a:t> diameter hole</a:t>
                </a:r>
                <a:endParaRPr lang="zh-CN" altLang="en-US" dirty="0"/>
              </a:p>
            </p:txBody>
          </p:sp>
        </mc:Choice>
        <mc:Fallback xmlns="">
          <p:sp>
            <p:nvSpPr>
              <p:cNvPr id="24" name="文本框 23">
                <a:extLst>
                  <a:ext uri="{FF2B5EF4-FFF2-40B4-BE49-F238E27FC236}">
                    <a16:creationId xmlns:a16="http://schemas.microsoft.com/office/drawing/2014/main" id="{BD617248-13F4-4339-A44B-532CD9022833}"/>
                  </a:ext>
                </a:extLst>
              </p:cNvPr>
              <p:cNvSpPr txBox="1">
                <a:spLocks noRot="1" noChangeAspect="1" noMove="1" noResize="1" noEditPoints="1" noAdjustHandles="1" noChangeArrowheads="1" noChangeShapeType="1" noTextEdit="1"/>
              </p:cNvSpPr>
              <p:nvPr/>
            </p:nvSpPr>
            <p:spPr>
              <a:xfrm>
                <a:off x="6699909" y="3384182"/>
                <a:ext cx="2326017" cy="646331"/>
              </a:xfrm>
              <a:prstGeom prst="rect">
                <a:avLst/>
              </a:prstGeom>
              <a:blipFill>
                <a:blip r:embed="rId7"/>
                <a:stretch>
                  <a:fillRect t="-2727" b="-11818"/>
                </a:stretch>
              </a:blipFill>
            </p:spPr>
            <p:txBody>
              <a:bodyPr/>
              <a:lstStyle/>
              <a:p>
                <a:r>
                  <a:rPr lang="zh-CN" altLang="en-US">
                    <a:noFill/>
                  </a:rPr>
                  <a:t> </a:t>
                </a:r>
              </a:p>
            </p:txBody>
          </p:sp>
        </mc:Fallback>
      </mc:AlternateContent>
      <p:pic>
        <p:nvPicPr>
          <p:cNvPr id="25" name="图片 24">
            <a:extLst>
              <a:ext uri="{FF2B5EF4-FFF2-40B4-BE49-F238E27FC236}">
                <a16:creationId xmlns:a16="http://schemas.microsoft.com/office/drawing/2014/main" id="{960D51FD-55C3-410B-A4E0-694E31753466}"/>
              </a:ext>
            </a:extLst>
          </p:cNvPr>
          <p:cNvPicPr>
            <a:picLocks noChangeAspect="1"/>
          </p:cNvPicPr>
          <p:nvPr/>
        </p:nvPicPr>
        <p:blipFill>
          <a:blip r:embed="rId8"/>
          <a:stretch>
            <a:fillRect/>
          </a:stretch>
        </p:blipFill>
        <p:spPr>
          <a:xfrm>
            <a:off x="86085" y="3741817"/>
            <a:ext cx="2370854" cy="2639203"/>
          </a:xfrm>
          <a:prstGeom prst="rect">
            <a:avLst/>
          </a:prstGeom>
        </p:spPr>
      </p:pic>
      <p:pic>
        <p:nvPicPr>
          <p:cNvPr id="29" name="图片 28">
            <a:extLst>
              <a:ext uri="{FF2B5EF4-FFF2-40B4-BE49-F238E27FC236}">
                <a16:creationId xmlns:a16="http://schemas.microsoft.com/office/drawing/2014/main" id="{DF0D59EF-A707-451D-94F4-0FF1EF4B564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641" r="19842"/>
          <a:stretch/>
        </p:blipFill>
        <p:spPr>
          <a:xfrm>
            <a:off x="2525451" y="3741817"/>
            <a:ext cx="962243" cy="3026770"/>
          </a:xfrm>
          <a:prstGeom prst="rect">
            <a:avLst/>
          </a:prstGeom>
        </p:spPr>
      </p:pic>
      <p:sp>
        <p:nvSpPr>
          <p:cNvPr id="30" name="文本框 29">
            <a:extLst>
              <a:ext uri="{FF2B5EF4-FFF2-40B4-BE49-F238E27FC236}">
                <a16:creationId xmlns:a16="http://schemas.microsoft.com/office/drawing/2014/main" id="{C518EA40-07CB-48B0-A382-0160F7C2CF87}"/>
              </a:ext>
            </a:extLst>
          </p:cNvPr>
          <p:cNvSpPr txBox="1"/>
          <p:nvPr/>
        </p:nvSpPr>
        <p:spPr>
          <a:xfrm>
            <a:off x="3144745" y="5908618"/>
            <a:ext cx="1757775" cy="82677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1600" dirty="0"/>
              <a:t>New scintillator provided by GNKD, with our R&amp;D!</a:t>
            </a:r>
            <a:endParaRPr lang="zh-CN" altLang="en-US" sz="1600" dirty="0"/>
          </a:p>
        </p:txBody>
      </p:sp>
      <p:sp>
        <p:nvSpPr>
          <p:cNvPr id="31" name="文本框 30">
            <a:extLst>
              <a:ext uri="{FF2B5EF4-FFF2-40B4-BE49-F238E27FC236}">
                <a16:creationId xmlns:a16="http://schemas.microsoft.com/office/drawing/2014/main" id="{9F71C295-0751-44DB-AFE4-9B7FDB5E5FD5}"/>
              </a:ext>
            </a:extLst>
          </p:cNvPr>
          <p:cNvSpPr txBox="1"/>
          <p:nvPr/>
        </p:nvSpPr>
        <p:spPr>
          <a:xfrm>
            <a:off x="94555" y="6198952"/>
            <a:ext cx="2268433"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dirty="0"/>
              <a:t>Scintillator production at Fermilab</a:t>
            </a:r>
            <a:endParaRPr lang="zh-CN" altLang="en-US" dirty="0"/>
          </a:p>
        </p:txBody>
      </p:sp>
      <p:pic>
        <p:nvPicPr>
          <p:cNvPr id="32" name="图片 31">
            <a:extLst>
              <a:ext uri="{FF2B5EF4-FFF2-40B4-BE49-F238E27FC236}">
                <a16:creationId xmlns:a16="http://schemas.microsoft.com/office/drawing/2014/main" id="{14094B00-F507-4625-9687-8B425C0FA415}"/>
              </a:ext>
            </a:extLst>
          </p:cNvPr>
          <p:cNvPicPr>
            <a:picLocks noChangeAspect="1"/>
          </p:cNvPicPr>
          <p:nvPr/>
        </p:nvPicPr>
        <p:blipFill>
          <a:blip r:embed="rId10"/>
          <a:stretch>
            <a:fillRect/>
          </a:stretch>
        </p:blipFill>
        <p:spPr>
          <a:xfrm>
            <a:off x="4032016" y="3905934"/>
            <a:ext cx="2650352" cy="1886299"/>
          </a:xfrm>
          <a:prstGeom prst="rect">
            <a:avLst/>
          </a:prstGeom>
        </p:spPr>
      </p:pic>
      <p:grpSp>
        <p:nvGrpSpPr>
          <p:cNvPr id="33" name="组合 32">
            <a:extLst>
              <a:ext uri="{FF2B5EF4-FFF2-40B4-BE49-F238E27FC236}">
                <a16:creationId xmlns:a16="http://schemas.microsoft.com/office/drawing/2014/main" id="{ABD475A7-7589-437D-B454-5867977ACACA}"/>
              </a:ext>
            </a:extLst>
          </p:cNvPr>
          <p:cNvGrpSpPr/>
          <p:nvPr/>
        </p:nvGrpSpPr>
        <p:grpSpPr>
          <a:xfrm>
            <a:off x="6775753" y="4395741"/>
            <a:ext cx="2911243" cy="1985279"/>
            <a:chOff x="6775753" y="4395741"/>
            <a:chExt cx="2911243" cy="1985279"/>
          </a:xfrm>
        </p:grpSpPr>
        <p:pic>
          <p:nvPicPr>
            <p:cNvPr id="34" name="图片 33">
              <a:extLst>
                <a:ext uri="{FF2B5EF4-FFF2-40B4-BE49-F238E27FC236}">
                  <a16:creationId xmlns:a16="http://schemas.microsoft.com/office/drawing/2014/main" id="{18FB9E88-6E35-40D4-A848-39329ECB1256}"/>
                </a:ext>
              </a:extLst>
            </p:cNvPr>
            <p:cNvPicPr>
              <a:picLocks noChangeAspect="1"/>
            </p:cNvPicPr>
            <p:nvPr/>
          </p:nvPicPr>
          <p:blipFill>
            <a:blip r:embed="rId11"/>
            <a:stretch>
              <a:fillRect/>
            </a:stretch>
          </p:blipFill>
          <p:spPr>
            <a:xfrm>
              <a:off x="6775753" y="4395741"/>
              <a:ext cx="2911243" cy="1985279"/>
            </a:xfrm>
            <a:prstGeom prst="rect">
              <a:avLst/>
            </a:prstGeom>
          </p:spPr>
        </p:pic>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D2D3ABF0-4BA9-4375-9022-BC246B62FA03}"/>
                    </a:ext>
                  </a:extLst>
                </p:cNvPr>
                <p:cNvSpPr txBox="1"/>
                <p:nvPr/>
              </p:nvSpPr>
              <p:spPr>
                <a:xfrm>
                  <a:off x="7229504" y="4849083"/>
                  <a:ext cx="11521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𝜖</m:t>
                        </m:r>
                        <m:r>
                          <a:rPr lang="en-US" altLang="zh-CN" b="0" i="1" smtClean="0">
                            <a:latin typeface="Cambria Math" panose="02040503050406030204" pitchFamily="18" charset="0"/>
                          </a:rPr>
                          <m:t>=95%</m:t>
                        </m:r>
                      </m:oMath>
                    </m:oMathPara>
                  </a14:m>
                  <a:endParaRPr lang="zh-CN" altLang="en-US" dirty="0"/>
                </a:p>
              </p:txBody>
            </p:sp>
          </mc:Choice>
          <mc:Fallback xmlns="">
            <p:sp>
              <p:nvSpPr>
                <p:cNvPr id="35" name="文本框 34">
                  <a:extLst>
                    <a:ext uri="{FF2B5EF4-FFF2-40B4-BE49-F238E27FC236}">
                      <a16:creationId xmlns:a16="http://schemas.microsoft.com/office/drawing/2014/main" id="{D2D3ABF0-4BA9-4375-9022-BC246B62FA03}"/>
                    </a:ext>
                  </a:extLst>
                </p:cNvPr>
                <p:cNvSpPr txBox="1">
                  <a:spLocks noRot="1" noChangeAspect="1" noMove="1" noResize="1" noEditPoints="1" noAdjustHandles="1" noChangeArrowheads="1" noChangeShapeType="1" noTextEdit="1"/>
                </p:cNvSpPr>
                <p:nvPr/>
              </p:nvSpPr>
              <p:spPr>
                <a:xfrm>
                  <a:off x="7229504" y="4849083"/>
                  <a:ext cx="1152128" cy="369332"/>
                </a:xfrm>
                <a:prstGeom prst="rect">
                  <a:avLst/>
                </a:prstGeom>
                <a:blipFill>
                  <a:blip r:embed="rId12"/>
                  <a:stretch>
                    <a:fillRect/>
                  </a:stretch>
                </a:blipFill>
              </p:spPr>
              <p:txBody>
                <a:bodyPr/>
                <a:lstStyle/>
                <a:p>
                  <a:r>
                    <a:rPr lang="zh-CN" altLang="en-US">
                      <a:noFill/>
                    </a:rPr>
                    <a:t> </a:t>
                  </a:r>
                </a:p>
              </p:txBody>
            </p:sp>
          </mc:Fallback>
        </mc:AlternateContent>
      </p:grpSp>
      <p:grpSp>
        <p:nvGrpSpPr>
          <p:cNvPr id="36" name="组合 35">
            <a:extLst>
              <a:ext uri="{FF2B5EF4-FFF2-40B4-BE49-F238E27FC236}">
                <a16:creationId xmlns:a16="http://schemas.microsoft.com/office/drawing/2014/main" id="{3A0AE5BA-774D-462D-A230-DB5E6EE97483}"/>
              </a:ext>
            </a:extLst>
          </p:cNvPr>
          <p:cNvGrpSpPr/>
          <p:nvPr/>
        </p:nvGrpSpPr>
        <p:grpSpPr>
          <a:xfrm>
            <a:off x="9428826" y="4220727"/>
            <a:ext cx="2571830" cy="1872022"/>
            <a:chOff x="9428826" y="4220727"/>
            <a:chExt cx="2571830" cy="1872022"/>
          </a:xfrm>
        </p:grpSpPr>
        <p:pic>
          <p:nvPicPr>
            <p:cNvPr id="37" name="图片 36">
              <a:extLst>
                <a:ext uri="{FF2B5EF4-FFF2-40B4-BE49-F238E27FC236}">
                  <a16:creationId xmlns:a16="http://schemas.microsoft.com/office/drawing/2014/main" id="{760F023E-4537-49F3-922C-7641D28549CB}"/>
                </a:ext>
              </a:extLst>
            </p:cNvPr>
            <p:cNvPicPr>
              <a:picLocks noChangeAspect="1"/>
            </p:cNvPicPr>
            <p:nvPr/>
          </p:nvPicPr>
          <p:blipFill>
            <a:blip r:embed="rId13"/>
            <a:stretch>
              <a:fillRect/>
            </a:stretch>
          </p:blipFill>
          <p:spPr>
            <a:xfrm>
              <a:off x="9428826" y="4220727"/>
              <a:ext cx="2571830" cy="1872022"/>
            </a:xfrm>
            <a:prstGeom prst="rect">
              <a:avLst/>
            </a:prstGeom>
          </p:spPr>
        </p:pic>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D155C5AD-77CC-43B7-B328-404DD5AE43E1}"/>
                    </a:ext>
                  </a:extLst>
                </p:cNvPr>
                <p:cNvSpPr txBox="1"/>
                <p:nvPr/>
              </p:nvSpPr>
              <p:spPr>
                <a:xfrm>
                  <a:off x="10446916" y="4537822"/>
                  <a:ext cx="11521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𝜎</m:t>
                            </m:r>
                          </m:e>
                          <m:sub>
                            <m:r>
                              <a:rPr lang="en-US" altLang="zh-CN" b="0" i="1" smtClean="0">
                                <a:latin typeface="Cambria Math" panose="02040503050406030204" pitchFamily="18" charset="0"/>
                              </a:rPr>
                              <m:t>𝑇</m:t>
                            </m:r>
                          </m:sub>
                        </m:sSub>
                        <m:r>
                          <a:rPr lang="en-US" altLang="zh-CN" b="0" i="1" smtClean="0">
                            <a:latin typeface="Cambria Math" panose="02040503050406030204" pitchFamily="18" charset="0"/>
                          </a:rPr>
                          <m:t>&lt;1</m:t>
                        </m:r>
                        <m:r>
                          <a:rPr lang="en-US" altLang="zh-CN" b="0" i="1" smtClean="0">
                            <a:latin typeface="Cambria Math" panose="02040503050406030204" pitchFamily="18" charset="0"/>
                          </a:rPr>
                          <m:t>𝑛𝑠</m:t>
                        </m:r>
                      </m:oMath>
                    </m:oMathPara>
                  </a14:m>
                  <a:endParaRPr lang="zh-CN" altLang="en-US" dirty="0"/>
                </a:p>
              </p:txBody>
            </p:sp>
          </mc:Choice>
          <mc:Fallback xmlns="">
            <p:sp>
              <p:nvSpPr>
                <p:cNvPr id="38" name="文本框 37">
                  <a:extLst>
                    <a:ext uri="{FF2B5EF4-FFF2-40B4-BE49-F238E27FC236}">
                      <a16:creationId xmlns:a16="http://schemas.microsoft.com/office/drawing/2014/main" id="{D155C5AD-77CC-43B7-B328-404DD5AE43E1}"/>
                    </a:ext>
                  </a:extLst>
                </p:cNvPr>
                <p:cNvSpPr txBox="1">
                  <a:spLocks noRot="1" noChangeAspect="1" noMove="1" noResize="1" noEditPoints="1" noAdjustHandles="1" noChangeArrowheads="1" noChangeShapeType="1" noTextEdit="1"/>
                </p:cNvSpPr>
                <p:nvPr/>
              </p:nvSpPr>
              <p:spPr>
                <a:xfrm>
                  <a:off x="10446916" y="4537822"/>
                  <a:ext cx="1152128" cy="369332"/>
                </a:xfrm>
                <a:prstGeom prst="rect">
                  <a:avLst/>
                </a:prstGeom>
                <a:blipFill>
                  <a:blip r:embed="rId14"/>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6245C245-7EE2-421B-9211-15F4FD93F6F2}"/>
                  </a:ext>
                </a:extLst>
              </p:cNvPr>
              <p:cNvSpPr txBox="1"/>
              <p:nvPr/>
            </p:nvSpPr>
            <p:spPr>
              <a:xfrm>
                <a:off x="5609179" y="6381020"/>
                <a:ext cx="5544905"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2000" dirty="0">
                    <a:solidFill>
                      <a:srgbClr val="FF0000"/>
                    </a:solidFill>
                  </a:rPr>
                  <a:t>Very positive to the design of  long module (</a:t>
                </a:r>
                <a14:m>
                  <m:oMath xmlns:m="http://schemas.openxmlformats.org/officeDocument/2006/math">
                    <m:r>
                      <a:rPr lang="en-US" altLang="zh-CN" sz="2000" i="1" dirty="0" smtClean="0">
                        <a:solidFill>
                          <a:srgbClr val="FF0000"/>
                        </a:solidFill>
                        <a:latin typeface="Cambria Math" panose="02040503050406030204" pitchFamily="18" charset="0"/>
                      </a:rPr>
                      <m:t>&gt;4</m:t>
                    </m:r>
                    <m:r>
                      <a:rPr lang="en-US" altLang="zh-CN" sz="2000" i="1" dirty="0" smtClean="0">
                        <a:solidFill>
                          <a:srgbClr val="FF0000"/>
                        </a:solidFill>
                        <a:latin typeface="Cambria Math" panose="02040503050406030204" pitchFamily="18" charset="0"/>
                      </a:rPr>
                      <m:t>𝑚</m:t>
                    </m:r>
                  </m:oMath>
                </a14:m>
                <a:r>
                  <a:rPr lang="en-US" altLang="zh-CN" sz="2000" dirty="0">
                    <a:solidFill>
                      <a:srgbClr val="FF0000"/>
                    </a:solidFill>
                  </a:rPr>
                  <a:t>).</a:t>
                </a:r>
                <a:endParaRPr lang="zh-CN" altLang="en-US" sz="2000" dirty="0">
                  <a:solidFill>
                    <a:srgbClr val="FF0000"/>
                  </a:solidFill>
                </a:endParaRPr>
              </a:p>
            </p:txBody>
          </p:sp>
        </mc:Choice>
        <mc:Fallback xmlns="">
          <p:sp>
            <p:nvSpPr>
              <p:cNvPr id="39" name="文本框 38">
                <a:extLst>
                  <a:ext uri="{FF2B5EF4-FFF2-40B4-BE49-F238E27FC236}">
                    <a16:creationId xmlns:a16="http://schemas.microsoft.com/office/drawing/2014/main" id="{6245C245-7EE2-421B-9211-15F4FD93F6F2}"/>
                  </a:ext>
                </a:extLst>
              </p:cNvPr>
              <p:cNvSpPr txBox="1">
                <a:spLocks noRot="1" noChangeAspect="1" noMove="1" noResize="1" noEditPoints="1" noAdjustHandles="1" noChangeArrowheads="1" noChangeShapeType="1" noTextEdit="1"/>
              </p:cNvSpPr>
              <p:nvPr/>
            </p:nvSpPr>
            <p:spPr>
              <a:xfrm>
                <a:off x="5609179" y="6381020"/>
                <a:ext cx="5544905" cy="400110"/>
              </a:xfrm>
              <a:prstGeom prst="rect">
                <a:avLst/>
              </a:prstGeom>
              <a:blipFill>
                <a:blip r:embed="rId15"/>
                <a:stretch>
                  <a:fillRect l="-875" t="-5797" b="-23188"/>
                </a:stretch>
              </a:blipFill>
            </p:spPr>
            <p:txBody>
              <a:bodyPr/>
              <a:lstStyle/>
              <a:p>
                <a:r>
                  <a:rPr lang="zh-CN" altLang="en-US">
                    <a:noFill/>
                  </a:rPr>
                  <a:t> </a:t>
                </a:r>
              </a:p>
            </p:txBody>
          </p:sp>
        </mc:Fallback>
      </mc:AlternateContent>
      <p:sp>
        <p:nvSpPr>
          <p:cNvPr id="40" name="文本框 39">
            <a:extLst>
              <a:ext uri="{FF2B5EF4-FFF2-40B4-BE49-F238E27FC236}">
                <a16:creationId xmlns:a16="http://schemas.microsoft.com/office/drawing/2014/main" id="{E68B383D-206B-4D61-B078-84A765C793AB}"/>
              </a:ext>
            </a:extLst>
          </p:cNvPr>
          <p:cNvSpPr txBox="1"/>
          <p:nvPr/>
        </p:nvSpPr>
        <p:spPr>
          <a:xfrm>
            <a:off x="9264352" y="3711743"/>
            <a:ext cx="1800200"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dirty="0"/>
              <a:t>Trigger at middle</a:t>
            </a:r>
            <a:endParaRPr lang="zh-CN" altLang="en-US" dirty="0"/>
          </a:p>
        </p:txBody>
      </p:sp>
      <p:cxnSp>
        <p:nvCxnSpPr>
          <p:cNvPr id="41" name="直接箭头连接符 40">
            <a:extLst>
              <a:ext uri="{FF2B5EF4-FFF2-40B4-BE49-F238E27FC236}">
                <a16:creationId xmlns:a16="http://schemas.microsoft.com/office/drawing/2014/main" id="{7A541D01-15C9-4092-9FF6-41FD32C2B3FE}"/>
              </a:ext>
            </a:extLst>
          </p:cNvPr>
          <p:cNvCxnSpPr>
            <a:cxnSpLocks/>
          </p:cNvCxnSpPr>
          <p:nvPr/>
        </p:nvCxnSpPr>
        <p:spPr>
          <a:xfrm flipV="1">
            <a:off x="9428826" y="2693758"/>
            <a:ext cx="0" cy="101798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524EA913-5070-4E64-88C2-BA1759AA9D4E}"/>
              </a:ext>
            </a:extLst>
          </p:cNvPr>
          <p:cNvSpPr txBox="1"/>
          <p:nvPr/>
        </p:nvSpPr>
        <p:spPr>
          <a:xfrm>
            <a:off x="10117093" y="3297206"/>
            <a:ext cx="2108805" cy="369332"/>
          </a:xfrm>
          <a:prstGeom prst="rect">
            <a:avLst/>
          </a:prstGeom>
          <a:noFill/>
        </p:spPr>
        <p:txBody>
          <a:bodyPr wrap="square" rtlCol="0">
            <a:spAutoFit/>
          </a:bodyPr>
          <a:lstStyle/>
          <a:p>
            <a:r>
              <a:rPr lang="en-US" altLang="zh-CN" dirty="0"/>
              <a:t>Without optical glue </a:t>
            </a:r>
            <a:endParaRPr lang="zh-CN" altLang="en-US" dirty="0"/>
          </a:p>
        </p:txBody>
      </p:sp>
    </p:spTree>
    <p:extLst>
      <p:ext uri="{BB962C8B-B14F-4D97-AF65-F5344CB8AC3E}">
        <p14:creationId xmlns:p14="http://schemas.microsoft.com/office/powerpoint/2010/main" val="3809515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F473A4-072E-4E64-A285-5C087511AD75}"/>
              </a:ext>
            </a:extLst>
          </p:cNvPr>
          <p:cNvSpPr>
            <a:spLocks noGrp="1"/>
          </p:cNvSpPr>
          <p:nvPr>
            <p:ph type="title"/>
          </p:nvPr>
        </p:nvSpPr>
        <p:spPr/>
        <p:txBody>
          <a:bodyPr/>
          <a:lstStyle/>
          <a:p>
            <a:r>
              <a:rPr lang="en-US" altLang="zh-CN" dirty="0"/>
              <a:t>And the chimneys for magnetics</a:t>
            </a:r>
            <a:endParaRPr lang="zh-CN" altLang="en-US" dirty="0"/>
          </a:p>
        </p:txBody>
      </p:sp>
      <p:sp>
        <p:nvSpPr>
          <p:cNvPr id="3" name="灯片编号占位符 2">
            <a:extLst>
              <a:ext uri="{FF2B5EF4-FFF2-40B4-BE49-F238E27FC236}">
                <a16:creationId xmlns:a16="http://schemas.microsoft.com/office/drawing/2014/main" id="{691F1115-06DF-4CF1-B988-0D01A0666833}"/>
              </a:ext>
            </a:extLst>
          </p:cNvPr>
          <p:cNvSpPr>
            <a:spLocks noGrp="1"/>
          </p:cNvSpPr>
          <p:nvPr>
            <p:ph type="sldNum" sz="quarter" idx="12"/>
          </p:nvPr>
        </p:nvSpPr>
        <p:spPr/>
        <p:txBody>
          <a:bodyPr/>
          <a:lstStyle/>
          <a:p>
            <a:fld id="{27F552FA-C358-4F70-9CE8-3E41459FCE36}" type="slidenum">
              <a:rPr lang="zh-CN" altLang="en-US" smtClean="0"/>
              <a:t>18</a:t>
            </a:fld>
            <a:endParaRPr lang="zh-CN" altLang="en-US"/>
          </a:p>
        </p:txBody>
      </p:sp>
      <p:pic>
        <p:nvPicPr>
          <p:cNvPr id="10" name="图片 9">
            <a:extLst>
              <a:ext uri="{FF2B5EF4-FFF2-40B4-BE49-F238E27FC236}">
                <a16:creationId xmlns:a16="http://schemas.microsoft.com/office/drawing/2014/main" id="{3B481EC4-5573-41E6-B084-84D2980AE7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6867" y="3717189"/>
            <a:ext cx="2680022" cy="3016722"/>
          </a:xfrm>
          <a:prstGeom prst="rect">
            <a:avLst/>
          </a:prstGeom>
        </p:spPr>
      </p:pic>
      <p:pic>
        <p:nvPicPr>
          <p:cNvPr id="12" name="图片 11">
            <a:extLst>
              <a:ext uri="{FF2B5EF4-FFF2-40B4-BE49-F238E27FC236}">
                <a16:creationId xmlns:a16="http://schemas.microsoft.com/office/drawing/2014/main" id="{81D38818-AEB8-4BFC-8B15-E714F5305A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6200" y="3818255"/>
            <a:ext cx="2453071" cy="2747152"/>
          </a:xfrm>
          <a:prstGeom prst="rect">
            <a:avLst/>
          </a:prstGeom>
        </p:spPr>
      </p:pic>
      <p:pic>
        <p:nvPicPr>
          <p:cNvPr id="14" name="图片 13">
            <a:extLst>
              <a:ext uri="{FF2B5EF4-FFF2-40B4-BE49-F238E27FC236}">
                <a16:creationId xmlns:a16="http://schemas.microsoft.com/office/drawing/2014/main" id="{01E49251-B097-41AA-B443-0F64F087A1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232" y="3911232"/>
            <a:ext cx="2563826" cy="2803916"/>
          </a:xfrm>
          <a:prstGeom prst="rect">
            <a:avLst/>
          </a:prstGeom>
        </p:spPr>
      </p:pic>
      <p:pic>
        <p:nvPicPr>
          <p:cNvPr id="16" name="图片 15">
            <a:extLst>
              <a:ext uri="{FF2B5EF4-FFF2-40B4-BE49-F238E27FC236}">
                <a16:creationId xmlns:a16="http://schemas.microsoft.com/office/drawing/2014/main" id="{52F5F71C-E33A-49D0-9289-0109F5B87C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9496" y="1072563"/>
            <a:ext cx="3488139" cy="2529260"/>
          </a:xfrm>
          <a:prstGeom prst="rect">
            <a:avLst/>
          </a:prstGeom>
        </p:spPr>
      </p:pic>
      <p:pic>
        <p:nvPicPr>
          <p:cNvPr id="18" name="图片 17">
            <a:extLst>
              <a:ext uri="{FF2B5EF4-FFF2-40B4-BE49-F238E27FC236}">
                <a16:creationId xmlns:a16="http://schemas.microsoft.com/office/drawing/2014/main" id="{FA9C3261-D2EE-49D9-B0E2-80AA228789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0016" y="1146556"/>
            <a:ext cx="3634589" cy="2462930"/>
          </a:xfrm>
          <a:prstGeom prst="rect">
            <a:avLst/>
          </a:prstGeom>
        </p:spPr>
      </p:pic>
    </p:spTree>
    <p:extLst>
      <p:ext uri="{BB962C8B-B14F-4D97-AF65-F5344CB8AC3E}">
        <p14:creationId xmlns:p14="http://schemas.microsoft.com/office/powerpoint/2010/main" val="2972694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B39508D-80B0-4EC5-937A-50D825CB99B5}"/>
              </a:ext>
            </a:extLst>
          </p:cNvPr>
          <p:cNvSpPr>
            <a:spLocks noGrp="1"/>
          </p:cNvSpPr>
          <p:nvPr>
            <p:ph idx="1"/>
          </p:nvPr>
        </p:nvSpPr>
        <p:spPr>
          <a:xfrm>
            <a:off x="12819" y="988824"/>
            <a:ext cx="7091293" cy="4840303"/>
          </a:xfrm>
        </p:spPr>
        <p:txBody>
          <a:bodyPr>
            <a:normAutofit/>
          </a:bodyPr>
          <a:lstStyle/>
          <a:p>
            <a:r>
              <a:rPr lang="en-US" altLang="zh-CN" sz="2400" dirty="0"/>
              <a:t>Study on mini power to be integrated into the FEE.</a:t>
            </a:r>
            <a:endParaRPr lang="zh-CN" altLang="en-US" sz="2400" dirty="0"/>
          </a:p>
        </p:txBody>
      </p:sp>
      <p:sp>
        <p:nvSpPr>
          <p:cNvPr id="3" name="标题 2">
            <a:extLst>
              <a:ext uri="{FF2B5EF4-FFF2-40B4-BE49-F238E27FC236}">
                <a16:creationId xmlns:a16="http://schemas.microsoft.com/office/drawing/2014/main" id="{514096E2-152B-4FC4-BBDB-8F3AC92EC853}"/>
              </a:ext>
            </a:extLst>
          </p:cNvPr>
          <p:cNvSpPr>
            <a:spLocks noGrp="1"/>
          </p:cNvSpPr>
          <p:nvPr>
            <p:ph type="title"/>
          </p:nvPr>
        </p:nvSpPr>
        <p:spPr/>
        <p:txBody>
          <a:bodyPr>
            <a:normAutofit/>
          </a:bodyPr>
          <a:lstStyle/>
          <a:p>
            <a:r>
              <a:rPr lang="en-US" altLang="zh-CN" dirty="0" err="1"/>
              <a:t>SiPM</a:t>
            </a:r>
            <a:r>
              <a:rPr lang="en-US" altLang="zh-CN" dirty="0"/>
              <a:t> mini power</a:t>
            </a:r>
            <a:endParaRPr lang="zh-CN" altLang="en-US" dirty="0"/>
          </a:p>
        </p:txBody>
      </p:sp>
      <p:sp>
        <p:nvSpPr>
          <p:cNvPr id="4" name="灯片编号占位符 3">
            <a:extLst>
              <a:ext uri="{FF2B5EF4-FFF2-40B4-BE49-F238E27FC236}">
                <a16:creationId xmlns:a16="http://schemas.microsoft.com/office/drawing/2014/main" id="{FB731CB8-E798-4EAC-A958-B73AE3EDC8FC}"/>
              </a:ext>
            </a:extLst>
          </p:cNvPr>
          <p:cNvSpPr>
            <a:spLocks noGrp="1"/>
          </p:cNvSpPr>
          <p:nvPr>
            <p:ph type="sldNum" sz="quarter" idx="12"/>
          </p:nvPr>
        </p:nvSpPr>
        <p:spPr/>
        <p:txBody>
          <a:bodyPr/>
          <a:lstStyle/>
          <a:p>
            <a:fld id="{F15E9139-A00B-4B2A-98A6-095DC08F1345}" type="slidenum">
              <a:rPr lang="zh-CN" altLang="en-US" smtClean="0"/>
              <a:pPr/>
              <a:t>19</a:t>
            </a:fld>
            <a:endParaRPr lang="zh-CN" altLang="en-US"/>
          </a:p>
        </p:txBody>
      </p:sp>
      <p:grpSp>
        <p:nvGrpSpPr>
          <p:cNvPr id="5" name="组合 4">
            <a:extLst>
              <a:ext uri="{FF2B5EF4-FFF2-40B4-BE49-F238E27FC236}">
                <a16:creationId xmlns:a16="http://schemas.microsoft.com/office/drawing/2014/main" id="{55257251-F352-4CB7-BF48-027F98C0F1B4}"/>
              </a:ext>
            </a:extLst>
          </p:cNvPr>
          <p:cNvGrpSpPr/>
          <p:nvPr/>
        </p:nvGrpSpPr>
        <p:grpSpPr>
          <a:xfrm>
            <a:off x="424718" y="1412776"/>
            <a:ext cx="5149875" cy="2865957"/>
            <a:chOff x="190741" y="1586583"/>
            <a:chExt cx="6311836" cy="4557562"/>
          </a:xfrm>
        </p:grpSpPr>
        <p:pic>
          <p:nvPicPr>
            <p:cNvPr id="6" name="图片 5">
              <a:extLst>
                <a:ext uri="{FF2B5EF4-FFF2-40B4-BE49-F238E27FC236}">
                  <a16:creationId xmlns:a16="http://schemas.microsoft.com/office/drawing/2014/main" id="{B6CB300E-17C9-43D3-826D-C40356078B4D}"/>
                </a:ext>
              </a:extLst>
            </p:cNvPr>
            <p:cNvPicPr>
              <a:picLocks noChangeAspect="1"/>
            </p:cNvPicPr>
            <p:nvPr/>
          </p:nvPicPr>
          <p:blipFill>
            <a:blip r:embed="rId2"/>
            <a:stretch>
              <a:fillRect/>
            </a:stretch>
          </p:blipFill>
          <p:spPr>
            <a:xfrm>
              <a:off x="190741" y="1586583"/>
              <a:ext cx="6311836" cy="4362825"/>
            </a:xfrm>
            <a:prstGeom prst="rect">
              <a:avLst/>
            </a:prstGeom>
          </p:spPr>
        </p:pic>
        <p:sp>
          <p:nvSpPr>
            <p:cNvPr id="7" name="矩形: 圆角 6">
              <a:extLst>
                <a:ext uri="{FF2B5EF4-FFF2-40B4-BE49-F238E27FC236}">
                  <a16:creationId xmlns:a16="http://schemas.microsoft.com/office/drawing/2014/main" id="{700A09E5-9DA8-4E2D-9CFB-0C6C5A6612F8}"/>
                </a:ext>
              </a:extLst>
            </p:cNvPr>
            <p:cNvSpPr/>
            <p:nvPr/>
          </p:nvSpPr>
          <p:spPr>
            <a:xfrm>
              <a:off x="3456034" y="2405396"/>
              <a:ext cx="1992662" cy="1023601"/>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EF36B861-FD0A-4424-9F9C-7D648D7B7FA7}"/>
                </a:ext>
              </a:extLst>
            </p:cNvPr>
            <p:cNvSpPr/>
            <p:nvPr/>
          </p:nvSpPr>
          <p:spPr>
            <a:xfrm>
              <a:off x="3501090" y="1657372"/>
              <a:ext cx="2905855" cy="556399"/>
            </a:xfrm>
            <a:prstGeom prst="rect">
              <a:avLst/>
            </a:prstGeom>
            <a:solidFill>
              <a:schemeClr val="bg1"/>
            </a:solidFill>
          </p:spPr>
          <p:txBody>
            <a:bodyPr wrap="none">
              <a:spAutoFit/>
            </a:bodyPr>
            <a:lstStyle/>
            <a:p>
              <a:r>
                <a:rPr lang="en-US" altLang="zh-CN" sz="1600" b="1" dirty="0">
                  <a:solidFill>
                    <a:srgbClr val="FF0000"/>
                  </a:solidFill>
                  <a:latin typeface="Arial" panose="020B0604020202020204" pitchFamily="34" charset="0"/>
                </a:rPr>
                <a:t>Temperature</a:t>
              </a:r>
              <a:r>
                <a:rPr lang="en-US" altLang="zh-CN" sz="1600" dirty="0">
                  <a:solidFill>
                    <a:srgbClr val="FF0000"/>
                  </a:solidFill>
                  <a:latin typeface="Arial" panose="020B0604020202020204" pitchFamily="34" charset="0"/>
                </a:rPr>
                <a:t> </a:t>
              </a:r>
              <a:r>
                <a:rPr lang="en-US" altLang="zh-CN" sz="1600" b="1" dirty="0">
                  <a:solidFill>
                    <a:srgbClr val="FF0000"/>
                  </a:solidFill>
                  <a:latin typeface="Arial" panose="020B0604020202020204" pitchFamily="34" charset="0"/>
                </a:rPr>
                <a:t>sensor</a:t>
              </a:r>
              <a:endParaRPr lang="zh-CN" altLang="en-US" sz="1600" dirty="0">
                <a:solidFill>
                  <a:srgbClr val="FF0000"/>
                </a:solidFill>
              </a:endParaRPr>
            </a:p>
          </p:txBody>
        </p:sp>
        <p:sp>
          <p:nvSpPr>
            <p:cNvPr id="9" name="矩形: 圆角 8">
              <a:extLst>
                <a:ext uri="{FF2B5EF4-FFF2-40B4-BE49-F238E27FC236}">
                  <a16:creationId xmlns:a16="http://schemas.microsoft.com/office/drawing/2014/main" id="{04B35F71-ACD5-4DC4-84B3-F6556361473F}"/>
                </a:ext>
              </a:extLst>
            </p:cNvPr>
            <p:cNvSpPr/>
            <p:nvPr/>
          </p:nvSpPr>
          <p:spPr>
            <a:xfrm>
              <a:off x="499603" y="3075214"/>
              <a:ext cx="1787995" cy="1494780"/>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10" name="矩形 9">
              <a:extLst>
                <a:ext uri="{FF2B5EF4-FFF2-40B4-BE49-F238E27FC236}">
                  <a16:creationId xmlns:a16="http://schemas.microsoft.com/office/drawing/2014/main" id="{38C16BED-096B-499C-A546-241B8E0FC7F1}"/>
                </a:ext>
              </a:extLst>
            </p:cNvPr>
            <p:cNvSpPr/>
            <p:nvPr/>
          </p:nvSpPr>
          <p:spPr>
            <a:xfrm>
              <a:off x="443227" y="2155260"/>
              <a:ext cx="2539316" cy="556399"/>
            </a:xfrm>
            <a:prstGeom prst="rect">
              <a:avLst/>
            </a:prstGeom>
            <a:solidFill>
              <a:schemeClr val="bg1"/>
            </a:solidFill>
          </p:spPr>
          <p:txBody>
            <a:bodyPr wrap="none">
              <a:spAutoFit/>
            </a:bodyPr>
            <a:lstStyle/>
            <a:p>
              <a:r>
                <a:rPr lang="en-US" altLang="zh-CN" sz="1600" b="1" dirty="0">
                  <a:solidFill>
                    <a:srgbClr val="FF0000"/>
                  </a:solidFill>
                  <a:latin typeface="Arial" panose="020B0604020202020204" pitchFamily="34" charset="0"/>
                </a:rPr>
                <a:t>DC Power supply</a:t>
              </a:r>
              <a:endParaRPr lang="zh-CN" altLang="en-US" sz="1600" dirty="0">
                <a:solidFill>
                  <a:srgbClr val="FF0000"/>
                </a:solidFill>
              </a:endParaRPr>
            </a:p>
          </p:txBody>
        </p:sp>
        <p:sp>
          <p:nvSpPr>
            <p:cNvPr id="11" name="矩形: 圆角 10">
              <a:extLst>
                <a:ext uri="{FF2B5EF4-FFF2-40B4-BE49-F238E27FC236}">
                  <a16:creationId xmlns:a16="http://schemas.microsoft.com/office/drawing/2014/main" id="{B56DE97A-2529-4A25-A747-33948088A7B1}"/>
                </a:ext>
              </a:extLst>
            </p:cNvPr>
            <p:cNvSpPr/>
            <p:nvPr/>
          </p:nvSpPr>
          <p:spPr>
            <a:xfrm>
              <a:off x="2022833" y="4908265"/>
              <a:ext cx="2113450" cy="803714"/>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2DCC791E-5634-475C-8454-C158CAD9F2AA}"/>
                </a:ext>
              </a:extLst>
            </p:cNvPr>
            <p:cNvSpPr/>
            <p:nvPr/>
          </p:nvSpPr>
          <p:spPr>
            <a:xfrm>
              <a:off x="2981353" y="5587746"/>
              <a:ext cx="3002711" cy="556399"/>
            </a:xfrm>
            <a:prstGeom prst="rect">
              <a:avLst/>
            </a:prstGeom>
            <a:solidFill>
              <a:schemeClr val="bg1"/>
            </a:solidFill>
          </p:spPr>
          <p:txBody>
            <a:bodyPr wrap="none">
              <a:spAutoFit/>
            </a:bodyPr>
            <a:lstStyle/>
            <a:p>
              <a:r>
                <a:rPr lang="en-US" altLang="zh-CN" sz="1600" b="1" dirty="0">
                  <a:solidFill>
                    <a:srgbClr val="FF0000"/>
                  </a:solidFill>
                  <a:latin typeface="Arial" panose="020B0604020202020204" pitchFamily="34" charset="0"/>
                </a:rPr>
                <a:t>USB-C communicate</a:t>
              </a:r>
              <a:endParaRPr lang="zh-CN" altLang="en-US" sz="1600" b="1" dirty="0">
                <a:solidFill>
                  <a:srgbClr val="FF0000"/>
                </a:solidFill>
                <a:latin typeface="Arial" panose="020B0604020202020204" pitchFamily="34" charset="0"/>
              </a:endParaRPr>
            </a:p>
          </p:txBody>
        </p:sp>
      </p:grpSp>
      <p:pic>
        <p:nvPicPr>
          <p:cNvPr id="13" name="图片 12">
            <a:extLst>
              <a:ext uri="{FF2B5EF4-FFF2-40B4-BE49-F238E27FC236}">
                <a16:creationId xmlns:a16="http://schemas.microsoft.com/office/drawing/2014/main" id="{C62B7110-2044-4096-94CE-64A3A027A544}"/>
              </a:ext>
            </a:extLst>
          </p:cNvPr>
          <p:cNvPicPr>
            <a:picLocks noChangeAspect="1"/>
          </p:cNvPicPr>
          <p:nvPr/>
        </p:nvPicPr>
        <p:blipFill>
          <a:blip r:embed="rId3"/>
          <a:stretch>
            <a:fillRect/>
          </a:stretch>
        </p:blipFill>
        <p:spPr>
          <a:xfrm>
            <a:off x="30392" y="4589090"/>
            <a:ext cx="2969264" cy="2126058"/>
          </a:xfrm>
          <a:prstGeom prst="rect">
            <a:avLst/>
          </a:prstGeom>
        </p:spPr>
      </p:pic>
      <p:pic>
        <p:nvPicPr>
          <p:cNvPr id="14" name="图片 13">
            <a:extLst>
              <a:ext uri="{FF2B5EF4-FFF2-40B4-BE49-F238E27FC236}">
                <a16:creationId xmlns:a16="http://schemas.microsoft.com/office/drawing/2014/main" id="{E8867B1D-9668-4EE4-A3DD-C3EF005AA898}"/>
              </a:ext>
            </a:extLst>
          </p:cNvPr>
          <p:cNvPicPr>
            <a:picLocks noChangeAspect="1"/>
          </p:cNvPicPr>
          <p:nvPr/>
        </p:nvPicPr>
        <p:blipFill>
          <a:blip r:embed="rId4"/>
          <a:stretch>
            <a:fillRect/>
          </a:stretch>
        </p:blipFill>
        <p:spPr>
          <a:xfrm>
            <a:off x="3057431" y="4646645"/>
            <a:ext cx="2881129" cy="2068503"/>
          </a:xfrm>
          <a:prstGeom prst="rect">
            <a:avLst/>
          </a:prstGeom>
        </p:spPr>
      </p:pic>
      <p:graphicFrame>
        <p:nvGraphicFramePr>
          <p:cNvPr id="15" name="表格 14">
            <a:extLst>
              <a:ext uri="{FF2B5EF4-FFF2-40B4-BE49-F238E27FC236}">
                <a16:creationId xmlns:a16="http://schemas.microsoft.com/office/drawing/2014/main" id="{C52BAF98-1E51-4E36-9643-B3A6F8725302}"/>
              </a:ext>
            </a:extLst>
          </p:cNvPr>
          <p:cNvGraphicFramePr>
            <a:graphicFrameLocks noGrp="1"/>
          </p:cNvGraphicFramePr>
          <p:nvPr/>
        </p:nvGraphicFramePr>
        <p:xfrm>
          <a:off x="6455366" y="1417317"/>
          <a:ext cx="5476158" cy="3550905"/>
        </p:xfrm>
        <a:graphic>
          <a:graphicData uri="http://schemas.openxmlformats.org/drawingml/2006/table">
            <a:tbl>
              <a:tblPr firstRow="1" bandRow="1">
                <a:tableStyleId>{5C22544A-7EE6-4342-B048-85BDC9FD1C3A}</a:tableStyleId>
              </a:tblPr>
              <a:tblGrid>
                <a:gridCol w="1659734">
                  <a:extLst>
                    <a:ext uri="{9D8B030D-6E8A-4147-A177-3AD203B41FA5}">
                      <a16:colId xmlns:a16="http://schemas.microsoft.com/office/drawing/2014/main" val="129312317"/>
                    </a:ext>
                  </a:extLst>
                </a:gridCol>
                <a:gridCol w="1364603">
                  <a:extLst>
                    <a:ext uri="{9D8B030D-6E8A-4147-A177-3AD203B41FA5}">
                      <a16:colId xmlns:a16="http://schemas.microsoft.com/office/drawing/2014/main" val="2545360658"/>
                    </a:ext>
                  </a:extLst>
                </a:gridCol>
                <a:gridCol w="1368152">
                  <a:extLst>
                    <a:ext uri="{9D8B030D-6E8A-4147-A177-3AD203B41FA5}">
                      <a16:colId xmlns:a16="http://schemas.microsoft.com/office/drawing/2014/main" val="2294718722"/>
                    </a:ext>
                  </a:extLst>
                </a:gridCol>
                <a:gridCol w="1083669">
                  <a:extLst>
                    <a:ext uri="{9D8B030D-6E8A-4147-A177-3AD203B41FA5}">
                      <a16:colId xmlns:a16="http://schemas.microsoft.com/office/drawing/2014/main" val="1520843484"/>
                    </a:ext>
                  </a:extLst>
                </a:gridCol>
              </a:tblGrid>
              <a:tr h="4767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err="1">
                          <a:solidFill>
                            <a:schemeClr val="bg1"/>
                          </a:solidFill>
                        </a:rPr>
                        <a:t>SiPM</a:t>
                      </a:r>
                      <a:r>
                        <a:rPr lang="en-US" altLang="zh-CN" sz="1400" b="1" dirty="0">
                          <a:solidFill>
                            <a:schemeClr val="bg1"/>
                          </a:solidFill>
                        </a:rPr>
                        <a:t> POWER</a:t>
                      </a:r>
                    </a:p>
                  </a:txBody>
                  <a:tcPr/>
                </a:tc>
                <a:tc>
                  <a:txBody>
                    <a:bodyPr/>
                    <a:lstStyle/>
                    <a:p>
                      <a:pPr algn="ctr"/>
                      <a:r>
                        <a:rPr lang="en-US" altLang="zh-CN" sz="1400" dirty="0"/>
                        <a:t>BIAS-2-14/70</a:t>
                      </a:r>
                    </a:p>
                    <a:p>
                      <a:pPr algn="ctr"/>
                      <a:r>
                        <a:rPr lang="en-US" altLang="zh-CN" sz="1400" dirty="0"/>
                        <a:t>@NDL</a:t>
                      </a:r>
                      <a:endParaRPr lang="zh-CN" altLang="en-US" sz="1400" dirty="0"/>
                    </a:p>
                  </a:txBody>
                  <a:tcPr/>
                </a:tc>
                <a:tc>
                  <a:txBody>
                    <a:bodyPr/>
                    <a:lstStyle/>
                    <a:p>
                      <a:pPr algn="ctr"/>
                      <a:r>
                        <a:rPr lang="en-US" altLang="zh-CN" sz="1400" dirty="0"/>
                        <a:t>C14156 </a:t>
                      </a:r>
                    </a:p>
                    <a:p>
                      <a:pPr algn="ctr"/>
                      <a:r>
                        <a:rPr lang="en-US" altLang="zh-CN" sz="1400" dirty="0"/>
                        <a:t>@Hamamatsu</a:t>
                      </a:r>
                      <a:endParaRPr lang="zh-CN" alt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t>MAX5026</a:t>
                      </a:r>
                    </a:p>
                    <a:p>
                      <a:pPr algn="ctr"/>
                      <a:r>
                        <a:rPr lang="en-US" altLang="zh-CN" sz="1400" dirty="0"/>
                        <a:t>@Fudan</a:t>
                      </a:r>
                      <a:endParaRPr lang="zh-CN" altLang="en-US" sz="1400" dirty="0"/>
                    </a:p>
                  </a:txBody>
                  <a:tcPr/>
                </a:tc>
                <a:extLst>
                  <a:ext uri="{0D108BD9-81ED-4DB2-BD59-A6C34878D82A}">
                    <a16:rowId xmlns:a16="http://schemas.microsoft.com/office/drawing/2014/main" val="3542844764"/>
                  </a:ext>
                </a:extLst>
              </a:tr>
              <a:tr h="476793">
                <a:tc>
                  <a:txBody>
                    <a:bodyPr/>
                    <a:lstStyle/>
                    <a:p>
                      <a:pPr algn="ctr"/>
                      <a:r>
                        <a:rPr lang="en-US" altLang="zh-CN" sz="1400" b="1" kern="1200" dirty="0">
                          <a:solidFill>
                            <a:schemeClr val="dk1"/>
                          </a:solidFill>
                          <a:latin typeface="+mn-lt"/>
                          <a:ea typeface="+mn-ea"/>
                          <a:cs typeface="+mn-cs"/>
                        </a:rPr>
                        <a:t>Voltage  (V)</a:t>
                      </a:r>
                    </a:p>
                    <a:p>
                      <a:pPr algn="ctr"/>
                      <a:r>
                        <a:rPr lang="en-US" altLang="zh-CN" sz="1400" b="1" kern="1200" dirty="0">
                          <a:solidFill>
                            <a:schemeClr val="dk1"/>
                          </a:solidFill>
                          <a:latin typeface="+mn-lt"/>
                          <a:ea typeface="+mn-ea"/>
                          <a:cs typeface="+mn-cs"/>
                        </a:rPr>
                        <a:t>Output Range</a:t>
                      </a:r>
                      <a:endParaRPr lang="zh-CN" altLang="en-US" sz="1400" b="1" kern="1200" dirty="0">
                        <a:solidFill>
                          <a:schemeClr val="dk1"/>
                        </a:solidFill>
                        <a:latin typeface="+mn-lt"/>
                        <a:ea typeface="+mn-ea"/>
                        <a:cs typeface="+mn-cs"/>
                      </a:endParaRPr>
                    </a:p>
                  </a:txBody>
                  <a:tcPr/>
                </a:tc>
                <a:tc>
                  <a:txBody>
                    <a:bodyPr/>
                    <a:lstStyle/>
                    <a:p>
                      <a:pPr algn="ctr"/>
                      <a:r>
                        <a:rPr lang="en-US" altLang="zh-CN" sz="1400" b="1" dirty="0"/>
                        <a:t>14~70</a:t>
                      </a:r>
                      <a:endParaRPr lang="zh-CN" altLang="en-US" sz="1400" b="1" dirty="0"/>
                    </a:p>
                  </a:txBody>
                  <a:tcPr anchor="ctr"/>
                </a:tc>
                <a:tc>
                  <a:txBody>
                    <a:bodyPr/>
                    <a:lstStyle/>
                    <a:p>
                      <a:pPr algn="ctr"/>
                      <a:r>
                        <a:rPr lang="en-US" altLang="zh-CN" sz="1400" b="1" dirty="0"/>
                        <a:t>0~80</a:t>
                      </a:r>
                      <a:endParaRPr lang="zh-CN" altLang="en-US" sz="1400" b="1" dirty="0"/>
                    </a:p>
                  </a:txBody>
                  <a:tcPr anchor="ctr"/>
                </a:tc>
                <a:tc>
                  <a:txBody>
                    <a:bodyPr/>
                    <a:lstStyle/>
                    <a:p>
                      <a:pPr algn="ctr"/>
                      <a:r>
                        <a:rPr lang="en-US" altLang="zh-CN" sz="1400" b="1" dirty="0"/>
                        <a:t>0~71</a:t>
                      </a:r>
                      <a:endParaRPr lang="zh-CN" altLang="en-US" sz="1400" b="1" dirty="0"/>
                    </a:p>
                  </a:txBody>
                  <a:tcPr anchor="ctr"/>
                </a:tc>
                <a:extLst>
                  <a:ext uri="{0D108BD9-81ED-4DB2-BD59-A6C34878D82A}">
                    <a16:rowId xmlns:a16="http://schemas.microsoft.com/office/drawing/2014/main" val="634365073"/>
                  </a:ext>
                </a:extLst>
              </a:tr>
              <a:tr h="476793">
                <a:tc>
                  <a:txBody>
                    <a:bodyPr/>
                    <a:lstStyle/>
                    <a:p>
                      <a:pPr algn="ctr"/>
                      <a:r>
                        <a:rPr lang="en-US" altLang="zh-CN" sz="1400" b="1" kern="1200" dirty="0">
                          <a:solidFill>
                            <a:schemeClr val="dk1"/>
                          </a:solidFill>
                          <a:latin typeface="+mn-lt"/>
                          <a:ea typeface="+mn-ea"/>
                          <a:cs typeface="+mn-cs"/>
                        </a:rPr>
                        <a:t>Current  (mA)</a:t>
                      </a:r>
                    </a:p>
                    <a:p>
                      <a:pPr algn="ctr"/>
                      <a:r>
                        <a:rPr lang="en-US" altLang="zh-CN" sz="1400" b="1" kern="1200" dirty="0">
                          <a:solidFill>
                            <a:schemeClr val="dk1"/>
                          </a:solidFill>
                          <a:latin typeface="+mn-lt"/>
                          <a:ea typeface="+mn-ea"/>
                          <a:cs typeface="+mn-cs"/>
                        </a:rPr>
                        <a:t>Output Range</a:t>
                      </a:r>
                      <a:endParaRPr lang="zh-CN" altLang="en-US" sz="1400" b="1" kern="1200" dirty="0">
                        <a:solidFill>
                          <a:schemeClr val="dk1"/>
                        </a:solidFill>
                        <a:latin typeface="+mn-lt"/>
                        <a:ea typeface="+mn-ea"/>
                        <a:cs typeface="+mn-cs"/>
                      </a:endParaRPr>
                    </a:p>
                  </a:txBody>
                  <a:tcPr/>
                </a:tc>
                <a:tc>
                  <a:txBody>
                    <a:bodyPr/>
                    <a:lstStyle/>
                    <a:p>
                      <a:pPr algn="ctr"/>
                      <a:r>
                        <a:rPr lang="en-US" altLang="zh-CN" sz="1400" b="1" kern="1200" dirty="0">
                          <a:solidFill>
                            <a:schemeClr val="dk1"/>
                          </a:solidFill>
                          <a:latin typeface="+mn-lt"/>
                          <a:ea typeface="+mn-ea"/>
                          <a:cs typeface="+mn-cs"/>
                        </a:rPr>
                        <a:t>0.5</a:t>
                      </a:r>
                      <a:endParaRPr lang="zh-CN" altLang="en-US" sz="1400" b="1" kern="1200" dirty="0">
                        <a:solidFill>
                          <a:schemeClr val="dk1"/>
                        </a:solidFill>
                        <a:latin typeface="+mn-lt"/>
                        <a:ea typeface="+mn-ea"/>
                        <a:cs typeface="+mn-cs"/>
                      </a:endParaRPr>
                    </a:p>
                  </a:txBody>
                  <a:tcPr anchor="ctr"/>
                </a:tc>
                <a:tc>
                  <a:txBody>
                    <a:bodyPr/>
                    <a:lstStyle/>
                    <a:p>
                      <a:pPr algn="ctr"/>
                      <a:r>
                        <a:rPr lang="en-US" altLang="zh-CN" sz="1400" b="1" kern="1200" dirty="0">
                          <a:solidFill>
                            <a:schemeClr val="dk1"/>
                          </a:solidFill>
                          <a:latin typeface="+mn-lt"/>
                          <a:ea typeface="+mn-ea"/>
                          <a:cs typeface="+mn-cs"/>
                        </a:rPr>
                        <a:t>2</a:t>
                      </a:r>
                      <a:endParaRPr lang="zh-CN" altLang="en-US" sz="1400" b="1"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a:solidFill>
                            <a:schemeClr val="dk1"/>
                          </a:solidFill>
                          <a:latin typeface="+mn-lt"/>
                          <a:ea typeface="+mn-ea"/>
                          <a:cs typeface="+mn-cs"/>
                        </a:rPr>
                        <a:t>2</a:t>
                      </a:r>
                      <a:endParaRPr lang="zh-CN" altLang="en-US" sz="1400" b="1" kern="1200" dirty="0">
                        <a:solidFill>
                          <a:schemeClr val="dk1"/>
                        </a:solidFill>
                        <a:latin typeface="+mn-lt"/>
                        <a:ea typeface="+mn-ea"/>
                        <a:cs typeface="+mn-cs"/>
                      </a:endParaRPr>
                    </a:p>
                    <a:p>
                      <a:pPr algn="ctr"/>
                      <a:endParaRPr lang="zh-CN" altLang="en-US" sz="1400" b="1" kern="1200" dirty="0">
                        <a:solidFill>
                          <a:schemeClr val="dk1"/>
                        </a:solidFill>
                        <a:latin typeface="+mn-lt"/>
                        <a:ea typeface="+mn-ea"/>
                        <a:cs typeface="+mn-cs"/>
                      </a:endParaRPr>
                    </a:p>
                  </a:txBody>
                  <a:tcPr anchor="ctr"/>
                </a:tc>
                <a:extLst>
                  <a:ext uri="{0D108BD9-81ED-4DB2-BD59-A6C34878D82A}">
                    <a16:rowId xmlns:a16="http://schemas.microsoft.com/office/drawing/2014/main" val="696164096"/>
                  </a:ext>
                </a:extLst>
              </a:tr>
              <a:tr h="476793">
                <a:tc>
                  <a:txBody>
                    <a:bodyPr/>
                    <a:lstStyle/>
                    <a:p>
                      <a:pPr algn="ctr"/>
                      <a:r>
                        <a:rPr lang="en-US" altLang="zh-CN" sz="1400" b="1" kern="1200" dirty="0">
                          <a:solidFill>
                            <a:schemeClr val="dk1"/>
                          </a:solidFill>
                          <a:latin typeface="+mn-lt"/>
                          <a:ea typeface="+mn-ea"/>
                          <a:cs typeface="+mn-cs"/>
                        </a:rPr>
                        <a:t>Number of </a:t>
                      </a:r>
                      <a:r>
                        <a:rPr lang="en-US" altLang="zh-CN" sz="1400" b="1" kern="1200" dirty="0" err="1">
                          <a:solidFill>
                            <a:schemeClr val="dk1"/>
                          </a:solidFill>
                          <a:latin typeface="+mn-lt"/>
                          <a:ea typeface="+mn-ea"/>
                          <a:cs typeface="+mn-cs"/>
                        </a:rPr>
                        <a:t>SiPMs</a:t>
                      </a:r>
                      <a:r>
                        <a:rPr lang="en-US" altLang="zh-CN" sz="1400" b="1" kern="1200" dirty="0">
                          <a:solidFill>
                            <a:schemeClr val="dk1"/>
                          </a:solidFill>
                          <a:latin typeface="+mn-lt"/>
                          <a:ea typeface="+mn-ea"/>
                          <a:cs typeface="+mn-cs"/>
                        </a:rPr>
                        <a:t> driven</a:t>
                      </a:r>
                      <a:endParaRPr lang="zh-CN" altLang="en-US" sz="1400" b="1" kern="1200" dirty="0">
                        <a:solidFill>
                          <a:schemeClr val="dk1"/>
                        </a:solidFill>
                        <a:latin typeface="+mn-lt"/>
                        <a:ea typeface="+mn-ea"/>
                        <a:cs typeface="+mn-cs"/>
                      </a:endParaRPr>
                    </a:p>
                  </a:txBody>
                  <a:tcPr/>
                </a:tc>
                <a:tc>
                  <a:txBody>
                    <a:bodyPr/>
                    <a:lstStyle/>
                    <a:p>
                      <a:pPr algn="ctr"/>
                      <a:r>
                        <a:rPr lang="en-US" altLang="zh-CN" sz="1400" b="1" kern="1200" dirty="0">
                          <a:solidFill>
                            <a:schemeClr val="dk1"/>
                          </a:solidFill>
                          <a:latin typeface="+mn-lt"/>
                          <a:ea typeface="+mn-ea"/>
                          <a:cs typeface="+mn-cs"/>
                        </a:rPr>
                        <a:t>100</a:t>
                      </a:r>
                      <a:endParaRPr lang="zh-CN" altLang="en-US" sz="1400" b="1" kern="1200" dirty="0">
                        <a:solidFill>
                          <a:schemeClr val="dk1"/>
                        </a:solidFill>
                        <a:latin typeface="+mn-lt"/>
                        <a:ea typeface="+mn-ea"/>
                        <a:cs typeface="+mn-cs"/>
                      </a:endParaRPr>
                    </a:p>
                  </a:txBody>
                  <a:tcPr anchor="ctr"/>
                </a:tc>
                <a:tc>
                  <a:txBody>
                    <a:bodyPr/>
                    <a:lstStyle/>
                    <a:p>
                      <a:pPr algn="ctr"/>
                      <a:r>
                        <a:rPr lang="en-US" altLang="zh-CN" sz="1400" b="1" kern="1200" dirty="0">
                          <a:solidFill>
                            <a:schemeClr val="dk1"/>
                          </a:solidFill>
                          <a:latin typeface="+mn-lt"/>
                          <a:ea typeface="+mn-ea"/>
                          <a:cs typeface="+mn-cs"/>
                        </a:rPr>
                        <a:t>400</a:t>
                      </a:r>
                      <a:endParaRPr lang="zh-CN" altLang="en-US" sz="1400" b="1" kern="1200" dirty="0">
                        <a:solidFill>
                          <a:schemeClr val="dk1"/>
                        </a:solidFill>
                        <a:latin typeface="+mn-lt"/>
                        <a:ea typeface="+mn-ea"/>
                        <a:cs typeface="+mn-cs"/>
                      </a:endParaRPr>
                    </a:p>
                  </a:txBody>
                  <a:tcPr anchor="ctr"/>
                </a:tc>
                <a:tc>
                  <a:txBody>
                    <a:bodyPr/>
                    <a:lstStyle/>
                    <a:p>
                      <a:pPr algn="ctr"/>
                      <a:r>
                        <a:rPr lang="en-US" altLang="zh-CN" sz="1400" b="1" kern="1200" dirty="0">
                          <a:solidFill>
                            <a:srgbClr val="FF0000"/>
                          </a:solidFill>
                          <a:latin typeface="+mn-lt"/>
                          <a:ea typeface="+mn-ea"/>
                          <a:cs typeface="+mn-cs"/>
                        </a:rPr>
                        <a:t>400</a:t>
                      </a:r>
                      <a:endParaRPr lang="zh-CN" altLang="en-US" sz="1400" b="1" kern="1200" dirty="0">
                        <a:solidFill>
                          <a:srgbClr val="FF0000"/>
                        </a:solidFill>
                        <a:latin typeface="+mn-lt"/>
                        <a:ea typeface="+mn-ea"/>
                        <a:cs typeface="+mn-cs"/>
                      </a:endParaRPr>
                    </a:p>
                  </a:txBody>
                  <a:tcPr anchor="ctr"/>
                </a:tc>
                <a:extLst>
                  <a:ext uri="{0D108BD9-81ED-4DB2-BD59-A6C34878D82A}">
                    <a16:rowId xmlns:a16="http://schemas.microsoft.com/office/drawing/2014/main" val="3106615389"/>
                  </a:ext>
                </a:extLst>
              </a:tr>
              <a:tr h="476793">
                <a:tc>
                  <a:txBody>
                    <a:bodyPr/>
                    <a:lstStyle/>
                    <a:p>
                      <a:pPr algn="ctr"/>
                      <a:r>
                        <a:rPr lang="en-US" altLang="zh-CN" sz="1400" b="1" kern="1200" dirty="0">
                          <a:solidFill>
                            <a:schemeClr val="dk1"/>
                          </a:solidFill>
                          <a:latin typeface="+mn-lt"/>
                          <a:ea typeface="+mn-ea"/>
                          <a:cs typeface="+mn-cs"/>
                        </a:rPr>
                        <a:t>Power consumption</a:t>
                      </a:r>
                      <a:r>
                        <a:rPr lang="zh-CN" altLang="en-US" sz="1400" b="1" kern="1200" dirty="0">
                          <a:solidFill>
                            <a:schemeClr val="dk1"/>
                          </a:solidFill>
                          <a:latin typeface="+mn-lt"/>
                          <a:ea typeface="+mn-ea"/>
                          <a:cs typeface="+mn-cs"/>
                        </a:rPr>
                        <a:t> </a:t>
                      </a:r>
                      <a:r>
                        <a:rPr lang="en-US" altLang="zh-CN" sz="1400" b="1" kern="1200" dirty="0">
                          <a:solidFill>
                            <a:schemeClr val="dk1"/>
                          </a:solidFill>
                          <a:latin typeface="+mn-lt"/>
                          <a:ea typeface="+mn-ea"/>
                          <a:cs typeface="+mn-cs"/>
                        </a:rPr>
                        <a:t>(</a:t>
                      </a:r>
                      <a:r>
                        <a:rPr lang="en-US" altLang="zh-CN" sz="1400" b="1" kern="1200" dirty="0" err="1">
                          <a:solidFill>
                            <a:schemeClr val="dk1"/>
                          </a:solidFill>
                          <a:latin typeface="+mn-lt"/>
                          <a:ea typeface="+mn-ea"/>
                          <a:cs typeface="+mn-cs"/>
                        </a:rPr>
                        <a:t>mW</a:t>
                      </a:r>
                      <a:r>
                        <a:rPr lang="en-US" altLang="zh-CN" sz="1400" b="1" kern="1200" dirty="0">
                          <a:solidFill>
                            <a:schemeClr val="dk1"/>
                          </a:solidFill>
                          <a:latin typeface="+mn-lt"/>
                          <a:ea typeface="+mn-ea"/>
                          <a:cs typeface="+mn-cs"/>
                        </a:rPr>
                        <a:t>)</a:t>
                      </a:r>
                      <a:endParaRPr lang="zh-CN" altLang="en-US" sz="1400" b="1" kern="1200" dirty="0">
                        <a:solidFill>
                          <a:schemeClr val="dk1"/>
                        </a:solidFill>
                        <a:latin typeface="+mn-lt"/>
                        <a:ea typeface="+mn-ea"/>
                        <a:cs typeface="+mn-cs"/>
                      </a:endParaRPr>
                    </a:p>
                  </a:txBody>
                  <a:tcPr/>
                </a:tc>
                <a:tc>
                  <a:txBody>
                    <a:bodyPr/>
                    <a:lstStyle/>
                    <a:p>
                      <a:pPr algn="ctr"/>
                      <a:r>
                        <a:rPr lang="en-US" altLang="zh-CN" sz="1400" b="1" kern="1200" dirty="0">
                          <a:solidFill>
                            <a:schemeClr val="dk1"/>
                          </a:solidFill>
                          <a:latin typeface="+mn-lt"/>
                          <a:ea typeface="+mn-ea"/>
                          <a:cs typeface="+mn-cs"/>
                        </a:rPr>
                        <a:t>250</a:t>
                      </a:r>
                      <a:endParaRPr lang="zh-CN" altLang="en-US" sz="1400" b="1" kern="1200" dirty="0">
                        <a:solidFill>
                          <a:schemeClr val="dk1"/>
                        </a:solidFill>
                        <a:latin typeface="+mn-lt"/>
                        <a:ea typeface="+mn-ea"/>
                        <a:cs typeface="+mn-cs"/>
                      </a:endParaRPr>
                    </a:p>
                  </a:txBody>
                  <a:tcPr anchor="ctr"/>
                </a:tc>
                <a:tc>
                  <a:txBody>
                    <a:bodyPr/>
                    <a:lstStyle/>
                    <a:p>
                      <a:pPr algn="ctr"/>
                      <a:r>
                        <a:rPr lang="en-US" altLang="zh-CN" sz="1400" b="1" kern="1200" dirty="0">
                          <a:solidFill>
                            <a:schemeClr val="dk1"/>
                          </a:solidFill>
                          <a:latin typeface="+mn-lt"/>
                          <a:ea typeface="+mn-ea"/>
                          <a:cs typeface="+mn-cs"/>
                        </a:rPr>
                        <a:t>100</a:t>
                      </a:r>
                      <a:endParaRPr lang="zh-CN" altLang="en-US" sz="1400" b="1"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a:solidFill>
                            <a:schemeClr val="dk1"/>
                          </a:solidFill>
                          <a:latin typeface="+mn-lt"/>
                          <a:ea typeface="+mn-ea"/>
                          <a:cs typeface="+mn-cs"/>
                        </a:rPr>
                        <a:t>200</a:t>
                      </a:r>
                      <a:endParaRPr lang="zh-CN" altLang="en-US" sz="1400" b="1" kern="1200" dirty="0">
                        <a:solidFill>
                          <a:schemeClr val="dk1"/>
                        </a:solidFill>
                        <a:latin typeface="+mn-lt"/>
                        <a:ea typeface="+mn-ea"/>
                        <a:cs typeface="+mn-cs"/>
                      </a:endParaRPr>
                    </a:p>
                  </a:txBody>
                  <a:tcPr anchor="ctr"/>
                </a:tc>
                <a:extLst>
                  <a:ext uri="{0D108BD9-81ED-4DB2-BD59-A6C34878D82A}">
                    <a16:rowId xmlns:a16="http://schemas.microsoft.com/office/drawing/2014/main" val="3940624488"/>
                  </a:ext>
                </a:extLst>
              </a:tr>
              <a:tr h="441945">
                <a:tc>
                  <a:txBody>
                    <a:bodyPr/>
                    <a:lstStyle/>
                    <a:p>
                      <a:pPr algn="ctr"/>
                      <a:r>
                        <a:rPr lang="en-US" altLang="zh-CN" sz="1400" b="1" dirty="0"/>
                        <a:t>Ripple noise (mV/</a:t>
                      </a:r>
                      <a:r>
                        <a:rPr lang="en-US" altLang="zh-CN" sz="1400" b="1" dirty="0" err="1"/>
                        <a:t>Vpp</a:t>
                      </a:r>
                      <a:r>
                        <a:rPr lang="en-US" altLang="zh-CN" sz="1400" b="1" dirty="0"/>
                        <a:t>)</a:t>
                      </a:r>
                    </a:p>
                  </a:txBody>
                  <a:tcPr anchor="ctr"/>
                </a:tc>
                <a:tc>
                  <a:txBody>
                    <a:bodyPr/>
                    <a:lstStyle/>
                    <a:p>
                      <a:pPr algn="ctr"/>
                      <a:r>
                        <a:rPr lang="en-US" altLang="zh-CN" sz="1400" b="1" kern="1200" dirty="0">
                          <a:solidFill>
                            <a:schemeClr val="dk1"/>
                          </a:solidFill>
                          <a:latin typeface="+mn-lt"/>
                          <a:ea typeface="+mn-ea"/>
                          <a:cs typeface="+mn-cs"/>
                        </a:rPr>
                        <a:t>5.2</a:t>
                      </a:r>
                      <a:endParaRPr lang="zh-CN" altLang="en-US" sz="1400" b="1"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a:solidFill>
                            <a:schemeClr val="dk1"/>
                          </a:solidFill>
                          <a:latin typeface="+mn-lt"/>
                          <a:ea typeface="+mn-ea"/>
                          <a:cs typeface="+mn-cs"/>
                        </a:rPr>
                        <a:t>0.1 </a:t>
                      </a:r>
                      <a:endParaRPr lang="zh-CN" altLang="en-US" sz="1400" b="1"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a:solidFill>
                            <a:srgbClr val="FF0000"/>
                          </a:solidFill>
                          <a:latin typeface="+mn-lt"/>
                          <a:ea typeface="+mn-ea"/>
                          <a:cs typeface="+mn-cs"/>
                        </a:rPr>
                        <a:t>2</a:t>
                      </a:r>
                      <a:endParaRPr lang="zh-CN" altLang="en-US" sz="1400" b="1" kern="1200" dirty="0">
                        <a:solidFill>
                          <a:srgbClr val="FF0000"/>
                        </a:solidFill>
                        <a:latin typeface="+mn-lt"/>
                        <a:ea typeface="+mn-ea"/>
                        <a:cs typeface="+mn-cs"/>
                      </a:endParaRPr>
                    </a:p>
                  </a:txBody>
                  <a:tcPr anchor="ctr"/>
                </a:tc>
                <a:extLst>
                  <a:ext uri="{0D108BD9-81ED-4DB2-BD59-A6C34878D82A}">
                    <a16:rowId xmlns:a16="http://schemas.microsoft.com/office/drawing/2014/main" val="3048977440"/>
                  </a:ext>
                </a:extLst>
              </a:tr>
              <a:tr h="441945">
                <a:tc>
                  <a:txBody>
                    <a:bodyPr/>
                    <a:lstStyle/>
                    <a:p>
                      <a:pPr algn="ctr"/>
                      <a:r>
                        <a:rPr lang="en-US" altLang="zh-CN" sz="1400" b="1" i="0" kern="1200" dirty="0">
                          <a:solidFill>
                            <a:schemeClr val="dk1"/>
                          </a:solidFill>
                          <a:effectLst/>
                          <a:latin typeface="+mn-lt"/>
                          <a:ea typeface="+mn-ea"/>
                          <a:cs typeface="+mn-cs"/>
                        </a:rPr>
                        <a:t>Price (¥)</a:t>
                      </a:r>
                      <a:endParaRPr lang="zh-CN" altLang="en-US" sz="1400" b="1" dirty="0"/>
                    </a:p>
                  </a:txBody>
                  <a:tcPr anchor="ctr"/>
                </a:tc>
                <a:tc>
                  <a:txBody>
                    <a:bodyPr/>
                    <a:lstStyle/>
                    <a:p>
                      <a:pPr algn="ctr"/>
                      <a:r>
                        <a:rPr lang="en-US" altLang="zh-CN" sz="1400" b="1" kern="1200" dirty="0">
                          <a:solidFill>
                            <a:schemeClr val="dk1"/>
                          </a:solidFill>
                          <a:latin typeface="+mn-lt"/>
                          <a:ea typeface="+mn-ea"/>
                          <a:cs typeface="+mn-cs"/>
                        </a:rPr>
                        <a:t>~2000</a:t>
                      </a:r>
                      <a:endParaRPr lang="zh-CN" altLang="en-US" sz="1400" b="1" kern="1200" dirty="0">
                        <a:solidFill>
                          <a:schemeClr val="dk1"/>
                        </a:solidFill>
                        <a:latin typeface="+mn-lt"/>
                        <a:ea typeface="+mn-ea"/>
                        <a:cs typeface="+mn-cs"/>
                      </a:endParaRPr>
                    </a:p>
                  </a:txBody>
                  <a:tcPr anchor="ctr"/>
                </a:tc>
                <a:tc>
                  <a:txBody>
                    <a:bodyPr/>
                    <a:lstStyle/>
                    <a:p>
                      <a:pPr algn="ctr"/>
                      <a:r>
                        <a:rPr lang="en-US" altLang="zh-CN" sz="1400" b="1" kern="1200" dirty="0">
                          <a:solidFill>
                            <a:schemeClr val="dk1"/>
                          </a:solidFill>
                          <a:latin typeface="+mn-lt"/>
                          <a:ea typeface="+mn-ea"/>
                          <a:cs typeface="+mn-cs"/>
                        </a:rPr>
                        <a:t>500</a:t>
                      </a:r>
                      <a:endParaRPr lang="zh-CN" altLang="en-US" sz="1400" b="1" kern="1200" dirty="0">
                        <a:solidFill>
                          <a:schemeClr val="dk1"/>
                        </a:solidFill>
                        <a:latin typeface="+mn-lt"/>
                        <a:ea typeface="+mn-ea"/>
                        <a:cs typeface="+mn-cs"/>
                      </a:endParaRPr>
                    </a:p>
                  </a:txBody>
                  <a:tcPr anchor="ctr"/>
                </a:tc>
                <a:tc>
                  <a:txBody>
                    <a:bodyPr/>
                    <a:lstStyle/>
                    <a:p>
                      <a:pPr algn="ctr"/>
                      <a:r>
                        <a:rPr lang="en-US" altLang="zh-CN" sz="1400" b="1" kern="1200" dirty="0">
                          <a:solidFill>
                            <a:srgbClr val="FF0000"/>
                          </a:solidFill>
                          <a:latin typeface="+mn-lt"/>
                          <a:ea typeface="+mn-ea"/>
                          <a:cs typeface="+mn-cs"/>
                        </a:rPr>
                        <a:t>30</a:t>
                      </a:r>
                      <a:endParaRPr lang="zh-CN" altLang="en-US" sz="1400" b="1" kern="1200" dirty="0">
                        <a:solidFill>
                          <a:srgbClr val="FF0000"/>
                        </a:solidFill>
                        <a:latin typeface="+mn-lt"/>
                        <a:ea typeface="+mn-ea"/>
                        <a:cs typeface="+mn-cs"/>
                      </a:endParaRPr>
                    </a:p>
                  </a:txBody>
                  <a:tcPr anchor="ctr"/>
                </a:tc>
                <a:extLst>
                  <a:ext uri="{0D108BD9-81ED-4DB2-BD59-A6C34878D82A}">
                    <a16:rowId xmlns:a16="http://schemas.microsoft.com/office/drawing/2014/main" val="3731670190"/>
                  </a:ext>
                </a:extLst>
              </a:tr>
            </a:tbl>
          </a:graphicData>
        </a:graphic>
      </p:graphicFrame>
      <p:sp>
        <p:nvSpPr>
          <p:cNvPr id="16" name="文本框 15">
            <a:extLst>
              <a:ext uri="{FF2B5EF4-FFF2-40B4-BE49-F238E27FC236}">
                <a16:creationId xmlns:a16="http://schemas.microsoft.com/office/drawing/2014/main" id="{73AF00FC-B324-47B2-BB84-31D3365675F1}"/>
              </a:ext>
            </a:extLst>
          </p:cNvPr>
          <p:cNvSpPr txBox="1"/>
          <p:nvPr/>
        </p:nvSpPr>
        <p:spPr>
          <a:xfrm>
            <a:off x="126200" y="4190871"/>
            <a:ext cx="2896883"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CN" b="1" dirty="0"/>
              <a:t>Ripple noise @ OUTPUT:45V</a:t>
            </a:r>
            <a:endParaRPr lang="zh-CN" altLang="en-US" b="1" dirty="0"/>
          </a:p>
        </p:txBody>
      </p:sp>
      <p:pic>
        <p:nvPicPr>
          <p:cNvPr id="17" name="图片 16">
            <a:extLst>
              <a:ext uri="{FF2B5EF4-FFF2-40B4-BE49-F238E27FC236}">
                <a16:creationId xmlns:a16="http://schemas.microsoft.com/office/drawing/2014/main" id="{3B3C1EAE-3296-4676-8E48-087FF69EEE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774" t="24936" r="23291" b="30215"/>
          <a:stretch/>
        </p:blipFill>
        <p:spPr>
          <a:xfrm rot="10800000">
            <a:off x="9696400" y="5001541"/>
            <a:ext cx="2380330" cy="1781808"/>
          </a:xfrm>
          <a:prstGeom prst="rect">
            <a:avLst/>
          </a:prstGeom>
        </p:spPr>
      </p:pic>
      <p:pic>
        <p:nvPicPr>
          <p:cNvPr id="18" name="图片 17">
            <a:extLst>
              <a:ext uri="{FF2B5EF4-FFF2-40B4-BE49-F238E27FC236}">
                <a16:creationId xmlns:a16="http://schemas.microsoft.com/office/drawing/2014/main" id="{870A0867-BD1D-480B-9ECC-745530E3AB2C}"/>
              </a:ext>
            </a:extLst>
          </p:cNvPr>
          <p:cNvPicPr>
            <a:picLocks noChangeAspect="1"/>
          </p:cNvPicPr>
          <p:nvPr/>
        </p:nvPicPr>
        <p:blipFill rotWithShape="1">
          <a:blip r:embed="rId6"/>
          <a:srcRect l="6342" t="6589" r="11894"/>
          <a:stretch/>
        </p:blipFill>
        <p:spPr>
          <a:xfrm>
            <a:off x="6456039" y="5301208"/>
            <a:ext cx="1413991" cy="1055144"/>
          </a:xfrm>
          <a:prstGeom prst="rect">
            <a:avLst/>
          </a:prstGeom>
        </p:spPr>
      </p:pic>
      <p:pic>
        <p:nvPicPr>
          <p:cNvPr id="19" name="Picture 2" descr="https://www.hamamatsu.com.cn/content/dam/hamamatsu-photonics/sites/images/03_SSD/03_01_Product_photo/k_c14156_pp_xx.jpg.thumb.252.252.jpg">
            <a:extLst>
              <a:ext uri="{FF2B5EF4-FFF2-40B4-BE49-F238E27FC236}">
                <a16:creationId xmlns:a16="http://schemas.microsoft.com/office/drawing/2014/main" id="{15271490-1859-4331-9892-446530B9F0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298" t="29050" r="26644" b="29758"/>
          <a:stretch/>
        </p:blipFill>
        <p:spPr bwMode="auto">
          <a:xfrm>
            <a:off x="8166430" y="5259735"/>
            <a:ext cx="1413991" cy="1211995"/>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圆角 20">
            <a:extLst>
              <a:ext uri="{FF2B5EF4-FFF2-40B4-BE49-F238E27FC236}">
                <a16:creationId xmlns:a16="http://schemas.microsoft.com/office/drawing/2014/main" id="{2C285E66-EF3F-4A73-9DAA-474E2715F287}"/>
              </a:ext>
            </a:extLst>
          </p:cNvPr>
          <p:cNvSpPr/>
          <p:nvPr/>
        </p:nvSpPr>
        <p:spPr>
          <a:xfrm>
            <a:off x="10838875" y="1340768"/>
            <a:ext cx="1093323" cy="36274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76AAD570-6D58-4374-90FB-8D5CAD7F4D6C}"/>
              </a:ext>
            </a:extLst>
          </p:cNvPr>
          <p:cNvSpPr/>
          <p:nvPr/>
        </p:nvSpPr>
        <p:spPr>
          <a:xfrm>
            <a:off x="158214" y="4680705"/>
            <a:ext cx="638316" cy="369332"/>
          </a:xfrm>
          <a:prstGeom prst="rect">
            <a:avLst/>
          </a:prstGeom>
        </p:spPr>
        <p:txBody>
          <a:bodyPr wrap="none">
            <a:spAutoFit/>
          </a:bodyPr>
          <a:lstStyle/>
          <a:p>
            <a:r>
              <a:rPr lang="en-US" altLang="zh-CN" b="1" dirty="0">
                <a:solidFill>
                  <a:schemeClr val="bg1"/>
                </a:solidFill>
              </a:rPr>
              <a:t>NDL</a:t>
            </a:r>
            <a:endParaRPr lang="zh-CN" altLang="en-US" dirty="0"/>
          </a:p>
        </p:txBody>
      </p:sp>
      <p:sp>
        <p:nvSpPr>
          <p:cNvPr id="23" name="矩形 22">
            <a:extLst>
              <a:ext uri="{FF2B5EF4-FFF2-40B4-BE49-F238E27FC236}">
                <a16:creationId xmlns:a16="http://schemas.microsoft.com/office/drawing/2014/main" id="{2BA6AB3E-9D2C-4283-9648-7FA0AA3FDCE9}"/>
              </a:ext>
            </a:extLst>
          </p:cNvPr>
          <p:cNvSpPr/>
          <p:nvPr/>
        </p:nvSpPr>
        <p:spPr>
          <a:xfrm>
            <a:off x="3078718" y="4769103"/>
            <a:ext cx="638316" cy="369332"/>
          </a:xfrm>
          <a:prstGeom prst="rect">
            <a:avLst/>
          </a:prstGeom>
        </p:spPr>
        <p:txBody>
          <a:bodyPr wrap="none">
            <a:spAutoFit/>
          </a:bodyPr>
          <a:lstStyle/>
          <a:p>
            <a:r>
              <a:rPr lang="en-US" altLang="zh-CN" b="1" dirty="0">
                <a:solidFill>
                  <a:schemeClr val="bg1"/>
                </a:solidFill>
              </a:rPr>
              <a:t>NDL</a:t>
            </a:r>
            <a:endParaRPr lang="zh-CN" altLang="en-US" dirty="0"/>
          </a:p>
        </p:txBody>
      </p:sp>
      <p:sp>
        <p:nvSpPr>
          <p:cNvPr id="24" name="矩形 23">
            <a:extLst>
              <a:ext uri="{FF2B5EF4-FFF2-40B4-BE49-F238E27FC236}">
                <a16:creationId xmlns:a16="http://schemas.microsoft.com/office/drawing/2014/main" id="{BF357C41-E695-4EA9-B10A-9E878A8B53CD}"/>
              </a:ext>
            </a:extLst>
          </p:cNvPr>
          <p:cNvSpPr/>
          <p:nvPr/>
        </p:nvSpPr>
        <p:spPr>
          <a:xfrm>
            <a:off x="654579" y="5254916"/>
            <a:ext cx="779381" cy="369332"/>
          </a:xfrm>
          <a:prstGeom prst="rect">
            <a:avLst/>
          </a:prstGeom>
        </p:spPr>
        <p:txBody>
          <a:bodyPr wrap="none">
            <a:spAutoFit/>
          </a:bodyPr>
          <a:lstStyle/>
          <a:p>
            <a:r>
              <a:rPr lang="en-US" altLang="zh-CN" b="1" dirty="0">
                <a:solidFill>
                  <a:schemeClr val="bg1"/>
                </a:solidFill>
              </a:rPr>
              <a:t>CAEN</a:t>
            </a:r>
            <a:endParaRPr lang="zh-CN" altLang="en-US" dirty="0"/>
          </a:p>
        </p:txBody>
      </p:sp>
      <p:sp>
        <p:nvSpPr>
          <p:cNvPr id="25" name="矩形 24">
            <a:extLst>
              <a:ext uri="{FF2B5EF4-FFF2-40B4-BE49-F238E27FC236}">
                <a16:creationId xmlns:a16="http://schemas.microsoft.com/office/drawing/2014/main" id="{4E488D62-6E19-4A2F-BE5C-F4D964AFA54B}"/>
              </a:ext>
            </a:extLst>
          </p:cNvPr>
          <p:cNvSpPr/>
          <p:nvPr/>
        </p:nvSpPr>
        <p:spPr>
          <a:xfrm>
            <a:off x="3334209" y="5321259"/>
            <a:ext cx="779381" cy="369332"/>
          </a:xfrm>
          <a:prstGeom prst="rect">
            <a:avLst/>
          </a:prstGeom>
        </p:spPr>
        <p:txBody>
          <a:bodyPr wrap="none">
            <a:spAutoFit/>
          </a:bodyPr>
          <a:lstStyle/>
          <a:p>
            <a:r>
              <a:rPr lang="en-US" altLang="zh-CN" b="1" dirty="0">
                <a:solidFill>
                  <a:schemeClr val="bg1"/>
                </a:solidFill>
              </a:rPr>
              <a:t>CAEN</a:t>
            </a:r>
            <a:endParaRPr lang="zh-CN" altLang="en-US" dirty="0"/>
          </a:p>
        </p:txBody>
      </p:sp>
      <p:sp>
        <p:nvSpPr>
          <p:cNvPr id="26" name="矩形 25">
            <a:extLst>
              <a:ext uri="{FF2B5EF4-FFF2-40B4-BE49-F238E27FC236}">
                <a16:creationId xmlns:a16="http://schemas.microsoft.com/office/drawing/2014/main" id="{91305231-96DD-4DA7-98F2-6FEF54149A3C}"/>
              </a:ext>
            </a:extLst>
          </p:cNvPr>
          <p:cNvSpPr/>
          <p:nvPr/>
        </p:nvSpPr>
        <p:spPr>
          <a:xfrm>
            <a:off x="666712" y="5865732"/>
            <a:ext cx="1661032" cy="369332"/>
          </a:xfrm>
          <a:prstGeom prst="rect">
            <a:avLst/>
          </a:prstGeom>
        </p:spPr>
        <p:txBody>
          <a:bodyPr wrap="none">
            <a:spAutoFit/>
          </a:bodyPr>
          <a:lstStyle/>
          <a:p>
            <a:r>
              <a:rPr lang="en-US" altLang="zh-CN" b="1" dirty="0">
                <a:solidFill>
                  <a:schemeClr val="bg1"/>
                </a:solidFill>
              </a:rPr>
              <a:t>HAMAMATSU</a:t>
            </a:r>
            <a:endParaRPr lang="zh-CN" altLang="en-US" dirty="0"/>
          </a:p>
        </p:txBody>
      </p:sp>
      <p:sp>
        <p:nvSpPr>
          <p:cNvPr id="27" name="矩形 26">
            <a:extLst>
              <a:ext uri="{FF2B5EF4-FFF2-40B4-BE49-F238E27FC236}">
                <a16:creationId xmlns:a16="http://schemas.microsoft.com/office/drawing/2014/main" id="{9889C083-AAD2-44C8-A19E-2EB8C3737EBC}"/>
              </a:ext>
            </a:extLst>
          </p:cNvPr>
          <p:cNvSpPr/>
          <p:nvPr/>
        </p:nvSpPr>
        <p:spPr>
          <a:xfrm>
            <a:off x="3156657" y="5859841"/>
            <a:ext cx="1661032" cy="369332"/>
          </a:xfrm>
          <a:prstGeom prst="rect">
            <a:avLst/>
          </a:prstGeom>
        </p:spPr>
        <p:txBody>
          <a:bodyPr wrap="none">
            <a:spAutoFit/>
          </a:bodyPr>
          <a:lstStyle/>
          <a:p>
            <a:r>
              <a:rPr lang="en-US" altLang="zh-CN" b="1" dirty="0">
                <a:solidFill>
                  <a:schemeClr val="bg1"/>
                </a:solidFill>
              </a:rPr>
              <a:t>HAMAMATSU</a:t>
            </a:r>
            <a:endParaRPr lang="zh-CN" altLang="en-US" dirty="0"/>
          </a:p>
        </p:txBody>
      </p:sp>
      <p:sp>
        <p:nvSpPr>
          <p:cNvPr id="28" name="文本框 27">
            <a:extLst>
              <a:ext uri="{FF2B5EF4-FFF2-40B4-BE49-F238E27FC236}">
                <a16:creationId xmlns:a16="http://schemas.microsoft.com/office/drawing/2014/main" id="{85950E98-CF58-43B7-BFD5-F6C98C9E0AD7}"/>
              </a:ext>
            </a:extLst>
          </p:cNvPr>
          <p:cNvSpPr txBox="1"/>
          <p:nvPr/>
        </p:nvSpPr>
        <p:spPr>
          <a:xfrm>
            <a:off x="4950789" y="6373015"/>
            <a:ext cx="1035861" cy="338554"/>
          </a:xfrm>
          <a:prstGeom prst="rect">
            <a:avLst/>
          </a:prstGeom>
          <a:solidFill>
            <a:schemeClr val="bg1"/>
          </a:solidFill>
          <a:ln>
            <a:noFill/>
          </a:ln>
        </p:spPr>
        <p:txBody>
          <a:bodyPr wrap="none" rtlCol="0">
            <a:spAutoFit/>
          </a:bodyPr>
          <a:lstStyle/>
          <a:p>
            <a:r>
              <a:rPr lang="en-US" altLang="zh-CN" sz="1600" b="1" dirty="0">
                <a:solidFill>
                  <a:srgbClr val="FF0000"/>
                </a:solidFill>
              </a:rPr>
              <a:t>500ns/div</a:t>
            </a:r>
            <a:endParaRPr lang="zh-CN" altLang="en-US" sz="1600" b="1" dirty="0">
              <a:solidFill>
                <a:srgbClr val="FF0000"/>
              </a:solidFill>
            </a:endParaRPr>
          </a:p>
        </p:txBody>
      </p:sp>
      <p:sp>
        <p:nvSpPr>
          <p:cNvPr id="29" name="文本框 28">
            <a:extLst>
              <a:ext uri="{FF2B5EF4-FFF2-40B4-BE49-F238E27FC236}">
                <a16:creationId xmlns:a16="http://schemas.microsoft.com/office/drawing/2014/main" id="{40D457C9-C5B4-43CC-9011-C1A26B483E49}"/>
              </a:ext>
            </a:extLst>
          </p:cNvPr>
          <p:cNvSpPr txBox="1"/>
          <p:nvPr/>
        </p:nvSpPr>
        <p:spPr>
          <a:xfrm>
            <a:off x="1961039" y="6382922"/>
            <a:ext cx="987771" cy="338554"/>
          </a:xfrm>
          <a:prstGeom prst="rect">
            <a:avLst/>
          </a:prstGeom>
          <a:solidFill>
            <a:schemeClr val="bg1"/>
          </a:solidFill>
          <a:ln>
            <a:noFill/>
          </a:ln>
        </p:spPr>
        <p:txBody>
          <a:bodyPr wrap="none" rtlCol="0">
            <a:spAutoFit/>
          </a:bodyPr>
          <a:lstStyle/>
          <a:p>
            <a:r>
              <a:rPr lang="en-US" altLang="zh-CN" sz="1600" b="1" dirty="0">
                <a:solidFill>
                  <a:srgbClr val="FF0000"/>
                </a:solidFill>
              </a:rPr>
              <a:t>20ms/div</a:t>
            </a:r>
            <a:endParaRPr lang="zh-CN" altLang="en-US" sz="1600" b="1" dirty="0">
              <a:solidFill>
                <a:srgbClr val="FF0000"/>
              </a:solidFill>
            </a:endParaRPr>
          </a:p>
        </p:txBody>
      </p:sp>
      <p:sp>
        <p:nvSpPr>
          <p:cNvPr id="20" name="文本框 19">
            <a:extLst>
              <a:ext uri="{FF2B5EF4-FFF2-40B4-BE49-F238E27FC236}">
                <a16:creationId xmlns:a16="http://schemas.microsoft.com/office/drawing/2014/main" id="{A5DE51B5-88E5-45BC-B73A-CC4214561EB4}"/>
              </a:ext>
            </a:extLst>
          </p:cNvPr>
          <p:cNvSpPr txBox="1"/>
          <p:nvPr/>
        </p:nvSpPr>
        <p:spPr>
          <a:xfrm>
            <a:off x="7194691" y="4902124"/>
            <a:ext cx="1224136" cy="369332"/>
          </a:xfrm>
          <a:prstGeom prst="rect">
            <a:avLst/>
          </a:prstGeom>
          <a:noFill/>
        </p:spPr>
        <p:txBody>
          <a:bodyPr wrap="square" rtlCol="0">
            <a:spAutoFit/>
          </a:bodyPr>
          <a:lstStyle/>
          <a:p>
            <a:r>
              <a:rPr lang="en-US" altLang="zh-CN" b="1" dirty="0">
                <a:solidFill>
                  <a:schemeClr val="dk1"/>
                </a:solidFill>
              </a:rPr>
              <a:t>1$ = 7¥</a:t>
            </a:r>
            <a:endParaRPr lang="zh-CN" altLang="en-US" b="1" dirty="0">
              <a:solidFill>
                <a:schemeClr val="dk1"/>
              </a:solidFill>
            </a:endParaRPr>
          </a:p>
        </p:txBody>
      </p:sp>
    </p:spTree>
    <p:extLst>
      <p:ext uri="{BB962C8B-B14F-4D97-AF65-F5344CB8AC3E}">
        <p14:creationId xmlns:p14="http://schemas.microsoft.com/office/powerpoint/2010/main" val="2741458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7C151759-A6CF-4B60-A380-C0D3A066A992}"/>
              </a:ext>
            </a:extLst>
          </p:cNvPr>
          <p:cNvSpPr>
            <a:spLocks noGrp="1"/>
          </p:cNvSpPr>
          <p:nvPr>
            <p:ph type="title"/>
          </p:nvPr>
        </p:nvSpPr>
        <p:spPr>
          <a:xfrm>
            <a:off x="666712" y="142852"/>
            <a:ext cx="10763325" cy="725470"/>
          </a:xfrm>
        </p:spPr>
        <p:txBody>
          <a:bodyPr vert="horz" lIns="91440" tIns="45720" rIns="91440" bIns="45720" rtlCol="0" anchor="ctr">
            <a:normAutofit/>
          </a:bodyPr>
          <a:lstStyle/>
          <a:p>
            <a:r>
              <a:rPr lang="en-US" dirty="0"/>
              <a:t>The Muon Detector</a:t>
            </a:r>
          </a:p>
        </p:txBody>
      </p:sp>
      <p:sp>
        <p:nvSpPr>
          <p:cNvPr id="7" name="Slide Number Placeholder 5">
            <a:extLst>
              <a:ext uri="{FF2B5EF4-FFF2-40B4-BE49-F238E27FC236}">
                <a16:creationId xmlns:a16="http://schemas.microsoft.com/office/drawing/2014/main" id="{EA86CC52-A0B9-405C-915A-E5D2882414B3}"/>
              </a:ext>
            </a:extLst>
          </p:cNvPr>
          <p:cNvSpPr>
            <a:spLocks noGrp="1"/>
          </p:cNvSpPr>
          <p:nvPr>
            <p:ph type="sldNum" sz="quarter" idx="12"/>
          </p:nvPr>
        </p:nvSpPr>
        <p:spPr>
          <a:xfrm>
            <a:off x="9192557" y="6350023"/>
            <a:ext cx="2133600" cy="365125"/>
          </a:xfrm>
        </p:spPr>
        <p:txBody>
          <a:bodyPr/>
          <a:lstStyle/>
          <a:p>
            <a:fld id="{F15E9139-A00B-4B2A-98A6-095DC08F1345}" type="slidenum">
              <a:rPr lang="zh-CN" altLang="en-US" sz="2000"/>
              <a:pPr/>
              <a:t>2</a:t>
            </a:fld>
            <a:endParaRPr lang="zh-CN" altLang="en-US" sz="2000" dirty="0"/>
          </a:p>
        </p:txBody>
      </p:sp>
      <p:pic>
        <p:nvPicPr>
          <p:cNvPr id="8" name="图片 7">
            <a:extLst>
              <a:ext uri="{FF2B5EF4-FFF2-40B4-BE49-F238E27FC236}">
                <a16:creationId xmlns:a16="http://schemas.microsoft.com/office/drawing/2014/main" id="{F2A1E25E-F9DF-4228-B17F-8CE251E62276}"/>
              </a:ext>
            </a:extLst>
          </p:cNvPr>
          <p:cNvPicPr>
            <a:picLocks noChangeAspect="1"/>
          </p:cNvPicPr>
          <p:nvPr/>
        </p:nvPicPr>
        <p:blipFill>
          <a:blip r:embed="rId2"/>
          <a:stretch>
            <a:fillRect/>
          </a:stretch>
        </p:blipFill>
        <p:spPr>
          <a:xfrm>
            <a:off x="79931" y="1340768"/>
            <a:ext cx="6336704" cy="4357076"/>
          </a:xfrm>
          <a:prstGeom prst="rect">
            <a:avLst/>
          </a:prstGeom>
        </p:spPr>
      </p:pic>
      <p:pic>
        <p:nvPicPr>
          <p:cNvPr id="12" name="图片 11">
            <a:extLst>
              <a:ext uri="{FF2B5EF4-FFF2-40B4-BE49-F238E27FC236}">
                <a16:creationId xmlns:a16="http://schemas.microsoft.com/office/drawing/2014/main" id="{B3A89075-0C1D-456D-BE6D-9980A7797BDF}"/>
              </a:ext>
            </a:extLst>
          </p:cNvPr>
          <p:cNvPicPr>
            <a:picLocks noChangeAspect="1"/>
          </p:cNvPicPr>
          <p:nvPr/>
        </p:nvPicPr>
        <p:blipFill>
          <a:blip r:embed="rId3"/>
          <a:stretch>
            <a:fillRect/>
          </a:stretch>
        </p:blipFill>
        <p:spPr>
          <a:xfrm>
            <a:off x="6528048" y="4149080"/>
            <a:ext cx="5528174" cy="1994876"/>
          </a:xfrm>
          <a:prstGeom prst="rect">
            <a:avLst/>
          </a:prstGeom>
        </p:spPr>
      </p:pic>
      <p:sp>
        <p:nvSpPr>
          <p:cNvPr id="13" name="Content Placeholder 1">
            <a:extLst>
              <a:ext uri="{FF2B5EF4-FFF2-40B4-BE49-F238E27FC236}">
                <a16:creationId xmlns:a16="http://schemas.microsoft.com/office/drawing/2014/main" id="{3FCA39B5-56C2-42E6-8820-36EB3F9E5BA0}"/>
              </a:ext>
            </a:extLst>
          </p:cNvPr>
          <p:cNvSpPr txBox="1">
            <a:spLocks/>
          </p:cNvSpPr>
          <p:nvPr/>
        </p:nvSpPr>
        <p:spPr>
          <a:xfrm>
            <a:off x="6561542" y="1172173"/>
            <a:ext cx="5262029" cy="2276604"/>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rgbClr val="0000FF"/>
                </a:solidFill>
                <a:latin typeface="+mn-lt"/>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400" dirty="0">
                <a:solidFill>
                  <a:schemeClr val="tx1"/>
                </a:solidFill>
              </a:rPr>
              <a:t>Designed for Muon ID. Furthermore, </a:t>
            </a:r>
          </a:p>
          <a:p>
            <a:pPr lvl="1"/>
            <a:r>
              <a:rPr lang="en-US" altLang="zh-CN" sz="2000" dirty="0">
                <a:latin typeface="+mn-lt"/>
              </a:rPr>
              <a:t>Trigger signal,</a:t>
            </a:r>
          </a:p>
          <a:p>
            <a:pPr lvl="1"/>
            <a:r>
              <a:rPr lang="en-US" altLang="zh-CN" sz="2000" dirty="0">
                <a:latin typeface="+mn-lt"/>
              </a:rPr>
              <a:t>Pion veto,</a:t>
            </a:r>
          </a:p>
          <a:p>
            <a:pPr lvl="1"/>
            <a:r>
              <a:rPr lang="en-US" altLang="zh-CN" sz="2000" dirty="0">
                <a:latin typeface="+mn-lt"/>
              </a:rPr>
              <a:t>Search for LLPs,</a:t>
            </a:r>
          </a:p>
          <a:p>
            <a:pPr lvl="1"/>
            <a:r>
              <a:rPr lang="en-US" altLang="zh-CN" sz="2000" dirty="0">
                <a:latin typeface="+mn-lt"/>
              </a:rPr>
              <a:t>Detect the leakage of HCAL.</a:t>
            </a:r>
          </a:p>
        </p:txBody>
      </p:sp>
    </p:spTree>
    <p:extLst>
      <p:ext uri="{BB962C8B-B14F-4D97-AF65-F5344CB8AC3E}">
        <p14:creationId xmlns:p14="http://schemas.microsoft.com/office/powerpoint/2010/main" val="144268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778D1EA-FEEC-4B72-AECA-91DB9979DD9B}"/>
              </a:ext>
            </a:extLst>
          </p:cNvPr>
          <p:cNvSpPr>
            <a:spLocks noGrp="1"/>
          </p:cNvSpPr>
          <p:nvPr>
            <p:ph type="title"/>
          </p:nvPr>
        </p:nvSpPr>
        <p:spPr/>
        <p:txBody>
          <a:bodyPr/>
          <a:lstStyle/>
          <a:p>
            <a:r>
              <a:rPr lang="en-US" altLang="zh-CN" dirty="0"/>
              <a:t>Geometry and main parameters</a:t>
            </a:r>
            <a:endParaRPr lang="zh-CN" altLang="en-US" dirty="0"/>
          </a:p>
        </p:txBody>
      </p:sp>
      <p:sp>
        <p:nvSpPr>
          <p:cNvPr id="4" name="灯片编号占位符 3">
            <a:extLst>
              <a:ext uri="{FF2B5EF4-FFF2-40B4-BE49-F238E27FC236}">
                <a16:creationId xmlns:a16="http://schemas.microsoft.com/office/drawing/2014/main" id="{608FFD33-884E-4841-B099-FE0099671FF7}"/>
              </a:ext>
            </a:extLst>
          </p:cNvPr>
          <p:cNvSpPr>
            <a:spLocks noGrp="1"/>
          </p:cNvSpPr>
          <p:nvPr>
            <p:ph type="sldNum" sz="quarter" idx="12"/>
          </p:nvPr>
        </p:nvSpPr>
        <p:spPr/>
        <p:txBody>
          <a:bodyPr/>
          <a:lstStyle/>
          <a:p>
            <a:fld id="{F15E9139-A00B-4B2A-98A6-095DC08F1345}" type="slidenum">
              <a:rPr lang="zh-CN" altLang="en-US" smtClean="0"/>
              <a:pPr/>
              <a:t>3</a:t>
            </a:fld>
            <a:endParaRPr lang="zh-CN" altLang="en-US"/>
          </a:p>
        </p:txBody>
      </p:sp>
      <p:pic>
        <p:nvPicPr>
          <p:cNvPr id="6" name="图片 5">
            <a:extLst>
              <a:ext uri="{FF2B5EF4-FFF2-40B4-BE49-F238E27FC236}">
                <a16:creationId xmlns:a16="http://schemas.microsoft.com/office/drawing/2014/main" id="{08B607C4-848D-4F86-85F1-60672EEBE2AE}"/>
              </a:ext>
            </a:extLst>
          </p:cNvPr>
          <p:cNvPicPr>
            <a:picLocks noChangeAspect="1"/>
          </p:cNvPicPr>
          <p:nvPr/>
        </p:nvPicPr>
        <p:blipFill>
          <a:blip r:embed="rId2"/>
          <a:stretch>
            <a:fillRect/>
          </a:stretch>
        </p:blipFill>
        <p:spPr>
          <a:xfrm>
            <a:off x="407368" y="4505526"/>
            <a:ext cx="5908876" cy="2209622"/>
          </a:xfrm>
          <a:prstGeom prst="rect">
            <a:avLst/>
          </a:prstGeom>
        </p:spPr>
      </p:pic>
      <p:pic>
        <p:nvPicPr>
          <p:cNvPr id="8" name="图片 7">
            <a:extLst>
              <a:ext uri="{FF2B5EF4-FFF2-40B4-BE49-F238E27FC236}">
                <a16:creationId xmlns:a16="http://schemas.microsoft.com/office/drawing/2014/main" id="{30A91AF7-5229-44E2-94CF-6E8733F1E139}"/>
              </a:ext>
            </a:extLst>
          </p:cNvPr>
          <p:cNvPicPr>
            <a:picLocks noChangeAspect="1"/>
          </p:cNvPicPr>
          <p:nvPr/>
        </p:nvPicPr>
        <p:blipFill>
          <a:blip r:embed="rId3"/>
          <a:stretch>
            <a:fillRect/>
          </a:stretch>
        </p:blipFill>
        <p:spPr>
          <a:xfrm>
            <a:off x="1641854" y="1130019"/>
            <a:ext cx="3602182" cy="3113809"/>
          </a:xfrm>
          <a:prstGeom prst="rect">
            <a:avLst/>
          </a:prstGeom>
        </p:spPr>
      </p:pic>
      <p:pic>
        <p:nvPicPr>
          <p:cNvPr id="10" name="图片 9">
            <a:extLst>
              <a:ext uri="{FF2B5EF4-FFF2-40B4-BE49-F238E27FC236}">
                <a16:creationId xmlns:a16="http://schemas.microsoft.com/office/drawing/2014/main" id="{2AE676BB-5567-4E72-A2F6-E5A7E1357575}"/>
              </a:ext>
            </a:extLst>
          </p:cNvPr>
          <p:cNvPicPr>
            <a:picLocks noChangeAspect="1"/>
          </p:cNvPicPr>
          <p:nvPr/>
        </p:nvPicPr>
        <p:blipFill>
          <a:blip r:embed="rId4"/>
          <a:stretch>
            <a:fillRect/>
          </a:stretch>
        </p:blipFill>
        <p:spPr>
          <a:xfrm>
            <a:off x="6821525" y="1268760"/>
            <a:ext cx="4608512" cy="4544506"/>
          </a:xfrm>
          <a:prstGeom prst="rect">
            <a:avLst/>
          </a:prstGeom>
        </p:spPr>
      </p:pic>
      <p:sp>
        <p:nvSpPr>
          <p:cNvPr id="11" name="文本框 10">
            <a:extLst>
              <a:ext uri="{FF2B5EF4-FFF2-40B4-BE49-F238E27FC236}">
                <a16:creationId xmlns:a16="http://schemas.microsoft.com/office/drawing/2014/main" id="{EEDFB947-5B9E-448D-9838-9D97D4A4B897}"/>
              </a:ext>
            </a:extLst>
          </p:cNvPr>
          <p:cNvSpPr txBox="1"/>
          <p:nvPr/>
        </p:nvSpPr>
        <p:spPr>
          <a:xfrm>
            <a:off x="335360" y="1168255"/>
            <a:ext cx="1080120" cy="369332"/>
          </a:xfrm>
          <a:prstGeom prst="rect">
            <a:avLst/>
          </a:prstGeom>
          <a:noFill/>
        </p:spPr>
        <p:txBody>
          <a:bodyPr wrap="square" rtlCol="0">
            <a:spAutoFit/>
          </a:bodyPr>
          <a:lstStyle/>
          <a:p>
            <a:r>
              <a:rPr lang="en-US" altLang="zh-CN" dirty="0"/>
              <a:t>Endcap</a:t>
            </a:r>
            <a:endParaRPr lang="zh-CN" altLang="en-US" dirty="0"/>
          </a:p>
        </p:txBody>
      </p:sp>
      <p:sp>
        <p:nvSpPr>
          <p:cNvPr id="12" name="文本框 11">
            <a:extLst>
              <a:ext uri="{FF2B5EF4-FFF2-40B4-BE49-F238E27FC236}">
                <a16:creationId xmlns:a16="http://schemas.microsoft.com/office/drawing/2014/main" id="{F196B5A7-E24A-4422-9204-D6916F23FAB3}"/>
              </a:ext>
            </a:extLst>
          </p:cNvPr>
          <p:cNvSpPr txBox="1"/>
          <p:nvPr/>
        </p:nvSpPr>
        <p:spPr>
          <a:xfrm>
            <a:off x="263352" y="4136194"/>
            <a:ext cx="1080120" cy="369332"/>
          </a:xfrm>
          <a:prstGeom prst="rect">
            <a:avLst/>
          </a:prstGeom>
          <a:noFill/>
        </p:spPr>
        <p:txBody>
          <a:bodyPr wrap="square" rtlCol="0">
            <a:spAutoFit/>
          </a:bodyPr>
          <a:lstStyle/>
          <a:p>
            <a:r>
              <a:rPr lang="en-US" altLang="zh-CN" dirty="0"/>
              <a:t>Barrel</a:t>
            </a:r>
            <a:endParaRPr lang="zh-CN" altLang="en-US" dirty="0"/>
          </a:p>
        </p:txBody>
      </p:sp>
    </p:spTree>
    <p:extLst>
      <p:ext uri="{BB962C8B-B14F-4D97-AF65-F5344CB8AC3E}">
        <p14:creationId xmlns:p14="http://schemas.microsoft.com/office/powerpoint/2010/main" val="4288772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内容占位符 1">
                <a:extLst>
                  <a:ext uri="{FF2B5EF4-FFF2-40B4-BE49-F238E27FC236}">
                    <a16:creationId xmlns:a16="http://schemas.microsoft.com/office/drawing/2014/main" id="{0E568523-F665-47FB-9461-D6456D40EE71}"/>
                  </a:ext>
                </a:extLst>
              </p:cNvPr>
              <p:cNvSpPr>
                <a:spLocks noGrp="1"/>
              </p:cNvSpPr>
              <p:nvPr>
                <p:ph idx="1"/>
              </p:nvPr>
            </p:nvSpPr>
            <p:spPr>
              <a:xfrm>
                <a:off x="609600" y="1285861"/>
                <a:ext cx="7646640" cy="4840303"/>
              </a:xfrm>
            </p:spPr>
            <p:txBody>
              <a:bodyPr>
                <a:normAutofit fontScale="92500" lnSpcReduction="20000"/>
              </a:bodyPr>
              <a:lstStyle/>
              <a:p>
                <a:r>
                  <a:rPr lang="en-US" altLang="zh-CN" dirty="0"/>
                  <a:t>PSU: Plastic Scintillator (PS) detector Unit</a:t>
                </a:r>
              </a:p>
              <a:p>
                <a:pPr lvl="1"/>
                <a:r>
                  <a:rPr lang="en-US" altLang="zh-CN" dirty="0"/>
                  <a:t>A PS bar with cross section: </a:t>
                </a:r>
                <a14:m>
                  <m:oMath xmlns:m="http://schemas.openxmlformats.org/officeDocument/2006/math">
                    <m:r>
                      <a:rPr lang="en-US" altLang="zh-CN" b="0" i="1" smtClean="0">
                        <a:latin typeface="Cambria Math" panose="02040503050406030204" pitchFamily="18" charset="0"/>
                      </a:rPr>
                      <m:t>4</m:t>
                    </m:r>
                    <m:r>
                      <a:rPr lang="en-US" altLang="zh-CN" b="0" i="1" smtClean="0">
                        <a:latin typeface="Cambria Math" panose="02040503050406030204" pitchFamily="18" charset="0"/>
                      </a:rPr>
                      <m:t>𝑐𝑚</m:t>
                    </m:r>
                    <m:r>
                      <a:rPr lang="en-US" altLang="zh-CN" b="0" i="1" smtClean="0">
                        <a:latin typeface="Cambria Math" panose="02040503050406030204" pitchFamily="18" charset="0"/>
                      </a:rPr>
                      <m:t>×1</m:t>
                    </m:r>
                    <m:r>
                      <a:rPr lang="en-US" altLang="zh-CN" b="0" i="1" smtClean="0">
                        <a:latin typeface="Cambria Math" panose="02040503050406030204" pitchFamily="18" charset="0"/>
                      </a:rPr>
                      <m:t>𝑐𝑚</m:t>
                    </m:r>
                  </m:oMath>
                </a14:m>
                <a:endParaRPr lang="en-US" altLang="zh-CN" dirty="0"/>
              </a:p>
              <a:p>
                <a:pPr lvl="1"/>
                <a:r>
                  <a:rPr lang="en-US" altLang="zh-CN" dirty="0"/>
                  <a:t>A WLS fiber with diameter of </a:t>
                </a:r>
                <a14:m>
                  <m:oMath xmlns:m="http://schemas.openxmlformats.org/officeDocument/2006/math">
                    <m:r>
                      <a:rPr lang="en-US" altLang="zh-CN" b="0" i="1" smtClean="0">
                        <a:latin typeface="Cambria Math" panose="02040503050406030204" pitchFamily="18" charset="0"/>
                      </a:rPr>
                      <m:t>2.0</m:t>
                    </m:r>
                    <m:r>
                      <a:rPr lang="en-US" altLang="zh-CN" b="0" i="1" smtClean="0">
                        <a:latin typeface="Cambria Math" panose="02040503050406030204" pitchFamily="18" charset="0"/>
                      </a:rPr>
                      <m:t>𝑚𝑚</m:t>
                    </m:r>
                  </m:oMath>
                </a14:m>
                <a:r>
                  <a:rPr lang="en-US" altLang="zh-CN" dirty="0"/>
                  <a:t> or </a:t>
                </a:r>
                <a14:m>
                  <m:oMath xmlns:m="http://schemas.openxmlformats.org/officeDocument/2006/math">
                    <m:r>
                      <a:rPr lang="en-US" altLang="zh-CN" b="0" i="1" smtClean="0">
                        <a:latin typeface="Cambria Math" panose="02040503050406030204" pitchFamily="18" charset="0"/>
                      </a:rPr>
                      <m:t>1.2</m:t>
                    </m:r>
                    <m:r>
                      <a:rPr lang="en-US" altLang="zh-CN" b="0" i="1" smtClean="0">
                        <a:latin typeface="Cambria Math" panose="02040503050406030204" pitchFamily="18" charset="0"/>
                      </a:rPr>
                      <m:t>𝑚𝑚</m:t>
                    </m:r>
                  </m:oMath>
                </a14:m>
                <a:endParaRPr lang="en-US" altLang="zh-CN" dirty="0"/>
              </a:p>
              <a:p>
                <a:pPr lvl="2"/>
                <a:r>
                  <a:rPr lang="en-US" altLang="zh-CN" dirty="0">
                    <a:solidFill>
                      <a:srgbClr val="FF0000"/>
                    </a:solidFill>
                  </a:rPr>
                  <a:t>1.2mm for PSU &lt; 3m, 2.0mm for PSU &gt; 3m</a:t>
                </a:r>
              </a:p>
              <a:p>
                <a:pPr lvl="1"/>
                <a:r>
                  <a:rPr lang="en-US" altLang="zh-CN" dirty="0"/>
                  <a:t>A </a:t>
                </a:r>
                <a:r>
                  <a:rPr lang="en-US" altLang="zh-CN" dirty="0" err="1"/>
                  <a:t>SiPM</a:t>
                </a:r>
                <a:r>
                  <a:rPr lang="en-US" altLang="zh-CN" dirty="0"/>
                  <a:t> with a sensitive area of </a:t>
                </a:r>
                <a14:m>
                  <m:oMath xmlns:m="http://schemas.openxmlformats.org/officeDocument/2006/math">
                    <m:r>
                      <a:rPr lang="en-US" altLang="zh-CN" b="0" i="1" smtClean="0">
                        <a:latin typeface="Cambria Math" panose="02040503050406030204" pitchFamily="18" charset="0"/>
                      </a:rPr>
                      <m:t>3</m:t>
                    </m:r>
                    <m:r>
                      <a:rPr lang="en-US" altLang="zh-CN" b="0" i="1" smtClean="0">
                        <a:latin typeface="Cambria Math" panose="02040503050406030204" pitchFamily="18" charset="0"/>
                      </a:rPr>
                      <m:t>𝑚𝑚</m:t>
                    </m:r>
                    <m:r>
                      <a:rPr lang="en-US" altLang="zh-CN" b="0" i="1" smtClean="0">
                        <a:latin typeface="Cambria Math" panose="02040503050406030204" pitchFamily="18" charset="0"/>
                      </a:rPr>
                      <m:t>×3</m:t>
                    </m:r>
                    <m:r>
                      <a:rPr lang="en-US" altLang="zh-CN" b="0" i="1" smtClean="0">
                        <a:latin typeface="Cambria Math" panose="02040503050406030204" pitchFamily="18" charset="0"/>
                      </a:rPr>
                      <m:t>𝑚𝑚</m:t>
                    </m:r>
                  </m:oMath>
                </a14:m>
                <a:endParaRPr lang="en-US" altLang="zh-CN" dirty="0"/>
              </a:p>
              <a:p>
                <a:r>
                  <a:rPr lang="en-US" altLang="zh-CN" dirty="0"/>
                  <a:t>Thickness of reflection layer on PS bar</a:t>
                </a:r>
              </a:p>
              <a:p>
                <a:pPr lvl="1"/>
                <a:r>
                  <a:rPr lang="en-US" altLang="zh-CN" dirty="0"/>
                  <a:t>TiO2: 0.07-0.1mm</a:t>
                </a:r>
              </a:p>
              <a:p>
                <a:pPr lvl="1"/>
                <a:r>
                  <a:rPr lang="en-US" altLang="zh-CN" dirty="0"/>
                  <a:t>Teflon: 0.05mm</a:t>
                </a:r>
              </a:p>
              <a:p>
                <a:r>
                  <a:rPr lang="en-US" altLang="zh-CN" dirty="0"/>
                  <a:t>Coupling component: </a:t>
                </a:r>
              </a:p>
              <a:p>
                <a:pPr lvl="1"/>
                <a:r>
                  <a:rPr lang="en-US" altLang="zh-CN" dirty="0"/>
                  <a:t>Hold the one terminal of fiber in a long PS bar</a:t>
                </a:r>
              </a:p>
              <a:p>
                <a:pPr lvl="1"/>
                <a:r>
                  <a:rPr lang="en-US" altLang="zh-CN" dirty="0"/>
                  <a:t>Ensure 	a fixed alignment between </a:t>
                </a:r>
                <a:r>
                  <a:rPr lang="en-US" altLang="zh-CN" dirty="0" err="1"/>
                  <a:t>SiPM</a:t>
                </a:r>
                <a:r>
                  <a:rPr lang="en-US" altLang="zh-CN" dirty="0"/>
                  <a:t> and fiber</a:t>
                </a:r>
              </a:p>
              <a:p>
                <a:pPr lvl="1"/>
                <a:r>
                  <a:rPr lang="en-US" altLang="zh-CN" dirty="0"/>
                  <a:t>Coupling between </a:t>
                </a:r>
                <a:r>
                  <a:rPr lang="en-US" altLang="zh-CN" dirty="0" err="1"/>
                  <a:t>SiPM</a:t>
                </a:r>
                <a:r>
                  <a:rPr lang="en-US" altLang="zh-CN" dirty="0"/>
                  <a:t> and fiber is critical for photon collection.</a:t>
                </a:r>
                <a:endParaRPr lang="zh-CN" altLang="en-US" dirty="0"/>
              </a:p>
            </p:txBody>
          </p:sp>
        </mc:Choice>
        <mc:Fallback>
          <p:sp>
            <p:nvSpPr>
              <p:cNvPr id="2" name="内容占位符 1">
                <a:extLst>
                  <a:ext uri="{FF2B5EF4-FFF2-40B4-BE49-F238E27FC236}">
                    <a16:creationId xmlns:a16="http://schemas.microsoft.com/office/drawing/2014/main" id="{0E568523-F665-47FB-9461-D6456D40EE71}"/>
                  </a:ext>
                </a:extLst>
              </p:cNvPr>
              <p:cNvSpPr>
                <a:spLocks noGrp="1" noRot="1" noChangeAspect="1" noMove="1" noResize="1" noEditPoints="1" noAdjustHandles="1" noChangeArrowheads="1" noChangeShapeType="1" noTextEdit="1"/>
              </p:cNvSpPr>
              <p:nvPr>
                <p:ph idx="1"/>
              </p:nvPr>
            </p:nvSpPr>
            <p:spPr>
              <a:xfrm>
                <a:off x="609600" y="1285861"/>
                <a:ext cx="7646640" cy="4840303"/>
              </a:xfrm>
              <a:blipFill>
                <a:blip r:embed="rId2"/>
                <a:stretch>
                  <a:fillRect l="-718" t="-1889" r="-1037" b="-2393"/>
                </a:stretch>
              </a:blipFill>
            </p:spPr>
            <p:txBody>
              <a:bodyPr/>
              <a:lstStyle/>
              <a:p>
                <a:r>
                  <a:rPr lang="zh-CN" altLang="en-US">
                    <a:noFill/>
                  </a:rPr>
                  <a:t> </a:t>
                </a:r>
              </a:p>
            </p:txBody>
          </p:sp>
        </mc:Fallback>
      </mc:AlternateContent>
      <p:sp>
        <p:nvSpPr>
          <p:cNvPr id="3" name="标题 2">
            <a:extLst>
              <a:ext uri="{FF2B5EF4-FFF2-40B4-BE49-F238E27FC236}">
                <a16:creationId xmlns:a16="http://schemas.microsoft.com/office/drawing/2014/main" id="{FF4FC9AC-FFE9-4FDB-9194-DF256A82679A}"/>
              </a:ext>
            </a:extLst>
          </p:cNvPr>
          <p:cNvSpPr>
            <a:spLocks noGrp="1"/>
          </p:cNvSpPr>
          <p:nvPr>
            <p:ph type="title"/>
          </p:nvPr>
        </p:nvSpPr>
        <p:spPr/>
        <p:txBody>
          <a:bodyPr/>
          <a:lstStyle/>
          <a:p>
            <a:r>
              <a:rPr lang="en-US" altLang="zh-CN" dirty="0"/>
              <a:t>Detector channel (PSU)</a:t>
            </a:r>
            <a:endParaRPr lang="zh-CN" altLang="en-US" dirty="0"/>
          </a:p>
        </p:txBody>
      </p:sp>
      <p:sp>
        <p:nvSpPr>
          <p:cNvPr id="4" name="灯片编号占位符 3">
            <a:extLst>
              <a:ext uri="{FF2B5EF4-FFF2-40B4-BE49-F238E27FC236}">
                <a16:creationId xmlns:a16="http://schemas.microsoft.com/office/drawing/2014/main" id="{2D4F1D40-DF1F-4BE9-8C6E-6EE525B3E93D}"/>
              </a:ext>
            </a:extLst>
          </p:cNvPr>
          <p:cNvSpPr>
            <a:spLocks noGrp="1"/>
          </p:cNvSpPr>
          <p:nvPr>
            <p:ph type="sldNum" sz="quarter" idx="12"/>
          </p:nvPr>
        </p:nvSpPr>
        <p:spPr>
          <a:xfrm>
            <a:off x="8737600" y="6356350"/>
            <a:ext cx="2844800" cy="365125"/>
          </a:xfrm>
        </p:spPr>
        <p:txBody>
          <a:bodyPr/>
          <a:lstStyle/>
          <a:p>
            <a:fld id="{F15E9139-A00B-4B2A-98A6-095DC08F1345}" type="slidenum">
              <a:rPr lang="zh-CN" altLang="en-US" smtClean="0"/>
              <a:pPr/>
              <a:t>4</a:t>
            </a:fld>
            <a:endParaRPr lang="zh-CN" altLang="en-US"/>
          </a:p>
        </p:txBody>
      </p:sp>
      <p:pic>
        <p:nvPicPr>
          <p:cNvPr id="1026" name="Picture 2">
            <a:extLst>
              <a:ext uri="{FF2B5EF4-FFF2-40B4-BE49-F238E27FC236}">
                <a16:creationId xmlns:a16="http://schemas.microsoft.com/office/drawing/2014/main" id="{53106799-9C09-47DC-8946-3D6B3B4EC8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8208" y="1124743"/>
            <a:ext cx="3960440" cy="2227747"/>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73B956E1-284B-4088-873D-8DDD16AC601A}"/>
              </a:ext>
            </a:extLst>
          </p:cNvPr>
          <p:cNvPicPr>
            <a:picLocks noChangeAspect="1"/>
          </p:cNvPicPr>
          <p:nvPr/>
        </p:nvPicPr>
        <p:blipFill>
          <a:blip r:embed="rId4"/>
          <a:stretch>
            <a:fillRect/>
          </a:stretch>
        </p:blipFill>
        <p:spPr>
          <a:xfrm>
            <a:off x="9051901" y="3376955"/>
            <a:ext cx="2216198" cy="2954930"/>
          </a:xfrm>
          <a:prstGeom prst="rect">
            <a:avLst/>
          </a:prstGeom>
        </p:spPr>
      </p:pic>
      <p:sp>
        <p:nvSpPr>
          <p:cNvPr id="7" name="文本框 6">
            <a:extLst>
              <a:ext uri="{FF2B5EF4-FFF2-40B4-BE49-F238E27FC236}">
                <a16:creationId xmlns:a16="http://schemas.microsoft.com/office/drawing/2014/main" id="{0CD21B9F-DFF2-4E96-9775-62F54800CB46}"/>
              </a:ext>
            </a:extLst>
          </p:cNvPr>
          <p:cNvSpPr txBox="1"/>
          <p:nvPr/>
        </p:nvSpPr>
        <p:spPr>
          <a:xfrm>
            <a:off x="9259900" y="6319054"/>
            <a:ext cx="1800200" cy="369332"/>
          </a:xfrm>
          <a:prstGeom prst="rect">
            <a:avLst/>
          </a:prstGeom>
          <a:noFill/>
        </p:spPr>
        <p:txBody>
          <a:bodyPr wrap="square" rtlCol="0">
            <a:spAutoFit/>
          </a:bodyPr>
          <a:lstStyle/>
          <a:p>
            <a:r>
              <a:rPr lang="en-US" altLang="zh-CN" dirty="0"/>
              <a:t>5m PSU at FDU</a:t>
            </a:r>
            <a:endParaRPr lang="zh-CN" altLang="en-US" dirty="0"/>
          </a:p>
        </p:txBody>
      </p:sp>
    </p:spTree>
    <p:extLst>
      <p:ext uri="{BB962C8B-B14F-4D97-AF65-F5344CB8AC3E}">
        <p14:creationId xmlns:p14="http://schemas.microsoft.com/office/powerpoint/2010/main" val="3132741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内容占位符 8">
            <a:extLst>
              <a:ext uri="{FF2B5EF4-FFF2-40B4-BE49-F238E27FC236}">
                <a16:creationId xmlns:a16="http://schemas.microsoft.com/office/drawing/2014/main" id="{257361D4-3946-4A64-904B-BD42D4652AB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138" r="22539"/>
          <a:stretch/>
        </p:blipFill>
        <p:spPr>
          <a:xfrm rot="5400000">
            <a:off x="3324294" y="1664202"/>
            <a:ext cx="2015019" cy="7128792"/>
          </a:xfrm>
        </p:spPr>
      </p:pic>
      <p:sp>
        <p:nvSpPr>
          <p:cNvPr id="3" name="标题 2">
            <a:extLst>
              <a:ext uri="{FF2B5EF4-FFF2-40B4-BE49-F238E27FC236}">
                <a16:creationId xmlns:a16="http://schemas.microsoft.com/office/drawing/2014/main" id="{038570C6-7BFB-4D0D-910C-3F5AC36813D9}"/>
              </a:ext>
            </a:extLst>
          </p:cNvPr>
          <p:cNvSpPr>
            <a:spLocks noGrp="1"/>
          </p:cNvSpPr>
          <p:nvPr>
            <p:ph type="title"/>
          </p:nvPr>
        </p:nvSpPr>
        <p:spPr/>
        <p:txBody>
          <a:bodyPr/>
          <a:lstStyle/>
          <a:p>
            <a:r>
              <a:rPr lang="en-US" altLang="zh-CN" dirty="0"/>
              <a:t>Newest test on 5m PSU</a:t>
            </a:r>
            <a:endParaRPr lang="zh-CN" altLang="en-US" dirty="0"/>
          </a:p>
        </p:txBody>
      </p:sp>
      <p:sp>
        <p:nvSpPr>
          <p:cNvPr id="4" name="灯片编号占位符 3">
            <a:extLst>
              <a:ext uri="{FF2B5EF4-FFF2-40B4-BE49-F238E27FC236}">
                <a16:creationId xmlns:a16="http://schemas.microsoft.com/office/drawing/2014/main" id="{3BBF02B4-6584-4DFA-875F-518A4E3FE908}"/>
              </a:ext>
            </a:extLst>
          </p:cNvPr>
          <p:cNvSpPr>
            <a:spLocks noGrp="1"/>
          </p:cNvSpPr>
          <p:nvPr>
            <p:ph type="sldNum" sz="quarter" idx="12"/>
          </p:nvPr>
        </p:nvSpPr>
        <p:spPr/>
        <p:txBody>
          <a:bodyPr/>
          <a:lstStyle/>
          <a:p>
            <a:fld id="{F15E9139-A00B-4B2A-98A6-095DC08F1345}" type="slidenum">
              <a:rPr lang="zh-CN" altLang="en-US" smtClean="0"/>
              <a:pPr/>
              <a:t>5</a:t>
            </a:fld>
            <a:endParaRPr lang="zh-CN" altLang="en-US"/>
          </a:p>
        </p:txBody>
      </p:sp>
      <p:pic>
        <p:nvPicPr>
          <p:cNvPr id="11" name="图片 10">
            <a:extLst>
              <a:ext uri="{FF2B5EF4-FFF2-40B4-BE49-F238E27FC236}">
                <a16:creationId xmlns:a16="http://schemas.microsoft.com/office/drawing/2014/main" id="{ED14CE4A-4BDC-48E5-8226-A85007B225AE}"/>
              </a:ext>
            </a:extLst>
          </p:cNvPr>
          <p:cNvPicPr>
            <a:picLocks noChangeAspect="1"/>
          </p:cNvPicPr>
          <p:nvPr/>
        </p:nvPicPr>
        <p:blipFill>
          <a:blip r:embed="rId3"/>
          <a:stretch>
            <a:fillRect/>
          </a:stretch>
        </p:blipFill>
        <p:spPr>
          <a:xfrm>
            <a:off x="535125" y="1052736"/>
            <a:ext cx="11121750" cy="2736304"/>
          </a:xfrm>
          <a:prstGeom prst="rect">
            <a:avLst/>
          </a:prstGeom>
        </p:spPr>
      </p:pic>
      <p:sp>
        <p:nvSpPr>
          <p:cNvPr id="12" name="文本框 11">
            <a:extLst>
              <a:ext uri="{FF2B5EF4-FFF2-40B4-BE49-F238E27FC236}">
                <a16:creationId xmlns:a16="http://schemas.microsoft.com/office/drawing/2014/main" id="{28242D75-EECE-48C8-8CE0-FF08D3936ED7}"/>
              </a:ext>
            </a:extLst>
          </p:cNvPr>
          <p:cNvSpPr txBox="1"/>
          <p:nvPr/>
        </p:nvSpPr>
        <p:spPr>
          <a:xfrm>
            <a:off x="8431808" y="4881934"/>
            <a:ext cx="3456384" cy="923330"/>
          </a:xfrm>
          <a:prstGeom prst="rect">
            <a:avLst/>
          </a:prstGeom>
          <a:noFill/>
        </p:spPr>
        <p:txBody>
          <a:bodyPr wrap="square" rtlCol="0">
            <a:spAutoFit/>
          </a:bodyPr>
          <a:lstStyle/>
          <a:p>
            <a:r>
              <a:rPr lang="en-US" altLang="zh-CN" dirty="0"/>
              <a:t>Efficiency: &gt;95%</a:t>
            </a:r>
          </a:p>
          <a:p>
            <a:r>
              <a:rPr lang="en-US" altLang="zh-CN" dirty="0"/>
              <a:t>Time resolution: ~1ns</a:t>
            </a:r>
          </a:p>
          <a:p>
            <a:r>
              <a:rPr lang="en-US" altLang="zh-CN" dirty="0"/>
              <a:t>We are testing on new WLS fiber.</a:t>
            </a:r>
            <a:endParaRPr lang="zh-CN" altLang="en-US" dirty="0"/>
          </a:p>
        </p:txBody>
      </p:sp>
    </p:spTree>
    <p:extLst>
      <p:ext uri="{BB962C8B-B14F-4D97-AF65-F5344CB8AC3E}">
        <p14:creationId xmlns:p14="http://schemas.microsoft.com/office/powerpoint/2010/main" val="545379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a:extLst>
              <a:ext uri="{FF2B5EF4-FFF2-40B4-BE49-F238E27FC236}">
                <a16:creationId xmlns:a16="http://schemas.microsoft.com/office/drawing/2014/main" id="{174794B3-492C-4503-B7E3-D97E97ED84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4608" y="1196752"/>
            <a:ext cx="8942784" cy="3203196"/>
          </a:xfrm>
        </p:spPr>
      </p:pic>
      <p:sp>
        <p:nvSpPr>
          <p:cNvPr id="3" name="标题 2">
            <a:extLst>
              <a:ext uri="{FF2B5EF4-FFF2-40B4-BE49-F238E27FC236}">
                <a16:creationId xmlns:a16="http://schemas.microsoft.com/office/drawing/2014/main" id="{7B855C47-C642-4DCE-93E0-2A3779ACEA82}"/>
              </a:ext>
            </a:extLst>
          </p:cNvPr>
          <p:cNvSpPr>
            <a:spLocks noGrp="1"/>
          </p:cNvSpPr>
          <p:nvPr>
            <p:ph type="title"/>
          </p:nvPr>
        </p:nvSpPr>
        <p:spPr/>
        <p:txBody>
          <a:bodyPr/>
          <a:lstStyle/>
          <a:p>
            <a:r>
              <a:rPr lang="en-US" altLang="zh-CN" dirty="0"/>
              <a:t>Electronic system</a:t>
            </a:r>
            <a:endParaRPr lang="zh-CN" altLang="en-US" dirty="0"/>
          </a:p>
        </p:txBody>
      </p:sp>
      <p:sp>
        <p:nvSpPr>
          <p:cNvPr id="4" name="灯片编号占位符 3">
            <a:extLst>
              <a:ext uri="{FF2B5EF4-FFF2-40B4-BE49-F238E27FC236}">
                <a16:creationId xmlns:a16="http://schemas.microsoft.com/office/drawing/2014/main" id="{2CE3A30C-6031-457D-974A-63C34423569C}"/>
              </a:ext>
            </a:extLst>
          </p:cNvPr>
          <p:cNvSpPr>
            <a:spLocks noGrp="1"/>
          </p:cNvSpPr>
          <p:nvPr>
            <p:ph type="sldNum" sz="quarter" idx="12"/>
          </p:nvPr>
        </p:nvSpPr>
        <p:spPr/>
        <p:txBody>
          <a:bodyPr/>
          <a:lstStyle/>
          <a:p>
            <a:fld id="{F15E9139-A00B-4B2A-98A6-095DC08F1345}" type="slidenum">
              <a:rPr lang="zh-CN" altLang="en-US" smtClean="0"/>
              <a:pPr/>
              <a:t>6</a:t>
            </a:fld>
            <a:endParaRPr lang="zh-CN" altLang="en-US"/>
          </a:p>
        </p:txBody>
      </p:sp>
      <p:sp>
        <p:nvSpPr>
          <p:cNvPr id="7" name="文本框 6">
            <a:extLst>
              <a:ext uri="{FF2B5EF4-FFF2-40B4-BE49-F238E27FC236}">
                <a16:creationId xmlns:a16="http://schemas.microsoft.com/office/drawing/2014/main" id="{F4124AD8-7D3E-47A7-80E0-48A8877AB7AD}"/>
              </a:ext>
            </a:extLst>
          </p:cNvPr>
          <p:cNvSpPr txBox="1"/>
          <p:nvPr/>
        </p:nvSpPr>
        <p:spPr>
          <a:xfrm>
            <a:off x="1199456" y="5125550"/>
            <a:ext cx="2448272" cy="646331"/>
          </a:xfrm>
          <a:prstGeom prst="rect">
            <a:avLst/>
          </a:prstGeom>
          <a:noFill/>
        </p:spPr>
        <p:txBody>
          <a:bodyPr wrap="square" rtlCol="0">
            <a:spAutoFit/>
          </a:bodyPr>
          <a:lstStyle/>
          <a:p>
            <a:r>
              <a:rPr lang="en-US" altLang="zh-CN" b="1" dirty="0" err="1"/>
              <a:t>SiPM</a:t>
            </a:r>
            <a:r>
              <a:rPr lang="en-US" altLang="zh-CN" b="1" dirty="0"/>
              <a:t> Tile: </a:t>
            </a:r>
          </a:p>
          <a:p>
            <a:r>
              <a:rPr lang="en-US" altLang="zh-CN" dirty="0" err="1"/>
              <a:t>SiPM+PCB</a:t>
            </a:r>
            <a:r>
              <a:rPr lang="en-US" altLang="zh-CN" dirty="0"/>
              <a:t> of each PSU</a:t>
            </a:r>
            <a:endParaRPr lang="zh-CN" altLang="en-US" dirty="0"/>
          </a:p>
        </p:txBody>
      </p:sp>
      <mc:AlternateContent xmlns:mc="http://schemas.openxmlformats.org/markup-compatibility/2006">
        <mc:Choice xmlns:a14="http://schemas.microsoft.com/office/drawing/2010/main" Requires="a14">
          <p:sp>
            <p:nvSpPr>
              <p:cNvPr id="8" name="文本框 7">
                <a:extLst>
                  <a:ext uri="{FF2B5EF4-FFF2-40B4-BE49-F238E27FC236}">
                    <a16:creationId xmlns:a16="http://schemas.microsoft.com/office/drawing/2014/main" id="{ED2C074E-F1D9-445E-B5B5-B81BD83BE449}"/>
                  </a:ext>
                </a:extLst>
              </p:cNvPr>
              <p:cNvSpPr txBox="1"/>
              <p:nvPr/>
            </p:nvSpPr>
            <p:spPr>
              <a:xfrm>
                <a:off x="4233393" y="5125550"/>
                <a:ext cx="2880320" cy="1477328"/>
              </a:xfrm>
              <a:prstGeom prst="rect">
                <a:avLst/>
              </a:prstGeom>
              <a:noFill/>
            </p:spPr>
            <p:txBody>
              <a:bodyPr wrap="square" rtlCol="0">
                <a:spAutoFit/>
              </a:bodyPr>
              <a:lstStyle/>
              <a:p>
                <a:r>
                  <a:rPr lang="en-US" altLang="zh-CN" b="1" dirty="0"/>
                  <a:t>FEB (</a:t>
                </a:r>
                <a:r>
                  <a:rPr lang="en-US" altLang="zh-CN" b="1" dirty="0" err="1"/>
                  <a:t>uFB</a:t>
                </a:r>
                <a:r>
                  <a:rPr lang="en-US" altLang="zh-CN" b="1" dirty="0"/>
                  <a:t>): </a:t>
                </a:r>
                <a14:m>
                  <m:oMath xmlns:m="http://schemas.openxmlformats.org/officeDocument/2006/math">
                    <m:r>
                      <a:rPr lang="en-US" altLang="zh-CN" b="1" i="1" smtClean="0">
                        <a:latin typeface="Cambria Math" panose="02040503050406030204" pitchFamily="18" charset="0"/>
                      </a:rPr>
                      <m:t>𝟓</m:t>
                    </m:r>
                    <m:r>
                      <a:rPr lang="en-US" altLang="zh-CN" b="1" i="1" smtClean="0">
                        <a:latin typeface="Cambria Math" panose="02040503050406030204" pitchFamily="18" charset="0"/>
                      </a:rPr>
                      <m:t>𝒄𝒎</m:t>
                    </m:r>
                    <m:r>
                      <a:rPr lang="en-US" altLang="zh-CN" b="1" i="1" smtClean="0">
                        <a:latin typeface="Cambria Math" panose="02040503050406030204" pitchFamily="18" charset="0"/>
                      </a:rPr>
                      <m:t>×</m:t>
                    </m:r>
                    <m:r>
                      <a:rPr lang="en-US" altLang="zh-CN" b="1" i="1" smtClean="0">
                        <a:latin typeface="Cambria Math" panose="02040503050406030204" pitchFamily="18" charset="0"/>
                      </a:rPr>
                      <m:t>𝟏𝟎</m:t>
                    </m:r>
                    <m:r>
                      <a:rPr lang="en-US" altLang="zh-CN" b="1" i="1" smtClean="0">
                        <a:latin typeface="Cambria Math" panose="02040503050406030204" pitchFamily="18" charset="0"/>
                      </a:rPr>
                      <m:t>𝒄𝒎</m:t>
                    </m:r>
                  </m:oMath>
                </a14:m>
                <a:endParaRPr lang="en-US" altLang="zh-CN" b="1" dirty="0"/>
              </a:p>
              <a:p>
                <a:r>
                  <a:rPr lang="en-US" altLang="zh-CN" dirty="0"/>
                  <a:t>Front-End Electronics Board;</a:t>
                </a:r>
              </a:p>
              <a:p>
                <a:r>
                  <a:rPr lang="en-US" altLang="zh-CN" dirty="0"/>
                  <a:t>A module design integrating 32 readout channels.</a:t>
                </a:r>
              </a:p>
              <a:p>
                <a:endParaRPr lang="zh-CN" altLang="en-US" dirty="0"/>
              </a:p>
            </p:txBody>
          </p:sp>
        </mc:Choice>
        <mc:Fallback>
          <p:sp>
            <p:nvSpPr>
              <p:cNvPr id="8" name="文本框 7">
                <a:extLst>
                  <a:ext uri="{FF2B5EF4-FFF2-40B4-BE49-F238E27FC236}">
                    <a16:creationId xmlns:a16="http://schemas.microsoft.com/office/drawing/2014/main" id="{ED2C074E-F1D9-445E-B5B5-B81BD83BE449}"/>
                  </a:ext>
                </a:extLst>
              </p:cNvPr>
              <p:cNvSpPr txBox="1">
                <a:spLocks noRot="1" noChangeAspect="1" noMove="1" noResize="1" noEditPoints="1" noAdjustHandles="1" noChangeArrowheads="1" noChangeShapeType="1" noTextEdit="1"/>
              </p:cNvSpPr>
              <p:nvPr/>
            </p:nvSpPr>
            <p:spPr>
              <a:xfrm>
                <a:off x="4233393" y="5125550"/>
                <a:ext cx="2880320" cy="1477328"/>
              </a:xfrm>
              <a:prstGeom prst="rect">
                <a:avLst/>
              </a:prstGeom>
              <a:blipFill>
                <a:blip r:embed="rId3"/>
                <a:stretch>
                  <a:fillRect l="-1691" t="-2479"/>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CB5D2F19-A94E-4D77-8169-248F862F375F}"/>
              </a:ext>
            </a:extLst>
          </p:cNvPr>
          <p:cNvSpPr txBox="1"/>
          <p:nvPr/>
        </p:nvSpPr>
        <p:spPr>
          <a:xfrm>
            <a:off x="8038164" y="5125550"/>
            <a:ext cx="3026388" cy="1200329"/>
          </a:xfrm>
          <a:prstGeom prst="rect">
            <a:avLst/>
          </a:prstGeom>
          <a:noFill/>
        </p:spPr>
        <p:txBody>
          <a:bodyPr wrap="square" rtlCol="0">
            <a:spAutoFit/>
          </a:bodyPr>
          <a:lstStyle/>
          <a:p>
            <a:r>
              <a:rPr lang="en-US" altLang="zh-CN" b="1" dirty="0"/>
              <a:t>MB (</a:t>
            </a:r>
            <a:r>
              <a:rPr lang="en-US" altLang="zh-CN" b="1" dirty="0" err="1"/>
              <a:t>uMB</a:t>
            </a:r>
            <a:r>
              <a:rPr lang="en-US" altLang="zh-CN" b="1" dirty="0"/>
              <a:t>): </a:t>
            </a:r>
          </a:p>
          <a:p>
            <a:r>
              <a:rPr lang="en-US" altLang="zh-CN" dirty="0"/>
              <a:t>Management Board;</a:t>
            </a:r>
          </a:p>
          <a:p>
            <a:r>
              <a:rPr lang="en-US" altLang="zh-CN" dirty="0"/>
              <a:t>Central node for multiple functions.</a:t>
            </a:r>
            <a:endParaRPr lang="zh-CN" altLang="en-US" dirty="0"/>
          </a:p>
        </p:txBody>
      </p:sp>
      <p:sp>
        <p:nvSpPr>
          <p:cNvPr id="10" name="箭头: 下 9">
            <a:extLst>
              <a:ext uri="{FF2B5EF4-FFF2-40B4-BE49-F238E27FC236}">
                <a16:creationId xmlns:a16="http://schemas.microsoft.com/office/drawing/2014/main" id="{EF1A7FC6-3295-400B-A015-0462BC7E163A}"/>
              </a:ext>
            </a:extLst>
          </p:cNvPr>
          <p:cNvSpPr/>
          <p:nvPr/>
        </p:nvSpPr>
        <p:spPr>
          <a:xfrm rot="10800000">
            <a:off x="3660168" y="4365104"/>
            <a:ext cx="14401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下 10">
            <a:extLst>
              <a:ext uri="{FF2B5EF4-FFF2-40B4-BE49-F238E27FC236}">
                <a16:creationId xmlns:a16="http://schemas.microsoft.com/office/drawing/2014/main" id="{4452D30F-012C-49D1-8E4F-1220D103EB21}"/>
              </a:ext>
            </a:extLst>
          </p:cNvPr>
          <p:cNvSpPr/>
          <p:nvPr/>
        </p:nvSpPr>
        <p:spPr>
          <a:xfrm rot="10800000">
            <a:off x="7113713" y="4344214"/>
            <a:ext cx="14401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00603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8F0C4CD2-18DC-45E6-9B6D-150AC04B99B4}"/>
              </a:ext>
            </a:extLst>
          </p:cNvPr>
          <p:cNvPicPr>
            <a:picLocks noChangeAspect="1"/>
          </p:cNvPicPr>
          <p:nvPr/>
        </p:nvPicPr>
        <p:blipFill>
          <a:blip r:embed="rId2"/>
          <a:stretch>
            <a:fillRect/>
          </a:stretch>
        </p:blipFill>
        <p:spPr>
          <a:xfrm>
            <a:off x="6744072" y="4498308"/>
            <a:ext cx="4212142" cy="2188662"/>
          </a:xfrm>
          <a:prstGeom prst="rect">
            <a:avLst/>
          </a:prstGeom>
        </p:spPr>
      </p:pic>
      <mc:AlternateContent xmlns:mc="http://schemas.openxmlformats.org/markup-compatibility/2006">
        <mc:Choice xmlns:a14="http://schemas.microsoft.com/office/drawing/2010/main" Requires="a14">
          <p:sp>
            <p:nvSpPr>
              <p:cNvPr id="2" name="内容占位符 1">
                <a:extLst>
                  <a:ext uri="{FF2B5EF4-FFF2-40B4-BE49-F238E27FC236}">
                    <a16:creationId xmlns:a16="http://schemas.microsoft.com/office/drawing/2014/main" id="{E11FF664-E1F9-4F0C-96B5-65A0CF134137}"/>
                  </a:ext>
                </a:extLst>
              </p:cNvPr>
              <p:cNvSpPr>
                <a:spLocks noGrp="1"/>
              </p:cNvSpPr>
              <p:nvPr>
                <p:ph idx="1"/>
              </p:nvPr>
            </p:nvSpPr>
            <p:spPr>
              <a:xfrm>
                <a:off x="202133" y="980729"/>
                <a:ext cx="6149782" cy="5809686"/>
              </a:xfrm>
            </p:spPr>
            <p:txBody>
              <a:bodyPr>
                <a:normAutofit fontScale="62500" lnSpcReduction="20000"/>
              </a:bodyPr>
              <a:lstStyle/>
              <a:p>
                <a:r>
                  <a:rPr lang="en-US" altLang="zh-CN" dirty="0"/>
                  <a:t>The largest module: </a:t>
                </a:r>
                <a14:m>
                  <m:oMath xmlns:m="http://schemas.openxmlformats.org/officeDocument/2006/math">
                    <m:r>
                      <a:rPr lang="en-US" altLang="zh-CN" b="0" i="1" smtClean="0">
                        <a:latin typeface="Cambria Math" panose="02040503050406030204" pitchFamily="18" charset="0"/>
                      </a:rPr>
                      <m:t>462.5</m:t>
                    </m:r>
                    <m:r>
                      <a:rPr lang="en-US" altLang="zh-CN" b="0" i="1" smtClean="0">
                        <a:latin typeface="Cambria Math" panose="02040503050406030204" pitchFamily="18" charset="0"/>
                      </a:rPr>
                      <m:t>𝑐𝑚</m:t>
                    </m:r>
                    <m:r>
                      <a:rPr lang="en-US" altLang="zh-CN" b="0" i="1" smtClean="0">
                        <a:latin typeface="Cambria Math" panose="02040503050406030204" pitchFamily="18" charset="0"/>
                      </a:rPr>
                      <m:t>×346</m:t>
                    </m:r>
                    <m:r>
                      <a:rPr lang="en-US" altLang="zh-CN" b="0" i="1" smtClean="0">
                        <a:latin typeface="Cambria Math" panose="02040503050406030204" pitchFamily="18" charset="0"/>
                      </a:rPr>
                      <m:t>𝑐𝑚</m:t>
                    </m:r>
                  </m:oMath>
                </a14:m>
                <a:endParaRPr lang="en-US" altLang="zh-CN" dirty="0"/>
              </a:p>
              <a:p>
                <a:r>
                  <a:rPr lang="en-US" altLang="zh-CN" dirty="0"/>
                  <a:t>Two perpendicular layers of PSUs. </a:t>
                </a:r>
              </a:p>
              <a:p>
                <a:pPr lvl="1"/>
                <a:r>
                  <a:rPr lang="en-US" altLang="zh-CN" dirty="0"/>
                  <a:t>Step 1: long PSUs at bottom layer, 3cm between PSUs and frame border for cables. Length of PSU: ~459 cm</a:t>
                </a:r>
              </a:p>
              <a:p>
                <a:pPr lvl="1"/>
                <a:r>
                  <a:rPr lang="en-US" altLang="zh-CN" dirty="0"/>
                  <a:t>Step 2: mount FEBs for long PSUs at short frame border. </a:t>
                </a:r>
              </a:p>
              <a:p>
                <a:pPr lvl="1"/>
                <a:r>
                  <a:rPr lang="en-US" altLang="zh-CN" dirty="0"/>
                  <a:t>Step 3: short PSUs at the top layers, 3cm between PSUs and frame border for cables. Length of PSU: ~343cm</a:t>
                </a:r>
              </a:p>
              <a:p>
                <a:pPr lvl="1"/>
                <a:r>
                  <a:rPr lang="en-US" altLang="zh-CN" dirty="0"/>
                  <a:t>Step 4: mount FEBs for short PSUs at the long frame boarder.</a:t>
                </a:r>
              </a:p>
              <a:p>
                <a:pPr lvl="1"/>
                <a:r>
                  <a:rPr lang="en-US" altLang="zh-CN" dirty="0"/>
                  <a:t>Step 5: arrange the cables from FEBs to an MB through the window at the long border.</a:t>
                </a:r>
              </a:p>
              <a:p>
                <a:r>
                  <a:rPr lang="en-US" altLang="zh-CN" dirty="0"/>
                  <a:t>FEB: thickness less than 2cm</a:t>
                </a:r>
              </a:p>
              <a:p>
                <a:pPr lvl="1"/>
                <a:r>
                  <a:rPr lang="en-US" altLang="zh-CN" dirty="0"/>
                  <a:t>each connect to 32 PSUs and the position near their center.</a:t>
                </a:r>
              </a:p>
              <a:p>
                <a:pPr lvl="1"/>
                <a:r>
                  <a:rPr lang="en-US" altLang="zh-CN" dirty="0"/>
                  <a:t>All FEBs are above the bottom layer, at a similar height of as the top layer. PS bars conflicting FEBs are reduced by 2cm in length further.</a:t>
                </a:r>
              </a:p>
              <a:p>
                <a:r>
                  <a:rPr lang="en-US" altLang="zh-CN" dirty="0"/>
                  <a:t>In one layer, the PS bars are close to each other. They are hold together by glue to form a robust module.</a:t>
                </a:r>
              </a:p>
              <a:p>
                <a:r>
                  <a:rPr lang="en-US" altLang="zh-CN" dirty="0"/>
                  <a:t>Thickness of module is 3.5 cm, which the thickness of PSU layers is 2.0cm. The spare 1.5cm for aluminum covers, mechanical enhancement, FEBs, and cables from FEBs to the cable window.</a:t>
                </a:r>
                <a:endParaRPr lang="zh-CN" altLang="en-US" dirty="0"/>
              </a:p>
            </p:txBody>
          </p:sp>
        </mc:Choice>
        <mc:Fallback>
          <p:sp>
            <p:nvSpPr>
              <p:cNvPr id="2" name="内容占位符 1">
                <a:extLst>
                  <a:ext uri="{FF2B5EF4-FFF2-40B4-BE49-F238E27FC236}">
                    <a16:creationId xmlns:a16="http://schemas.microsoft.com/office/drawing/2014/main" id="{E11FF664-E1F9-4F0C-96B5-65A0CF134137}"/>
                  </a:ext>
                </a:extLst>
              </p:cNvPr>
              <p:cNvSpPr>
                <a:spLocks noGrp="1" noRot="1" noChangeAspect="1" noMove="1" noResize="1" noEditPoints="1" noAdjustHandles="1" noChangeArrowheads="1" noChangeShapeType="1" noTextEdit="1"/>
              </p:cNvSpPr>
              <p:nvPr>
                <p:ph idx="1"/>
              </p:nvPr>
            </p:nvSpPr>
            <p:spPr>
              <a:xfrm>
                <a:off x="202133" y="980729"/>
                <a:ext cx="6149782" cy="5809686"/>
              </a:xfrm>
              <a:blipFill>
                <a:blip r:embed="rId3"/>
                <a:stretch>
                  <a:fillRect l="-198" t="-1049" r="-1586"/>
                </a:stretch>
              </a:blipFill>
            </p:spPr>
            <p:txBody>
              <a:bodyPr/>
              <a:lstStyle/>
              <a:p>
                <a:r>
                  <a:rPr lang="zh-CN" altLang="en-US">
                    <a:noFill/>
                  </a:rPr>
                  <a:t> </a:t>
                </a:r>
              </a:p>
            </p:txBody>
          </p:sp>
        </mc:Fallback>
      </mc:AlternateContent>
      <p:sp>
        <p:nvSpPr>
          <p:cNvPr id="3" name="标题 2">
            <a:extLst>
              <a:ext uri="{FF2B5EF4-FFF2-40B4-BE49-F238E27FC236}">
                <a16:creationId xmlns:a16="http://schemas.microsoft.com/office/drawing/2014/main" id="{935CD70C-FDF9-46C2-990F-FB7ACB5E06A7}"/>
              </a:ext>
            </a:extLst>
          </p:cNvPr>
          <p:cNvSpPr>
            <a:spLocks noGrp="1"/>
          </p:cNvSpPr>
          <p:nvPr>
            <p:ph type="title"/>
          </p:nvPr>
        </p:nvSpPr>
        <p:spPr/>
        <p:txBody>
          <a:bodyPr/>
          <a:lstStyle/>
          <a:p>
            <a:r>
              <a:rPr lang="en-US" altLang="zh-CN" dirty="0"/>
              <a:t>Internal structure of barrel module</a:t>
            </a:r>
            <a:endParaRPr lang="zh-CN" altLang="en-US" dirty="0"/>
          </a:p>
        </p:txBody>
      </p:sp>
      <p:sp>
        <p:nvSpPr>
          <p:cNvPr id="4" name="灯片编号占位符 3">
            <a:extLst>
              <a:ext uri="{FF2B5EF4-FFF2-40B4-BE49-F238E27FC236}">
                <a16:creationId xmlns:a16="http://schemas.microsoft.com/office/drawing/2014/main" id="{D6180010-6B99-4714-8B06-838C2D58F194}"/>
              </a:ext>
            </a:extLst>
          </p:cNvPr>
          <p:cNvSpPr>
            <a:spLocks noGrp="1"/>
          </p:cNvSpPr>
          <p:nvPr>
            <p:ph type="sldNum" sz="quarter" idx="12"/>
          </p:nvPr>
        </p:nvSpPr>
        <p:spPr/>
        <p:txBody>
          <a:bodyPr/>
          <a:lstStyle/>
          <a:p>
            <a:fld id="{F15E9139-A00B-4B2A-98A6-095DC08F1345}" type="slidenum">
              <a:rPr lang="zh-CN" altLang="en-US" smtClean="0"/>
              <a:pPr/>
              <a:t>7</a:t>
            </a:fld>
            <a:endParaRPr lang="zh-CN" altLang="en-US"/>
          </a:p>
        </p:txBody>
      </p:sp>
      <p:pic>
        <p:nvPicPr>
          <p:cNvPr id="6" name="图片 5">
            <a:extLst>
              <a:ext uri="{FF2B5EF4-FFF2-40B4-BE49-F238E27FC236}">
                <a16:creationId xmlns:a16="http://schemas.microsoft.com/office/drawing/2014/main" id="{41CDB71C-1C9D-412B-B85E-0895BD7BBDF8}"/>
              </a:ext>
            </a:extLst>
          </p:cNvPr>
          <p:cNvPicPr>
            <a:picLocks noChangeAspect="1"/>
          </p:cNvPicPr>
          <p:nvPr/>
        </p:nvPicPr>
        <p:blipFill>
          <a:blip r:embed="rId4"/>
          <a:stretch>
            <a:fillRect/>
          </a:stretch>
        </p:blipFill>
        <p:spPr>
          <a:xfrm>
            <a:off x="6282275" y="1490313"/>
            <a:ext cx="5707593" cy="2860967"/>
          </a:xfrm>
          <a:prstGeom prst="rect">
            <a:avLst/>
          </a:prstGeom>
        </p:spPr>
      </p:pic>
      <p:sp>
        <p:nvSpPr>
          <p:cNvPr id="9" name="文本框 8">
            <a:extLst>
              <a:ext uri="{FF2B5EF4-FFF2-40B4-BE49-F238E27FC236}">
                <a16:creationId xmlns:a16="http://schemas.microsoft.com/office/drawing/2014/main" id="{7DFA59A5-9A13-499C-A752-4E6A89725146}"/>
              </a:ext>
            </a:extLst>
          </p:cNvPr>
          <p:cNvSpPr txBox="1"/>
          <p:nvPr/>
        </p:nvSpPr>
        <p:spPr>
          <a:xfrm>
            <a:off x="6299256" y="4208915"/>
            <a:ext cx="1872208" cy="646331"/>
          </a:xfrm>
          <a:prstGeom prst="rect">
            <a:avLst/>
          </a:prstGeom>
          <a:noFill/>
        </p:spPr>
        <p:txBody>
          <a:bodyPr wrap="square" rtlCol="0">
            <a:spAutoFit/>
          </a:bodyPr>
          <a:lstStyle/>
          <a:p>
            <a:r>
              <a:rPr lang="en-US" altLang="zh-CN" dirty="0"/>
              <a:t>Near the middle of barrel</a:t>
            </a:r>
            <a:endParaRPr lang="zh-CN" altLang="en-US" dirty="0"/>
          </a:p>
        </p:txBody>
      </p:sp>
      <p:sp>
        <p:nvSpPr>
          <p:cNvPr id="10" name="文本框 9">
            <a:extLst>
              <a:ext uri="{FF2B5EF4-FFF2-40B4-BE49-F238E27FC236}">
                <a16:creationId xmlns:a16="http://schemas.microsoft.com/office/drawing/2014/main" id="{571540E4-BD11-435A-A783-ABBF68B6F3CC}"/>
              </a:ext>
            </a:extLst>
          </p:cNvPr>
          <p:cNvSpPr txBox="1"/>
          <p:nvPr/>
        </p:nvSpPr>
        <p:spPr>
          <a:xfrm>
            <a:off x="10344985" y="4162748"/>
            <a:ext cx="1849996" cy="369332"/>
          </a:xfrm>
          <a:prstGeom prst="rect">
            <a:avLst/>
          </a:prstGeom>
          <a:noFill/>
        </p:spPr>
        <p:txBody>
          <a:bodyPr wrap="square" rtlCol="0">
            <a:spAutoFit/>
          </a:bodyPr>
          <a:lstStyle/>
          <a:p>
            <a:r>
              <a:rPr lang="en-US" altLang="zh-CN" dirty="0"/>
              <a:t>Near the endcap</a:t>
            </a:r>
            <a:endParaRPr lang="zh-CN" altLang="en-US" dirty="0"/>
          </a:p>
        </p:txBody>
      </p:sp>
      <p:sp>
        <p:nvSpPr>
          <p:cNvPr id="11" name="矩形 10">
            <a:extLst>
              <a:ext uri="{FF2B5EF4-FFF2-40B4-BE49-F238E27FC236}">
                <a16:creationId xmlns:a16="http://schemas.microsoft.com/office/drawing/2014/main" id="{237F0C10-CC60-4B2F-B621-DFF9FFE5F909}"/>
              </a:ext>
            </a:extLst>
          </p:cNvPr>
          <p:cNvSpPr/>
          <p:nvPr/>
        </p:nvSpPr>
        <p:spPr>
          <a:xfrm>
            <a:off x="11582400" y="1421375"/>
            <a:ext cx="25202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5F4E36B8-B530-4C4D-BA68-D336DC1CFFAC}"/>
              </a:ext>
            </a:extLst>
          </p:cNvPr>
          <p:cNvSpPr txBox="1"/>
          <p:nvPr/>
        </p:nvSpPr>
        <p:spPr>
          <a:xfrm>
            <a:off x="10477895" y="1030581"/>
            <a:ext cx="1584175" cy="369332"/>
          </a:xfrm>
          <a:prstGeom prst="rect">
            <a:avLst/>
          </a:prstGeom>
          <a:noFill/>
        </p:spPr>
        <p:txBody>
          <a:bodyPr wrap="square" rtlCol="0">
            <a:spAutoFit/>
          </a:bodyPr>
          <a:lstStyle/>
          <a:p>
            <a:r>
              <a:rPr lang="en-US" altLang="zh-CN" dirty="0"/>
              <a:t>Cable window</a:t>
            </a:r>
            <a:endParaRPr lang="zh-CN" altLang="en-US" dirty="0"/>
          </a:p>
        </p:txBody>
      </p:sp>
      <p:sp>
        <p:nvSpPr>
          <p:cNvPr id="15" name="椭圆 14">
            <a:extLst>
              <a:ext uri="{FF2B5EF4-FFF2-40B4-BE49-F238E27FC236}">
                <a16:creationId xmlns:a16="http://schemas.microsoft.com/office/drawing/2014/main" id="{0DB60C47-EA32-49F4-9A88-A1B1B06EBA04}"/>
              </a:ext>
            </a:extLst>
          </p:cNvPr>
          <p:cNvSpPr/>
          <p:nvPr/>
        </p:nvSpPr>
        <p:spPr>
          <a:xfrm>
            <a:off x="8400256" y="5301208"/>
            <a:ext cx="57606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箭头连接符 16">
            <a:extLst>
              <a:ext uri="{FF2B5EF4-FFF2-40B4-BE49-F238E27FC236}">
                <a16:creationId xmlns:a16="http://schemas.microsoft.com/office/drawing/2014/main" id="{21D90E0C-F726-4E49-942A-1EAE95AD0126}"/>
              </a:ext>
            </a:extLst>
          </p:cNvPr>
          <p:cNvCxnSpPr/>
          <p:nvPr/>
        </p:nvCxnSpPr>
        <p:spPr>
          <a:xfrm>
            <a:off x="6023992" y="4653136"/>
            <a:ext cx="2304256" cy="792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71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EE73540-2542-4789-BD1D-17CF60880C35}"/>
              </a:ext>
            </a:extLst>
          </p:cNvPr>
          <p:cNvSpPr>
            <a:spLocks noGrp="1"/>
          </p:cNvSpPr>
          <p:nvPr>
            <p:ph type="title"/>
          </p:nvPr>
        </p:nvSpPr>
        <p:spPr/>
        <p:txBody>
          <a:bodyPr/>
          <a:lstStyle/>
          <a:p>
            <a:r>
              <a:rPr lang="en-US" altLang="zh-CN" dirty="0"/>
              <a:t>Positions of </a:t>
            </a:r>
            <a:r>
              <a:rPr lang="en-US" altLang="zh-CN" dirty="0" err="1"/>
              <a:t>SiPMs</a:t>
            </a:r>
            <a:r>
              <a:rPr lang="en-US" altLang="zh-CN" dirty="0"/>
              <a:t> and FEBs</a:t>
            </a:r>
            <a:endParaRPr lang="zh-CN" altLang="en-US" dirty="0"/>
          </a:p>
        </p:txBody>
      </p:sp>
      <p:sp>
        <p:nvSpPr>
          <p:cNvPr id="4" name="灯片编号占位符 3">
            <a:extLst>
              <a:ext uri="{FF2B5EF4-FFF2-40B4-BE49-F238E27FC236}">
                <a16:creationId xmlns:a16="http://schemas.microsoft.com/office/drawing/2014/main" id="{321E7E83-C722-44B9-9252-024A32DEAFB0}"/>
              </a:ext>
            </a:extLst>
          </p:cNvPr>
          <p:cNvSpPr>
            <a:spLocks noGrp="1"/>
          </p:cNvSpPr>
          <p:nvPr>
            <p:ph type="sldNum" sz="quarter" idx="12"/>
          </p:nvPr>
        </p:nvSpPr>
        <p:spPr/>
        <p:txBody>
          <a:bodyPr/>
          <a:lstStyle/>
          <a:p>
            <a:fld id="{F15E9139-A00B-4B2A-98A6-095DC08F1345}" type="slidenum">
              <a:rPr lang="zh-CN" altLang="en-US" smtClean="0"/>
              <a:pPr/>
              <a:t>8</a:t>
            </a:fld>
            <a:endParaRPr lang="zh-CN" altLang="en-US"/>
          </a:p>
        </p:txBody>
      </p:sp>
      <p:pic>
        <p:nvPicPr>
          <p:cNvPr id="5" name="图片 4">
            <a:extLst>
              <a:ext uri="{FF2B5EF4-FFF2-40B4-BE49-F238E27FC236}">
                <a16:creationId xmlns:a16="http://schemas.microsoft.com/office/drawing/2014/main" id="{89940B65-4ED2-4645-A34F-BB580721646A}"/>
              </a:ext>
            </a:extLst>
          </p:cNvPr>
          <p:cNvPicPr>
            <a:picLocks noChangeAspect="1"/>
          </p:cNvPicPr>
          <p:nvPr/>
        </p:nvPicPr>
        <p:blipFill>
          <a:blip r:embed="rId2"/>
          <a:stretch>
            <a:fillRect/>
          </a:stretch>
        </p:blipFill>
        <p:spPr>
          <a:xfrm>
            <a:off x="551384" y="1556792"/>
            <a:ext cx="3816424" cy="3530794"/>
          </a:xfrm>
          <a:prstGeom prst="rect">
            <a:avLst/>
          </a:prstGeom>
        </p:spPr>
      </p:pic>
      <p:pic>
        <p:nvPicPr>
          <p:cNvPr id="6" name="图片 5">
            <a:extLst>
              <a:ext uri="{FF2B5EF4-FFF2-40B4-BE49-F238E27FC236}">
                <a16:creationId xmlns:a16="http://schemas.microsoft.com/office/drawing/2014/main" id="{07133404-66F2-4703-B20D-246377AC78BC}"/>
              </a:ext>
            </a:extLst>
          </p:cNvPr>
          <p:cNvPicPr>
            <a:picLocks noChangeAspect="1"/>
          </p:cNvPicPr>
          <p:nvPr/>
        </p:nvPicPr>
        <p:blipFill>
          <a:blip r:embed="rId3"/>
          <a:stretch>
            <a:fillRect/>
          </a:stretch>
        </p:blipFill>
        <p:spPr>
          <a:xfrm rot="8821129">
            <a:off x="3241730" y="3771898"/>
            <a:ext cx="3732192" cy="1870785"/>
          </a:xfrm>
          <a:prstGeom prst="rect">
            <a:avLst/>
          </a:prstGeom>
        </p:spPr>
      </p:pic>
      <p:sp>
        <p:nvSpPr>
          <p:cNvPr id="7" name="箭头: 左弧形 6">
            <a:extLst>
              <a:ext uri="{FF2B5EF4-FFF2-40B4-BE49-F238E27FC236}">
                <a16:creationId xmlns:a16="http://schemas.microsoft.com/office/drawing/2014/main" id="{C36EB9BB-9A1F-42D8-BE8A-B17B026AC9CB}"/>
              </a:ext>
            </a:extLst>
          </p:cNvPr>
          <p:cNvSpPr/>
          <p:nvPr/>
        </p:nvSpPr>
        <p:spPr>
          <a:xfrm rot="7886404" flipH="1">
            <a:off x="2653381" y="4613073"/>
            <a:ext cx="352448" cy="94902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8" name="图片 7">
            <a:extLst>
              <a:ext uri="{FF2B5EF4-FFF2-40B4-BE49-F238E27FC236}">
                <a16:creationId xmlns:a16="http://schemas.microsoft.com/office/drawing/2014/main" id="{D3DE3564-D9DF-4845-8B47-97A30D48D6C6}"/>
              </a:ext>
            </a:extLst>
          </p:cNvPr>
          <p:cNvPicPr>
            <a:picLocks noChangeAspect="1"/>
          </p:cNvPicPr>
          <p:nvPr/>
        </p:nvPicPr>
        <p:blipFill>
          <a:blip r:embed="rId4"/>
          <a:stretch>
            <a:fillRect/>
          </a:stretch>
        </p:blipFill>
        <p:spPr>
          <a:xfrm>
            <a:off x="7101166" y="1584603"/>
            <a:ext cx="2808312" cy="2796059"/>
          </a:xfrm>
          <a:prstGeom prst="rect">
            <a:avLst/>
          </a:prstGeom>
        </p:spPr>
      </p:pic>
      <p:sp>
        <p:nvSpPr>
          <p:cNvPr id="10" name="矩形 9">
            <a:extLst>
              <a:ext uri="{FF2B5EF4-FFF2-40B4-BE49-F238E27FC236}">
                <a16:creationId xmlns:a16="http://schemas.microsoft.com/office/drawing/2014/main" id="{D1A112E9-4C4A-4055-9D3C-E7233616FCBA}"/>
              </a:ext>
            </a:extLst>
          </p:cNvPr>
          <p:cNvSpPr/>
          <p:nvPr/>
        </p:nvSpPr>
        <p:spPr>
          <a:xfrm rot="18690123">
            <a:off x="7888402" y="4049409"/>
            <a:ext cx="195656" cy="3103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箭头: 左弧形 10">
            <a:extLst>
              <a:ext uri="{FF2B5EF4-FFF2-40B4-BE49-F238E27FC236}">
                <a16:creationId xmlns:a16="http://schemas.microsoft.com/office/drawing/2014/main" id="{3C8B36C0-1600-46DE-9A73-56FD9D7E4E12}"/>
              </a:ext>
            </a:extLst>
          </p:cNvPr>
          <p:cNvSpPr/>
          <p:nvPr/>
        </p:nvSpPr>
        <p:spPr>
          <a:xfrm rot="15196361">
            <a:off x="7089630" y="3924916"/>
            <a:ext cx="415513" cy="193292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文本框 11">
            <a:extLst>
              <a:ext uri="{FF2B5EF4-FFF2-40B4-BE49-F238E27FC236}">
                <a16:creationId xmlns:a16="http://schemas.microsoft.com/office/drawing/2014/main" id="{6D8E4FB9-0102-46AC-A934-E71583591D45}"/>
              </a:ext>
            </a:extLst>
          </p:cNvPr>
          <p:cNvSpPr txBox="1"/>
          <p:nvPr/>
        </p:nvSpPr>
        <p:spPr>
          <a:xfrm>
            <a:off x="7680176" y="5445224"/>
            <a:ext cx="3816424" cy="923330"/>
          </a:xfrm>
          <a:prstGeom prst="rect">
            <a:avLst/>
          </a:prstGeom>
          <a:noFill/>
        </p:spPr>
        <p:txBody>
          <a:bodyPr wrap="square" rtlCol="0">
            <a:spAutoFit/>
          </a:bodyPr>
          <a:lstStyle/>
          <a:p>
            <a:r>
              <a:rPr lang="en-US" altLang="zh-CN" dirty="0"/>
              <a:t>The </a:t>
            </a:r>
            <a:r>
              <a:rPr lang="en-US" altLang="zh-CN" dirty="0" err="1"/>
              <a:t>SiPMs</a:t>
            </a:r>
            <a:r>
              <a:rPr lang="en-US" altLang="zh-CN" dirty="0"/>
              <a:t> and FEBs are new the endcap or the barrel’s outer edge, minimizing the radiation damage.</a:t>
            </a:r>
            <a:endParaRPr lang="zh-CN" altLang="en-US" dirty="0"/>
          </a:p>
        </p:txBody>
      </p:sp>
    </p:spTree>
    <p:extLst>
      <p:ext uri="{BB962C8B-B14F-4D97-AF65-F5344CB8AC3E}">
        <p14:creationId xmlns:p14="http://schemas.microsoft.com/office/powerpoint/2010/main" val="3781025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BB5D301-7E0A-423C-B979-8D1758A0EBB2}"/>
              </a:ext>
            </a:extLst>
          </p:cNvPr>
          <p:cNvSpPr>
            <a:spLocks noGrp="1"/>
          </p:cNvSpPr>
          <p:nvPr>
            <p:ph idx="1"/>
          </p:nvPr>
        </p:nvSpPr>
        <p:spPr>
          <a:xfrm>
            <a:off x="310157" y="1196752"/>
            <a:ext cx="7514035" cy="4840303"/>
          </a:xfrm>
        </p:spPr>
        <p:txBody>
          <a:bodyPr>
            <a:normAutofit/>
          </a:bodyPr>
          <a:lstStyle/>
          <a:p>
            <a:r>
              <a:rPr lang="en-US" altLang="zh-CN" sz="2400" dirty="0"/>
              <a:t>Commercial composite cable for connection between FEBs and MB.</a:t>
            </a:r>
          </a:p>
          <a:p>
            <a:r>
              <a:rPr lang="en-US" altLang="zh-CN" sz="2400" dirty="0"/>
              <a:t>All the cables for one module is combined to one bunch.</a:t>
            </a:r>
          </a:p>
          <a:p>
            <a:r>
              <a:rPr lang="en-US" altLang="zh-CN" sz="2400" dirty="0"/>
              <a:t>Each sector (1/12 of the barrel, one side) has one MB.</a:t>
            </a:r>
            <a:endParaRPr lang="zh-CN" altLang="en-US" sz="2400" dirty="0"/>
          </a:p>
        </p:txBody>
      </p:sp>
      <p:sp>
        <p:nvSpPr>
          <p:cNvPr id="3" name="标题 2">
            <a:extLst>
              <a:ext uri="{FF2B5EF4-FFF2-40B4-BE49-F238E27FC236}">
                <a16:creationId xmlns:a16="http://schemas.microsoft.com/office/drawing/2014/main" id="{F2598E64-7D5A-4ADB-8840-767299B602BE}"/>
              </a:ext>
            </a:extLst>
          </p:cNvPr>
          <p:cNvSpPr>
            <a:spLocks noGrp="1"/>
          </p:cNvSpPr>
          <p:nvPr>
            <p:ph type="title"/>
          </p:nvPr>
        </p:nvSpPr>
        <p:spPr/>
        <p:txBody>
          <a:bodyPr/>
          <a:lstStyle/>
          <a:p>
            <a:r>
              <a:rPr lang="en-US" altLang="zh-CN" dirty="0"/>
              <a:t>Cabling from module to MB in barrel</a:t>
            </a:r>
            <a:endParaRPr lang="zh-CN" altLang="en-US" dirty="0"/>
          </a:p>
        </p:txBody>
      </p:sp>
      <p:sp>
        <p:nvSpPr>
          <p:cNvPr id="4" name="灯片编号占位符 3">
            <a:extLst>
              <a:ext uri="{FF2B5EF4-FFF2-40B4-BE49-F238E27FC236}">
                <a16:creationId xmlns:a16="http://schemas.microsoft.com/office/drawing/2014/main" id="{A5D4AB1A-EC62-4E5F-840B-03A7947153A0}"/>
              </a:ext>
            </a:extLst>
          </p:cNvPr>
          <p:cNvSpPr>
            <a:spLocks noGrp="1"/>
          </p:cNvSpPr>
          <p:nvPr>
            <p:ph type="sldNum" sz="quarter" idx="12"/>
          </p:nvPr>
        </p:nvSpPr>
        <p:spPr/>
        <p:txBody>
          <a:bodyPr/>
          <a:lstStyle/>
          <a:p>
            <a:fld id="{F15E9139-A00B-4B2A-98A6-095DC08F1345}" type="slidenum">
              <a:rPr lang="zh-CN" altLang="en-US" smtClean="0"/>
              <a:pPr/>
              <a:t>9</a:t>
            </a:fld>
            <a:endParaRPr lang="zh-CN" altLang="en-US"/>
          </a:p>
        </p:txBody>
      </p:sp>
      <p:pic>
        <p:nvPicPr>
          <p:cNvPr id="6" name="图片 5">
            <a:extLst>
              <a:ext uri="{FF2B5EF4-FFF2-40B4-BE49-F238E27FC236}">
                <a16:creationId xmlns:a16="http://schemas.microsoft.com/office/drawing/2014/main" id="{C29222C5-AC30-4BE3-8CD6-721831DD5F5F}"/>
              </a:ext>
            </a:extLst>
          </p:cNvPr>
          <p:cNvPicPr>
            <a:picLocks noChangeAspect="1"/>
          </p:cNvPicPr>
          <p:nvPr/>
        </p:nvPicPr>
        <p:blipFill>
          <a:blip r:embed="rId2"/>
          <a:stretch>
            <a:fillRect/>
          </a:stretch>
        </p:blipFill>
        <p:spPr>
          <a:xfrm>
            <a:off x="119336" y="3717032"/>
            <a:ext cx="5807319" cy="2066691"/>
          </a:xfrm>
          <a:prstGeom prst="rect">
            <a:avLst/>
          </a:prstGeom>
        </p:spPr>
      </p:pic>
      <p:pic>
        <p:nvPicPr>
          <p:cNvPr id="8" name="图片 7">
            <a:extLst>
              <a:ext uri="{FF2B5EF4-FFF2-40B4-BE49-F238E27FC236}">
                <a16:creationId xmlns:a16="http://schemas.microsoft.com/office/drawing/2014/main" id="{25C8F6F1-FDE0-4B61-B76F-C2B1B312D388}"/>
              </a:ext>
            </a:extLst>
          </p:cNvPr>
          <p:cNvPicPr>
            <a:picLocks noChangeAspect="1"/>
          </p:cNvPicPr>
          <p:nvPr/>
        </p:nvPicPr>
        <p:blipFill>
          <a:blip r:embed="rId3"/>
          <a:stretch>
            <a:fillRect/>
          </a:stretch>
        </p:blipFill>
        <p:spPr>
          <a:xfrm>
            <a:off x="8633760" y="1277264"/>
            <a:ext cx="2918790" cy="2592289"/>
          </a:xfrm>
          <a:prstGeom prst="rect">
            <a:avLst/>
          </a:prstGeom>
        </p:spPr>
      </p:pic>
      <p:pic>
        <p:nvPicPr>
          <p:cNvPr id="10" name="图片 9">
            <a:extLst>
              <a:ext uri="{FF2B5EF4-FFF2-40B4-BE49-F238E27FC236}">
                <a16:creationId xmlns:a16="http://schemas.microsoft.com/office/drawing/2014/main" id="{F42A5B3F-7407-4B5E-81FE-0C0E63464924}"/>
              </a:ext>
            </a:extLst>
          </p:cNvPr>
          <p:cNvPicPr>
            <a:picLocks noChangeAspect="1"/>
          </p:cNvPicPr>
          <p:nvPr/>
        </p:nvPicPr>
        <p:blipFill>
          <a:blip r:embed="rId4"/>
          <a:stretch>
            <a:fillRect/>
          </a:stretch>
        </p:blipFill>
        <p:spPr>
          <a:xfrm>
            <a:off x="7057515" y="3933056"/>
            <a:ext cx="4372522" cy="2790814"/>
          </a:xfrm>
          <a:prstGeom prst="rect">
            <a:avLst/>
          </a:prstGeom>
        </p:spPr>
      </p:pic>
    </p:spTree>
    <p:extLst>
      <p:ext uri="{BB962C8B-B14F-4D97-AF65-F5344CB8AC3E}">
        <p14:creationId xmlns:p14="http://schemas.microsoft.com/office/powerpoint/2010/main" val="164693432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53930</TotalTime>
  <Words>1197</Words>
  <Application>Microsoft Office PowerPoint</Application>
  <PresentationFormat>宽屏</PresentationFormat>
  <Paragraphs>202</Paragraphs>
  <Slides>19</Slides>
  <Notes>2</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19</vt:i4>
      </vt:variant>
    </vt:vector>
  </HeadingPairs>
  <TitlesOfParts>
    <vt:vector size="29" baseType="lpstr">
      <vt:lpstr>等线</vt:lpstr>
      <vt:lpstr>微软雅黑</vt:lpstr>
      <vt:lpstr>Arial</vt:lpstr>
      <vt:lpstr>Arial Black</vt:lpstr>
      <vt:lpstr>Calibri</vt:lpstr>
      <vt:lpstr>Cambria Math</vt:lpstr>
      <vt:lpstr>Rockwell</vt:lpstr>
      <vt:lpstr>Times New Roman</vt:lpstr>
      <vt:lpstr>Wingdings</vt:lpstr>
      <vt:lpstr>Office 主题</vt:lpstr>
      <vt:lpstr>PowerPoint 演示文稿</vt:lpstr>
      <vt:lpstr>The Muon Detector</vt:lpstr>
      <vt:lpstr>Geometry and main parameters</vt:lpstr>
      <vt:lpstr>Detector channel (PSU)</vt:lpstr>
      <vt:lpstr>Newest test on 5m PSU</vt:lpstr>
      <vt:lpstr>Electronic system</vt:lpstr>
      <vt:lpstr>Internal structure of barrel module</vt:lpstr>
      <vt:lpstr>Positions of SiPMs and FEBs</vt:lpstr>
      <vt:lpstr>Cabling from module to MB in barrel</vt:lpstr>
      <vt:lpstr>Inner module in endcap</vt:lpstr>
      <vt:lpstr>Outer module in endcap</vt:lpstr>
      <vt:lpstr>Cabling for endcaps</vt:lpstr>
      <vt:lpstr>Regarding the simulation</vt:lpstr>
      <vt:lpstr>Geometry simulation</vt:lpstr>
      <vt:lpstr>PowerPoint 演示文稿</vt:lpstr>
      <vt:lpstr>PowerPoint 演示文稿</vt:lpstr>
      <vt:lpstr>Improvements on the scint. strip</vt:lpstr>
      <vt:lpstr>And the chimneys for magnetics</vt:lpstr>
      <vt:lpstr>SiPM mini power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XiaoLong Wang</cp:lastModifiedBy>
  <cp:revision>2415</cp:revision>
  <cp:lastPrinted>2022-11-06T05:19:21Z</cp:lastPrinted>
  <dcterms:created xsi:type="dcterms:W3CDTF">2012-09-04T11:33:36Z</dcterms:created>
  <dcterms:modified xsi:type="dcterms:W3CDTF">2025-07-29T01:58:24Z</dcterms:modified>
</cp:coreProperties>
</file>