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49" r:id="rId2"/>
    <p:sldId id="969" r:id="rId3"/>
    <p:sldId id="982" r:id="rId4"/>
    <p:sldId id="970" r:id="rId5"/>
    <p:sldId id="972" r:id="rId6"/>
    <p:sldId id="976" r:id="rId7"/>
    <p:sldId id="971" r:id="rId8"/>
    <p:sldId id="977" r:id="rId9"/>
    <p:sldId id="978" r:id="rId10"/>
    <p:sldId id="934" r:id="rId11"/>
  </p:sldIdLst>
  <p:sldSz cx="12192000" cy="6858000"/>
  <p:notesSz cx="6858000" cy="9144000"/>
  <p:embeddedFontLst>
    <p:embeddedFont>
      <p:font typeface="Cambria Math" panose="02040503050406030204" pitchFamily="18" charset="0"/>
      <p:regular r:id="rId14"/>
    </p:embeddedFont>
    <p:embeddedFont>
      <p:font typeface="XITS Math" panose="02000503000000000000" pitchFamily="50" charset="0"/>
      <p:regular r:id="rId15"/>
    </p:embeddedFont>
    <p:embeddedFont>
      <p:font typeface="等线" panose="02010600030101010101" pitchFamily="2" charset="-122"/>
      <p:regular r:id="rId16"/>
      <p:bold r:id="rId17"/>
    </p:embeddedFont>
    <p:embeddedFont>
      <p:font typeface="黑体" panose="02010609060101010101" pitchFamily="49" charset="-122"/>
      <p:regular r:id="rId18"/>
    </p:embeddedFont>
    <p:embeddedFont>
      <p:font typeface="微软雅黑" panose="020B0503020204020204" pitchFamily="34" charset="-122"/>
      <p:regular r:id="rId19"/>
      <p:bold r:id="rId20"/>
    </p:embeddedFont>
  </p:embeddedFontLst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9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3065F"/>
    <a:srgbClr val="376092"/>
    <a:srgbClr val="C0504D"/>
    <a:srgbClr val="D0D8E8"/>
    <a:srgbClr val="F79646"/>
    <a:srgbClr val="A5659F"/>
    <a:srgbClr val="6A005F"/>
    <a:srgbClr val="F4E9E9"/>
    <a:srgbClr val="31859C"/>
    <a:srgbClr val="E0A7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47E8BE-48DE-4F56-8C8A-C96E4FA04E8D}" v="9" dt="2024-05-25T01:27:56.5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16" autoAdjust="0"/>
    <p:restoredTop sz="94353" autoAdjust="0"/>
  </p:normalViewPr>
  <p:slideViewPr>
    <p:cSldViewPr showGuides="1">
      <p:cViewPr varScale="1">
        <p:scale>
          <a:sx n="74" d="100"/>
          <a:sy n="74" d="100"/>
        </p:scale>
        <p:origin x="1181" y="62"/>
      </p:cViewPr>
      <p:guideLst>
        <p:guide orient="horz" pos="2209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73DA2942-8817-655E-EDB9-7E35AFDF3E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A8F5682-CA25-512D-E06C-C8065D32704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06AE3-E4AB-4A2C-94C5-9B3CB19CE375}" type="datetimeFigureOut">
              <a:rPr lang="zh-CN" altLang="en-US" smtClean="0"/>
              <a:t>2025/7/31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EB386B6-8AE2-042A-814C-35CD4F0BDD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BAC9DA3-6FFF-0C37-AA3B-95862D8EA0D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04775-8EBB-4873-8390-A2470376D1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66920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019B5F-BAAE-4FCF-AD37-238C1E65EA14}" type="datetimeFigureOut">
              <a:rPr lang="zh-CN" altLang="en-US" smtClean="0"/>
              <a:t>2025/7/31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0BB713-3B89-47D6-B509-DB7F0FF0FE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60BD23-C7E3-0EA8-C5A0-F447AF310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38D9D53-B306-DD53-5F7A-EBFC8FE72C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1F7D7F3-F2BD-94F6-2645-035F8542F5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1D2F874-2E10-DEC6-1526-45E41946DF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0BB713-3B89-47D6-B509-DB7F0FF0FE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9616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1D38AA-FED0-8D54-D8C4-5D1E9198B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7452360-0DE8-49DE-338A-BD3CEC8EF3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D2CDD99-D834-1FCF-4558-579E2DEEEC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D62CB55-6D67-BEA9-8444-2E2A45941C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0BB713-3B89-47D6-B509-DB7F0FF0FE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4142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FC7A1F-1F3C-9470-0207-A2738DB2AB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B8CCBA7-BE59-B335-6380-6CD96A445B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41430F4-AF38-D3BC-ED65-C7357024B8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0451A86-50F4-7270-D49C-76197D99FD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0BB713-3B89-47D6-B509-DB7F0FF0FE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9690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F1FCA9-4207-2CB7-61CD-A1E79D404B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BD85BBA-1DC1-BCC3-DB1B-91097219DA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A7B8AEA-5726-3AED-AED3-F4E6293C6F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925E229-D62B-FB20-6B8F-D53D3FEA94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0BB713-3B89-47D6-B509-DB7F0FF0FE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516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2C4666-4E14-392E-4523-8D1C30EBC4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1E5B154-7041-754B-E343-B73B9EB337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8330473-ACC8-B495-4D64-A22BC80BB7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0357300-EEF6-C8FB-208E-4D00336455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0BB713-3B89-47D6-B509-DB7F0FF0FE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0518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2A3486-CEB9-4994-2F87-AA318505A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1A075F2-73ED-B491-30E2-913EB33569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D647C08-F34E-CDEE-BD01-DE569FB149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EAE20BD-035A-7D41-7DC1-EDD90F5EA8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0BB713-3B89-47D6-B509-DB7F0FF0FE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5377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35C046-34B1-CADE-B78F-EC17947C1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9C6A308-8135-7D7F-3F09-187DF0DD68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6EBA894-D946-1F11-A7EA-3BD72EFD0B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7B10BDF-EFDA-37F9-E531-0180726320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0BB713-3B89-47D6-B509-DB7F0FF0FE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6405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56120E-EA85-6693-9639-E681F2C5E1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68D1959-E7A9-E20A-E76C-1F785B2CC8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41971B7-2BAD-1F06-BE10-55431C714B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2287F9C-C0AF-3643-9ED5-6A30DC7CD2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0BB713-3B89-47D6-B509-DB7F0FF0FE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8867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BB713-3B89-47D6-B509-DB7F0FF0FE5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>
            <a:extLst>
              <a:ext uri="{FF2B5EF4-FFF2-40B4-BE49-F238E27FC236}">
                <a16:creationId xmlns:a16="http://schemas.microsoft.com/office/drawing/2014/main" id="{F754F0D1-C28D-6A45-3D32-F57FFEF513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200F822-99F9-2529-5B46-1311BDBDE7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CEC2C-DBBC-45C3-8640-BC3BA29944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>
            <a:extLst>
              <a:ext uri="{FF2B5EF4-FFF2-40B4-BE49-F238E27FC236}">
                <a16:creationId xmlns:a16="http://schemas.microsoft.com/office/drawing/2014/main" id="{223F6593-C2E7-C864-6BF8-884C95E0A3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C21812F-F55A-117A-A546-FE602A9591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CEC2C-DBBC-45C3-8640-BC3BA29944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A9102D-948E-CC39-7C0D-CB4F5AE6F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1BFF499-FDA0-440D-AD10-5750EAF3C3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25FC920-3F5A-6B11-4BA2-C7ADE78909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CEC2C-DBBC-45C3-8640-BC3BA29944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8182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" y="0"/>
            <a:ext cx="12187809" cy="6858000"/>
          </a:xfrm>
          <a:prstGeom prst="rect">
            <a:avLst/>
          </a:prstGeom>
        </p:spPr>
      </p:pic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989644E-65B5-8A7A-F8E7-9FDD099BA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12DF958-551C-2EC3-9621-0FA8C72D32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217EE11-37DF-F43E-5DC0-1FC2CA3BC0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CEC2C-DBBC-45C3-8640-BC3BA29944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75951" y="1266329"/>
            <a:ext cx="9621378" cy="4114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ts val="4200"/>
              </a:lnSpc>
              <a:buFont typeface="Arial" panose="020B0604020202090204" pitchFamily="34" charset="0"/>
              <a:buChar char="•"/>
            </a:pP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1012" y="213359"/>
            <a:ext cx="2691383" cy="8549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6"/>
          <p:cNvSpPr/>
          <p:nvPr/>
        </p:nvSpPr>
        <p:spPr>
          <a:xfrm>
            <a:off x="-317" y="1595755"/>
            <a:ext cx="12190730" cy="30422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文本框 6"/>
          <p:cNvSpPr txBox="1"/>
          <p:nvPr/>
        </p:nvSpPr>
        <p:spPr>
          <a:xfrm>
            <a:off x="335280" y="2455545"/>
            <a:ext cx="11477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Primary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Research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BHLUMI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other Generators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63695" y="5012690"/>
            <a:ext cx="3828415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 fontAlgn="auto">
              <a:lnSpc>
                <a:spcPct val="150000"/>
              </a:lnSpc>
            </a:pPr>
            <a:r>
              <a:rPr lang="en-US" altLang="zh-CN" sz="2400" b="1" dirty="0" err="1">
                <a:solidFill>
                  <a:srgbClr val="6306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Renjie</a:t>
            </a:r>
            <a:r>
              <a:rPr lang="en-US" altLang="zh-CN" sz="2400" b="1" dirty="0">
                <a:solidFill>
                  <a:srgbClr val="6306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Ma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CEF9677-07EE-CC7E-05F2-33C0CE238B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CEC2C-DBBC-45C3-8640-BC3BA299443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117850" y="2493010"/>
            <a:ext cx="595566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6306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Th</a:t>
            </a:r>
            <a:r>
              <a:rPr lang="en-US" altLang="zh-CN" sz="8000" b="1" dirty="0">
                <a:solidFill>
                  <a:srgbClr val="6306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lang="en-US" sz="8000" b="1" dirty="0">
                <a:solidFill>
                  <a:srgbClr val="6306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nks!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5C338D9-D6E0-6B0E-3C2F-58748CC837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CEC2C-DBBC-45C3-8640-BC3BA299443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6C5DF8-50A0-87B8-C6EC-BEB94D8B6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图片1">
            <a:extLst>
              <a:ext uri="{FF2B5EF4-FFF2-40B4-BE49-F238E27FC236}">
                <a16:creationId xmlns:a16="http://schemas.microsoft.com/office/drawing/2014/main" id="{40401443-72DA-BB3E-F95D-D42709B74C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890" y="246380"/>
            <a:ext cx="506095" cy="68262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A6BF8C46-0CE0-1757-B50B-25824DE69A26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47909" y="1230294"/>
            <a:ext cx="11896181" cy="111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zh-CN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endParaRPr kumimoji="0" lang="en-US" altLang="zh-CN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9537551-22D7-3242-8FC2-74F6EC938837}"/>
              </a:ext>
            </a:extLst>
          </p:cNvPr>
          <p:cNvSpPr txBox="1"/>
          <p:nvPr/>
        </p:nvSpPr>
        <p:spPr>
          <a:xfrm>
            <a:off x="34071" y="626345"/>
            <a:ext cx="28668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YFS</a:t>
            </a:r>
            <a:r>
              <a:rPr lang="zh-CN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Theory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1E436685-7B0D-A9EB-5B80-D6E45DE0F327}"/>
                  </a:ext>
                </a:extLst>
              </p:cNvPr>
              <p:cNvSpPr txBox="1"/>
              <p:nvPr/>
            </p:nvSpPr>
            <p:spPr>
              <a:xfrm>
                <a:off x="2018079" y="1651931"/>
                <a:ext cx="8155842" cy="4739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kern="100" dirty="0">
                    <a:effectLst/>
                    <a:latin typeface="Cambria Math" panose="02040503050406030204" pitchFamily="18" charset="0"/>
                    <a:ea typeface="XITS Math" panose="02000503000000000000" pitchFamily="50" charset="0"/>
                    <a:cs typeface="XITS Math" panose="02000503000000000000" pitchFamily="50" charset="0"/>
                  </a:rPr>
                  <a:t>Considering virtual/real photon corrections</a:t>
                </a:r>
                <a:r>
                  <a:rPr lang="zh-CN" altLang="en-US" sz="2400" kern="100">
                    <a:effectLst/>
                    <a:latin typeface="Cambria Math" panose="02040503050406030204" pitchFamily="18" charset="0"/>
                    <a:ea typeface="XITS Math" panose="02000503000000000000" pitchFamily="50" charset="0"/>
                    <a:cs typeface="XITS Math" panose="02000503000000000000" pitchFamily="50" charset="0"/>
                  </a:rPr>
                  <a:t>，</a:t>
                </a:r>
                <a:endParaRPr lang="en-US" altLang="zh-CN" sz="2400" kern="100" dirty="0">
                  <a:effectLst/>
                  <a:latin typeface="Cambria Math" panose="02040503050406030204" pitchFamily="18" charset="0"/>
                  <a:ea typeface="XITS Math" panose="02000503000000000000" pitchFamily="50" charset="0"/>
                  <a:cs typeface="XITS Math" panose="02000503000000000000" pitchFamily="50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2400" i="1" kern="100" smtClean="0">
                              <a:effectLst/>
                              <a:latin typeface="Cambria Math" panose="02040503050406030204" pitchFamily="18" charset="0"/>
                              <a:ea typeface="XITS Math" panose="02000503000000000000" pitchFamily="50" charset="0"/>
                              <a:cs typeface="XITS Math" panose="02000503000000000000" pitchFamily="50" charset="0"/>
                            </a:rPr>
                          </m:ctrlPr>
                        </m:sSubPr>
                        <m:e>
                          <m:r>
                            <a:rPr lang="en-US" altLang="zh-CN" sz="2400" i="1" kern="100" smtClean="0">
                              <a:effectLst/>
                              <a:latin typeface="XITS Math" panose="02000503000000000000" pitchFamily="50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sz="2400" i="1" kern="100">
                              <a:effectLst/>
                              <a:latin typeface="XITS Math" panose="02000503000000000000" pitchFamily="50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400" i="1" kern="100">
                          <a:effectLst/>
                          <a:latin typeface="XITS Math" panose="02000503000000000000" pitchFamily="50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zh-CN" sz="2400" i="1" kern="100">
                              <a:effectLst/>
                              <a:latin typeface="Cambria Math" panose="02040503050406030204" pitchFamily="18" charset="0"/>
                              <a:ea typeface="XITS Math" panose="02000503000000000000" pitchFamily="50" charset="0"/>
                              <a:cs typeface="XITS Math" panose="02000503000000000000" pitchFamily="50" charset="0"/>
                            </a:rPr>
                          </m:ctrlPr>
                        </m:sSubPr>
                        <m:e>
                          <m:r>
                            <a:rPr lang="en-US" altLang="zh-CN" sz="2400" i="1" kern="100">
                              <a:effectLst/>
                              <a:latin typeface="XITS Math" panose="02000503000000000000" pitchFamily="50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400" i="1" kern="100">
                              <a:effectLst/>
                              <a:latin typeface="XITS Math" panose="02000503000000000000" pitchFamily="50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zh-CN" altLang="zh-CN" sz="2400" i="1" kern="100">
                              <a:effectLst/>
                              <a:latin typeface="Cambria Math" panose="02040503050406030204" pitchFamily="18" charset="0"/>
                              <a:ea typeface="XITS Math" panose="02000503000000000000" pitchFamily="50" charset="0"/>
                              <a:cs typeface="XITS Math" panose="02000503000000000000" pitchFamily="50" charset="0"/>
                            </a:rPr>
                          </m:ctrlPr>
                        </m:sSubPr>
                        <m:e>
                          <m:r>
                            <a:rPr lang="en-US" altLang="zh-CN" sz="2400" i="1" kern="100">
                              <a:effectLst/>
                              <a:latin typeface="XITS Math" panose="02000503000000000000" pitchFamily="50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sz="2400" i="1" kern="100">
                              <a:effectLst/>
                              <a:latin typeface="XITS Math" panose="02000503000000000000" pitchFamily="50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i="1" kern="100">
                          <a:effectLst/>
                          <a:latin typeface="XITS Math" panose="02000503000000000000" pitchFamily="50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zh-CN" sz="2400" i="1" kern="100">
                              <a:effectLst/>
                              <a:latin typeface="Cambria Math" panose="02040503050406030204" pitchFamily="18" charset="0"/>
                              <a:ea typeface="XITS Math" panose="02000503000000000000" pitchFamily="50" charset="0"/>
                              <a:cs typeface="XITS Math" panose="02000503000000000000" pitchFamily="50" charset="0"/>
                            </a:rPr>
                          </m:ctrlPr>
                        </m:sSubPr>
                        <m:e>
                          <m:r>
                            <a:rPr lang="en-US" altLang="zh-CN" sz="2400" i="1" kern="100">
                              <a:effectLst/>
                              <a:latin typeface="XITS Math" panose="02000503000000000000" pitchFamily="50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400" i="1" kern="100">
                              <a:effectLst/>
                              <a:latin typeface="XITS Math" panose="02000503000000000000" pitchFamily="50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400" i="1" kern="100">
                          <a:effectLst/>
                          <a:latin typeface="XITS Math" panose="02000503000000000000" pitchFamily="50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altLang="zh-CN" sz="2400" i="1" kern="100">
                          <a:effectLst/>
                          <a:latin typeface="XITS Math" panose="02000503000000000000" pitchFamily="50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altLang="zh-CN" sz="2400" i="1" kern="100">
                          <a:effectLst/>
                          <a:latin typeface="XITS Math" panose="02000503000000000000" pitchFamily="50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zh-CN" sz="2400" i="1" kern="100">
                              <a:effectLst/>
                              <a:latin typeface="Cambria Math" panose="02040503050406030204" pitchFamily="18" charset="0"/>
                              <a:ea typeface="XITS Math" panose="02000503000000000000" pitchFamily="50" charset="0"/>
                              <a:cs typeface="XITS Math" panose="02000503000000000000" pitchFamily="50" charset="0"/>
                            </a:rPr>
                          </m:ctrlPr>
                        </m:sSubPr>
                        <m:e>
                          <m:r>
                            <a:rPr lang="en-US" altLang="zh-CN" sz="2400" i="1" kern="100">
                              <a:effectLst/>
                              <a:latin typeface="XITS Math" panose="02000503000000000000" pitchFamily="50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400" i="1" kern="100">
                              <a:effectLst/>
                              <a:latin typeface="XITS Math" panose="02000503000000000000" pitchFamily="50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  <m:oMath xmlns:m="http://schemas.openxmlformats.org/officeDocument/2006/math">
                      <m:eqArr>
                        <m:eqArrPr>
                          <m:ctrlPr>
                            <a:rPr lang="zh-CN" altLang="zh-CN" sz="2400" i="1" kern="100" smtClean="0">
                              <a:effectLst/>
                              <a:latin typeface="Cambria Math" panose="02040503050406030204" pitchFamily="18" charset="0"/>
                              <a:ea typeface="XITS Math" panose="02000503000000000000" pitchFamily="50" charset="0"/>
                              <a:cs typeface="XITS Math" panose="02000503000000000000" pitchFamily="50" charset="0"/>
                            </a:rPr>
                          </m:ctrlPr>
                        </m:eqArrPr>
                        <m:e>
                          <m:sSub>
                            <m:sSubPr>
                              <m:ctrlPr>
                                <a:rPr lang="zh-CN" altLang="zh-CN" sz="2400" i="1" kern="100">
                                  <a:effectLst/>
                                  <a:latin typeface="Cambria Math" panose="02040503050406030204" pitchFamily="18" charset="0"/>
                                  <a:ea typeface="XITS Math" panose="02000503000000000000" pitchFamily="50" charset="0"/>
                                  <a:cs typeface="XITS Math" panose="02000503000000000000" pitchFamily="50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 kern="100">
                                  <a:effectLst/>
                                  <a:latin typeface="XITS Math" panose="02000503000000000000" pitchFamily="50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CN" sz="2400" i="1" kern="100">
                                  <a:effectLst/>
                                  <a:latin typeface="XITS Math" panose="02000503000000000000" pitchFamily="50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zh-CN" sz="2400" i="1" kern="100">
                              <a:effectLst/>
                              <a:latin typeface="XITS Math" panose="02000503000000000000" pitchFamily="50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ctrlPr>
                                <a:rPr lang="zh-CN" altLang="zh-CN" sz="2400" i="1" kern="100">
                                  <a:effectLst/>
                                  <a:latin typeface="Cambria Math" panose="02040503050406030204" pitchFamily="18" charset="0"/>
                                  <a:ea typeface="XITS Math" panose="02000503000000000000" pitchFamily="50" charset="0"/>
                                  <a:cs typeface="XITS Math" panose="02000503000000000000" pitchFamily="50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400" i="1" kern="100">
                                  <a:effectLst/>
                                  <a:latin typeface="XITS Math" panose="02000503000000000000" pitchFamily="50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  <m:r>
                                <a:rPr lang="en-US" altLang="zh-CN" sz="2400" i="1" kern="100">
                                  <a:effectLst/>
                                  <a:latin typeface="XITS Math" panose="02000503000000000000" pitchFamily="50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altLang="zh-CN" sz="2400" i="1" kern="100">
                                  <a:effectLst/>
                                  <a:latin typeface="XITS Math" panose="02000503000000000000" pitchFamily="50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zh-CN" altLang="zh-CN" sz="2400" i="1" kern="100">
                                      <a:effectLst/>
                                      <a:latin typeface="Cambria Math" panose="02040503050406030204" pitchFamily="18" charset="0"/>
                                      <a:ea typeface="XITS Math" panose="02000503000000000000" pitchFamily="50" charset="0"/>
                                      <a:cs typeface="XITS Math" panose="02000503000000000000" pitchFamily="50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 kern="100">
                                      <a:effectLst/>
                                      <a:latin typeface="XITS Math" panose="02000503000000000000" pitchFamily="50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CN" sz="2400" i="1" kern="100">
                                      <a:effectLst/>
                                      <a:latin typeface="XITS Math" panose="02000503000000000000" pitchFamily="50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CN" sz="2400" i="1" kern="100">
                                      <a:effectLst/>
                                      <a:latin typeface="XITS Math" panose="02000503000000000000" pitchFamily="50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400" i="1" kern="100">
                                      <a:effectLst/>
                                      <a:latin typeface="XITS Math" panose="02000503000000000000" pitchFamily="50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zh-CN" altLang="zh-CN" sz="2400" i="1" kern="1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zh-CN" altLang="zh-CN" sz="2400" i="1" kern="100">
                                          <a:effectLst/>
                                          <a:latin typeface="Cambria Math" panose="02040503050406030204" pitchFamily="18" charset="0"/>
                                          <a:ea typeface="XITS Math" panose="02000503000000000000" pitchFamily="50" charset="0"/>
                                          <a:cs typeface="XITS Math" panose="02000503000000000000" pitchFamily="50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zh-CN" altLang="zh-CN" sz="2400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XITS Math" panose="02000503000000000000" pitchFamily="50" charset="0"/>
                                              <a:cs typeface="XITS Math" panose="02000503000000000000" pitchFamily="50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2400" i="1" kern="100">
                                              <a:effectLst/>
                                              <a:latin typeface="XITS Math" panose="02000503000000000000" pitchFamily="50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𝛼</m:t>
                                          </m:r>
                                          <m:r>
                                            <a:rPr lang="en-US" altLang="zh-CN" sz="2400" i="1" kern="100">
                                              <a:effectLst/>
                                              <a:latin typeface="XITS Math" panose="02000503000000000000" pitchFamily="50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𝐵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CN" sz="2400" i="1" kern="100">
                                          <a:effectLst/>
                                          <a:latin typeface="XITS Math" panose="02000503000000000000" pitchFamily="50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𝑟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CN" sz="2400" i="1" kern="100">
                                      <a:effectLst/>
                                      <a:latin typeface="XITS Math" panose="02000503000000000000" pitchFamily="50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  <m:r>
                                    <a:rPr lang="en-US" altLang="zh-CN" sz="2400" i="1" kern="100">
                                      <a:effectLst/>
                                      <a:latin typeface="XITS Math" panose="02000503000000000000" pitchFamily="50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!</m:t>
                                  </m:r>
                                </m:den>
                              </m:f>
                            </m:e>
                          </m:nary>
                          <m:r>
                            <a:rPr lang="en-US" altLang="zh-CN" sz="2400" i="1" kern="100">
                              <a:effectLst/>
                              <a:latin typeface="XITS Math" panose="02000503000000000000" pitchFamily="50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#</m:t>
                          </m:r>
                        </m:e>
                      </m:eqArr>
                    </m:oMath>
                  </m:oMathPara>
                </a14:m>
                <a:endParaRPr lang="en-US" altLang="zh-CN" sz="2400" kern="100" dirty="0">
                  <a:effectLst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zh-CN" altLang="zh-CN" sz="2400" i="1" kern="100" smtClean="0">
                              <a:effectLst/>
                              <a:latin typeface="Cambria Math" panose="02040503050406030204" pitchFamily="18" charset="0"/>
                              <a:ea typeface="XITS Math" panose="02000503000000000000" pitchFamily="50" charset="0"/>
                              <a:cs typeface="XITS Math" panose="02000503000000000000" pitchFamily="50" charset="0"/>
                            </a:rPr>
                          </m:ctrlPr>
                        </m:eqArrPr>
                        <m:e>
                          <m:r>
                            <a:rPr lang="en-US" altLang="zh-CN" sz="2400" i="1" kern="100">
                              <a:effectLst/>
                              <a:latin typeface="XITS Math" panose="02000503000000000000" pitchFamily="50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𝑀</m:t>
                          </m:r>
                          <m:r>
                            <a:rPr lang="en-US" altLang="zh-CN" sz="2400" i="1" kern="100">
                              <a:effectLst/>
                              <a:latin typeface="XITS Math" panose="02000503000000000000" pitchFamily="50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zh-CN" altLang="zh-CN" sz="2400" i="1" kern="100">
                                  <a:effectLst/>
                                  <a:latin typeface="Cambria Math" panose="02040503050406030204" pitchFamily="18" charset="0"/>
                                  <a:ea typeface="XITS Math" panose="02000503000000000000" pitchFamily="50" charset="0"/>
                                  <a:cs typeface="XITS Math" panose="02000503000000000000" pitchFamily="50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400" kern="100">
                                  <a:effectLst/>
                                  <a:latin typeface="XITS Math" panose="02000503000000000000" pitchFamily="50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zh-CN" altLang="zh-CN" sz="2400" i="1" kern="100">
                                      <a:effectLst/>
                                      <a:latin typeface="Cambria Math" panose="02040503050406030204" pitchFamily="18" charset="0"/>
                                      <a:ea typeface="XITS Math" panose="02000503000000000000" pitchFamily="50" charset="0"/>
                                      <a:cs typeface="XITS Math" panose="02000503000000000000" pitchFamily="50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i="1" kern="100">
                                      <a:effectLst/>
                                      <a:latin typeface="XITS Math" panose="02000503000000000000" pitchFamily="50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  <m:r>
                                    <a:rPr lang="en-US" altLang="zh-CN" sz="2400" i="1" kern="100">
                                      <a:effectLst/>
                                      <a:latin typeface="XITS Math" panose="02000503000000000000" pitchFamily="50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</m:func>
                          <m:nary>
                            <m:naryPr>
                              <m:chr m:val="∑"/>
                              <m:ctrlPr>
                                <a:rPr lang="zh-CN" altLang="zh-CN" sz="2400" i="1" kern="100">
                                  <a:effectLst/>
                                  <a:latin typeface="Cambria Math" panose="02040503050406030204" pitchFamily="18" charset="0"/>
                                  <a:ea typeface="XITS Math" panose="02000503000000000000" pitchFamily="50" charset="0"/>
                                  <a:cs typeface="XITS Math" panose="02000503000000000000" pitchFamily="50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400" i="1" kern="100">
                                  <a:effectLst/>
                                  <a:latin typeface="XITS Math" panose="02000503000000000000" pitchFamily="50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altLang="zh-CN" sz="2400" i="1" kern="100">
                                  <a:effectLst/>
                                  <a:latin typeface="XITS Math" panose="02000503000000000000" pitchFamily="50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altLang="zh-CN" sz="2400" kern="100">
                                  <a:effectLst/>
                                  <a:latin typeface="XITS Math" panose="02000503000000000000" pitchFamily="50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∞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zh-CN" altLang="zh-CN" sz="2400" i="1" kern="100">
                                      <a:effectLst/>
                                      <a:latin typeface="Cambria Math" panose="02040503050406030204" pitchFamily="18" charset="0"/>
                                      <a:ea typeface="XITS Math" panose="02000503000000000000" pitchFamily="50" charset="0"/>
                                      <a:cs typeface="XITS Math" panose="02000503000000000000" pitchFamily="50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 kern="100">
                                      <a:effectLst/>
                                      <a:latin typeface="XITS Math" panose="02000503000000000000" pitchFamily="50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CN" sz="2400" i="1" kern="100">
                                      <a:effectLst/>
                                      <a:latin typeface="XITS Math" panose="02000503000000000000" pitchFamily="50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altLang="zh-CN" sz="2400" i="1" kern="100">
                              <a:effectLst/>
                              <a:latin typeface="XITS Math" panose="02000503000000000000" pitchFamily="50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#</m:t>
                          </m:r>
                        </m:e>
                      </m:eqArr>
                    </m:oMath>
                  </m:oMathPara>
                </a14:m>
                <a:endParaRPr lang="zh-CN" altLang="zh-CN" sz="2400" kern="100" dirty="0">
                  <a:effectLst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endParaRPr lang="zh-CN" altLang="zh-CN" sz="2400" kern="100" dirty="0">
                  <a:effectLst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2400" i="1" kern="100" smtClean="0">
                        <a:effectLst/>
                        <a:latin typeface="XITS Math" panose="02000503000000000000" pitchFamily="50" charset="0"/>
                        <a:ea typeface="宋体" panose="02010600030101010101" pitchFamily="2" charset="-122"/>
                      </a:rPr>
                      <m:t>𝛼</m:t>
                    </m:r>
                    <m:r>
                      <a:rPr lang="en-US" altLang="zh-CN" sz="2400" i="1" kern="100" smtClean="0">
                        <a:effectLst/>
                        <a:latin typeface="XITS Math" panose="02000503000000000000" pitchFamily="50" charset="0"/>
                        <a:ea typeface="宋体" panose="02010600030101010101" pitchFamily="2" charset="-122"/>
                      </a:rPr>
                      <m:t>𝐵</m:t>
                    </m:r>
                    <m:r>
                      <a:rPr lang="en-US" altLang="zh-CN" sz="2400" i="1" kern="100">
                        <a:effectLst/>
                        <a:latin typeface="XITS Math" panose="02000503000000000000" pitchFamily="50" charset="0"/>
                        <a:ea typeface="宋体" panose="02010600030101010101" pitchFamily="2" charset="-122"/>
                      </a:rPr>
                      <m:t>=∫</m:t>
                    </m:r>
                    <m:sSup>
                      <m:sSupPr>
                        <m:ctrlPr>
                          <a:rPr lang="en-US" altLang="zh-CN" sz="2400" b="0" i="1" kern="100" smtClean="0">
                            <a:effectLst/>
                            <a:latin typeface="Cambria Math" panose="02040503050406030204" pitchFamily="18" charset="0"/>
                            <a:ea typeface="XITS Math" panose="02000503000000000000" pitchFamily="50" charset="0"/>
                            <a:cs typeface="XITS Math" panose="02000503000000000000" pitchFamily="50" charset="0"/>
                          </a:rPr>
                        </m:ctrlPr>
                      </m:sSupPr>
                      <m:e>
                        <m:r>
                          <a:rPr lang="en-US" altLang="zh-CN" sz="2400" b="0" i="1" kern="100" smtClean="0">
                            <a:effectLst/>
                            <a:latin typeface="XITS Math" panose="02000503000000000000" pitchFamily="50" charset="0"/>
                            <a:ea typeface="XITS Math" panose="02000503000000000000" pitchFamily="50" charset="0"/>
                            <a:cs typeface="XITS Math" panose="02000503000000000000" pitchFamily="50" charset="0"/>
                          </a:rPr>
                          <m:t>𝑑</m:t>
                        </m:r>
                      </m:e>
                      <m:sup>
                        <m:r>
                          <a:rPr lang="en-US" altLang="zh-CN" sz="2400" b="0" i="1" kern="100" smtClean="0">
                            <a:effectLst/>
                            <a:latin typeface="XITS Math" panose="02000503000000000000" pitchFamily="50" charset="0"/>
                            <a:ea typeface="XITS Math" panose="02000503000000000000" pitchFamily="50" charset="0"/>
                            <a:cs typeface="XITS Math" panose="02000503000000000000" pitchFamily="50" charset="0"/>
                          </a:rPr>
                          <m:t>4</m:t>
                        </m:r>
                      </m:sup>
                    </m:sSup>
                    <m:r>
                      <a:rPr lang="en-US" altLang="zh-CN" sz="2400" b="0" i="1" kern="100" smtClean="0">
                        <a:effectLst/>
                        <a:latin typeface="XITS Math" panose="02000503000000000000" pitchFamily="50" charset="0"/>
                        <a:ea typeface="XITS Math" panose="02000503000000000000" pitchFamily="50" charset="0"/>
                        <a:cs typeface="XITS Math" panose="02000503000000000000" pitchFamily="50" charset="0"/>
                      </a:rPr>
                      <m:t>𝑘</m:t>
                    </m:r>
                    <m:r>
                      <a:rPr lang="en-US" altLang="zh-CN" sz="2400" b="0" i="1" kern="100" smtClean="0">
                        <a:effectLst/>
                        <a:latin typeface="XITS Math" panose="02000503000000000000" pitchFamily="50" charset="0"/>
                        <a:ea typeface="XITS Math" panose="02000503000000000000" pitchFamily="50" charset="0"/>
                        <a:cs typeface="XITS Math" panose="02000503000000000000" pitchFamily="50" charset="0"/>
                      </a:rPr>
                      <m:t>/</m:t>
                    </m:r>
                    <m:sSup>
                      <m:sSupPr>
                        <m:ctrlPr>
                          <a:rPr lang="en-US" altLang="zh-CN" sz="2400" b="0" i="1" kern="100" smtClean="0">
                            <a:effectLst/>
                            <a:latin typeface="Cambria Math" panose="02040503050406030204" pitchFamily="18" charset="0"/>
                            <a:ea typeface="XITS Math" panose="02000503000000000000" pitchFamily="50" charset="0"/>
                            <a:cs typeface="XITS Math" panose="02000503000000000000" pitchFamily="50" charset="0"/>
                          </a:rPr>
                        </m:ctrlPr>
                      </m:sSupPr>
                      <m:e>
                        <m:r>
                          <a:rPr lang="en-US" altLang="zh-CN" sz="2400" b="0" i="1" kern="100" smtClean="0">
                            <a:effectLst/>
                            <a:latin typeface="XITS Math" panose="02000503000000000000" pitchFamily="50" charset="0"/>
                            <a:ea typeface="XITS Math" panose="02000503000000000000" pitchFamily="50" charset="0"/>
                            <a:cs typeface="XITS Math" panose="02000503000000000000" pitchFamily="50" charset="0"/>
                          </a:rPr>
                          <m:t>𝑘</m:t>
                        </m:r>
                      </m:e>
                      <m:sup>
                        <m:r>
                          <a:rPr lang="en-US" altLang="zh-CN" sz="2400" b="0" i="1" kern="100" smtClean="0">
                            <a:effectLst/>
                            <a:latin typeface="XITS Math" panose="02000503000000000000" pitchFamily="50" charset="0"/>
                            <a:ea typeface="XITS Math" panose="02000503000000000000" pitchFamily="50" charset="0"/>
                            <a:cs typeface="XITS Math" panose="02000503000000000000" pitchFamily="50" charset="0"/>
                          </a:rPr>
                          <m:t>2</m:t>
                        </m:r>
                      </m:sup>
                    </m:sSup>
                    <m:r>
                      <a:rPr lang="en-US" altLang="zh-CN" sz="2400" b="0" i="1" kern="100" smtClean="0">
                        <a:effectLst/>
                        <a:latin typeface="XITS Math" panose="02000503000000000000" pitchFamily="50" charset="0"/>
                        <a:ea typeface="XITS Math" panose="02000503000000000000" pitchFamily="50" charset="0"/>
                        <a:cs typeface="XITS Math" panose="02000503000000000000" pitchFamily="50" charset="0"/>
                      </a:rPr>
                      <m:t>𝑆</m:t>
                    </m:r>
                    <m:r>
                      <a:rPr lang="en-US" altLang="zh-CN" sz="2400" b="0" i="1" kern="100" smtClean="0">
                        <a:effectLst/>
                        <a:latin typeface="XITS Math" panose="02000503000000000000" pitchFamily="50" charset="0"/>
                        <a:ea typeface="XITS Math" panose="02000503000000000000" pitchFamily="50" charset="0"/>
                        <a:cs typeface="XITS Math" panose="02000503000000000000" pitchFamily="50" charset="0"/>
                      </a:rPr>
                      <m:t>(</m:t>
                    </m:r>
                    <m:r>
                      <a:rPr lang="en-US" altLang="zh-CN" sz="2400" b="0" i="1" kern="100" smtClean="0">
                        <a:effectLst/>
                        <a:latin typeface="XITS Math" panose="02000503000000000000" pitchFamily="50" charset="0"/>
                        <a:ea typeface="XITS Math" panose="02000503000000000000" pitchFamily="50" charset="0"/>
                        <a:cs typeface="XITS Math" panose="02000503000000000000" pitchFamily="50" charset="0"/>
                      </a:rPr>
                      <m:t>𝑘</m:t>
                    </m:r>
                    <m:r>
                      <a:rPr lang="en-US" altLang="zh-CN" sz="2400" b="0" i="1" kern="100" smtClean="0">
                        <a:effectLst/>
                        <a:latin typeface="XITS Math" panose="02000503000000000000" pitchFamily="50" charset="0"/>
                        <a:ea typeface="XITS Math" panose="02000503000000000000" pitchFamily="50" charset="0"/>
                        <a:cs typeface="XITS Math" panose="02000503000000000000" pitchFamily="50" charset="0"/>
                      </a:rPr>
                      <m:t>)</m:t>
                    </m:r>
                  </m:oMath>
                </a14:m>
                <a:r>
                  <a:rPr lang="zh-CN" altLang="zh-CN" sz="2400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effectLst/>
                            <a:latin typeface="Cambria Math" panose="02040503050406030204" pitchFamily="18" charset="0"/>
                            <a:ea typeface="XITS Math" panose="02000503000000000000" pitchFamily="50" charset="0"/>
                            <a:cs typeface="XITS Math" panose="02000503000000000000" pitchFamily="50" charset="0"/>
                          </a:rPr>
                        </m:ctrlPr>
                      </m:sSubPr>
                      <m:e>
                        <m:r>
                          <a:rPr lang="en-US" altLang="zh-CN" sz="2400" i="1" kern="100">
                            <a:effectLst/>
                            <a:latin typeface="XITS Math" panose="02000503000000000000" pitchFamily="50" charset="0"/>
                            <a:ea typeface="宋体" panose="02010600030101010101" pitchFamily="2" charset="-122"/>
                          </a:rPr>
                          <m:t>𝑚</m:t>
                        </m:r>
                      </m:e>
                      <m:sub>
                        <m:r>
                          <a:rPr lang="en-US" altLang="zh-CN" sz="2400" i="1" kern="100">
                            <a:effectLst/>
                            <a:latin typeface="XITS Math" panose="02000503000000000000" pitchFamily="50" charset="0"/>
                            <a:ea typeface="宋体" panose="02010600030101010101" pitchFamily="2" charset="-122"/>
                          </a:rPr>
                          <m:t>𝑛</m:t>
                        </m:r>
                      </m:sub>
                    </m:sSub>
                    <m:r>
                      <a:rPr lang="en-US" altLang="zh-CN" sz="2400" i="1" kern="100">
                        <a:effectLst/>
                        <a:latin typeface="XITS Math" panose="02000503000000000000" pitchFamily="50" charset="0"/>
                        <a:ea typeface="宋体" panose="02010600030101010101" pitchFamily="2" charset="-122"/>
                      </a:rPr>
                      <m:t>=1</m:t>
                    </m:r>
                    <m:r>
                      <m:rPr>
                        <m:lit/>
                      </m:rPr>
                      <a:rPr lang="en-US" altLang="zh-CN" sz="2400" i="1" kern="100">
                        <a:effectLst/>
                        <a:latin typeface="XITS Math" panose="02000503000000000000" pitchFamily="50" charset="0"/>
                        <a:ea typeface="宋体" panose="02010600030101010101" pitchFamily="2" charset="-122"/>
                      </a:rPr>
                      <m:t>/</m:t>
                    </m:r>
                    <m:r>
                      <a:rPr lang="en-US" altLang="zh-CN" sz="2400" i="1" kern="100">
                        <a:effectLst/>
                        <a:latin typeface="XITS Math" panose="02000503000000000000" pitchFamily="50" charset="0"/>
                        <a:ea typeface="宋体" panose="02010600030101010101" pitchFamily="2" charset="-122"/>
                      </a:rPr>
                      <m:t>𝑟</m:t>
                    </m:r>
                    <m:r>
                      <a:rPr lang="en-US" altLang="zh-CN" sz="2400" i="1" kern="100">
                        <a:effectLst/>
                        <a:latin typeface="XITS Math" panose="02000503000000000000" pitchFamily="50" charset="0"/>
                        <a:ea typeface="宋体" panose="02010600030101010101" pitchFamily="2" charset="-122"/>
                      </a:rPr>
                      <m:t>!</m:t>
                    </m:r>
                    <m:nary>
                      <m:naryPr>
                        <m:subHide m:val="on"/>
                        <m:supHide m:val="on"/>
                        <m:ctrlPr>
                          <a:rPr lang="zh-CN" altLang="zh-CN" sz="2400" i="1">
                            <a:effectLst/>
                            <a:latin typeface="Cambria Math" panose="02040503050406030204" pitchFamily="18" charset="0"/>
                            <a:ea typeface="XITS Math" panose="02000503000000000000" pitchFamily="50" charset="0"/>
                            <a:cs typeface="XITS Math" panose="02000503000000000000" pitchFamily="50" charset="0"/>
                          </a:rPr>
                        </m:ctrlPr>
                      </m:naryPr>
                      <m:sub/>
                      <m:sup/>
                      <m:e>
                        <m:nary>
                          <m:naryPr>
                            <m:chr m:val="∏"/>
                            <m:ctrlPr>
                              <a:rPr lang="zh-CN" altLang="zh-CN" sz="2400" i="1">
                                <a:effectLst/>
                                <a:latin typeface="Cambria Math" panose="02040503050406030204" pitchFamily="18" charset="0"/>
                                <a:ea typeface="XITS Math" panose="02000503000000000000" pitchFamily="50" charset="0"/>
                                <a:cs typeface="XITS Math" panose="02000503000000000000" pitchFamily="50" charset="0"/>
                              </a:rPr>
                            </m:ctrlPr>
                          </m:naryPr>
                          <m:sub>
                            <m:r>
                              <a:rPr lang="en-US" altLang="zh-CN" sz="2400" i="1" kern="100">
                                <a:effectLst/>
                                <a:latin typeface="XITS Math" panose="02000503000000000000" pitchFamily="50" charset="0"/>
                                <a:ea typeface="宋体" panose="02010600030101010101" pitchFamily="2" charset="-122"/>
                              </a:rPr>
                              <m:t>𝑖</m:t>
                            </m:r>
                            <m:r>
                              <a:rPr lang="en-US" altLang="zh-CN" sz="2400" i="1" kern="100">
                                <a:effectLst/>
                                <a:latin typeface="XITS Math" panose="02000503000000000000" pitchFamily="50" charset="0"/>
                                <a:ea typeface="宋体" panose="02010600030101010101" pitchFamily="2" charset="-122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CN" sz="2400" i="1" kern="100">
                                <a:effectLst/>
                                <a:latin typeface="XITS Math" panose="02000503000000000000" pitchFamily="50" charset="0"/>
                                <a:ea typeface="宋体" panose="02010600030101010101" pitchFamily="2" charset="-122"/>
                              </a:rPr>
                              <m:t>𝑟</m:t>
                            </m:r>
                          </m:sup>
                          <m:e>
                            <m:sSup>
                              <m:sSupPr>
                                <m:ctrlPr>
                                  <a:rPr lang="zh-CN" altLang="zh-CN" sz="2400" i="1">
                                    <a:effectLst/>
                                    <a:latin typeface="Cambria Math" panose="02040503050406030204" pitchFamily="18" charset="0"/>
                                    <a:ea typeface="XITS Math" panose="02000503000000000000" pitchFamily="50" charset="0"/>
                                    <a:cs typeface="XITS Math" panose="02000503000000000000" pitchFamily="50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400" kern="100">
                                    <a:effectLst/>
                                    <a:latin typeface="XITS Math" panose="02000503000000000000" pitchFamily="50" charset="0"/>
                                    <a:ea typeface="宋体" panose="02010600030101010101" pitchFamily="2" charset="-122"/>
                                  </a:rPr>
                                  <m:t>d</m:t>
                                </m:r>
                              </m:e>
                              <m:sup>
                                <m:r>
                                  <a:rPr lang="en-US" altLang="zh-CN" sz="2400" i="1" kern="100">
                                    <a:effectLst/>
                                    <a:latin typeface="XITS Math" panose="02000503000000000000" pitchFamily="50" charset="0"/>
                                    <a:ea typeface="宋体" panose="02010600030101010101" pitchFamily="2" charset="-122"/>
                                  </a:rPr>
                                  <m:t>4</m:t>
                                </m:r>
                              </m:sup>
                            </m:sSup>
                          </m:e>
                        </m:nary>
                      </m:e>
                    </m:nary>
                    <m:sSub>
                      <m:sSubPr>
                        <m:ctrlPr>
                          <a:rPr lang="zh-CN" altLang="zh-CN" sz="2400" i="1">
                            <a:effectLst/>
                            <a:latin typeface="Cambria Math" panose="02040503050406030204" pitchFamily="18" charset="0"/>
                            <a:ea typeface="XITS Math" panose="02000503000000000000" pitchFamily="50" charset="0"/>
                            <a:cs typeface="XITS Math" panose="02000503000000000000" pitchFamily="50" charset="0"/>
                          </a:rPr>
                        </m:ctrlPr>
                      </m:sSubPr>
                      <m:e>
                        <m:r>
                          <a:rPr lang="en-US" altLang="zh-CN" sz="2400" i="1" kern="100">
                            <a:effectLst/>
                            <a:latin typeface="XITS Math" panose="02000503000000000000" pitchFamily="50" charset="0"/>
                            <a:ea typeface="宋体" panose="02010600030101010101" pitchFamily="2" charset="-122"/>
                          </a:rPr>
                          <m:t>𝑘</m:t>
                        </m:r>
                      </m:e>
                      <m:sub>
                        <m:r>
                          <a:rPr lang="en-US" altLang="zh-CN" sz="2400" i="1" kern="100">
                            <a:effectLst/>
                            <a:latin typeface="XITS Math" panose="02000503000000000000" pitchFamily="50" charset="0"/>
                            <a:ea typeface="宋体" panose="02010600030101010101" pitchFamily="2" charset="-122"/>
                          </a:rPr>
                          <m:t>𝑖</m:t>
                        </m:r>
                      </m:sub>
                    </m:sSub>
                    <m:r>
                      <m:rPr>
                        <m:lit/>
                      </m:rPr>
                      <a:rPr lang="en-US" altLang="zh-CN" sz="2400" i="1" kern="100">
                        <a:effectLst/>
                        <a:latin typeface="XITS Math" panose="02000503000000000000" pitchFamily="50" charset="0"/>
                        <a:ea typeface="宋体" panose="02010600030101010101" pitchFamily="2" charset="-122"/>
                      </a:rPr>
                      <m:t>/</m:t>
                    </m:r>
                    <m:sSubSup>
                      <m:sSubSupPr>
                        <m:ctrlPr>
                          <a:rPr lang="zh-CN" altLang="zh-CN" sz="2400" i="1">
                            <a:effectLst/>
                            <a:latin typeface="Cambria Math" panose="02040503050406030204" pitchFamily="18" charset="0"/>
                            <a:ea typeface="XITS Math" panose="02000503000000000000" pitchFamily="50" charset="0"/>
                            <a:cs typeface="XITS Math" panose="02000503000000000000" pitchFamily="50" charset="0"/>
                          </a:rPr>
                        </m:ctrlPr>
                      </m:sSubSupPr>
                      <m:e>
                        <m:r>
                          <a:rPr lang="en-US" altLang="zh-CN" sz="2400" i="1" kern="100">
                            <a:effectLst/>
                            <a:latin typeface="XITS Math" panose="02000503000000000000" pitchFamily="50" charset="0"/>
                            <a:ea typeface="宋体" panose="02010600030101010101" pitchFamily="2" charset="-122"/>
                          </a:rPr>
                          <m:t>𝑘</m:t>
                        </m:r>
                      </m:e>
                      <m:sub>
                        <m:r>
                          <a:rPr lang="en-US" altLang="zh-CN" sz="2400" i="1" kern="100">
                            <a:effectLst/>
                            <a:latin typeface="XITS Math" panose="02000503000000000000" pitchFamily="50" charset="0"/>
                            <a:ea typeface="宋体" panose="02010600030101010101" pitchFamily="2" charset="-122"/>
                          </a:rPr>
                          <m:t>𝑖</m:t>
                        </m:r>
                      </m:sub>
                      <m:sup>
                        <m:r>
                          <a:rPr lang="en-US" altLang="zh-CN" sz="2400" i="1" kern="100">
                            <a:effectLst/>
                            <a:latin typeface="XITS Math" panose="02000503000000000000" pitchFamily="50" charset="0"/>
                            <a:ea typeface="宋体" panose="02010600030101010101" pitchFamily="2" charset="-122"/>
                          </a:rPr>
                          <m:t>2</m:t>
                        </m:r>
                      </m:sup>
                    </m:sSubSup>
                    <m:sSub>
                      <m:sSubPr>
                        <m:ctrlPr>
                          <a:rPr lang="zh-CN" altLang="zh-CN" sz="2400" i="1">
                            <a:effectLst/>
                            <a:latin typeface="Cambria Math" panose="02040503050406030204" pitchFamily="18" charset="0"/>
                            <a:ea typeface="XITS Math" panose="02000503000000000000" pitchFamily="50" charset="0"/>
                            <a:cs typeface="XITS Math" panose="02000503000000000000" pitchFamily="50" charset="0"/>
                          </a:rPr>
                        </m:ctrlPr>
                      </m:sSubPr>
                      <m:e>
                        <m:r>
                          <a:rPr lang="en-US" altLang="zh-CN" sz="2400" i="1" kern="100">
                            <a:effectLst/>
                            <a:latin typeface="XITS Math" panose="02000503000000000000" pitchFamily="50" charset="0"/>
                            <a:ea typeface="宋体" panose="02010600030101010101" pitchFamily="2" charset="-122"/>
                          </a:rPr>
                          <m:t>𝛽</m:t>
                        </m:r>
                      </m:e>
                      <m:sub>
                        <m:r>
                          <a:rPr lang="en-US" altLang="zh-CN" sz="2400" i="1" kern="100">
                            <a:effectLst/>
                            <a:latin typeface="XITS Math" panose="02000503000000000000" pitchFamily="50" charset="0"/>
                            <a:ea typeface="宋体" panose="02010600030101010101" pitchFamily="2" charset="-122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zh-CN" altLang="zh-CN" sz="2400" i="1">
                            <a:effectLst/>
                            <a:latin typeface="Cambria Math" panose="02040503050406030204" pitchFamily="18" charset="0"/>
                            <a:ea typeface="XITS Math" panose="02000503000000000000" pitchFamily="50" charset="0"/>
                            <a:cs typeface="XITS Math" panose="02000503000000000000" pitchFamily="50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effectLst/>
                                <a:latin typeface="Cambria Math" panose="02040503050406030204" pitchFamily="18" charset="0"/>
                                <a:ea typeface="XITS Math" panose="02000503000000000000" pitchFamily="50" charset="0"/>
                                <a:cs typeface="XITS Math" panose="02000503000000000000" pitchFamily="50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 kern="100">
                                <a:effectLst/>
                                <a:latin typeface="XITS Math" panose="02000503000000000000" pitchFamily="50" charset="0"/>
                                <a:ea typeface="宋体" panose="02010600030101010101" pitchFamily="2" charset="-122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2400" i="1" kern="100">
                                <a:effectLst/>
                                <a:latin typeface="XITS Math" panose="02000503000000000000" pitchFamily="50" charset="0"/>
                                <a:ea typeface="宋体" panose="02010600030101010101" pitchFamily="2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kern="100">
                            <a:effectLst/>
                            <a:latin typeface="XITS Math" panose="02000503000000000000" pitchFamily="50" charset="0"/>
                            <a:ea typeface="宋体" panose="02010600030101010101" pitchFamily="2" charset="-122"/>
                          </a:rPr>
                          <m:t>⋯</m:t>
                        </m:r>
                        <m:sSub>
                          <m:sSubPr>
                            <m:ctrlPr>
                              <a:rPr lang="zh-CN" altLang="zh-CN" sz="2400" i="1">
                                <a:effectLst/>
                                <a:latin typeface="Cambria Math" panose="02040503050406030204" pitchFamily="18" charset="0"/>
                                <a:ea typeface="XITS Math" panose="02000503000000000000" pitchFamily="50" charset="0"/>
                                <a:cs typeface="XITS Math" panose="02000503000000000000" pitchFamily="50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 kern="100">
                                <a:effectLst/>
                                <a:latin typeface="XITS Math" panose="02000503000000000000" pitchFamily="50" charset="0"/>
                                <a:ea typeface="宋体" panose="02010600030101010101" pitchFamily="2" charset="-122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2400" i="1" kern="100">
                                <a:effectLst/>
                                <a:latin typeface="XITS Math" panose="02000503000000000000" pitchFamily="50" charset="0"/>
                                <a:ea typeface="宋体" panose="02010600030101010101" pitchFamily="2" charset="-122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zh-CN" sz="2400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。</a:t>
                </a:r>
                <a14:m>
                  <m:oMath xmlns:m="http://schemas.openxmlformats.org/officeDocument/2006/math">
                    <m:r>
                      <a:rPr lang="en-US" altLang="zh-CN" sz="2400" i="1" kern="100">
                        <a:effectLst/>
                        <a:latin typeface="XITS Math" panose="02000503000000000000" pitchFamily="50" charset="0"/>
                        <a:ea typeface="宋体" panose="02010600030101010101" pitchFamily="2" charset="-122"/>
                      </a:rPr>
                      <m:t>𝑆</m:t>
                    </m:r>
                    <m:r>
                      <a:rPr lang="en-US" altLang="zh-CN" sz="2400" b="0" i="1" kern="100" smtClean="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:</m:t>
                    </m:r>
                    <m:r>
                      <m:rPr>
                        <m:sty m:val="p"/>
                      </m:rPr>
                      <a:rPr lang="en-US" altLang="zh-CN" sz="2400" b="0" i="0" kern="100" smtClean="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Eikonal</m:t>
                    </m:r>
                    <m:r>
                      <a:rPr lang="en-US" altLang="zh-CN" sz="2400" b="0" i="0" kern="100" smtClean="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kern="100" smtClean="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term</m:t>
                    </m:r>
                    <m:r>
                      <a:rPr lang="en-US" altLang="zh-CN" sz="2400" b="0" i="0" kern="100" smtClean="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,</m:t>
                    </m:r>
                    <m:r>
                      <m:rPr>
                        <m:sty m:val="p"/>
                      </m:rPr>
                      <a:rPr lang="en-US" altLang="zh-CN" sz="2400" b="0" i="0" kern="100" smtClean="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contains</m:t>
                    </m:r>
                    <m:r>
                      <a:rPr lang="en-US" altLang="zh-CN" sz="2400" b="0" i="0" kern="100" smtClean="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kern="100" smtClean="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infrared</m:t>
                    </m:r>
                    <m:r>
                      <a:rPr lang="en-US" altLang="zh-CN" sz="2400" b="0" i="0" kern="100" smtClean="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kern="100" smtClean="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contribution</m:t>
                    </m:r>
                  </m:oMath>
                </a14:m>
                <a:endParaRPr lang="en-US" altLang="zh-CN" sz="2400" kern="100" dirty="0">
                  <a:effectLst/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 smtClean="0">
                            <a:effectLst/>
                            <a:latin typeface="Cambria Math" panose="02040503050406030204" pitchFamily="18" charset="0"/>
                            <a:ea typeface="XITS Math" panose="02000503000000000000" pitchFamily="50" charset="0"/>
                            <a:cs typeface="XITS Math" panose="02000503000000000000" pitchFamily="50" charset="0"/>
                          </a:rPr>
                        </m:ctrlPr>
                      </m:sSubPr>
                      <m:e>
                        <m:r>
                          <a:rPr lang="en-US" altLang="zh-CN" sz="2400" i="1" kern="100">
                            <a:effectLst/>
                            <a:latin typeface="XITS Math" panose="02000503000000000000" pitchFamily="50" charset="0"/>
                            <a:ea typeface="宋体" panose="02010600030101010101" pitchFamily="2" charset="-122"/>
                          </a:rPr>
                          <m:t>𝛽</m:t>
                        </m:r>
                      </m:e>
                      <m:sub>
                        <m:r>
                          <a:rPr lang="en-US" altLang="zh-CN" sz="2400" i="1" kern="100">
                            <a:effectLst/>
                            <a:latin typeface="XITS Math" panose="02000503000000000000" pitchFamily="50" charset="0"/>
                            <a:ea typeface="宋体" panose="02010600030101010101" pitchFamily="2" charset="-122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sz="2400" kern="100" dirty="0"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400" kern="1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noninfrared contribution</a:t>
                </a:r>
                <a:endParaRPr lang="zh-CN" altLang="en-US" sz="24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1E436685-7B0D-A9EB-5B80-D6E45DE0F3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079" y="1651931"/>
                <a:ext cx="8155842" cy="4739246"/>
              </a:xfrm>
              <a:prstGeom prst="rect">
                <a:avLst/>
              </a:prstGeom>
              <a:blipFill>
                <a:blip r:embed="rId5"/>
                <a:stretch>
                  <a:fillRect l="-1121" t="-1158" b="-16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0DC1F981-81B9-EB6D-CC0D-AE90CBCCC3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CEC2C-DBBC-45C3-8640-BC3BA299443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13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DB199-63B1-511A-B056-9DA3E54F9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图片1">
            <a:extLst>
              <a:ext uri="{FF2B5EF4-FFF2-40B4-BE49-F238E27FC236}">
                <a16:creationId xmlns:a16="http://schemas.microsoft.com/office/drawing/2014/main" id="{278BF7C2-51CF-0330-B121-6A3905445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890" y="246380"/>
            <a:ext cx="506095" cy="68262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68A3207-BDBF-0A5F-438F-932F5F91478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47909" y="1230294"/>
            <a:ext cx="11896181" cy="111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zh-CN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endParaRPr kumimoji="0" lang="en-US" altLang="zh-CN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39A0704-3FE3-737D-8E2A-76E3406397D8}"/>
              </a:ext>
            </a:extLst>
          </p:cNvPr>
          <p:cNvSpPr txBox="1"/>
          <p:nvPr/>
        </p:nvSpPr>
        <p:spPr>
          <a:xfrm>
            <a:off x="34071" y="626345"/>
            <a:ext cx="28668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YFS</a:t>
            </a:r>
            <a:r>
              <a:rPr lang="zh-CN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Theory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32CE835-667C-2CBA-A0D5-6EEBF468BBDC}"/>
                  </a:ext>
                </a:extLst>
              </p:cNvPr>
              <p:cNvSpPr txBox="1"/>
              <p:nvPr/>
            </p:nvSpPr>
            <p:spPr>
              <a:xfrm>
                <a:off x="0" y="1398134"/>
                <a:ext cx="11896181" cy="8551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altLang="zh-CN" sz="2400" kern="100" dirty="0"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n"/>
                </a:pPr>
                <a:r>
                  <a:rPr lang="en-US" altLang="zh-CN" sz="2400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Consider process: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400" i="1">
                            <a:effectLst/>
                            <a:latin typeface="Cambria Math" panose="02040503050406030204" pitchFamily="18" charset="0"/>
                            <a:ea typeface="XITS Math" panose="02000503000000000000" pitchFamily="50" charset="0"/>
                            <a:cs typeface="XITS Math" panose="02000503000000000000" pitchFamily="50" charset="0"/>
                          </a:rPr>
                        </m:ctrlPr>
                      </m:sSupPr>
                      <m:e>
                        <m:r>
                          <a:rPr lang="en-US" altLang="zh-CN" sz="2400" i="1" kern="100">
                            <a:effectLst/>
                            <a:latin typeface="XITS Math" panose="02000503000000000000" pitchFamily="50" charset="0"/>
                            <a:ea typeface="宋体" panose="02010600030101010101" pitchFamily="2" charset="-122"/>
                          </a:rPr>
                          <m:t>𝑒</m:t>
                        </m:r>
                      </m:e>
                      <m:sup>
                        <m:r>
                          <a:rPr lang="en-US" altLang="zh-CN" sz="2400" i="1" kern="100">
                            <a:effectLst/>
                            <a:latin typeface="XITS Math" panose="02000503000000000000" pitchFamily="50" charset="0"/>
                            <a:ea typeface="宋体" panose="02010600030101010101" pitchFamily="2" charset="-122"/>
                          </a:rPr>
                          <m:t>+</m:t>
                        </m:r>
                      </m:sup>
                    </m:sSup>
                    <m:d>
                      <m:dPr>
                        <m:ctrlPr>
                          <a:rPr lang="en-US" altLang="zh-CN" sz="24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effectLst/>
                                <a:latin typeface="Cambria Math" panose="02040503050406030204" pitchFamily="18" charset="0"/>
                                <a:ea typeface="XITS Math" panose="02000503000000000000" pitchFamily="50" charset="0"/>
                                <a:cs typeface="XITS Math" panose="02000503000000000000" pitchFamily="50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 kern="100">
                                <a:effectLst/>
                                <a:latin typeface="XITS Math" panose="02000503000000000000" pitchFamily="50" charset="0"/>
                                <a:ea typeface="宋体" panose="02010600030101010101" pitchFamily="2" charset="-122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400" i="1" kern="100">
                                <a:effectLst/>
                                <a:latin typeface="XITS Math" panose="02000503000000000000" pitchFamily="50" charset="0"/>
                                <a:ea typeface="宋体" panose="02010600030101010101" pitchFamily="2" charset="-122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sz="2400" i="1" kern="100">
                        <a:effectLst/>
                        <a:latin typeface="XITS Math" panose="02000503000000000000" pitchFamily="50" charset="0"/>
                        <a:ea typeface="宋体" panose="02010600030101010101" pitchFamily="2" charset="-122"/>
                      </a:rPr>
                      <m:t>+</m:t>
                    </m:r>
                    <m:sSup>
                      <m:sSupPr>
                        <m:ctrlPr>
                          <a:rPr lang="zh-CN" altLang="zh-CN" sz="2400" i="1">
                            <a:effectLst/>
                            <a:latin typeface="Cambria Math" panose="02040503050406030204" pitchFamily="18" charset="0"/>
                            <a:ea typeface="XITS Math" panose="02000503000000000000" pitchFamily="50" charset="0"/>
                            <a:cs typeface="XITS Math" panose="02000503000000000000" pitchFamily="50" charset="0"/>
                          </a:rPr>
                        </m:ctrlPr>
                      </m:sSupPr>
                      <m:e>
                        <m:r>
                          <a:rPr lang="en-US" altLang="zh-CN" sz="2400" i="1" kern="100">
                            <a:effectLst/>
                            <a:latin typeface="XITS Math" panose="02000503000000000000" pitchFamily="50" charset="0"/>
                            <a:ea typeface="宋体" panose="02010600030101010101" pitchFamily="2" charset="-122"/>
                          </a:rPr>
                          <m:t>𝑒</m:t>
                        </m:r>
                      </m:e>
                      <m:sup>
                        <m:r>
                          <a:rPr lang="en-US" altLang="zh-CN" sz="2400" i="1" kern="100">
                            <a:effectLst/>
                            <a:latin typeface="XITS Math" panose="02000503000000000000" pitchFamily="50" charset="0"/>
                            <a:ea typeface="宋体" panose="02010600030101010101" pitchFamily="2" charset="-122"/>
                          </a:rPr>
                          <m:t>−</m:t>
                        </m:r>
                      </m:sup>
                    </m:sSup>
                    <m:d>
                      <m:dPr>
                        <m:ctrlPr>
                          <a:rPr lang="en-US" altLang="zh-CN" sz="24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effectLst/>
                                <a:latin typeface="Cambria Math" panose="02040503050406030204" pitchFamily="18" charset="0"/>
                                <a:ea typeface="XITS Math" panose="02000503000000000000" pitchFamily="50" charset="0"/>
                                <a:cs typeface="XITS Math" panose="02000503000000000000" pitchFamily="50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 kern="100">
                                <a:effectLst/>
                                <a:latin typeface="XITS Math" panose="02000503000000000000" pitchFamily="50" charset="0"/>
                                <a:ea typeface="宋体" panose="02010600030101010101" pitchFamily="2" charset="-122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sz="2400" i="1" kern="100">
                                <a:effectLst/>
                                <a:latin typeface="XITS Math" panose="02000503000000000000" pitchFamily="50" charset="0"/>
                                <a:ea typeface="宋体" panose="02010600030101010101" pitchFamily="2" charset="-122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sz="2400" kern="100">
                        <a:effectLst/>
                        <a:latin typeface="XITS Math" panose="02000503000000000000" pitchFamily="50" charset="0"/>
                        <a:ea typeface="宋体" panose="02010600030101010101" pitchFamily="2" charset="-122"/>
                      </a:rPr>
                      <m:t>→</m:t>
                    </m:r>
                    <m:sSup>
                      <m:sSupPr>
                        <m:ctrlPr>
                          <a:rPr lang="zh-CN" altLang="zh-CN" sz="2400" i="1">
                            <a:effectLst/>
                            <a:latin typeface="Cambria Math" panose="02040503050406030204" pitchFamily="18" charset="0"/>
                            <a:ea typeface="XITS Math" panose="02000503000000000000" pitchFamily="50" charset="0"/>
                            <a:cs typeface="XITS Math" panose="02000503000000000000" pitchFamily="50" charset="0"/>
                          </a:rPr>
                        </m:ctrlPr>
                      </m:sSupPr>
                      <m:e>
                        <m:r>
                          <a:rPr lang="en-US" altLang="zh-CN" sz="2400" i="1" kern="100">
                            <a:effectLst/>
                            <a:latin typeface="XITS Math" panose="02000503000000000000" pitchFamily="50" charset="0"/>
                            <a:ea typeface="宋体" panose="02010600030101010101" pitchFamily="2" charset="-122"/>
                          </a:rPr>
                          <m:t>𝑒</m:t>
                        </m:r>
                      </m:e>
                      <m:sup>
                        <m:r>
                          <a:rPr lang="en-US" altLang="zh-CN" sz="2400" i="1" kern="100">
                            <a:effectLst/>
                            <a:latin typeface="XITS Math" panose="02000503000000000000" pitchFamily="50" charset="0"/>
                            <a:ea typeface="宋体" panose="02010600030101010101" pitchFamily="2" charset="-122"/>
                          </a:rPr>
                          <m:t>+</m:t>
                        </m:r>
                      </m:sup>
                    </m:sSup>
                    <m:d>
                      <m:dPr>
                        <m:ctrlPr>
                          <a:rPr lang="en-US" altLang="zh-CN" sz="24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effectLst/>
                                <a:latin typeface="Cambria Math" panose="02040503050406030204" pitchFamily="18" charset="0"/>
                                <a:ea typeface="XITS Math" panose="02000503000000000000" pitchFamily="50" charset="0"/>
                                <a:cs typeface="XITS Math" panose="02000503000000000000" pitchFamily="50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 kern="100">
                                <a:effectLst/>
                                <a:latin typeface="XITS Math" panose="02000503000000000000" pitchFamily="50" charset="0"/>
                                <a:ea typeface="宋体" panose="02010600030101010101" pitchFamily="2" charset="-122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400" i="1" kern="100">
                                <a:effectLst/>
                                <a:latin typeface="XITS Math" panose="02000503000000000000" pitchFamily="50" charset="0"/>
                                <a:ea typeface="宋体" panose="02010600030101010101" pitchFamily="2" charset="-122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sz="2400" i="1" kern="100">
                        <a:effectLst/>
                        <a:latin typeface="XITS Math" panose="02000503000000000000" pitchFamily="50" charset="0"/>
                        <a:ea typeface="宋体" panose="02010600030101010101" pitchFamily="2" charset="-122"/>
                      </a:rPr>
                      <m:t>+</m:t>
                    </m:r>
                    <m:sSup>
                      <m:sSupPr>
                        <m:ctrlPr>
                          <a:rPr lang="zh-CN" altLang="zh-CN" sz="2400" i="1">
                            <a:effectLst/>
                            <a:latin typeface="Cambria Math" panose="02040503050406030204" pitchFamily="18" charset="0"/>
                            <a:ea typeface="XITS Math" panose="02000503000000000000" pitchFamily="50" charset="0"/>
                            <a:cs typeface="XITS Math" panose="02000503000000000000" pitchFamily="50" charset="0"/>
                          </a:rPr>
                        </m:ctrlPr>
                      </m:sSupPr>
                      <m:e>
                        <m:r>
                          <a:rPr lang="en-US" altLang="zh-CN" sz="2400" i="1" kern="100">
                            <a:effectLst/>
                            <a:latin typeface="XITS Math" panose="02000503000000000000" pitchFamily="50" charset="0"/>
                            <a:ea typeface="宋体" panose="02010600030101010101" pitchFamily="2" charset="-122"/>
                          </a:rPr>
                          <m:t>𝑒</m:t>
                        </m:r>
                      </m:e>
                      <m:sup>
                        <m:r>
                          <a:rPr lang="en-US" altLang="zh-CN" sz="2400" i="1" kern="100">
                            <a:effectLst/>
                            <a:latin typeface="XITS Math" panose="02000503000000000000" pitchFamily="50" charset="0"/>
                            <a:ea typeface="宋体" panose="02010600030101010101" pitchFamily="2" charset="-122"/>
                          </a:rPr>
                          <m:t>−</m:t>
                        </m:r>
                      </m:sup>
                    </m:sSup>
                    <m:d>
                      <m:dPr>
                        <m:ctrlPr>
                          <a:rPr lang="en-US" altLang="zh-CN" sz="24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effectLst/>
                                <a:latin typeface="Cambria Math" panose="02040503050406030204" pitchFamily="18" charset="0"/>
                                <a:ea typeface="XITS Math" panose="02000503000000000000" pitchFamily="50" charset="0"/>
                                <a:cs typeface="XITS Math" panose="02000503000000000000" pitchFamily="50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 kern="100">
                                <a:effectLst/>
                                <a:latin typeface="XITS Math" panose="02000503000000000000" pitchFamily="50" charset="0"/>
                                <a:ea typeface="宋体" panose="02010600030101010101" pitchFamily="2" charset="-122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sz="2400" i="1" kern="100">
                                <a:effectLst/>
                                <a:latin typeface="XITS Math" panose="02000503000000000000" pitchFamily="50" charset="0"/>
                                <a:ea typeface="宋体" panose="02010600030101010101" pitchFamily="2" charset="-122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sz="2400" i="1" kern="100">
                        <a:effectLst/>
                        <a:latin typeface="XITS Math" panose="02000503000000000000" pitchFamily="50" charset="0"/>
                        <a:ea typeface="宋体" panose="02010600030101010101" pitchFamily="2" charset="-122"/>
                      </a:rPr>
                      <m:t>+</m:t>
                    </m:r>
                    <m:r>
                      <a:rPr lang="en-US" altLang="zh-CN" sz="2400" i="1" kern="100">
                        <a:effectLst/>
                        <a:latin typeface="XITS Math" panose="02000503000000000000" pitchFamily="50" charset="0"/>
                        <a:ea typeface="宋体" panose="02010600030101010101" pitchFamily="2" charset="-122"/>
                      </a:rPr>
                      <m:t>𝑛</m:t>
                    </m:r>
                    <m:r>
                      <a:rPr lang="en-US" altLang="zh-CN" sz="2400" i="1" kern="100">
                        <a:effectLst/>
                        <a:latin typeface="XITS Math" panose="02000503000000000000" pitchFamily="50" charset="0"/>
                        <a:ea typeface="宋体" panose="02010600030101010101" pitchFamily="2" charset="-122"/>
                      </a:rPr>
                      <m:t>𝛾</m:t>
                    </m:r>
                    <m:d>
                      <m:dPr>
                        <m:ctrlPr>
                          <a:rPr lang="en-US" altLang="zh-CN" sz="24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effectLst/>
                                <a:latin typeface="Cambria Math" panose="02040503050406030204" pitchFamily="18" charset="0"/>
                                <a:ea typeface="XITS Math" panose="02000503000000000000" pitchFamily="50" charset="0"/>
                                <a:cs typeface="XITS Math" panose="02000503000000000000" pitchFamily="50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 kern="100">
                                <a:effectLst/>
                                <a:latin typeface="XITS Math" panose="02000503000000000000" pitchFamily="50" charset="0"/>
                                <a:ea typeface="宋体" panose="02010600030101010101" pitchFamily="2" charset="-122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2400" i="1" kern="100">
                                <a:effectLst/>
                                <a:latin typeface="XITS Math" panose="02000503000000000000" pitchFamily="50" charset="0"/>
                                <a:ea typeface="宋体" panose="02010600030101010101" pitchFamily="2" charset="-122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2400" i="1" kern="100">
                        <a:effectLst/>
                        <a:latin typeface="XITS Math" panose="02000503000000000000" pitchFamily="50" charset="0"/>
                        <a:ea typeface="宋体" panose="02010600030101010101" pitchFamily="2" charset="-122"/>
                      </a:rPr>
                      <m:t>+</m:t>
                    </m:r>
                    <m:sSup>
                      <m:sSupPr>
                        <m:ctrlPr>
                          <a:rPr lang="en-US" altLang="zh-CN" sz="24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pPr>
                      <m:e>
                        <m:r>
                          <a:rPr lang="en-US" altLang="zh-CN" sz="2400" i="1" kern="100">
                            <a:effectLst/>
                            <a:latin typeface="XITS Math" panose="02000503000000000000" pitchFamily="50" charset="0"/>
                            <a:ea typeface="宋体" panose="02010600030101010101" pitchFamily="2" charset="-122"/>
                          </a:rPr>
                          <m:t>𝑛</m:t>
                        </m:r>
                      </m:e>
                      <m:sup>
                        <m:r>
                          <a:rPr lang="en-US" altLang="zh-CN" sz="2400" i="1" kern="100">
                            <a:effectLst/>
                            <a:latin typeface="XITS Math" panose="02000503000000000000" pitchFamily="50" charset="0"/>
                            <a:ea typeface="宋体" panose="02010600030101010101" pitchFamily="2" charset="-122"/>
                          </a:rPr>
                          <m:t>′</m:t>
                        </m:r>
                      </m:sup>
                    </m:sSup>
                    <m:r>
                      <a:rPr lang="en-US" altLang="zh-CN" sz="2400" i="1" kern="100">
                        <a:effectLst/>
                        <a:latin typeface="XITS Math" panose="02000503000000000000" pitchFamily="50" charset="0"/>
                        <a:ea typeface="宋体" panose="02010600030101010101" pitchFamily="2" charset="-122"/>
                      </a:rPr>
                      <m:t>𝛾</m:t>
                    </m:r>
                    <m:d>
                      <m:dPr>
                        <m:ctrlPr>
                          <a:rPr lang="en-US" altLang="zh-CN" sz="24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dPr>
                      <m:e>
                        <m:r>
                          <a:rPr lang="en-US" altLang="zh-CN" sz="2400" i="1" kern="100">
                            <a:effectLst/>
                            <a:latin typeface="XITS Math" panose="02000503000000000000" pitchFamily="50" charset="0"/>
                            <a:ea typeface="宋体" panose="02010600030101010101" pitchFamily="2" charset="-122"/>
                          </a:rPr>
                          <m:t>𝑘</m:t>
                        </m:r>
                        <m:sSub>
                          <m:sSubPr>
                            <m:ctrlPr>
                              <a:rPr lang="zh-CN" altLang="zh-CN" sz="2400" i="1">
                                <a:effectLst/>
                                <a:latin typeface="Cambria Math" panose="02040503050406030204" pitchFamily="18" charset="0"/>
                                <a:ea typeface="XITS Math" panose="02000503000000000000" pitchFamily="50" charset="0"/>
                                <a:cs typeface="XITS Math" panose="02000503000000000000" pitchFamily="50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 kern="100">
                                <a:effectLst/>
                                <a:latin typeface="XITS Math" panose="02000503000000000000" pitchFamily="50" charset="0"/>
                                <a:ea typeface="宋体" panose="02010600030101010101" pitchFamily="2" charset="-122"/>
                              </a:rPr>
                              <m:t>′</m:t>
                            </m:r>
                          </m:e>
                          <m:sub>
                            <m:r>
                              <a:rPr lang="en-US" altLang="zh-CN" sz="2400" i="1" kern="100">
                                <a:effectLst/>
                                <a:latin typeface="XITS Math" panose="02000503000000000000" pitchFamily="50" charset="0"/>
                                <a:ea typeface="宋体" panose="02010600030101010101" pitchFamily="2" charset="-122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dirty="0">
                    <a:ea typeface="黑体" panose="02010609060101010101" pitchFamily="49" charset="-122"/>
                  </a:rPr>
                  <a:t>,We have:</a:t>
                </a:r>
                <a:endParaRPr lang="zh-CN" altLang="en-US" sz="2400" dirty="0"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32CE835-667C-2CBA-A0D5-6EEBF468BB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98134"/>
                <a:ext cx="11896181" cy="855171"/>
              </a:xfrm>
              <a:prstGeom prst="rect">
                <a:avLst/>
              </a:prstGeom>
              <a:blipFill>
                <a:blip r:embed="rId5"/>
                <a:stretch>
                  <a:fillRect l="-666" b="-148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015B412D-1EE2-85C8-76EA-C134B3AD10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CEC2C-DBBC-45C3-8640-BC3BA2994431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039340D-D141-29E7-FDC8-1AAD5CC5250B}"/>
              </a:ext>
            </a:extLst>
          </p:cNvPr>
          <p:cNvSpPr txBox="1"/>
          <p:nvPr/>
        </p:nvSpPr>
        <p:spPr>
          <a:xfrm>
            <a:off x="2216079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DB4D7AC-256E-9EE5-E4A1-A41C96795A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432" y="2766303"/>
            <a:ext cx="9899496" cy="343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98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923A59-C4FC-30C5-0630-AD2B27C5B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图片1">
            <a:extLst>
              <a:ext uri="{FF2B5EF4-FFF2-40B4-BE49-F238E27FC236}">
                <a16:creationId xmlns:a16="http://schemas.microsoft.com/office/drawing/2014/main" id="{509BE636-6B2D-53FE-1E89-8C51DBCA5B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890" y="246380"/>
            <a:ext cx="506095" cy="6826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D8F1247-9798-89D4-9A0E-2FFD45D78A6C}"/>
                  </a:ext>
                </a:extLst>
              </p:cNvPr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147909" y="1916832"/>
                <a:ext cx="11896181" cy="4991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n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zh-CN" sz="2400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黑体" panose="02010609060101010101" pitchFamily="49" charset="-122"/>
                        <a:cs typeface="宋体" panose="02010600030101010101" pitchFamily="2" charset="-122"/>
                      </a:rPr>
                      <m:t>𝑛</m:t>
                    </m:r>
                    <m:r>
                      <a:rPr kumimoji="0" lang="en-US" altLang="zh-CN" sz="2400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黑体" panose="02010609060101010101" pitchFamily="49" charset="-122"/>
                        <a:cs typeface="宋体" panose="02010600030101010101" pitchFamily="2" charset="-122"/>
                      </a:rPr>
                      <m:t>,</m:t>
                    </m:r>
                    <m:r>
                      <a:rPr kumimoji="0" lang="en-US" altLang="zh-CN" sz="2400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黑体" panose="02010609060101010101" pitchFamily="49" charset="-122"/>
                        <a:cs typeface="宋体" panose="02010600030101010101" pitchFamily="2" charset="-122"/>
                      </a:rPr>
                      <m:t>𝑛</m:t>
                    </m:r>
                    <m:r>
                      <a:rPr kumimoji="0" lang="en-US" altLang="zh-CN" sz="2400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黑体" panose="02010609060101010101" pitchFamily="49" charset="-122"/>
                        <a:cs typeface="宋体" panose="02010600030101010101" pitchFamily="2" charset="-122"/>
                      </a:rPr>
                      <m:t>′</m:t>
                    </m:r>
                  </m:oMath>
                </a14:m>
                <a:r>
                  <a:rPr kumimoji="0" lang="en-US" altLang="zh-CN" sz="24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宋体" panose="02010600030101010101" pitchFamily="2" charset="-122"/>
                  </a:rPr>
                  <a:t>radiative</a:t>
                </a:r>
                <a:r>
                  <a:rPr kumimoji="0" lang="en-US" altLang="zh-CN" sz="2400" b="0" i="0" u="none" strike="noStrike" kern="1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宋体" panose="02010600030101010101" pitchFamily="2" charset="-122"/>
                  </a:rPr>
                  <a:t> photons generated according to </a:t>
                </a:r>
                <a:r>
                  <a:rPr kumimoji="0" lang="en-US" altLang="zh-CN" sz="2400" b="0" i="0" u="none" strike="noStrike" kern="1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宋体" panose="02010600030101010101" pitchFamily="2" charset="-122"/>
                  </a:rPr>
                  <a:t>Poissonian</a:t>
                </a:r>
                <a:r>
                  <a:rPr kumimoji="0" lang="en-US" altLang="zh-CN" sz="2400" b="0" i="0" u="none" strike="noStrike" kern="1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宋体" panose="02010600030101010101" pitchFamily="2" charset="-122"/>
                  </a:rPr>
                  <a:t> distribution</a:t>
                </a:r>
                <a:endParaRPr kumimoji="0" lang="en-US" altLang="zh-CN" sz="24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n"/>
                  <a:tabLst/>
                  <a:defRPr/>
                </a:pPr>
                <a:r>
                  <a:rPr lang="en-US" altLang="zh-CN" sz="2400" kern="100" noProof="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宋体" panose="02010600030101010101" pitchFamily="2" charset="-122"/>
                  </a:rPr>
                  <a:t>The photons 4-momentum are distributed according to </a:t>
                </a:r>
                <a14:m>
                  <m:oMath xmlns:m="http://schemas.openxmlformats.org/officeDocument/2006/math">
                    <m:r>
                      <a:rPr kumimoji="0" lang="en-US" altLang="zh-CN" sz="2400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黑体" panose="02010609060101010101" pitchFamily="49" charset="-122"/>
                        <a:cs typeface="宋体" panose="02010600030101010101" pitchFamily="2" charset="-122"/>
                      </a:rPr>
                      <m:t>𝑆</m:t>
                    </m:r>
                    <m:r>
                      <a:rPr kumimoji="0" lang="en-US" altLang="zh-CN" sz="2400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黑体" panose="02010609060101010101" pitchFamily="49" charset="-122"/>
                        <a:cs typeface="宋体" panose="02010600030101010101" pitchFamily="2" charset="-122"/>
                      </a:rPr>
                      <m:t>(</m:t>
                    </m:r>
                    <m:r>
                      <a:rPr kumimoji="0" lang="en-US" altLang="zh-CN" sz="2400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黑体" panose="02010609060101010101" pitchFamily="49" charset="-122"/>
                        <a:cs typeface="宋体" panose="02010600030101010101" pitchFamily="2" charset="-122"/>
                      </a:rPr>
                      <m:t>𝑘</m:t>
                    </m:r>
                    <m:r>
                      <a:rPr kumimoji="0" lang="en-US" altLang="zh-CN" sz="2400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黑体" panose="02010609060101010101" pitchFamily="49" charset="-122"/>
                        <a:cs typeface="宋体" panose="02010600030101010101" pitchFamily="2" charset="-122"/>
                      </a:rPr>
                      <m:t>)</m:t>
                    </m:r>
                  </m:oMath>
                </a14:m>
                <a:endParaRPr kumimoji="0" lang="en-US" altLang="zh-CN" sz="24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n"/>
                  <a:tabLst/>
                  <a:defRPr/>
                </a:pPr>
                <a:r>
                  <a:rPr lang="en-US" altLang="zh-CN" sz="2400" kern="1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宋体" panose="02010600030101010101" pitchFamily="2" charset="-122"/>
                  </a:rPr>
                  <a:t>e-/e+ azimuthal angle is generated by uniform sampling</a:t>
                </a:r>
                <a:r>
                  <a:rPr lang="zh-CN" altLang="en-US" sz="2400" kern="1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宋体" panose="02010600030101010101" pitchFamily="2" charset="-122"/>
                  </a:rPr>
                  <a:t>，</a:t>
                </a:r>
                <a:r>
                  <a:rPr lang="en-US" altLang="zh-CN" sz="2400" kern="1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宋体" panose="02010600030101010101" pitchFamily="2" charset="-122"/>
                  </a:rPr>
                  <a:t>momenta trans </a:t>
                </a:r>
                <a14:m>
                  <m:oMath xmlns:m="http://schemas.openxmlformats.org/officeDocument/2006/math">
                    <m:r>
                      <a:rPr lang="en-US" altLang="zh-CN" sz="2400" b="0" i="1" kern="1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宋体" panose="02010600030101010101" pitchFamily="2" charset="-122"/>
                      </a:rPr>
                      <m:t>𝑡</m:t>
                    </m:r>
                    <m:r>
                      <a:rPr lang="en-US" altLang="zh-CN" sz="2400" b="0" i="1" kern="1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宋体" panose="02010600030101010101" pitchFamily="2" charset="-122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kern="1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宋体" panose="02010600030101010101" pitchFamily="2" charset="-122"/>
                      </a:rPr>
                      <m:t>is</m:t>
                    </m:r>
                    <m:r>
                      <a:rPr lang="en-US" altLang="zh-CN" sz="2400" b="0" i="0" kern="1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宋体" panose="02010600030101010101" pitchFamily="2" charset="-122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kern="1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宋体" panose="02010600030101010101" pitchFamily="2" charset="-122"/>
                      </a:rPr>
                      <m:t>genertated</m:t>
                    </m:r>
                    <m:r>
                      <a:rPr lang="en-US" altLang="zh-CN" sz="2400" b="0" i="0" kern="1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宋体" panose="02010600030101010101" pitchFamily="2" charset="-122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kern="1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宋体" panose="02010600030101010101" pitchFamily="2" charset="-122"/>
                      </a:rPr>
                      <m:t>by</m:t>
                    </m:r>
                    <m:r>
                      <a:rPr lang="en-US" altLang="zh-CN" sz="2400" b="0" i="0" kern="1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宋体" panose="02010600030101010101" pitchFamily="2" charset="-122"/>
                      </a:rPr>
                      <m:t> </m:t>
                    </m:r>
                    <m:r>
                      <a:rPr lang="en-US" altLang="zh-CN" sz="2400" b="0" i="1" kern="1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宋体" panose="02010600030101010101" pitchFamily="2" charset="-122"/>
                      </a:rPr>
                      <m:t>𝜌</m:t>
                    </m:r>
                    <m:r>
                      <a:rPr lang="en-US" altLang="zh-CN" sz="2400" b="0" i="1" kern="1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宋体" panose="02010600030101010101" pitchFamily="2" charset="-122"/>
                      </a:rPr>
                      <m:t>~1/</m:t>
                    </m:r>
                    <m:sSup>
                      <m:sSupPr>
                        <m:ctrlPr>
                          <a:rPr lang="en-US" altLang="zh-CN" sz="2400" b="0" i="1" kern="1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宋体" panose="02010600030101010101" pitchFamily="2" charset="-122"/>
                          </a:rPr>
                        </m:ctrlPr>
                      </m:sSupPr>
                      <m:e>
                        <m:r>
                          <a:rPr lang="en-US" altLang="zh-CN" sz="2400" b="0" i="1" kern="1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宋体" panose="02010600030101010101" pitchFamily="2" charset="-122"/>
                          </a:rPr>
                          <m:t>𝑡</m:t>
                        </m:r>
                      </m:e>
                      <m:sup>
                        <m:r>
                          <a:rPr lang="en-US" altLang="zh-CN" sz="2400" b="0" i="1" kern="1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宋体" panose="02010600030101010101" pitchFamily="2" charset="-122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altLang="zh-CN" sz="24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n"/>
                  <a:tabLst/>
                  <a:defRPr/>
                </a:pPr>
                <a:r>
                  <a:rPr lang="en-US" altLang="zh-CN" sz="2400" kern="1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宋体" panose="02010600030101010101" pitchFamily="2" charset="-122"/>
                  </a:rPr>
                  <a:t>e-/e+ 4-momentum is generated according to 4-momentum conservation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n"/>
                  <a:tabLst/>
                  <a:defRPr/>
                </a:pPr>
                <a:r>
                  <a:rPr lang="en-US" altLang="zh-CN" sz="2400" kern="1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宋体" panose="02010600030101010101" pitchFamily="2" charset="-122"/>
                  </a:rPr>
                  <a:t>t-channel Born</a:t>
                </a:r>
                <a:r>
                  <a:rPr lang="zh-CN" altLang="en-US" sz="2400" kern="1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宋体" panose="02010600030101010101" pitchFamily="2" charset="-122"/>
                  </a:rPr>
                  <a:t> </a:t>
                </a:r>
                <a:r>
                  <a:rPr lang="en-US" altLang="zh-CN" sz="2400" kern="100" dirty="0" err="1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宋体" panose="02010600030101010101" pitchFamily="2" charset="-122"/>
                  </a:rPr>
                  <a:t>Xsection</a:t>
                </a:r>
                <a:r>
                  <a:rPr lang="zh-CN" altLang="en-US" sz="2400" kern="1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宋体" panose="02010600030101010101" pitchFamily="2" charset="-122"/>
                  </a:rPr>
                  <a:t> </a:t>
                </a:r>
                <a:r>
                  <a:rPr lang="en-US" altLang="zh-CN" sz="2400" kern="1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宋体" panose="02010600030101010101" pitchFamily="2" charset="-122"/>
                  </a:rPr>
                  <a:t>is</a:t>
                </a:r>
                <a:r>
                  <a:rPr lang="zh-CN" altLang="en-US" sz="2400" kern="1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宋体" panose="02010600030101010101" pitchFamily="2" charset="-122"/>
                  </a:rPr>
                  <a:t> </a:t>
                </a:r>
                <a:r>
                  <a:rPr lang="en-US" altLang="zh-CN" sz="2400" kern="1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宋体" panose="02010600030101010101" pitchFamily="2" charset="-122"/>
                  </a:rPr>
                  <a:t>then multiplied by all </a:t>
                </a:r>
                <a:r>
                  <a:rPr lang="en-US" altLang="zh-CN" sz="2400" kern="100" dirty="0" err="1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宋体" panose="02010600030101010101" pitchFamily="2" charset="-122"/>
                  </a:rPr>
                  <a:t>weights,and</a:t>
                </a:r>
                <a:r>
                  <a:rPr lang="en-US" altLang="zh-CN" sz="2400" kern="1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宋体" panose="02010600030101010101" pitchFamily="2" charset="-122"/>
                  </a:rPr>
                  <a:t> we get the final </a:t>
                </a:r>
                <a:r>
                  <a:rPr lang="en-US" altLang="zh-CN" sz="2400" kern="100" dirty="0" err="1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宋体" panose="02010600030101010101" pitchFamily="2" charset="-122"/>
                  </a:rPr>
                  <a:t>Xsection</a:t>
                </a:r>
                <a:r>
                  <a:rPr lang="en-US" altLang="zh-CN" sz="2400" kern="1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宋体" panose="02010600030101010101" pitchFamily="2" charset="-122"/>
                  </a:rPr>
                  <a:t>.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n"/>
                  <a:tabLst/>
                  <a:defRPr/>
                </a:pPr>
                <a:endParaRPr kumimoji="0" lang="en-US" altLang="zh-CN" sz="24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n"/>
                  <a:tabLst/>
                  <a:defRPr/>
                </a:pPr>
                <a:endParaRPr kumimoji="0" lang="en-US" altLang="zh-CN" sz="24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D8F1247-9798-89D4-9A0E-2FFD45D78A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147909" y="1916832"/>
                <a:ext cx="11896181" cy="4991751"/>
              </a:xfrm>
              <a:prstGeom prst="rect">
                <a:avLst/>
              </a:prstGeom>
              <a:blipFill>
                <a:blip r:embed="rId6"/>
                <a:stretch>
                  <a:fillRect l="-6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AC2D4A1E-A990-92F8-BF66-40E0005E442F}"/>
              </a:ext>
            </a:extLst>
          </p:cNvPr>
          <p:cNvSpPr txBox="1"/>
          <p:nvPr/>
        </p:nvSpPr>
        <p:spPr>
          <a:xfrm>
            <a:off x="34071" y="626345"/>
            <a:ext cx="28668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YFS</a:t>
            </a:r>
            <a:r>
              <a:rPr lang="zh-CN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Theory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58DA079-4B27-550F-AFC6-79C6070E45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CEC2C-DBBC-45C3-8640-BC3BA299443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562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CE4F6-091F-5695-9BFE-68D8CD3CF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图片1">
            <a:extLst>
              <a:ext uri="{FF2B5EF4-FFF2-40B4-BE49-F238E27FC236}">
                <a16:creationId xmlns:a16="http://schemas.microsoft.com/office/drawing/2014/main" id="{AED1BC5B-D270-5E03-D297-ABC71487DC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890" y="246380"/>
            <a:ext cx="506095" cy="68262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BC3669A1-FACE-7ED8-A83C-08E5A8121E6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47909" y="1916832"/>
            <a:ext cx="11896181" cy="111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endParaRPr kumimoji="0" lang="en-US" altLang="zh-CN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endParaRPr kumimoji="0" lang="en-US" altLang="zh-CN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29C9069-A0AF-5C57-9631-A2A50C8EFA2D}"/>
              </a:ext>
            </a:extLst>
          </p:cNvPr>
          <p:cNvSpPr txBox="1"/>
          <p:nvPr/>
        </p:nvSpPr>
        <p:spPr>
          <a:xfrm>
            <a:off x="34071" y="626345"/>
            <a:ext cx="54841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BHLUMI&amp;ReneSANCe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01A6415-3560-B9C8-F9BD-D5E886266CC8}"/>
                  </a:ext>
                </a:extLst>
              </p:cNvPr>
              <p:cNvSpPr txBox="1"/>
              <p:nvPr/>
            </p:nvSpPr>
            <p:spPr>
              <a:xfrm>
                <a:off x="262890" y="1896510"/>
                <a:ext cx="9221421" cy="1209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n"/>
                </a:pPr>
                <a:r>
                  <a:rPr lang="en-US" altLang="zh-CN" sz="2400" kern="100" dirty="0">
                    <a:latin typeface="黑体" panose="02010609060101010101" pitchFamily="49" charset="-122"/>
                    <a:ea typeface="黑体" panose="02010609060101010101" pitchFamily="49" charset="-122"/>
                    <a:cs typeface="宋体" panose="02010600030101010101" pitchFamily="2" charset="-122"/>
                  </a:rPr>
                  <a:t>CMS Energy</a:t>
                </a:r>
                <a:r>
                  <a:rPr lang="zh-CN" altLang="en-US" sz="2400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宋体" panose="02010600030101010101" pitchFamily="2" charset="-122"/>
                  </a:rPr>
                  <a:t>：</a:t>
                </a:r>
                <a:r>
                  <a:rPr lang="en-US" altLang="zh-CN" sz="2400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宋体" panose="02010600030101010101" pitchFamily="2" charset="-122"/>
                  </a:rPr>
                  <a:t>91GeV</a:t>
                </a:r>
                <a:r>
                  <a:rPr lang="zh-CN" altLang="zh-CN" sz="2400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宋体" panose="02010600030101010101" pitchFamily="2" charset="-122"/>
                  </a:rPr>
                  <a:t>、</a:t>
                </a:r>
                <a:r>
                  <a:rPr lang="en-US" altLang="zh-CN" sz="2400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宋体" panose="02010600030101010101" pitchFamily="2" charset="-122"/>
                  </a:rPr>
                  <a:t>240GeV</a:t>
                </a:r>
              </a:p>
              <a:p>
                <a:pPr marL="342900" indent="-342900">
                  <a:buFont typeface="Wingdings" panose="05000000000000000000" pitchFamily="2" charset="2"/>
                  <a:buChar char="n"/>
                </a:pPr>
                <a:r>
                  <a:rPr lang="en-US" altLang="zh-CN" sz="2400" kern="100" dirty="0">
                    <a:latin typeface="黑体" panose="02010609060101010101" pitchFamily="49" charset="-122"/>
                    <a:ea typeface="黑体" panose="02010609060101010101" pitchFamily="49" charset="-122"/>
                    <a:cs typeface="宋体" panose="02010600030101010101" pitchFamily="2" charset="-122"/>
                  </a:rPr>
                  <a:t>Scattering Angle</a:t>
                </a:r>
                <a:r>
                  <a:rPr lang="zh-CN" altLang="en-US" sz="2400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宋体" panose="02010600030101010101" pitchFamily="2" charset="-122"/>
                  </a:rPr>
                  <a:t>：</a:t>
                </a:r>
                <a14:m>
                  <m:oMath xmlns:m="http://schemas.openxmlformats.org/officeDocument/2006/math">
                    <m:r>
                      <a:rPr lang="en-US" altLang="zh-CN" sz="2400" i="1" kern="100">
                        <a:effectLst/>
                        <a:latin typeface="XITS Math" panose="02000503000000000000" pitchFamily="50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𝜃</m:t>
                    </m:r>
                    <m:r>
                      <a:rPr lang="en-US" altLang="zh-CN" sz="2400" i="1" kern="100">
                        <a:effectLst/>
                        <a:latin typeface="XITS Math" panose="02000503000000000000" pitchFamily="50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&gt;10</m:t>
                    </m:r>
                    <m:r>
                      <m:rPr>
                        <m:sty m:val="p"/>
                      </m:rPr>
                      <a:rPr lang="en-US" altLang="zh-CN" sz="2400" kern="100">
                        <a:effectLst/>
                        <a:latin typeface="XITS Math" panose="02000503000000000000" pitchFamily="50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mrad</m:t>
                    </m:r>
                  </m:oMath>
                </a14:m>
                <a:endParaRPr lang="en-US" altLang="zh-CN" sz="24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endParaRPr>
              </a:p>
              <a:p>
                <a:pPr marL="342900" indent="-342900">
                  <a:buFont typeface="Wingdings" panose="05000000000000000000" pitchFamily="2" charset="2"/>
                  <a:buChar char="n"/>
                </a:pPr>
                <a:r>
                  <a:rPr lang="en-US" altLang="zh-CN" sz="2400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宋体" panose="02010600030101010101" pitchFamily="2" charset="-122"/>
                  </a:rPr>
                  <a:t>Infrared Cut Parameter</a:t>
                </a:r>
                <a:r>
                  <a:rPr lang="zh-CN" altLang="en-US" sz="2400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宋体" panose="02010600030101010101" pitchFamily="2" charset="-122"/>
                  </a:rPr>
                  <a:t>：</a:t>
                </a:r>
                <a14:m>
                  <m:oMath xmlns:m="http://schemas.openxmlformats.org/officeDocument/2006/math">
                    <m:r>
                      <a:rPr lang="en-US" altLang="zh-CN" sz="2400" i="1" kern="100">
                        <a:effectLst/>
                        <a:latin typeface="XITS Math" panose="02000503000000000000" pitchFamily="50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𝜖</m:t>
                    </m:r>
                    <m:r>
                      <a:rPr lang="en-US" altLang="zh-CN" sz="2400" i="1" kern="100">
                        <a:effectLst/>
                        <a:latin typeface="XITS Math" panose="02000503000000000000" pitchFamily="50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=1</m:t>
                    </m:r>
                    <m:sSup>
                      <m:sSupPr>
                        <m:ctrlPr>
                          <a:rPr lang="zh-CN" altLang="zh-CN" sz="2400" i="1">
                            <a:effectLst/>
                            <a:latin typeface="Cambria Math" panose="02040503050406030204" pitchFamily="18" charset="0"/>
                            <a:ea typeface="XITS Math" panose="02000503000000000000" pitchFamily="50" charset="0"/>
                          </a:rPr>
                        </m:ctrlPr>
                      </m:sSupPr>
                      <m:e>
                        <m:r>
                          <a:rPr lang="en-US" altLang="zh-CN" sz="2400" i="1" kern="100">
                            <a:effectLst/>
                            <a:latin typeface="XITS Math" panose="02000503000000000000" pitchFamily="50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zh-CN" sz="2400" i="1" kern="100">
                            <a:effectLst/>
                            <a:latin typeface="XITS Math" panose="02000503000000000000" pitchFamily="50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−4</m:t>
                        </m:r>
                      </m:sup>
                    </m:sSup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01A6415-3560-B9C8-F9BD-D5E886266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90" y="1896510"/>
                <a:ext cx="9221421" cy="1209049"/>
              </a:xfrm>
              <a:prstGeom prst="rect">
                <a:avLst/>
              </a:prstGeom>
              <a:blipFill>
                <a:blip r:embed="rId5"/>
                <a:stretch>
                  <a:fillRect l="-859" t="-5556" b="-101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1D1C2498-C9DC-FFC3-43F8-FA1A97F43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741606"/>
              </p:ext>
            </p:extLst>
          </p:nvPr>
        </p:nvGraphicFramePr>
        <p:xfrm>
          <a:off x="1846845" y="3752442"/>
          <a:ext cx="7416824" cy="20652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3771">
                  <a:extLst>
                    <a:ext uri="{9D8B030D-6E8A-4147-A177-3AD203B41FA5}">
                      <a16:colId xmlns:a16="http://schemas.microsoft.com/office/drawing/2014/main" val="1644765055"/>
                    </a:ext>
                  </a:extLst>
                </a:gridCol>
                <a:gridCol w="1853771">
                  <a:extLst>
                    <a:ext uri="{9D8B030D-6E8A-4147-A177-3AD203B41FA5}">
                      <a16:colId xmlns:a16="http://schemas.microsoft.com/office/drawing/2014/main" val="2907402252"/>
                    </a:ext>
                  </a:extLst>
                </a:gridCol>
                <a:gridCol w="1854641">
                  <a:extLst>
                    <a:ext uri="{9D8B030D-6E8A-4147-A177-3AD203B41FA5}">
                      <a16:colId xmlns:a16="http://schemas.microsoft.com/office/drawing/2014/main" val="2263843385"/>
                    </a:ext>
                  </a:extLst>
                </a:gridCol>
                <a:gridCol w="1854641">
                  <a:extLst>
                    <a:ext uri="{9D8B030D-6E8A-4147-A177-3AD203B41FA5}">
                      <a16:colId xmlns:a16="http://schemas.microsoft.com/office/drawing/2014/main" val="1275166775"/>
                    </a:ext>
                  </a:extLst>
                </a:gridCol>
              </a:tblGrid>
              <a:tr h="647167">
                <a:tc>
                  <a:txBody>
                    <a:bodyPr/>
                    <a:lstStyle/>
                    <a:p>
                      <a:pPr indent="304800" algn="l">
                        <a:lnSpc>
                          <a:spcPct val="150000"/>
                        </a:lnSpc>
                        <a:buNone/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04800" algn="ctr">
                        <a:lnSpc>
                          <a:spcPct val="150000"/>
                        </a:lnSpc>
                        <a:buNone/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BHLUMI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04800" algn="ctr">
                        <a:lnSpc>
                          <a:spcPct val="150000"/>
                        </a:lnSpc>
                        <a:buNone/>
                      </a:pP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ReneSANCe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04800"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difference</a:t>
                      </a:r>
                      <a:r>
                        <a:rPr lang="zh-CN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zh-CN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）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5270851"/>
                  </a:ext>
                </a:extLst>
              </a:tr>
              <a:tr h="647167">
                <a:tc>
                  <a:txBody>
                    <a:bodyPr/>
                    <a:lstStyle/>
                    <a:p>
                      <a:pPr indent="304800" algn="ctr">
                        <a:lnSpc>
                          <a:spcPct val="150000"/>
                        </a:lnSpc>
                        <a:buNone/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91GeV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04800" algn="ctr">
                        <a:lnSpc>
                          <a:spcPct val="150000"/>
                        </a:lnSpc>
                        <a:buNone/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1293.5095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04800" algn="ctr">
                        <a:lnSpc>
                          <a:spcPct val="150000"/>
                        </a:lnSpc>
                        <a:buNone/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1297.5656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04800" algn="ctr">
                        <a:lnSpc>
                          <a:spcPct val="150000"/>
                        </a:lnSpc>
                        <a:buNone/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0.31573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3316494"/>
                  </a:ext>
                </a:extLst>
              </a:tr>
              <a:tr h="647167">
                <a:tc>
                  <a:txBody>
                    <a:bodyPr/>
                    <a:lstStyle/>
                    <a:p>
                      <a:pPr indent="304800" algn="ctr">
                        <a:lnSpc>
                          <a:spcPct val="150000"/>
                        </a:lnSpc>
                        <a:buNone/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240GeV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04800" algn="ctr">
                        <a:lnSpc>
                          <a:spcPct val="150000"/>
                        </a:lnSpc>
                        <a:buNone/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188.26645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04800" algn="ctr">
                        <a:lnSpc>
                          <a:spcPct val="150000"/>
                        </a:lnSpc>
                        <a:buNone/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188.42609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04800" algn="ctr">
                        <a:lnSpc>
                          <a:spcPct val="150000"/>
                        </a:lnSpc>
                        <a:buNone/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0.084782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0046906"/>
                  </a:ext>
                </a:extLst>
              </a:tr>
            </a:tbl>
          </a:graphicData>
        </a:graphic>
      </p:graphicFrame>
      <p:sp>
        <p:nvSpPr>
          <p:cNvPr id="9" name="文本框 8">
            <a:extLst>
              <a:ext uri="{FF2B5EF4-FFF2-40B4-BE49-F238E27FC236}">
                <a16:creationId xmlns:a16="http://schemas.microsoft.com/office/drawing/2014/main" id="{BAEF3D8B-31E8-9039-1364-5FCECBAD53D8}"/>
              </a:ext>
            </a:extLst>
          </p:cNvPr>
          <p:cNvSpPr txBox="1"/>
          <p:nvPr/>
        </p:nvSpPr>
        <p:spPr>
          <a:xfrm>
            <a:off x="3143672" y="3256910"/>
            <a:ext cx="3499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1" kern="10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BHLUMI</a:t>
            </a:r>
            <a:r>
              <a:rPr lang="en-US" altLang="zh-CN" b="1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&amp;</a:t>
            </a:r>
            <a:r>
              <a:rPr lang="en-US" altLang="zh-CN" sz="1800" b="1" kern="10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ReneSANCe</a:t>
            </a:r>
            <a:r>
              <a:rPr lang="en-US" altLang="zh-CN" b="1" kern="100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b="1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Xsec</a:t>
            </a:r>
            <a:r>
              <a:rPr lang="en-US" altLang="zh-CN" b="1" kern="100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(</a:t>
            </a:r>
            <a:r>
              <a:rPr lang="en-US" altLang="zh-CN" b="1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nb</a:t>
            </a:r>
            <a:r>
              <a:rPr lang="en-US" altLang="zh-CN" b="1" kern="100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6A32A75-5502-9121-6546-897AEBBA32BF}"/>
              </a:ext>
            </a:extLst>
          </p:cNvPr>
          <p:cNvSpPr txBox="1"/>
          <p:nvPr/>
        </p:nvSpPr>
        <p:spPr>
          <a:xfrm>
            <a:off x="3175411" y="6050556"/>
            <a:ext cx="852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The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Xsec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difference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between 2 </a:t>
            </a:r>
            <a:r>
              <a:rPr lang="en-US" altLang="zh-CN" sz="2400" dirty="0" err="1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generaters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is up to 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0.1%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CE02FDA-D7A3-39A7-C27E-90E672F67F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CEC2C-DBBC-45C3-8640-BC3BA2994431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3F1565B-2E22-558F-EF7A-25BC541A97FB}"/>
              </a:ext>
            </a:extLst>
          </p:cNvPr>
          <p:cNvSpPr txBox="1"/>
          <p:nvPr/>
        </p:nvSpPr>
        <p:spPr>
          <a:xfrm>
            <a:off x="147909" y="1547500"/>
            <a:ext cx="1116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Unlike </a:t>
            </a:r>
            <a:r>
              <a:rPr lang="en-US" altLang="zh-CN" dirty="0" err="1"/>
              <a:t>BHLUMI,ReneSANCe</a:t>
            </a:r>
            <a:r>
              <a:rPr lang="en-US" altLang="zh-CN" dirty="0"/>
              <a:t> calculates 1-loop </a:t>
            </a:r>
            <a:r>
              <a:rPr lang="en-US" altLang="zh-CN" dirty="0" err="1"/>
              <a:t>corrections.As</a:t>
            </a:r>
            <a:r>
              <a:rPr lang="en-US" altLang="zh-CN" dirty="0"/>
              <a:t> a </a:t>
            </a:r>
            <a:r>
              <a:rPr lang="en-US" altLang="zh-CN" dirty="0" err="1"/>
              <a:t>result,their</a:t>
            </a:r>
            <a:r>
              <a:rPr lang="en-US" altLang="zh-CN" dirty="0"/>
              <a:t> radiative photon numbers is quite different.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8122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4EE6C-34BC-8E58-1E9B-256A2538E3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图片1">
            <a:extLst>
              <a:ext uri="{FF2B5EF4-FFF2-40B4-BE49-F238E27FC236}">
                <a16:creationId xmlns:a16="http://schemas.microsoft.com/office/drawing/2014/main" id="{DE9A4C53-EF61-A180-5D68-3E7644EB1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90" y="246380"/>
            <a:ext cx="506095" cy="68262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5E9ABE4D-3B9E-202B-F535-80E3DAB0BE23}"/>
              </a:ext>
            </a:extLst>
          </p:cNvPr>
          <p:cNvSpPr txBox="1"/>
          <p:nvPr/>
        </p:nvSpPr>
        <p:spPr>
          <a:xfrm>
            <a:off x="1445695" y="5727754"/>
            <a:ext cx="9300623" cy="113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30607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BHLUMI </a:t>
            </a:r>
            <a:r>
              <a:rPr kumimoji="0" lang="en-US" altLang="zh-CN" sz="2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ReneSANCe</a:t>
            </a:r>
            <a:r>
              <a:rPr kumimoji="0" lang="en-US" altLang="zh-CN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radiative photon numbers per event distribution</a:t>
            </a:r>
          </a:p>
          <a:p>
            <a:pPr marL="0" marR="0" lvl="0" indent="30607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91GeV(left) 240GeV(right)</a:t>
            </a:r>
            <a:r>
              <a:rPr kumimoji="0" lang="zh-CN" altLang="zh-CN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kumimoji="0" lang="zh-CN" altLang="zh-CN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A0148C5-EDD9-FC9D-CE6C-59B6A519F6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635" y="1439699"/>
            <a:ext cx="5485531" cy="400552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D463DDA-1615-EF68-7CE8-F728A9DF1A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4053" y="1419839"/>
            <a:ext cx="6427947" cy="3971855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EECBEF3-44F1-F560-B764-3D42ED9E47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CEC2C-DBBC-45C3-8640-BC3BA29944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950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3EEB5B-63EA-E9AC-AC5D-AEB3FE4E1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图片1">
            <a:extLst>
              <a:ext uri="{FF2B5EF4-FFF2-40B4-BE49-F238E27FC236}">
                <a16:creationId xmlns:a16="http://schemas.microsoft.com/office/drawing/2014/main" id="{93540D4B-B244-49CE-8381-9ACECF43B3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890" y="246380"/>
            <a:ext cx="506095" cy="68262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7E93F25F-F383-9887-E5A7-8432265197D6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47909" y="1916832"/>
            <a:ext cx="11896181" cy="111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endParaRPr kumimoji="0" lang="en-US" altLang="zh-CN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endParaRPr kumimoji="0" lang="en-US" altLang="zh-CN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AB272D3-AB37-7CE5-2025-21894120152C}"/>
              </a:ext>
            </a:extLst>
          </p:cNvPr>
          <p:cNvSpPr txBox="1"/>
          <p:nvPr/>
        </p:nvSpPr>
        <p:spPr>
          <a:xfrm>
            <a:off x="34071" y="626345"/>
            <a:ext cx="66832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BhaBha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Xsec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on the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LumiCal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2E29EF7-BE93-6DED-5B6D-6BDA59E389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9935" y="2060848"/>
            <a:ext cx="6301263" cy="3314726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026972FC-56DA-C981-8667-D38A7C737CD0}"/>
              </a:ext>
            </a:extLst>
          </p:cNvPr>
          <p:cNvSpPr txBox="1"/>
          <p:nvPr/>
        </p:nvSpPr>
        <p:spPr>
          <a:xfrm>
            <a:off x="7242214" y="5657382"/>
            <a:ext cx="2856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LumiCal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 Wafer Geometry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FE4DA64-C212-64C4-F04C-C425EEAD68A8}"/>
                  </a:ext>
                </a:extLst>
              </p:cNvPr>
              <p:cNvSpPr txBox="1"/>
              <p:nvPr/>
            </p:nvSpPr>
            <p:spPr>
              <a:xfrm>
                <a:off x="370802" y="1832742"/>
                <a:ext cx="5500224" cy="25658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2400" i="1" smtClean="0">
                              <a:effectLst/>
                              <a:latin typeface="Cambria Math" panose="02040503050406030204" pitchFamily="18" charset="0"/>
                              <a:ea typeface="XITS Math" panose="02000503000000000000" pitchFamily="50" charset="0"/>
                            </a:rPr>
                          </m:ctrlPr>
                        </m:sSubPr>
                        <m:e>
                          <m:r>
                            <a:rPr lang="en-US" altLang="zh-CN" sz="2400" i="1" kern="100">
                              <a:effectLst/>
                              <a:latin typeface="XITS Math" panose="02000503000000000000" pitchFamily="50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sz="2400" i="1" kern="100">
                              <a:effectLst/>
                              <a:latin typeface="XITS Math" panose="02000503000000000000" pitchFamily="50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𝑎𝑐𝑐</m:t>
                          </m:r>
                        </m:sub>
                      </m:sSub>
                      <m:r>
                        <a:rPr lang="en-US" altLang="zh-CN" sz="2400" i="1" kern="100">
                          <a:effectLst/>
                          <a:latin typeface="XITS Math" panose="02000503000000000000" pitchFamily="50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zh-CN" sz="2400" i="1">
                              <a:effectLst/>
                              <a:latin typeface="Cambria Math" panose="02040503050406030204" pitchFamily="18" charset="0"/>
                              <a:ea typeface="XITS Math" panose="02000503000000000000" pitchFamily="50" charset="0"/>
                            </a:rPr>
                          </m:ctrlPr>
                        </m:sSubPr>
                        <m:e>
                          <m:r>
                            <a:rPr lang="en-US" altLang="zh-CN" sz="2400" i="1" kern="100">
                              <a:effectLst/>
                              <a:latin typeface="XITS Math" panose="02000503000000000000" pitchFamily="50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sz="2400" i="1" kern="100">
                              <a:effectLst/>
                              <a:latin typeface="XITS Math" panose="02000503000000000000" pitchFamily="50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𝑔𝑒𝑛</m:t>
                          </m:r>
                        </m:sub>
                      </m:sSub>
                      <m:f>
                        <m:fPr>
                          <m:ctrlPr>
                            <a:rPr lang="zh-CN" altLang="zh-CN" sz="2400" i="1">
                              <a:effectLst/>
                              <a:latin typeface="Cambria Math" panose="02040503050406030204" pitchFamily="18" charset="0"/>
                              <a:ea typeface="XITS Math" panose="02000503000000000000" pitchFamily="50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sz="2400" i="1">
                                  <a:effectLst/>
                                  <a:latin typeface="Cambria Math" panose="02040503050406030204" pitchFamily="18" charset="0"/>
                                  <a:ea typeface="XITS Math" panose="02000503000000000000" pitchFamily="50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 kern="100">
                                  <a:effectLst/>
                                  <a:latin typeface="XITS Math" panose="02000503000000000000" pitchFamily="50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sz="2400" i="1" kern="100">
                                  <a:effectLst/>
                                  <a:latin typeface="XITS Math" panose="02000503000000000000" pitchFamily="50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𝑎𝑐𝑐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zh-CN" sz="2400" i="1">
                                  <a:effectLst/>
                                  <a:latin typeface="Cambria Math" panose="02040503050406030204" pitchFamily="18" charset="0"/>
                                  <a:ea typeface="XITS Math" panose="02000503000000000000" pitchFamily="50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 kern="100">
                                  <a:effectLst/>
                                  <a:latin typeface="XITS Math" panose="02000503000000000000" pitchFamily="50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sz="2400" i="1" kern="100">
                                  <a:effectLst/>
                                  <a:latin typeface="XITS Math" panose="02000503000000000000" pitchFamily="50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𝑔𝑒𝑛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CN" sz="2400" dirty="0"/>
              </a:p>
              <a:p>
                <a:pPr marL="342900" indent="-342900">
                  <a:buFont typeface="Wingdings" panose="05000000000000000000" pitchFamily="2" charset="2"/>
                  <a:buChar char="n"/>
                </a:pPr>
                <a:r>
                  <a:rPr lang="en-US" altLang="zh-CN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CMS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 </a:t>
                </a:r>
                <a:r>
                  <a:rPr lang="en-US" altLang="zh-CN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Energy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：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91GeV,240GeV</a:t>
                </a:r>
              </a:p>
              <a:p>
                <a:pPr marL="342900" indent="-342900">
                  <a:buFont typeface="Wingdings" panose="05000000000000000000" pitchFamily="2" charset="2"/>
                  <a:buChar char="n"/>
                </a:pPr>
                <a:r>
                  <a:rPr lang="en-US" altLang="zh-CN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Scattering Angle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：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18mrad~100mrad</a:t>
                </a:r>
              </a:p>
              <a:p>
                <a:pPr marL="342900" indent="-342900">
                  <a:buFont typeface="Wingdings" panose="05000000000000000000" pitchFamily="2" charset="2"/>
                  <a:buChar char="n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Final State Invariant Mass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den>
                    </m:f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&gt;0.5</m:t>
                    </m:r>
                  </m:oMath>
                </a14:m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zh-CN" altLang="en-US" sz="24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FE4DA64-C212-64C4-F04C-C425EEAD68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802" y="1832742"/>
                <a:ext cx="5500224" cy="2565895"/>
              </a:xfrm>
              <a:prstGeom prst="rect">
                <a:avLst/>
              </a:prstGeom>
              <a:blipFill>
                <a:blip r:embed="rId6"/>
                <a:stretch>
                  <a:fillRect l="-1552" r="-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6">
            <a:extLst>
              <a:ext uri="{FF2B5EF4-FFF2-40B4-BE49-F238E27FC236}">
                <a16:creationId xmlns:a16="http://schemas.microsoft.com/office/drawing/2014/main" id="{590CF268-3BDF-30B0-99A6-4B26CBF69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984" y="4428336"/>
            <a:ext cx="1757972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D4E577A-1289-1D73-F6B5-DBDD9B64D6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CEC2C-DBBC-45C3-8640-BC3BA299443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76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897C0E-22D2-5A5A-1C51-5F8596CCB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图片1">
            <a:extLst>
              <a:ext uri="{FF2B5EF4-FFF2-40B4-BE49-F238E27FC236}">
                <a16:creationId xmlns:a16="http://schemas.microsoft.com/office/drawing/2014/main" id="{6FA504F1-8AA0-0398-92E4-61AA5E3CF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90" y="246380"/>
            <a:ext cx="506095" cy="6826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A3CAB967-D573-5F11-0ACD-4BBA7E72934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4288045"/>
                  </p:ext>
                </p:extLst>
              </p:nvPr>
            </p:nvGraphicFramePr>
            <p:xfrm>
              <a:off x="170710" y="1493594"/>
              <a:ext cx="7272809" cy="119118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549332">
                      <a:extLst>
                        <a:ext uri="{9D8B030D-6E8A-4147-A177-3AD203B41FA5}">
                          <a16:colId xmlns:a16="http://schemas.microsoft.com/office/drawing/2014/main" val="2427942606"/>
                        </a:ext>
                      </a:extLst>
                    </a:gridCol>
                    <a:gridCol w="2350128">
                      <a:extLst>
                        <a:ext uri="{9D8B030D-6E8A-4147-A177-3AD203B41FA5}">
                          <a16:colId xmlns:a16="http://schemas.microsoft.com/office/drawing/2014/main" val="3764181154"/>
                        </a:ext>
                      </a:extLst>
                    </a:gridCol>
                    <a:gridCol w="2373349">
                      <a:extLst>
                        <a:ext uri="{9D8B030D-6E8A-4147-A177-3AD203B41FA5}">
                          <a16:colId xmlns:a16="http://schemas.microsoft.com/office/drawing/2014/main" val="3677617194"/>
                        </a:ext>
                      </a:extLst>
                    </a:gridCol>
                  </a:tblGrid>
                  <a:tr h="514513">
                    <a:tc>
                      <a:txBody>
                        <a:bodyPr/>
                        <a:lstStyle/>
                        <a:p>
                          <a:pPr indent="267970" algn="l"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US" altLang="zh-CN" sz="2000" kern="100" dirty="0"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Si Wafer Location</a:t>
                          </a:r>
                          <a:endParaRPr lang="zh-CN" sz="2000" kern="100" dirty="0"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306070" algn="ctr"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US" sz="20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z=560mm</a:t>
                          </a:r>
                          <a:endParaRPr lang="zh-CN" sz="2000" kern="100" dirty="0"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306070" algn="ctr"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z=640mm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297265319"/>
                      </a:ext>
                    </a:extLst>
                  </a:tr>
                  <a:tr h="676671">
                    <a:tc>
                      <a:txBody>
                        <a:bodyPr/>
                        <a:lstStyle/>
                        <a:p>
                          <a:pPr indent="266700" algn="ctr">
                            <a:lnSpc>
                              <a:spcPct val="150000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zh-CN" sz="20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0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𝑎𝑐𝑐</m:t>
                                    </m:r>
                                  </m:sub>
                                </m:sSub>
                                <m:r>
                                  <a:rPr lang="en-US" sz="2000" kern="10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kern="100">
                                    <a:effectLst/>
                                    <a:latin typeface="Cambria Math" panose="02040503050406030204" pitchFamily="18" charset="0"/>
                                  </a:rPr>
                                  <m:t>nb</m:t>
                                </m:r>
                                <m:r>
                                  <a:rPr lang="en-US" sz="2000" kern="1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sz="2000" kern="100" dirty="0"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266700" algn="ctr"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US" altLang="zh-CN" sz="2000" kern="100" dirty="0"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106.16006</a:t>
                          </a:r>
                          <a:endParaRPr lang="zh-CN" sz="2000" kern="100" dirty="0"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266700" algn="l"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US" altLang="zh-CN" sz="2000" kern="100" dirty="0"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154.18765</a:t>
                          </a:r>
                          <a:endParaRPr lang="zh-CN" sz="2000" kern="100" dirty="0"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1709002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A3CAB967-D573-5F11-0ACD-4BBA7E72934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4288045"/>
                  </p:ext>
                </p:extLst>
              </p:nvPr>
            </p:nvGraphicFramePr>
            <p:xfrm>
              <a:off x="170710" y="1493594"/>
              <a:ext cx="7272809" cy="119118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549332">
                      <a:extLst>
                        <a:ext uri="{9D8B030D-6E8A-4147-A177-3AD203B41FA5}">
                          <a16:colId xmlns:a16="http://schemas.microsoft.com/office/drawing/2014/main" val="2427942606"/>
                        </a:ext>
                      </a:extLst>
                    </a:gridCol>
                    <a:gridCol w="2350128">
                      <a:extLst>
                        <a:ext uri="{9D8B030D-6E8A-4147-A177-3AD203B41FA5}">
                          <a16:colId xmlns:a16="http://schemas.microsoft.com/office/drawing/2014/main" val="3764181154"/>
                        </a:ext>
                      </a:extLst>
                    </a:gridCol>
                    <a:gridCol w="2373349">
                      <a:extLst>
                        <a:ext uri="{9D8B030D-6E8A-4147-A177-3AD203B41FA5}">
                          <a16:colId xmlns:a16="http://schemas.microsoft.com/office/drawing/2014/main" val="3677617194"/>
                        </a:ext>
                      </a:extLst>
                    </a:gridCol>
                  </a:tblGrid>
                  <a:tr h="514513">
                    <a:tc>
                      <a:txBody>
                        <a:bodyPr/>
                        <a:lstStyle/>
                        <a:p>
                          <a:pPr indent="267970" algn="l"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US" altLang="zh-CN" sz="2000" kern="100" dirty="0"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Si Wafer Location</a:t>
                          </a:r>
                          <a:endParaRPr lang="zh-CN" sz="2000" kern="100" dirty="0"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306070" algn="ctr"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US" sz="20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z=560mm</a:t>
                          </a:r>
                          <a:endParaRPr lang="zh-CN" sz="2000" kern="100" dirty="0"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306070" algn="ctr"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z=640mm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297265319"/>
                      </a:ext>
                    </a:extLst>
                  </a:tr>
                  <a:tr h="67667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477" t="-78378" r="-185919" b="-18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266700" algn="ctr"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US" altLang="zh-CN" sz="2000" kern="100" dirty="0"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106.16006</a:t>
                          </a:r>
                          <a:endParaRPr lang="zh-CN" sz="2000" kern="100" dirty="0"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266700" algn="l"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US" altLang="zh-CN" sz="2000" kern="100" dirty="0"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154.18765</a:t>
                          </a:r>
                          <a:endParaRPr lang="zh-CN" sz="2000" kern="100" dirty="0"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17090022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6">
                <a:extLst>
                  <a:ext uri="{FF2B5EF4-FFF2-40B4-BE49-F238E27FC236}">
                    <a16:creationId xmlns:a16="http://schemas.microsoft.com/office/drawing/2014/main" id="{E00AE7A0-D271-AC66-FEF8-8471556DDD4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00466583"/>
                  </p:ext>
                </p:extLst>
              </p:nvPr>
            </p:nvGraphicFramePr>
            <p:xfrm>
              <a:off x="262890" y="4365104"/>
              <a:ext cx="7272809" cy="140720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549333">
                      <a:extLst>
                        <a:ext uri="{9D8B030D-6E8A-4147-A177-3AD203B41FA5}">
                          <a16:colId xmlns:a16="http://schemas.microsoft.com/office/drawing/2014/main" val="3662768115"/>
                        </a:ext>
                      </a:extLst>
                    </a:gridCol>
                    <a:gridCol w="2350128">
                      <a:extLst>
                        <a:ext uri="{9D8B030D-6E8A-4147-A177-3AD203B41FA5}">
                          <a16:colId xmlns:a16="http://schemas.microsoft.com/office/drawing/2014/main" val="1107454271"/>
                        </a:ext>
                      </a:extLst>
                    </a:gridCol>
                    <a:gridCol w="2373348">
                      <a:extLst>
                        <a:ext uri="{9D8B030D-6E8A-4147-A177-3AD203B41FA5}">
                          <a16:colId xmlns:a16="http://schemas.microsoft.com/office/drawing/2014/main" val="3480792459"/>
                        </a:ext>
                      </a:extLst>
                    </a:gridCol>
                  </a:tblGrid>
                  <a:tr h="640606">
                    <a:tc>
                      <a:txBody>
                        <a:bodyPr/>
                        <a:lstStyle/>
                        <a:p>
                          <a:pPr indent="267970" algn="l"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US" altLang="zh-CN" sz="2000" kern="100" dirty="0"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Si Wafer Location</a:t>
                          </a:r>
                          <a:endParaRPr lang="zh-CN" sz="2000" kern="100" dirty="0"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306070" algn="ctr"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US" sz="20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z=560mm</a:t>
                          </a:r>
                          <a:endParaRPr lang="zh-CN" sz="2000" kern="100" dirty="0"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306070" algn="ctr"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z=640mm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810048848"/>
                      </a:ext>
                    </a:extLst>
                  </a:tr>
                  <a:tr h="766602">
                    <a:tc>
                      <a:txBody>
                        <a:bodyPr/>
                        <a:lstStyle/>
                        <a:p>
                          <a:pPr indent="266700" algn="ctr">
                            <a:lnSpc>
                              <a:spcPct val="150000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zh-CN" sz="20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0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𝑎𝑐𝑐</m:t>
                                    </m:r>
                                  </m:sub>
                                </m:sSub>
                                <m:r>
                                  <a:rPr lang="en-US" sz="2000" kern="10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kern="100">
                                    <a:effectLst/>
                                    <a:latin typeface="Cambria Math" panose="02040503050406030204" pitchFamily="18" charset="0"/>
                                  </a:rPr>
                                  <m:t>nb</m:t>
                                </m:r>
                                <m:r>
                                  <a:rPr lang="en-US" sz="2000" kern="1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sz="2000" kern="100" dirty="0"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304800" algn="ctr"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US" sz="20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15.314195</a:t>
                          </a:r>
                          <a:endParaRPr lang="zh-CN" sz="2000" kern="100" dirty="0"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304800" algn="ctr"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US" sz="20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22.278823</a:t>
                          </a:r>
                          <a:endParaRPr lang="zh-CN" sz="2000" kern="100" dirty="0"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269969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6">
                <a:extLst>
                  <a:ext uri="{FF2B5EF4-FFF2-40B4-BE49-F238E27FC236}">
                    <a16:creationId xmlns:a16="http://schemas.microsoft.com/office/drawing/2014/main" id="{E00AE7A0-D271-AC66-FEF8-8471556DDD4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00466583"/>
                  </p:ext>
                </p:extLst>
              </p:nvPr>
            </p:nvGraphicFramePr>
            <p:xfrm>
              <a:off x="262890" y="4365104"/>
              <a:ext cx="7272809" cy="140720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549333">
                      <a:extLst>
                        <a:ext uri="{9D8B030D-6E8A-4147-A177-3AD203B41FA5}">
                          <a16:colId xmlns:a16="http://schemas.microsoft.com/office/drawing/2014/main" val="3662768115"/>
                        </a:ext>
                      </a:extLst>
                    </a:gridCol>
                    <a:gridCol w="2350128">
                      <a:extLst>
                        <a:ext uri="{9D8B030D-6E8A-4147-A177-3AD203B41FA5}">
                          <a16:colId xmlns:a16="http://schemas.microsoft.com/office/drawing/2014/main" val="1107454271"/>
                        </a:ext>
                      </a:extLst>
                    </a:gridCol>
                    <a:gridCol w="2373348">
                      <a:extLst>
                        <a:ext uri="{9D8B030D-6E8A-4147-A177-3AD203B41FA5}">
                          <a16:colId xmlns:a16="http://schemas.microsoft.com/office/drawing/2014/main" val="3480792459"/>
                        </a:ext>
                      </a:extLst>
                    </a:gridCol>
                  </a:tblGrid>
                  <a:tr h="640606">
                    <a:tc>
                      <a:txBody>
                        <a:bodyPr/>
                        <a:lstStyle/>
                        <a:p>
                          <a:pPr indent="267970" algn="l"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US" altLang="zh-CN" sz="2000" kern="100" dirty="0"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Si Wafer Location</a:t>
                          </a:r>
                          <a:endParaRPr lang="zh-CN" sz="2000" kern="100" dirty="0"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306070" algn="ctr"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US" sz="20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z=560mm</a:t>
                          </a:r>
                          <a:endParaRPr lang="zh-CN" sz="2000" kern="100" dirty="0"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306070" algn="ctr"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US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z=640mm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810048848"/>
                      </a:ext>
                    </a:extLst>
                  </a:tr>
                  <a:tr h="766602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39" t="-84127" r="-185919" b="-15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304800" algn="ctr"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US" sz="20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15.314195</a:t>
                          </a:r>
                          <a:endParaRPr lang="zh-CN" sz="2000" kern="100" dirty="0"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304800" algn="ctr"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US" sz="20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22.278823</a:t>
                          </a:r>
                          <a:endParaRPr lang="zh-CN" sz="2000" kern="100" dirty="0"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2699695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964396FA-5231-E6CD-0D38-1D911F720AF9}"/>
              </a:ext>
            </a:extLst>
          </p:cNvPr>
          <p:cNvSpPr txBox="1"/>
          <p:nvPr/>
        </p:nvSpPr>
        <p:spPr>
          <a:xfrm>
            <a:off x="7814734" y="1594463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91GeV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9EBE882-B8BA-2A0A-AC6D-48298AE0D59D}"/>
              </a:ext>
            </a:extLst>
          </p:cNvPr>
          <p:cNvSpPr txBox="1"/>
          <p:nvPr/>
        </p:nvSpPr>
        <p:spPr>
          <a:xfrm>
            <a:off x="8040216" y="4801872"/>
            <a:ext cx="1228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240GeV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F9C5037-9058-817A-8CBE-3A8CEE8DBE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CEC2C-DBBC-45C3-8640-BC3BA299443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256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A87EA4-0283-156E-70B1-2E675FED5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图片1">
            <a:extLst>
              <a:ext uri="{FF2B5EF4-FFF2-40B4-BE49-F238E27FC236}">
                <a16:creationId xmlns:a16="http://schemas.microsoft.com/office/drawing/2014/main" id="{50CEA514-6A2F-1911-3441-2D0FE8966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90" y="246380"/>
            <a:ext cx="506095" cy="68262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D9C6E6B3-E2D1-24C6-C0D7-A585BAC3FD00}"/>
              </a:ext>
            </a:extLst>
          </p:cNvPr>
          <p:cNvSpPr txBox="1"/>
          <p:nvPr/>
        </p:nvSpPr>
        <p:spPr>
          <a:xfrm>
            <a:off x="34071" y="626345"/>
            <a:ext cx="67120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CN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BhaBha</a:t>
            </a:r>
            <a:r>
              <a:rPr lang="en-US" altLang="zh-CN" sz="40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Hit Rate on </a:t>
            </a:r>
            <a:r>
              <a:rPr lang="en-US" altLang="zh-CN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LumiCal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3CB3340-7684-AB2C-30CF-E593BAA7081D}"/>
              </a:ext>
            </a:extLst>
          </p:cNvPr>
          <p:cNvSpPr txBox="1"/>
          <p:nvPr/>
        </p:nvSpPr>
        <p:spPr>
          <a:xfrm>
            <a:off x="1487488" y="5865670"/>
            <a:ext cx="59374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mode:Max~100Hz/mm2,Avg~5Hz/mm2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Higgs mode:Max~5Hz/mm2,Avg~0.3Hz/mm2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7A28A51-C696-A716-2644-8300E7D42B43}"/>
              </a:ext>
            </a:extLst>
          </p:cNvPr>
          <p:cNvSpPr txBox="1"/>
          <p:nvPr/>
        </p:nvSpPr>
        <p:spPr>
          <a:xfrm>
            <a:off x="712272" y="1400762"/>
            <a:ext cx="122822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240GeV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38B33C7-B8F3-C594-3661-1978E53464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84" y="1724021"/>
            <a:ext cx="5358283" cy="417722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9B023F6-65AF-BFCD-06DF-8D7186417D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768078"/>
            <a:ext cx="5112568" cy="3985668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2B00F772-D2D5-4347-2517-3387074735FF}"/>
              </a:ext>
            </a:extLst>
          </p:cNvPr>
          <p:cNvSpPr txBox="1"/>
          <p:nvPr/>
        </p:nvSpPr>
        <p:spPr>
          <a:xfrm>
            <a:off x="712403" y="1331559"/>
            <a:ext cx="107433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91GeV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8F423C90-5844-1F09-AA4B-769C4B48EB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521" y="1768078"/>
            <a:ext cx="5192623" cy="404807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E0F5CAE-9A7E-C725-4991-A2B58D7BB6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2572" y="1544493"/>
            <a:ext cx="5479424" cy="4271663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3AAE04A-9A2C-8B06-5D24-2F52AE1549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CEC2C-DBBC-45C3-8640-BC3BA299443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463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c77853fd4ed565fbc1e99f15a48e7953e36b29f"/>
  <p:tag name="COMMONDATA" val="eyJoZGlkIjoiMzQxZDE2NzRmNzJmM2FjZjA4YWY2MzUzMGM2MjY5ZD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1473</TotalTime>
  <Words>385</Words>
  <Application>Microsoft Office PowerPoint</Application>
  <PresentationFormat>宽屏</PresentationFormat>
  <Paragraphs>84</Paragraphs>
  <Slides>10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0" baseType="lpstr">
      <vt:lpstr>Wingdings</vt:lpstr>
      <vt:lpstr>Cambria Math</vt:lpstr>
      <vt:lpstr>微软雅黑</vt:lpstr>
      <vt:lpstr>等线</vt:lpstr>
      <vt:lpstr>Arial</vt:lpstr>
      <vt:lpstr>XITS Math</vt:lpstr>
      <vt:lpstr>Times New Roman</vt:lpstr>
      <vt:lpstr>黑体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精美PPT</dc:creator>
  <cp:keywords>www.51pptmoban.com</cp:keywords>
  <cp:lastModifiedBy>Medivh Magna</cp:lastModifiedBy>
  <cp:revision>983</cp:revision>
  <dcterms:created xsi:type="dcterms:W3CDTF">2024-05-14T15:39:08Z</dcterms:created>
  <dcterms:modified xsi:type="dcterms:W3CDTF">2025-07-31T08:08:57Z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2052-6.5.2.8766</vt:lpwstr>
  </property>
  <property fmtid="{D5CDD505-2E9C-101B-9397-08002B2CF9AE}" pid="3" name="ICV">
    <vt:lpwstr>14559A8E2C6C4595819D63C7C89B8208_13</vt:lpwstr>
  </property>
</Properties>
</file>