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3" r:id="rId3"/>
    <p:sldId id="262" r:id="rId4"/>
    <p:sldId id="265" r:id="rId5"/>
    <p:sldId id="264" r:id="rId6"/>
    <p:sldId id="259" r:id="rId7"/>
    <p:sldId id="256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6888C-A494-4C1B-B7AA-293C80512BDE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C569B-E42D-41D1-ADB3-47488482AC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8956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C569B-E42D-41D1-ADB3-47488482AC2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59A75-437D-4D01-0B22-C8A90F127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4F503-96BB-259F-CF87-A3F00A75D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0F7CC-2FEB-1248-3F07-DF7824F6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4645F-045A-1758-D3BB-9CFAEC5C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D2E3-3632-206F-CF2F-732423C1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71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AE61-85DD-DCDC-5098-D98D24A5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2236B-5444-E88E-6C6F-592CD01A3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769E4-2DAC-33A2-45EF-2007CC9D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0D365-F512-B9AC-A273-1BAD7F3F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38EBC-D965-C623-7BC6-9991E0E9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8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3774-02DB-72D2-5914-148C0A693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9C132-CD3D-D72F-D8B6-FDA6FB425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A2044-2D76-629A-B984-63B3A8BB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F4C00-2208-4552-4400-2DB340F7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1B3A2-0204-7021-0133-9D78F573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29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78808-1837-D510-537E-75AF3F398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2B7C3-E7AF-9148-2951-CA169E20B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F68F7-36F1-670D-5465-60B348D4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A5099-01BA-87EE-2381-E226FA74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A12E2-7BA4-4C21-2CF6-7BF1843F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64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A8CC-12DB-657C-8E22-89E7BD334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ECAA-5DBD-1160-47B5-5B1D57A47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8C6F5-49A6-D83A-17CB-4D60233A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8BB69-C696-2290-1576-A1AFA877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E9F34-5E5D-02D2-7FE3-FE167F12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25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942B-F0EB-74C4-E51D-054674CE8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CF208-85E1-B9DE-D199-C00B4D0ED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29A17-238D-348A-DBBB-E42C0BFED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D9C1B-87BE-D3C8-7553-F5700E19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90BF9-8595-53A0-9FD5-2265823B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D70BD-5051-652F-AAF6-11DD3356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85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CB1B-7628-C721-1C34-31809A2CA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4CAAB-FD2A-8D5E-7547-972D24C84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2A5C5-9CE1-3E26-D463-EC3101D8F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0D108-6DD3-E8C2-7A38-41A62D8DB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646E4-93B5-3DDE-F143-BDF8CDAFC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B85A16-E1F1-3575-299F-CBD173B7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73688A-69EA-6817-0D08-F4AE0240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85F38-84EA-B87B-E156-8F9D285D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05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0527B-AE7E-E838-60BD-75D293C9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033FFB-7626-91CE-61A6-C7A1F428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7A143-B64C-686F-6189-A1223291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2AD32-3536-4233-ABB0-070BBFBB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08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93D87B-A68D-301E-259F-F63569C1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779CC-55F8-B617-F2E5-E656F393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3848A-6631-CF30-DA93-C7C0DB9D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71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3BD6-9668-3313-B2F9-80A8870A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F2477-4987-7601-A109-872F2CA19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EA24D-32AA-55BF-72D3-1B15BE0E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93745-33D4-7B0B-718E-3741C38CB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CA668-8935-41DF-E3D1-F1185523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CDEFC-8408-F094-A182-AE6247B1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663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70671-65DE-2662-EF6B-D19D3C8F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B285EE-7036-907D-74F3-360F830AA7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8535D-069F-115D-AFBA-E16381ADD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6731B-E2A6-C176-24F6-13710BE2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A26FB-3A00-5479-8915-B281B0879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B95E8-9C27-8749-B82C-851D17F0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10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C6609B-6526-8F2A-6FE2-429ABB056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C0C80-9EC6-285B-6B9F-CCDB4697D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718A1-1BD4-3481-3841-56A0F489A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E97D1C-4E84-4439-95BF-0048208A0AC1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0EBB8-1E76-5BA5-D56A-9214D936F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85F9F-1FD9-C32D-B753-E8778C702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C46F31-2CC2-4B84-B601-9FB46BF12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96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physletb.2020.1353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016/0010-4655(94)90085-X" TargetMode="External"/><Relationship Id="rId5" Type="http://schemas.openxmlformats.org/officeDocument/2006/relationships/hyperlink" Target="https://doi.org/10.1016/S0370-2693%2896%2901382-2" TargetMode="External"/><Relationship Id="rId4" Type="http://schemas.openxmlformats.org/officeDocument/2006/relationships/hyperlink" Target="https://doi.org/10.1051/epjconf/20192180700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physletb.2019.01.012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9FEA5E-21F2-0EC7-8F2B-44AB217B5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623" y="909000"/>
            <a:ext cx="5844748" cy="504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779A22A-DDE2-58A0-F248-978B7D833A6A}"/>
                  </a:ext>
                </a:extLst>
              </p:cNvPr>
              <p:cNvSpPr txBox="1"/>
              <p:nvPr/>
            </p:nvSpPr>
            <p:spPr>
              <a:xfrm>
                <a:off x="8947620" y="2064048"/>
                <a:ext cx="3160510" cy="2252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BHLUMI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91.2 GeV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10-80 </a:t>
                </a:r>
                <a:r>
                  <a:rPr lang="en-US" altLang="zh-CN" sz="2400" dirty="0" err="1"/>
                  <a:t>mrad</a:t>
                </a:r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&amp; Boosted 16.5 </a:t>
                </a:r>
                <a:r>
                  <a:rPr lang="en-US" altLang="zh-CN" sz="2400" dirty="0" err="1"/>
                  <a:t>mrad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779A22A-DDE2-58A0-F248-978B7D833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620" y="2064048"/>
                <a:ext cx="3160510" cy="2252027"/>
              </a:xfrm>
              <a:prstGeom prst="rect">
                <a:avLst/>
              </a:prstGeom>
              <a:blipFill>
                <a:blip r:embed="rId3"/>
                <a:stretch>
                  <a:fillRect l="-193" b="-59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A03AD2-AE55-E8D9-B7D0-898F81E36E68}"/>
                  </a:ext>
                </a:extLst>
              </p:cNvPr>
              <p:cNvSpPr txBox="1"/>
              <p:nvPr/>
            </p:nvSpPr>
            <p:spPr>
              <a:xfrm>
                <a:off x="2279861" y="442719"/>
                <a:ext cx="7632273" cy="466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Theta Distribution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A03AD2-AE55-E8D9-B7D0-898F81E36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861" y="442719"/>
                <a:ext cx="7632273" cy="466281"/>
              </a:xfrm>
              <a:prstGeom prst="rect">
                <a:avLst/>
              </a:prstGeom>
              <a:blipFill>
                <a:blip r:embed="rId4"/>
                <a:stretch>
                  <a:fillRect t="-7895" b="-315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62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53F7240-3414-8537-EA12-ED07833D9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037" y="951958"/>
            <a:ext cx="5195924" cy="504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1BC887-46C1-F776-53A6-77F046FA4CE2}"/>
                  </a:ext>
                </a:extLst>
              </p:cNvPr>
              <p:cNvSpPr txBox="1"/>
              <p:nvPr/>
            </p:nvSpPr>
            <p:spPr>
              <a:xfrm>
                <a:off x="3047488" y="383535"/>
                <a:ext cx="6097022" cy="525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1BC887-46C1-F776-53A6-77F046FA4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488" y="383535"/>
                <a:ext cx="6097022" cy="5254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394BFF-CAFA-1E08-76C8-1181E5B7243F}"/>
                  </a:ext>
                </a:extLst>
              </p:cNvPr>
              <p:cNvSpPr txBox="1"/>
              <p:nvPr/>
            </p:nvSpPr>
            <p:spPr>
              <a:xfrm>
                <a:off x="8947620" y="2064048"/>
                <a:ext cx="3160510" cy="2252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BHLUMI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91.2 GeV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10-80 </a:t>
                </a:r>
                <a:r>
                  <a:rPr lang="en-US" altLang="zh-CN" sz="2400" dirty="0" err="1"/>
                  <a:t>mrad</a:t>
                </a:r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&amp; Boosted 16.5 </a:t>
                </a:r>
                <a:r>
                  <a:rPr lang="en-US" altLang="zh-CN" sz="2400" dirty="0" err="1"/>
                  <a:t>mrad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394BFF-CAFA-1E08-76C8-1181E5B72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620" y="2064048"/>
                <a:ext cx="3160510" cy="2252027"/>
              </a:xfrm>
              <a:prstGeom prst="rect">
                <a:avLst/>
              </a:prstGeom>
              <a:blipFill>
                <a:blip r:embed="rId4"/>
                <a:stretch>
                  <a:fillRect l="-193" b="-59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0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E2E08B-3FE9-2C43-6BD1-E0F1E7B96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14" y="1629000"/>
            <a:ext cx="4174821" cy="360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CB42CB-3BAA-639E-B114-973B2BCED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735" y="1629000"/>
            <a:ext cx="4174821" cy="360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FA0C1B-2832-492C-21CB-1C0A50C1581D}"/>
                  </a:ext>
                </a:extLst>
              </p:cNvPr>
              <p:cNvSpPr txBox="1"/>
              <p:nvPr/>
            </p:nvSpPr>
            <p:spPr>
              <a:xfrm>
                <a:off x="8671458" y="2576523"/>
                <a:ext cx="3160510" cy="1704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BHLUMI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endParaRPr lang="en-US" altLang="zh-CN" sz="240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91.2 GeV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400" dirty="0"/>
                  <a:t>10-80 </a:t>
                </a:r>
                <a:r>
                  <a:rPr lang="en-US" altLang="zh-CN" sz="2400" dirty="0" err="1"/>
                  <a:t>mrad</a:t>
                </a:r>
                <a:endParaRPr lang="en-US" altLang="zh-CN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FA0C1B-2832-492C-21CB-1C0A50C15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1458" y="2576523"/>
                <a:ext cx="3160510" cy="1704954"/>
              </a:xfrm>
              <a:prstGeom prst="rect">
                <a:avLst/>
              </a:prstGeom>
              <a:blipFill>
                <a:blip r:embed="rId4"/>
                <a:stretch>
                  <a:fillRect b="-78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9D8F462-FAC7-79FC-5339-D41112A70C1B}"/>
              </a:ext>
            </a:extLst>
          </p:cNvPr>
          <p:cNvSpPr txBox="1"/>
          <p:nvPr/>
        </p:nvSpPr>
        <p:spPr>
          <a:xfrm>
            <a:off x="3466332" y="625965"/>
            <a:ext cx="5259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BHLUMI Number of Photons</a:t>
            </a:r>
            <a:endParaRPr lang="zh-CN" alt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832EA6-C35C-4865-574A-8BDE080C08E1}"/>
              </a:ext>
            </a:extLst>
          </p:cNvPr>
          <p:cNvSpPr txBox="1"/>
          <p:nvPr/>
        </p:nvSpPr>
        <p:spPr>
          <a:xfrm>
            <a:off x="6278062" y="5477194"/>
            <a:ext cx="1380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( Log Y 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8927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yellow gradient on a white background&#10;&#10;AI-generated content may be incorrect.">
            <a:extLst>
              <a:ext uri="{FF2B5EF4-FFF2-40B4-BE49-F238E27FC236}">
                <a16:creationId xmlns:a16="http://schemas.microsoft.com/office/drawing/2014/main" id="{8A995413-E405-6419-C1EE-2FBF1B622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99" y="4489550"/>
            <a:ext cx="9574605" cy="2095320"/>
          </a:xfrm>
          <a:prstGeom prst="rect">
            <a:avLst/>
          </a:prstGeom>
        </p:spPr>
      </p:pic>
      <p:pic>
        <p:nvPicPr>
          <p:cNvPr id="5" name="Picture 4" descr="A diagram of a sun&#10;&#10;AI-generated content may be incorrect.">
            <a:extLst>
              <a:ext uri="{FF2B5EF4-FFF2-40B4-BE49-F238E27FC236}">
                <a16:creationId xmlns:a16="http://schemas.microsoft.com/office/drawing/2014/main" id="{C3CB1271-D233-2F2B-35F4-C043ACF0C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552" y="1351475"/>
            <a:ext cx="3583637" cy="30267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2EC439-8B35-FE85-4882-85CEC0D8056E}"/>
              </a:ext>
            </a:extLst>
          </p:cNvPr>
          <p:cNvSpPr txBox="1"/>
          <p:nvPr/>
        </p:nvSpPr>
        <p:spPr>
          <a:xfrm>
            <a:off x="3466332" y="625965"/>
            <a:ext cx="5259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BHLUMI and </a:t>
            </a:r>
            <a:r>
              <a:rPr lang="en-US" altLang="zh-CN" sz="2400" dirty="0" err="1"/>
              <a:t>Fastlumi</a:t>
            </a:r>
            <a:r>
              <a:rPr lang="en-US" altLang="zh-CN" sz="2400" dirty="0"/>
              <a:t> at CEPC</a:t>
            </a:r>
            <a:endParaRPr lang="zh-CN" alt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A838CD-B7CC-08EF-3E8D-5AD5D16EA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0893" y="1461939"/>
            <a:ext cx="3773444" cy="25316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94E93C-DEDC-C384-8D74-CC98DAD38402}"/>
              </a:ext>
            </a:extLst>
          </p:cNvPr>
          <p:cNvSpPr txBox="1"/>
          <p:nvPr/>
        </p:nvSpPr>
        <p:spPr>
          <a:xfrm>
            <a:off x="9698878" y="2550585"/>
            <a:ext cx="165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x-y</a:t>
            </a:r>
            <a:endParaRPr lang="zh-CN" alt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35CAD3-65C1-9B03-1C23-40CF33DCE278}"/>
              </a:ext>
            </a:extLst>
          </p:cNvPr>
          <p:cNvSpPr txBox="1"/>
          <p:nvPr/>
        </p:nvSpPr>
        <p:spPr>
          <a:xfrm>
            <a:off x="10202104" y="5306377"/>
            <a:ext cx="165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x-z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6100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B26EF0-7EBA-8E51-AFE4-30903D20EB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4536"/>
          <a:stretch/>
        </p:blipFill>
        <p:spPr>
          <a:xfrm>
            <a:off x="968610" y="1007266"/>
            <a:ext cx="3177805" cy="22995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8719D9-F673-50EB-78FB-59AECB4FC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60" t="4021" b="1390"/>
          <a:stretch/>
        </p:blipFill>
        <p:spPr>
          <a:xfrm>
            <a:off x="1182088" y="3755230"/>
            <a:ext cx="2837200" cy="26709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B2D04C-A961-0FA7-5E38-56296F89A02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21060"/>
          <a:stretch/>
        </p:blipFill>
        <p:spPr>
          <a:xfrm>
            <a:off x="4916028" y="1240357"/>
            <a:ext cx="4879457" cy="18334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F0A6DF-FA87-C059-71F0-C0CA2D24FC68}"/>
              </a:ext>
            </a:extLst>
          </p:cNvPr>
          <p:cNvSpPr txBox="1"/>
          <p:nvPr/>
        </p:nvSpPr>
        <p:spPr>
          <a:xfrm>
            <a:off x="3883642" y="355542"/>
            <a:ext cx="442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err="1"/>
              <a:t>BBBrem</a:t>
            </a:r>
            <a:r>
              <a:rPr lang="en-US" altLang="zh-CN" sz="2400" dirty="0"/>
              <a:t> and BESIII</a:t>
            </a:r>
            <a:endParaRPr lang="zh-CN" alt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0EEDA2-173D-3CB3-D9E0-40C608839925}"/>
              </a:ext>
            </a:extLst>
          </p:cNvPr>
          <p:cNvSpPr txBox="1"/>
          <p:nvPr/>
        </p:nvSpPr>
        <p:spPr>
          <a:xfrm>
            <a:off x="8585540" y="4006223"/>
            <a:ext cx="2841391" cy="169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 err="1"/>
              <a:t>BBBrem</a:t>
            </a:r>
            <a:endParaRPr lang="en-US" altLang="zh-CN" sz="2400" dirty="0"/>
          </a:p>
          <a:p>
            <a:pPr algn="ctr">
              <a:lnSpc>
                <a:spcPct val="150000"/>
              </a:lnSpc>
            </a:pPr>
            <a:r>
              <a:rPr lang="en-US" altLang="zh-CN" sz="2400" dirty="0" err="1"/>
              <a:t>HitRate</a:t>
            </a:r>
            <a:r>
              <a:rPr lang="en-US" altLang="zh-CN" sz="2400" dirty="0"/>
              <a:t> @ ZDD</a:t>
            </a:r>
          </a:p>
          <a:p>
            <a:pPr algn="ctr">
              <a:lnSpc>
                <a:spcPct val="150000"/>
              </a:lnSpc>
            </a:pPr>
            <a:r>
              <a:rPr lang="en-US" altLang="zh-CN" sz="2400" dirty="0"/>
              <a:t>4.68 GeV</a:t>
            </a:r>
            <a:endParaRPr lang="zh-CN" alt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818800-A788-DDE8-F8EA-C8C72003748A}"/>
              </a:ext>
            </a:extLst>
          </p:cNvPr>
          <p:cNvSpPr/>
          <p:nvPr/>
        </p:nvSpPr>
        <p:spPr>
          <a:xfrm>
            <a:off x="4713149" y="3178921"/>
            <a:ext cx="6965396" cy="347631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15" descr="A graph of a number of squares&#10;&#10;AI-generated content may be incorrect.">
            <a:extLst>
              <a:ext uri="{FF2B5EF4-FFF2-40B4-BE49-F238E27FC236}">
                <a16:creationId xmlns:a16="http://schemas.microsoft.com/office/drawing/2014/main" id="{7B4002F4-BD8F-97AC-EA73-1A7F200E86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623" y="3255817"/>
            <a:ext cx="3425548" cy="33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4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7FF4138-32CC-FE17-41C4-B17252738D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4599804"/>
                  </p:ext>
                </p:extLst>
              </p:nvPr>
            </p:nvGraphicFramePr>
            <p:xfrm>
              <a:off x="1438424" y="797088"/>
              <a:ext cx="9315150" cy="380324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808320">
                      <a:extLst>
                        <a:ext uri="{9D8B030D-6E8A-4147-A177-3AD203B41FA5}">
                          <a16:colId xmlns:a16="http://schemas.microsoft.com/office/drawing/2014/main" val="813546023"/>
                        </a:ext>
                      </a:extLst>
                    </a:gridCol>
                    <a:gridCol w="2851576">
                      <a:extLst>
                        <a:ext uri="{9D8B030D-6E8A-4147-A177-3AD203B41FA5}">
                          <a16:colId xmlns:a16="http://schemas.microsoft.com/office/drawing/2014/main" val="2191693907"/>
                        </a:ext>
                      </a:extLst>
                    </a:gridCol>
                    <a:gridCol w="3655254">
                      <a:extLst>
                        <a:ext uri="{9D8B030D-6E8A-4147-A177-3AD203B41FA5}">
                          <a16:colId xmlns:a16="http://schemas.microsoft.com/office/drawing/2014/main" val="3451522851"/>
                        </a:ext>
                      </a:extLst>
                    </a:gridCol>
                  </a:tblGrid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Generator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Number of Photons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3487718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BHLUMI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~&lt; 100 </a:t>
                          </a:r>
                          <a:r>
                            <a:rPr lang="en-US" altLang="zh-CN" sz="2000" b="0" dirty="0" err="1">
                              <a:solidFill>
                                <a:schemeClr val="tx1"/>
                              </a:solidFill>
                            </a:rPr>
                            <a:t>mrad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0 - N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72852126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/>
                            <a:t>Babayaga@NLO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Any ( &gt; 0 )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0 - 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3229133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BHWIDE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&gt; 110 </a:t>
                          </a:r>
                          <a:r>
                            <a:rPr lang="en-US" altLang="zh-CN" sz="2000" dirty="0" err="1"/>
                            <a:t>mrad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0 - 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18107798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/>
                            <a:t>BBBrem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~ 0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4769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7FF4138-32CC-FE17-41C4-B17252738D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4599804"/>
                  </p:ext>
                </p:extLst>
              </p:nvPr>
            </p:nvGraphicFramePr>
            <p:xfrm>
              <a:off x="1438424" y="797088"/>
              <a:ext cx="9315150" cy="380324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2808320">
                      <a:extLst>
                        <a:ext uri="{9D8B030D-6E8A-4147-A177-3AD203B41FA5}">
                          <a16:colId xmlns:a16="http://schemas.microsoft.com/office/drawing/2014/main" val="813546023"/>
                        </a:ext>
                      </a:extLst>
                    </a:gridCol>
                    <a:gridCol w="2851576">
                      <a:extLst>
                        <a:ext uri="{9D8B030D-6E8A-4147-A177-3AD203B41FA5}">
                          <a16:colId xmlns:a16="http://schemas.microsoft.com/office/drawing/2014/main" val="2191693907"/>
                        </a:ext>
                      </a:extLst>
                    </a:gridCol>
                    <a:gridCol w="3655254">
                      <a:extLst>
                        <a:ext uri="{9D8B030D-6E8A-4147-A177-3AD203B41FA5}">
                          <a16:colId xmlns:a16="http://schemas.microsoft.com/office/drawing/2014/main" val="3451522851"/>
                        </a:ext>
                      </a:extLst>
                    </a:gridCol>
                  </a:tblGrid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Generator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8294" t="-800" r="-128145" b="-4008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Number of Photons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3487718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BHLUMI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~&lt; 100 </a:t>
                          </a:r>
                          <a:r>
                            <a:rPr lang="en-US" altLang="zh-CN" sz="2000" b="0" dirty="0" err="1">
                              <a:solidFill>
                                <a:schemeClr val="tx1"/>
                              </a:solidFill>
                            </a:rPr>
                            <a:t>mrad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0 - N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72852126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/>
                            <a:t>Babayaga@NLO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Any ( &gt; 0 )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0 - 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3229133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BHWIDE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&gt; 110 </a:t>
                          </a:r>
                          <a:r>
                            <a:rPr lang="en-US" altLang="zh-CN" sz="2000" dirty="0" err="1"/>
                            <a:t>mrad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/>
                            <a:t>0 - 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18107798"/>
                      </a:ext>
                    </a:extLst>
                  </a:tr>
                  <a:tr h="7606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err="1"/>
                            <a:t>BBBrem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~ 0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zh-CN" altLang="en-US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47691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7739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A3DB71-2405-803D-D1BD-F968045C7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284846"/>
              </p:ext>
            </p:extLst>
          </p:nvPr>
        </p:nvGraphicFramePr>
        <p:xfrm>
          <a:off x="1438424" y="339177"/>
          <a:ext cx="9315151" cy="3803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86010">
                  <a:extLst>
                    <a:ext uri="{9D8B030D-6E8A-4147-A177-3AD203B41FA5}">
                      <a16:colId xmlns:a16="http://schemas.microsoft.com/office/drawing/2014/main" val="813546023"/>
                    </a:ext>
                  </a:extLst>
                </a:gridCol>
                <a:gridCol w="6829141">
                  <a:extLst>
                    <a:ext uri="{9D8B030D-6E8A-4147-A177-3AD203B41FA5}">
                      <a16:colId xmlns:a16="http://schemas.microsoft.com/office/drawing/2014/main" val="3451522851"/>
                    </a:ext>
                  </a:extLst>
                </a:gridCol>
              </a:tblGrid>
              <a:tr h="7606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Generator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Precision</a:t>
                      </a:r>
                      <a:endParaRPr lang="zh-CN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3487718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BHLUMI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</a:rPr>
                        <a:t>0.054 % @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</a:rPr>
                        <a:t>LEP2 Energies </a:t>
                      </a:r>
                      <a:r>
                        <a:rPr lang="en-US" altLang="zh-CN" sz="2000" dirty="0"/>
                        <a:t>(91~209 GeV) [1]</a:t>
                      </a:r>
                      <a:endParaRPr lang="zh-CN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852126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Babayaga@NLO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</a:rPr>
                        <a:t>0.1 % </a:t>
                      </a:r>
                      <a:r>
                        <a:rPr lang="en-US" altLang="zh-CN" sz="2000" dirty="0"/>
                        <a:t>@ flavor factories (1~10 GeV) [2]</a:t>
                      </a:r>
                      <a:endParaRPr lang="zh-CN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3229133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BHWIDE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</a:rPr>
                        <a:t>0.3 % </a:t>
                      </a:r>
                      <a:r>
                        <a:rPr lang="en-US" altLang="zh-CN" sz="2000" dirty="0"/>
                        <a:t>@ Z (91 GeV), </a:t>
                      </a:r>
                      <a:r>
                        <a:rPr lang="en-US" altLang="zh-CN" sz="2000" b="1" dirty="0">
                          <a:solidFill>
                            <a:srgbClr val="C00000"/>
                          </a:solidFill>
                        </a:rPr>
                        <a:t>1.5 % </a:t>
                      </a:r>
                      <a:r>
                        <a:rPr lang="en-US" altLang="zh-CN" sz="2000" dirty="0"/>
                        <a:t>@ LEP2 Energies [3]</a:t>
                      </a:r>
                      <a:endParaRPr lang="zh-CN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8107798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BBBrem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C00000"/>
                          </a:solidFill>
                        </a:rPr>
                        <a:t>0.2~0.3 %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</a:rPr>
                        <a:t>[4]</a:t>
                      </a:r>
                      <a:endParaRPr lang="zh-CN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7691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069C6A8-1783-5235-2053-E4CC30C4E68A}"/>
              </a:ext>
            </a:extLst>
          </p:cNvPr>
          <p:cNvSpPr txBox="1"/>
          <p:nvPr/>
        </p:nvSpPr>
        <p:spPr>
          <a:xfrm>
            <a:off x="996224" y="4369483"/>
            <a:ext cx="105964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[1] Improved Bhabha cross section at LEP and the number of light neutrino species</a:t>
            </a:r>
          </a:p>
          <a:p>
            <a:r>
              <a:rPr lang="en-US" altLang="zh-CN" sz="1600" dirty="0"/>
              <a:t>     </a:t>
            </a:r>
            <a:r>
              <a:rPr lang="en-US" altLang="zh-CN" sz="1600" dirty="0">
                <a:hlinkClick r:id="rId3"/>
              </a:rPr>
              <a:t>https://doi.org/10.1016/j.physletb.2020.135319</a:t>
            </a:r>
            <a:endParaRPr lang="en-US" altLang="zh-CN" sz="1600" dirty="0"/>
          </a:p>
          <a:p>
            <a:r>
              <a:rPr lang="en-US" altLang="zh-CN" sz="1600" dirty="0"/>
              <a:t>[2] Status of the </a:t>
            </a:r>
            <a:r>
              <a:rPr lang="en-US" altLang="zh-CN" sz="1600" dirty="0" err="1"/>
              <a:t>BabaYaga</a:t>
            </a:r>
            <a:r>
              <a:rPr lang="en-US" altLang="zh-CN" sz="1600" dirty="0"/>
              <a:t> event generator</a:t>
            </a:r>
          </a:p>
          <a:p>
            <a:r>
              <a:rPr lang="en-US" altLang="zh-CN" sz="1600" dirty="0"/>
              <a:t>     </a:t>
            </a:r>
            <a:r>
              <a:rPr lang="en-US" altLang="zh-CN" sz="1600" dirty="0">
                <a:hlinkClick r:id="rId4"/>
              </a:rPr>
              <a:t>https://doi.org/10.1051/epjconf/201921807004</a:t>
            </a:r>
            <a:endParaRPr lang="en-US" altLang="zh-CN" sz="1600" dirty="0"/>
          </a:p>
          <a:p>
            <a:r>
              <a:rPr lang="en-US" altLang="zh-CN" sz="1600" dirty="0"/>
              <a:t>[3] BHWIDE 1.00: O(</a:t>
            </a:r>
            <a:r>
              <a:rPr lang="el-GR" altLang="zh-CN" sz="1600" dirty="0"/>
              <a:t>α) </a:t>
            </a:r>
            <a:r>
              <a:rPr lang="en-US" altLang="zh-CN" sz="1600" dirty="0"/>
              <a:t>YFS Exponentiated Monte Carlo for Bhabha Scattering at Wide Angles for LEP1/SLC and LEP2</a:t>
            </a:r>
          </a:p>
          <a:p>
            <a:r>
              <a:rPr lang="en-US" altLang="zh-CN" sz="1600" dirty="0"/>
              <a:t>     </a:t>
            </a:r>
            <a:r>
              <a:rPr lang="en-US" altLang="zh-CN" sz="1600" dirty="0">
                <a:hlinkClick r:id="rId5"/>
              </a:rPr>
              <a:t>https://doi.org/10.1016/S0370-2693%2896%2901382-2</a:t>
            </a:r>
            <a:endParaRPr lang="en-US" altLang="zh-CN" sz="1600" dirty="0"/>
          </a:p>
          <a:p>
            <a:r>
              <a:rPr lang="en-US" altLang="zh-CN" sz="1600" dirty="0"/>
              <a:t>[4] BBBREM – Monte Carlo simulation of radiative Bhabha scattering in the very forward direction</a:t>
            </a:r>
          </a:p>
          <a:p>
            <a:r>
              <a:rPr lang="en-US" altLang="zh-CN" sz="1600" dirty="0"/>
              <a:t>     </a:t>
            </a:r>
            <a:r>
              <a:rPr lang="en-US" altLang="zh-CN" sz="1600" dirty="0">
                <a:hlinkClick r:id="rId6"/>
              </a:rPr>
              <a:t>https://doi.org/10.1016/0010-4655(94)90085-X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6953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419F39-71C3-764C-9D67-C5FF2D164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68" y="263887"/>
            <a:ext cx="8505275" cy="32771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E428D-40C0-5CF4-583D-8643F7544688}"/>
              </a:ext>
            </a:extLst>
          </p:cNvPr>
          <p:cNvSpPr txBox="1"/>
          <p:nvPr/>
        </p:nvSpPr>
        <p:spPr>
          <a:xfrm>
            <a:off x="8937667" y="171833"/>
            <a:ext cx="2528408" cy="96879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/>
              <a:t>CEPC </a:t>
            </a:r>
            <a:r>
              <a:rPr lang="en-US" altLang="zh-CN" sz="2000" dirty="0" err="1"/>
              <a:t>LumiCal</a:t>
            </a:r>
            <a:endParaRPr lang="en-US" altLang="zh-CN" sz="2000" dirty="0"/>
          </a:p>
          <a:p>
            <a:pPr algn="ctr">
              <a:lnSpc>
                <a:spcPct val="150000"/>
              </a:lnSpc>
            </a:pPr>
            <a:r>
              <a:rPr lang="en-US" altLang="zh-CN" sz="2000" dirty="0"/>
              <a:t>25-100 </a:t>
            </a:r>
            <a:r>
              <a:rPr lang="en-US" altLang="zh-CN" sz="2000" dirty="0" err="1"/>
              <a:t>mrad</a:t>
            </a:r>
            <a:endParaRPr lang="zh-CN" altLang="en-US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7A1CE7-691C-2B73-C61C-DAFDBD1A0E16}"/>
              </a:ext>
            </a:extLst>
          </p:cNvPr>
          <p:cNvCxnSpPr/>
          <p:nvPr/>
        </p:nvCxnSpPr>
        <p:spPr>
          <a:xfrm>
            <a:off x="4179237" y="797798"/>
            <a:ext cx="98190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6729F6B-256E-4598-FDE3-DE2F6E503543}"/>
              </a:ext>
            </a:extLst>
          </p:cNvPr>
          <p:cNvSpPr txBox="1"/>
          <p:nvPr/>
        </p:nvSpPr>
        <p:spPr>
          <a:xfrm>
            <a:off x="2714423" y="5679006"/>
            <a:ext cx="62673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BHLUMI: the path to 0.01% theoretical luminosity precision, </a:t>
            </a:r>
            <a:r>
              <a:rPr lang="en-US" altLang="zh-CN" dirty="0">
                <a:hlinkClick r:id="rId3"/>
              </a:rPr>
              <a:t>https://doi.org/10.1016/j.physletb.2019.01.012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97A8F1-F6EA-605A-83CC-6EA7A029C97B}"/>
                  </a:ext>
                </a:extLst>
              </p:cNvPr>
              <p:cNvSpPr txBox="1"/>
              <p:nvPr/>
            </p:nvSpPr>
            <p:spPr>
              <a:xfrm>
                <a:off x="2563999" y="3645322"/>
                <a:ext cx="7064001" cy="1430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solidFill>
                      <a:srgbClr val="C00000"/>
                    </a:solidFill>
                  </a:rPr>
                  <a:t>Make photonic higher-order and </a:t>
                </a:r>
                <a:r>
                  <a:rPr lang="en-US" altLang="zh-CN" sz="2000" dirty="0" err="1">
                    <a:solidFill>
                      <a:srgbClr val="C00000"/>
                    </a:solidFill>
                  </a:rPr>
                  <a:t>subleading</a:t>
                </a:r>
                <a:r>
                  <a:rPr lang="en-US" altLang="zh-CN" sz="2000" dirty="0">
                    <a:solidFill>
                      <a:srgbClr val="C00000"/>
                    </a:solidFill>
                  </a:rPr>
                  <a:t> corrections 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solidFill>
                      <a:srgbClr val="C00000"/>
                    </a:solidFill>
                  </a:rPr>
                  <a:t>Include Z and s-channel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zh-CN" sz="2000" dirty="0">
                  <a:solidFill>
                    <a:srgbClr val="C00000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solidFill>
                      <a:srgbClr val="C00000"/>
                    </a:solidFill>
                  </a:rPr>
                  <a:t>Compare with other MC programs, such as </a:t>
                </a:r>
                <a:r>
                  <a:rPr lang="en-US" altLang="zh-CN" sz="2000" dirty="0" err="1">
                    <a:solidFill>
                      <a:srgbClr val="C00000"/>
                    </a:solidFill>
                  </a:rPr>
                  <a:t>Babayaga</a:t>
                </a:r>
                <a:endParaRPr lang="en-US" altLang="zh-CN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97A8F1-F6EA-605A-83CC-6EA7A029C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999" y="3645322"/>
                <a:ext cx="7064001" cy="1430456"/>
              </a:xfrm>
              <a:prstGeom prst="rect">
                <a:avLst/>
              </a:prstGeom>
              <a:blipFill>
                <a:blip r:embed="rId4"/>
                <a:stretch>
                  <a:fillRect l="-777" b="-638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1BC2ADD-8A65-F5FF-8DA9-51BE85164662}"/>
              </a:ext>
            </a:extLst>
          </p:cNvPr>
          <p:cNvSpPr txBox="1"/>
          <p:nvPr/>
        </p:nvSpPr>
        <p:spPr>
          <a:xfrm>
            <a:off x="7680718" y="1358426"/>
            <a:ext cx="8190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C00000"/>
                </a:solidFill>
              </a:rPr>
              <a:t>1/27</a:t>
            </a:r>
          </a:p>
          <a:p>
            <a:r>
              <a:rPr lang="en-US" altLang="zh-CN" sz="1600" dirty="0">
                <a:solidFill>
                  <a:srgbClr val="C00000"/>
                </a:solidFill>
              </a:rPr>
              <a:t>1/25</a:t>
            </a:r>
          </a:p>
          <a:p>
            <a:r>
              <a:rPr lang="en-US" altLang="zh-CN" sz="1600" dirty="0"/>
              <a:t>1/2.3</a:t>
            </a:r>
          </a:p>
          <a:p>
            <a:r>
              <a:rPr lang="en-US" altLang="zh-CN" sz="1600" dirty="0"/>
              <a:t>1/2</a:t>
            </a:r>
          </a:p>
          <a:p>
            <a:r>
              <a:rPr lang="en-US" altLang="zh-CN" sz="1600" dirty="0">
                <a:solidFill>
                  <a:srgbClr val="C00000"/>
                </a:solidFill>
              </a:rPr>
              <a:t>1/90</a:t>
            </a:r>
          </a:p>
          <a:p>
            <a:r>
              <a:rPr lang="en-US" altLang="zh-CN" sz="1600" dirty="0"/>
              <a:t>1/9</a:t>
            </a:r>
          </a:p>
          <a:p>
            <a:r>
              <a:rPr lang="en-US" altLang="zh-CN" sz="1600" dirty="0">
                <a:solidFill>
                  <a:srgbClr val="C00000"/>
                </a:solidFill>
              </a:rPr>
              <a:t>1/27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2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313</Words>
  <Application>Microsoft Office PowerPoint</Application>
  <PresentationFormat>Widescreen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11</cp:revision>
  <dcterms:created xsi:type="dcterms:W3CDTF">2025-07-30T11:56:54Z</dcterms:created>
  <dcterms:modified xsi:type="dcterms:W3CDTF">2025-07-31T08:29:36Z</dcterms:modified>
</cp:coreProperties>
</file>