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31.jpg" ContentType="image/png"/>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sldIdLst>
    <p:sldId id="357" r:id="rId2"/>
    <p:sldId id="358" r:id="rId3"/>
    <p:sldId id="359" r:id="rId4"/>
    <p:sldId id="364" r:id="rId5"/>
    <p:sldId id="360" r:id="rId6"/>
    <p:sldId id="361" r:id="rId7"/>
    <p:sldId id="362" r:id="rId8"/>
    <p:sldId id="363" r:id="rId9"/>
    <p:sldId id="350" r:id="rId10"/>
    <p:sldId id="365" r:id="rId11"/>
    <p:sldId id="366" r:id="rId12"/>
    <p:sldId id="367" r:id="rId13"/>
    <p:sldId id="369" r:id="rId14"/>
    <p:sldId id="256" r:id="rId15"/>
    <p:sldId id="297" r:id="rId16"/>
    <p:sldId id="343" r:id="rId17"/>
    <p:sldId id="345" r:id="rId18"/>
    <p:sldId id="344" r:id="rId19"/>
    <p:sldId id="329" r:id="rId20"/>
    <p:sldId id="277" r:id="rId21"/>
    <p:sldId id="261" r:id="rId22"/>
    <p:sldId id="290" r:id="rId23"/>
    <p:sldId id="312" r:id="rId24"/>
    <p:sldId id="314" r:id="rId25"/>
    <p:sldId id="293" r:id="rId26"/>
    <p:sldId id="315" r:id="rId27"/>
    <p:sldId id="308" r:id="rId28"/>
    <p:sldId id="325" r:id="rId29"/>
    <p:sldId id="316" r:id="rId30"/>
    <p:sldId id="356" r:id="rId31"/>
    <p:sldId id="347" r:id="rId32"/>
    <p:sldId id="351" r:id="rId33"/>
    <p:sldId id="339" r:id="rId34"/>
    <p:sldId id="354" r:id="rId35"/>
    <p:sldId id="330" r:id="rId36"/>
    <p:sldId id="353" r:id="rId37"/>
    <p:sldId id="352" r:id="rId38"/>
    <p:sldId id="355" r:id="rId39"/>
    <p:sldId id="349" r:id="rId4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60"/>
    <p:restoredTop sz="91584" autoAdjust="0"/>
  </p:normalViewPr>
  <p:slideViewPr>
    <p:cSldViewPr snapToGrid="0">
      <p:cViewPr varScale="1">
        <p:scale>
          <a:sx n="146" d="100"/>
          <a:sy n="146" d="100"/>
        </p:scale>
        <p:origin x="12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DE9EB4-A93F-4402-AEED-02A4D618D6A5}" type="datetimeFigureOut">
              <a:rPr lang="zh-CN" altLang="en-US" smtClean="0"/>
              <a:t>2025/7/29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ACDA9E-597B-4DDA-A1FE-D33C628C029B}" type="slidenum">
              <a:rPr lang="zh-CN" altLang="en-US" smtClean="0"/>
              <a:t>‹#›</a:t>
            </a:fld>
            <a:endParaRPr lang="zh-CN" altLang="en-US"/>
          </a:p>
        </p:txBody>
      </p:sp>
    </p:spTree>
    <p:extLst>
      <p:ext uri="{BB962C8B-B14F-4D97-AF65-F5344CB8AC3E}">
        <p14:creationId xmlns:p14="http://schemas.microsoft.com/office/powerpoint/2010/main" val="1616914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AACDA9E-597B-4DDA-A1FE-D33C628C029B}" type="slidenum">
              <a:rPr lang="zh-CN" altLang="en-US" smtClean="0"/>
              <a:t>21</a:t>
            </a:fld>
            <a:endParaRPr lang="zh-CN" altLang="en-US"/>
          </a:p>
        </p:txBody>
      </p:sp>
    </p:spTree>
    <p:extLst>
      <p:ext uri="{BB962C8B-B14F-4D97-AF65-F5344CB8AC3E}">
        <p14:creationId xmlns:p14="http://schemas.microsoft.com/office/powerpoint/2010/main" val="1225622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AAACDA9E-597B-4DDA-A1FE-D33C628C029B}" type="slidenum">
              <a:rPr lang="zh-CN" altLang="en-US" smtClean="0"/>
              <a:t>25</a:t>
            </a:fld>
            <a:endParaRPr lang="zh-CN" altLang="en-US"/>
          </a:p>
        </p:txBody>
      </p:sp>
    </p:spTree>
    <p:extLst>
      <p:ext uri="{BB962C8B-B14F-4D97-AF65-F5344CB8AC3E}">
        <p14:creationId xmlns:p14="http://schemas.microsoft.com/office/powerpoint/2010/main" val="1297676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AAACDA9E-597B-4DDA-A1FE-D33C628C029B}" type="slidenum">
              <a:rPr lang="zh-CN" altLang="en-US" smtClean="0"/>
              <a:t>27</a:t>
            </a:fld>
            <a:endParaRPr lang="zh-CN" altLang="en-US"/>
          </a:p>
        </p:txBody>
      </p:sp>
    </p:spTree>
    <p:extLst>
      <p:ext uri="{BB962C8B-B14F-4D97-AF65-F5344CB8AC3E}">
        <p14:creationId xmlns:p14="http://schemas.microsoft.com/office/powerpoint/2010/main" val="3873993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AAACDA9E-597B-4DDA-A1FE-D33C628C029B}" type="slidenum">
              <a:rPr lang="zh-CN" altLang="en-US" smtClean="0"/>
              <a:t>28</a:t>
            </a:fld>
            <a:endParaRPr lang="zh-CN" altLang="en-US"/>
          </a:p>
        </p:txBody>
      </p:sp>
    </p:spTree>
    <p:extLst>
      <p:ext uri="{BB962C8B-B14F-4D97-AF65-F5344CB8AC3E}">
        <p14:creationId xmlns:p14="http://schemas.microsoft.com/office/powerpoint/2010/main" val="3827051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CA6C38-8490-4F15-B581-B110EC3EAC3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62B1BF7-EE51-40FB-B6A5-D23F5E56E4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C025B8F-4129-4FE5-A6A0-547BBCCEBD1B}"/>
              </a:ext>
            </a:extLst>
          </p:cNvPr>
          <p:cNvSpPr>
            <a:spLocks noGrp="1"/>
          </p:cNvSpPr>
          <p:nvPr>
            <p:ph type="dt" sz="half" idx="10"/>
          </p:nvPr>
        </p:nvSpPr>
        <p:spPr/>
        <p:txBody>
          <a:bodyPr/>
          <a:lstStyle/>
          <a:p>
            <a:fld id="{716AF84F-F211-494A-9184-981423B37DFB}" type="datetime1">
              <a:rPr lang="zh-CN" altLang="en-US" smtClean="0"/>
              <a:t>2025/7/29</a:t>
            </a:fld>
            <a:endParaRPr lang="zh-CN" altLang="en-US"/>
          </a:p>
        </p:txBody>
      </p:sp>
      <p:sp>
        <p:nvSpPr>
          <p:cNvPr id="5" name="页脚占位符 4">
            <a:extLst>
              <a:ext uri="{FF2B5EF4-FFF2-40B4-BE49-F238E27FC236}">
                <a16:creationId xmlns:a16="http://schemas.microsoft.com/office/drawing/2014/main" id="{C6919E23-5BA0-4EB9-90FF-EDCAC5C6E5A9}"/>
              </a:ext>
            </a:extLst>
          </p:cNvPr>
          <p:cNvSpPr>
            <a:spLocks noGrp="1"/>
          </p:cNvSpPr>
          <p:nvPr>
            <p:ph type="ftr" sz="quarter" idx="11"/>
          </p:nvPr>
        </p:nvSpPr>
        <p:spPr/>
        <p:txBody>
          <a:bodyPr/>
          <a:lstStyle/>
          <a:p>
            <a:r>
              <a:rPr lang="en-US" altLang="zh-CN"/>
              <a:t>Examination of T/CP Invariance</a:t>
            </a:r>
            <a:endParaRPr lang="zh-CN" altLang="en-US"/>
          </a:p>
        </p:txBody>
      </p:sp>
      <p:sp>
        <p:nvSpPr>
          <p:cNvPr id="6" name="灯片编号占位符 5">
            <a:extLst>
              <a:ext uri="{FF2B5EF4-FFF2-40B4-BE49-F238E27FC236}">
                <a16:creationId xmlns:a16="http://schemas.microsoft.com/office/drawing/2014/main" id="{0DDAF2B9-B940-46DB-A6BC-3B5F772F5F08}"/>
              </a:ext>
            </a:extLst>
          </p:cNvPr>
          <p:cNvSpPr>
            <a:spLocks noGrp="1"/>
          </p:cNvSpPr>
          <p:nvPr>
            <p:ph type="sldNum" sz="quarter" idx="12"/>
          </p:nvPr>
        </p:nvSpPr>
        <p:spPr/>
        <p:txBody>
          <a:bodyPr/>
          <a:lstStyle/>
          <a:p>
            <a:fld id="{33038C33-7068-4225-BE1B-FBEE078717E7}" type="slidenum">
              <a:rPr lang="zh-CN" altLang="en-US" smtClean="0"/>
              <a:t>‹#›</a:t>
            </a:fld>
            <a:endParaRPr lang="zh-CN" altLang="en-US"/>
          </a:p>
        </p:txBody>
      </p:sp>
    </p:spTree>
    <p:extLst>
      <p:ext uri="{BB962C8B-B14F-4D97-AF65-F5344CB8AC3E}">
        <p14:creationId xmlns:p14="http://schemas.microsoft.com/office/powerpoint/2010/main" val="876369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6F6D33-F71F-4462-BA18-13EBCC18AE8F}"/>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F99CB50-8981-497C-A408-D91CF248FC7D}"/>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8205C36-0C8E-41D5-8264-B085C5629975}"/>
              </a:ext>
            </a:extLst>
          </p:cNvPr>
          <p:cNvSpPr>
            <a:spLocks noGrp="1"/>
          </p:cNvSpPr>
          <p:nvPr>
            <p:ph type="dt" sz="half" idx="10"/>
          </p:nvPr>
        </p:nvSpPr>
        <p:spPr/>
        <p:txBody>
          <a:bodyPr/>
          <a:lstStyle/>
          <a:p>
            <a:fld id="{9E607BB4-9EDF-4B65-A323-7C0A519C97E3}" type="datetime1">
              <a:rPr lang="zh-CN" altLang="en-US" smtClean="0"/>
              <a:t>2025/7/29</a:t>
            </a:fld>
            <a:endParaRPr lang="zh-CN" altLang="en-US"/>
          </a:p>
        </p:txBody>
      </p:sp>
      <p:sp>
        <p:nvSpPr>
          <p:cNvPr id="5" name="页脚占位符 4">
            <a:extLst>
              <a:ext uri="{FF2B5EF4-FFF2-40B4-BE49-F238E27FC236}">
                <a16:creationId xmlns:a16="http://schemas.microsoft.com/office/drawing/2014/main" id="{E92BCA64-899B-4731-A519-A901FA5A1829}"/>
              </a:ext>
            </a:extLst>
          </p:cNvPr>
          <p:cNvSpPr>
            <a:spLocks noGrp="1"/>
          </p:cNvSpPr>
          <p:nvPr>
            <p:ph type="ftr" sz="quarter" idx="11"/>
          </p:nvPr>
        </p:nvSpPr>
        <p:spPr/>
        <p:txBody>
          <a:bodyPr/>
          <a:lstStyle/>
          <a:p>
            <a:r>
              <a:rPr lang="en-US" altLang="zh-CN"/>
              <a:t>Examination of T/CP Invariance</a:t>
            </a:r>
            <a:endParaRPr lang="zh-CN" altLang="en-US"/>
          </a:p>
        </p:txBody>
      </p:sp>
      <p:sp>
        <p:nvSpPr>
          <p:cNvPr id="6" name="灯片编号占位符 5">
            <a:extLst>
              <a:ext uri="{FF2B5EF4-FFF2-40B4-BE49-F238E27FC236}">
                <a16:creationId xmlns:a16="http://schemas.microsoft.com/office/drawing/2014/main" id="{AE2EFE75-85F8-4DF9-ADD2-C5EFDB414784}"/>
              </a:ext>
            </a:extLst>
          </p:cNvPr>
          <p:cNvSpPr>
            <a:spLocks noGrp="1"/>
          </p:cNvSpPr>
          <p:nvPr>
            <p:ph type="sldNum" sz="quarter" idx="12"/>
          </p:nvPr>
        </p:nvSpPr>
        <p:spPr/>
        <p:txBody>
          <a:bodyPr/>
          <a:lstStyle/>
          <a:p>
            <a:fld id="{33038C33-7068-4225-BE1B-FBEE078717E7}" type="slidenum">
              <a:rPr lang="zh-CN" altLang="en-US" smtClean="0"/>
              <a:t>‹#›</a:t>
            </a:fld>
            <a:endParaRPr lang="zh-CN" altLang="en-US"/>
          </a:p>
        </p:txBody>
      </p:sp>
    </p:spTree>
    <p:extLst>
      <p:ext uri="{BB962C8B-B14F-4D97-AF65-F5344CB8AC3E}">
        <p14:creationId xmlns:p14="http://schemas.microsoft.com/office/powerpoint/2010/main" val="127986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2C5C2A5-8662-47CB-81B8-57B06A63545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DF0CD27-055E-4993-B6F0-C674A8FEB693}"/>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7A3D8FF-6FA8-4815-B0E1-746FDF904455}"/>
              </a:ext>
            </a:extLst>
          </p:cNvPr>
          <p:cNvSpPr>
            <a:spLocks noGrp="1"/>
          </p:cNvSpPr>
          <p:nvPr>
            <p:ph type="dt" sz="half" idx="10"/>
          </p:nvPr>
        </p:nvSpPr>
        <p:spPr/>
        <p:txBody>
          <a:bodyPr/>
          <a:lstStyle/>
          <a:p>
            <a:fld id="{7922AA31-B818-4EB5-B2D9-BCB8B912D77F}" type="datetime1">
              <a:rPr lang="zh-CN" altLang="en-US" smtClean="0"/>
              <a:t>2025/7/29</a:t>
            </a:fld>
            <a:endParaRPr lang="zh-CN" altLang="en-US"/>
          </a:p>
        </p:txBody>
      </p:sp>
      <p:sp>
        <p:nvSpPr>
          <p:cNvPr id="5" name="页脚占位符 4">
            <a:extLst>
              <a:ext uri="{FF2B5EF4-FFF2-40B4-BE49-F238E27FC236}">
                <a16:creationId xmlns:a16="http://schemas.microsoft.com/office/drawing/2014/main" id="{A52DAB9F-AA51-41FB-BA03-411D948AD6F4}"/>
              </a:ext>
            </a:extLst>
          </p:cNvPr>
          <p:cNvSpPr>
            <a:spLocks noGrp="1"/>
          </p:cNvSpPr>
          <p:nvPr>
            <p:ph type="ftr" sz="quarter" idx="11"/>
          </p:nvPr>
        </p:nvSpPr>
        <p:spPr/>
        <p:txBody>
          <a:bodyPr/>
          <a:lstStyle/>
          <a:p>
            <a:r>
              <a:rPr lang="en-US" altLang="zh-CN"/>
              <a:t>Examination of T/CP Invariance</a:t>
            </a:r>
            <a:endParaRPr lang="zh-CN" altLang="en-US"/>
          </a:p>
        </p:txBody>
      </p:sp>
      <p:sp>
        <p:nvSpPr>
          <p:cNvPr id="6" name="灯片编号占位符 5">
            <a:extLst>
              <a:ext uri="{FF2B5EF4-FFF2-40B4-BE49-F238E27FC236}">
                <a16:creationId xmlns:a16="http://schemas.microsoft.com/office/drawing/2014/main" id="{4AECD1C1-BE7B-44C1-B807-C9D4394F529C}"/>
              </a:ext>
            </a:extLst>
          </p:cNvPr>
          <p:cNvSpPr>
            <a:spLocks noGrp="1"/>
          </p:cNvSpPr>
          <p:nvPr>
            <p:ph type="sldNum" sz="quarter" idx="12"/>
          </p:nvPr>
        </p:nvSpPr>
        <p:spPr/>
        <p:txBody>
          <a:bodyPr/>
          <a:lstStyle/>
          <a:p>
            <a:fld id="{33038C33-7068-4225-BE1B-FBEE078717E7}" type="slidenum">
              <a:rPr lang="zh-CN" altLang="en-US" smtClean="0"/>
              <a:t>‹#›</a:t>
            </a:fld>
            <a:endParaRPr lang="zh-CN" altLang="en-US"/>
          </a:p>
        </p:txBody>
      </p:sp>
    </p:spTree>
    <p:extLst>
      <p:ext uri="{BB962C8B-B14F-4D97-AF65-F5344CB8AC3E}">
        <p14:creationId xmlns:p14="http://schemas.microsoft.com/office/powerpoint/2010/main" val="825450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6B4336-F33D-4557-A904-501F5B4C8FD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4C9B272-FAA7-4DCA-A0D5-79A077DDB05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F270E2C-5974-4AE5-8CD7-C04834DFF6F5}"/>
              </a:ext>
            </a:extLst>
          </p:cNvPr>
          <p:cNvSpPr>
            <a:spLocks noGrp="1"/>
          </p:cNvSpPr>
          <p:nvPr>
            <p:ph type="dt" sz="half" idx="10"/>
          </p:nvPr>
        </p:nvSpPr>
        <p:spPr/>
        <p:txBody>
          <a:bodyPr/>
          <a:lstStyle/>
          <a:p>
            <a:fld id="{A35CD19C-06E9-4AAC-B80C-DE4C22E21A18}" type="datetime1">
              <a:rPr lang="zh-CN" altLang="en-US" smtClean="0"/>
              <a:t>2025/7/29</a:t>
            </a:fld>
            <a:endParaRPr lang="zh-CN" altLang="en-US"/>
          </a:p>
        </p:txBody>
      </p:sp>
      <p:sp>
        <p:nvSpPr>
          <p:cNvPr id="5" name="页脚占位符 4">
            <a:extLst>
              <a:ext uri="{FF2B5EF4-FFF2-40B4-BE49-F238E27FC236}">
                <a16:creationId xmlns:a16="http://schemas.microsoft.com/office/drawing/2014/main" id="{FE1DA5FC-7C0F-4AB1-820D-00BAFEFA2949}"/>
              </a:ext>
            </a:extLst>
          </p:cNvPr>
          <p:cNvSpPr>
            <a:spLocks noGrp="1"/>
          </p:cNvSpPr>
          <p:nvPr>
            <p:ph type="ftr" sz="quarter" idx="11"/>
          </p:nvPr>
        </p:nvSpPr>
        <p:spPr/>
        <p:txBody>
          <a:bodyPr/>
          <a:lstStyle/>
          <a:p>
            <a:r>
              <a:rPr lang="en-US" altLang="zh-CN"/>
              <a:t>Examination of T/CP Invariance</a:t>
            </a:r>
            <a:endParaRPr lang="zh-CN" altLang="en-US"/>
          </a:p>
        </p:txBody>
      </p:sp>
      <p:sp>
        <p:nvSpPr>
          <p:cNvPr id="6" name="灯片编号占位符 5">
            <a:extLst>
              <a:ext uri="{FF2B5EF4-FFF2-40B4-BE49-F238E27FC236}">
                <a16:creationId xmlns:a16="http://schemas.microsoft.com/office/drawing/2014/main" id="{C3DF9734-BEB9-45EB-BEE2-E51CB6ACCA63}"/>
              </a:ext>
            </a:extLst>
          </p:cNvPr>
          <p:cNvSpPr>
            <a:spLocks noGrp="1"/>
          </p:cNvSpPr>
          <p:nvPr>
            <p:ph type="sldNum" sz="quarter" idx="12"/>
          </p:nvPr>
        </p:nvSpPr>
        <p:spPr/>
        <p:txBody>
          <a:bodyPr/>
          <a:lstStyle/>
          <a:p>
            <a:fld id="{33038C33-7068-4225-BE1B-FBEE078717E7}" type="slidenum">
              <a:rPr lang="zh-CN" altLang="en-US" smtClean="0"/>
              <a:t>‹#›</a:t>
            </a:fld>
            <a:endParaRPr lang="zh-CN" altLang="en-US"/>
          </a:p>
        </p:txBody>
      </p:sp>
    </p:spTree>
    <p:extLst>
      <p:ext uri="{BB962C8B-B14F-4D97-AF65-F5344CB8AC3E}">
        <p14:creationId xmlns:p14="http://schemas.microsoft.com/office/powerpoint/2010/main" val="3580072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B61E88-4F7F-4106-A49D-4D8FF040C0AD}"/>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31EBCCC-730D-4950-AC98-24F6724440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EFBAE6A-316B-4229-A32D-4F0DBB09614C}"/>
              </a:ext>
            </a:extLst>
          </p:cNvPr>
          <p:cNvSpPr>
            <a:spLocks noGrp="1"/>
          </p:cNvSpPr>
          <p:nvPr>
            <p:ph type="dt" sz="half" idx="10"/>
          </p:nvPr>
        </p:nvSpPr>
        <p:spPr/>
        <p:txBody>
          <a:bodyPr/>
          <a:lstStyle/>
          <a:p>
            <a:fld id="{A9FB11ED-7CC7-4D7C-910A-34865B3E6614}" type="datetime1">
              <a:rPr lang="zh-CN" altLang="en-US" smtClean="0"/>
              <a:t>2025/7/29</a:t>
            </a:fld>
            <a:endParaRPr lang="zh-CN" altLang="en-US"/>
          </a:p>
        </p:txBody>
      </p:sp>
      <p:sp>
        <p:nvSpPr>
          <p:cNvPr id="5" name="页脚占位符 4">
            <a:extLst>
              <a:ext uri="{FF2B5EF4-FFF2-40B4-BE49-F238E27FC236}">
                <a16:creationId xmlns:a16="http://schemas.microsoft.com/office/drawing/2014/main" id="{F6A2327C-0DB3-4607-9DB7-7DEA48A39215}"/>
              </a:ext>
            </a:extLst>
          </p:cNvPr>
          <p:cNvSpPr>
            <a:spLocks noGrp="1"/>
          </p:cNvSpPr>
          <p:nvPr>
            <p:ph type="ftr" sz="quarter" idx="11"/>
          </p:nvPr>
        </p:nvSpPr>
        <p:spPr/>
        <p:txBody>
          <a:bodyPr/>
          <a:lstStyle/>
          <a:p>
            <a:r>
              <a:rPr lang="en-US" altLang="zh-CN"/>
              <a:t>Examination of T/CP Invariance</a:t>
            </a:r>
            <a:endParaRPr lang="zh-CN" altLang="en-US"/>
          </a:p>
        </p:txBody>
      </p:sp>
      <p:sp>
        <p:nvSpPr>
          <p:cNvPr id="6" name="灯片编号占位符 5">
            <a:extLst>
              <a:ext uri="{FF2B5EF4-FFF2-40B4-BE49-F238E27FC236}">
                <a16:creationId xmlns:a16="http://schemas.microsoft.com/office/drawing/2014/main" id="{5CFEFF27-42E7-40FC-988C-365F9482403B}"/>
              </a:ext>
            </a:extLst>
          </p:cNvPr>
          <p:cNvSpPr>
            <a:spLocks noGrp="1"/>
          </p:cNvSpPr>
          <p:nvPr>
            <p:ph type="sldNum" sz="quarter" idx="12"/>
          </p:nvPr>
        </p:nvSpPr>
        <p:spPr/>
        <p:txBody>
          <a:bodyPr/>
          <a:lstStyle/>
          <a:p>
            <a:fld id="{33038C33-7068-4225-BE1B-FBEE078717E7}" type="slidenum">
              <a:rPr lang="zh-CN" altLang="en-US" smtClean="0"/>
              <a:t>‹#›</a:t>
            </a:fld>
            <a:endParaRPr lang="zh-CN" altLang="en-US"/>
          </a:p>
        </p:txBody>
      </p:sp>
    </p:spTree>
    <p:extLst>
      <p:ext uri="{BB962C8B-B14F-4D97-AF65-F5344CB8AC3E}">
        <p14:creationId xmlns:p14="http://schemas.microsoft.com/office/powerpoint/2010/main" val="566286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01F345-EA0C-482D-8198-613DF51958B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064472A-2E43-429C-BF9C-EF22CD06FD16}"/>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DF9F3E89-4424-48E8-AB5D-09B9EF06CABD}"/>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5D6A341-CB01-4F34-B15A-FB9509863308}"/>
              </a:ext>
            </a:extLst>
          </p:cNvPr>
          <p:cNvSpPr>
            <a:spLocks noGrp="1"/>
          </p:cNvSpPr>
          <p:nvPr>
            <p:ph type="dt" sz="half" idx="10"/>
          </p:nvPr>
        </p:nvSpPr>
        <p:spPr/>
        <p:txBody>
          <a:bodyPr/>
          <a:lstStyle/>
          <a:p>
            <a:fld id="{B4C7490D-F30D-4D02-B19A-F842A033C5DE}" type="datetime1">
              <a:rPr lang="zh-CN" altLang="en-US" smtClean="0"/>
              <a:t>2025/7/29</a:t>
            </a:fld>
            <a:endParaRPr lang="zh-CN" altLang="en-US"/>
          </a:p>
        </p:txBody>
      </p:sp>
      <p:sp>
        <p:nvSpPr>
          <p:cNvPr id="6" name="页脚占位符 5">
            <a:extLst>
              <a:ext uri="{FF2B5EF4-FFF2-40B4-BE49-F238E27FC236}">
                <a16:creationId xmlns:a16="http://schemas.microsoft.com/office/drawing/2014/main" id="{CD355462-8E65-40D0-979A-F5D04FE3C9F3}"/>
              </a:ext>
            </a:extLst>
          </p:cNvPr>
          <p:cNvSpPr>
            <a:spLocks noGrp="1"/>
          </p:cNvSpPr>
          <p:nvPr>
            <p:ph type="ftr" sz="quarter" idx="11"/>
          </p:nvPr>
        </p:nvSpPr>
        <p:spPr/>
        <p:txBody>
          <a:bodyPr/>
          <a:lstStyle/>
          <a:p>
            <a:r>
              <a:rPr lang="en-US" altLang="zh-CN"/>
              <a:t>Examination of T/CP Invariance</a:t>
            </a:r>
            <a:endParaRPr lang="zh-CN" altLang="en-US"/>
          </a:p>
        </p:txBody>
      </p:sp>
      <p:sp>
        <p:nvSpPr>
          <p:cNvPr id="7" name="灯片编号占位符 6">
            <a:extLst>
              <a:ext uri="{FF2B5EF4-FFF2-40B4-BE49-F238E27FC236}">
                <a16:creationId xmlns:a16="http://schemas.microsoft.com/office/drawing/2014/main" id="{ACF4A59F-7F8B-49BF-A998-40535D88775B}"/>
              </a:ext>
            </a:extLst>
          </p:cNvPr>
          <p:cNvSpPr>
            <a:spLocks noGrp="1"/>
          </p:cNvSpPr>
          <p:nvPr>
            <p:ph type="sldNum" sz="quarter" idx="12"/>
          </p:nvPr>
        </p:nvSpPr>
        <p:spPr/>
        <p:txBody>
          <a:bodyPr/>
          <a:lstStyle/>
          <a:p>
            <a:fld id="{33038C33-7068-4225-BE1B-FBEE078717E7}" type="slidenum">
              <a:rPr lang="zh-CN" altLang="en-US" smtClean="0"/>
              <a:t>‹#›</a:t>
            </a:fld>
            <a:endParaRPr lang="zh-CN" altLang="en-US"/>
          </a:p>
        </p:txBody>
      </p:sp>
    </p:spTree>
    <p:extLst>
      <p:ext uri="{BB962C8B-B14F-4D97-AF65-F5344CB8AC3E}">
        <p14:creationId xmlns:p14="http://schemas.microsoft.com/office/powerpoint/2010/main" val="4210850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46572B-E668-40E5-B596-BF79DB01360D}"/>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0D89688-76B9-4BE1-ADD7-A28B1408E7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8E6D2005-B772-40F6-8715-3600EA78F5CB}"/>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0E731E3-6213-412E-B6CB-DB2579362B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304ADCA9-13B4-4637-BEC5-A170E6ADB3F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EA0DE54E-1240-4363-A463-9B3C18EF3CA3}"/>
              </a:ext>
            </a:extLst>
          </p:cNvPr>
          <p:cNvSpPr>
            <a:spLocks noGrp="1"/>
          </p:cNvSpPr>
          <p:nvPr>
            <p:ph type="dt" sz="half" idx="10"/>
          </p:nvPr>
        </p:nvSpPr>
        <p:spPr/>
        <p:txBody>
          <a:bodyPr/>
          <a:lstStyle/>
          <a:p>
            <a:fld id="{313E47EF-9D75-402A-AEA7-62166370657E}" type="datetime1">
              <a:rPr lang="zh-CN" altLang="en-US" smtClean="0"/>
              <a:t>2025/7/29</a:t>
            </a:fld>
            <a:endParaRPr lang="zh-CN" altLang="en-US"/>
          </a:p>
        </p:txBody>
      </p:sp>
      <p:sp>
        <p:nvSpPr>
          <p:cNvPr id="8" name="页脚占位符 7">
            <a:extLst>
              <a:ext uri="{FF2B5EF4-FFF2-40B4-BE49-F238E27FC236}">
                <a16:creationId xmlns:a16="http://schemas.microsoft.com/office/drawing/2014/main" id="{A176D9E3-9FEE-46C6-9AF3-680F20FB53B4}"/>
              </a:ext>
            </a:extLst>
          </p:cNvPr>
          <p:cNvSpPr>
            <a:spLocks noGrp="1"/>
          </p:cNvSpPr>
          <p:nvPr>
            <p:ph type="ftr" sz="quarter" idx="11"/>
          </p:nvPr>
        </p:nvSpPr>
        <p:spPr/>
        <p:txBody>
          <a:bodyPr/>
          <a:lstStyle/>
          <a:p>
            <a:r>
              <a:rPr lang="en-US" altLang="zh-CN"/>
              <a:t>Examination of T/CP Invariance</a:t>
            </a:r>
            <a:endParaRPr lang="zh-CN" altLang="en-US"/>
          </a:p>
        </p:txBody>
      </p:sp>
      <p:sp>
        <p:nvSpPr>
          <p:cNvPr id="9" name="灯片编号占位符 8">
            <a:extLst>
              <a:ext uri="{FF2B5EF4-FFF2-40B4-BE49-F238E27FC236}">
                <a16:creationId xmlns:a16="http://schemas.microsoft.com/office/drawing/2014/main" id="{AEEDF2A6-FCED-4B2C-8C24-18733E8ED265}"/>
              </a:ext>
            </a:extLst>
          </p:cNvPr>
          <p:cNvSpPr>
            <a:spLocks noGrp="1"/>
          </p:cNvSpPr>
          <p:nvPr>
            <p:ph type="sldNum" sz="quarter" idx="12"/>
          </p:nvPr>
        </p:nvSpPr>
        <p:spPr/>
        <p:txBody>
          <a:bodyPr/>
          <a:lstStyle/>
          <a:p>
            <a:fld id="{33038C33-7068-4225-BE1B-FBEE078717E7}" type="slidenum">
              <a:rPr lang="zh-CN" altLang="en-US" smtClean="0"/>
              <a:t>‹#›</a:t>
            </a:fld>
            <a:endParaRPr lang="zh-CN" altLang="en-US"/>
          </a:p>
        </p:txBody>
      </p:sp>
    </p:spTree>
    <p:extLst>
      <p:ext uri="{BB962C8B-B14F-4D97-AF65-F5344CB8AC3E}">
        <p14:creationId xmlns:p14="http://schemas.microsoft.com/office/powerpoint/2010/main" val="1326272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47C641-4C34-411D-B0A3-CE1C89B6834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265FBCE-FE18-405E-B1D2-D60F4A683CBF}"/>
              </a:ext>
            </a:extLst>
          </p:cNvPr>
          <p:cNvSpPr>
            <a:spLocks noGrp="1"/>
          </p:cNvSpPr>
          <p:nvPr>
            <p:ph type="dt" sz="half" idx="10"/>
          </p:nvPr>
        </p:nvSpPr>
        <p:spPr/>
        <p:txBody>
          <a:bodyPr/>
          <a:lstStyle/>
          <a:p>
            <a:fld id="{DADC5435-8228-4BCB-93C5-004629E178D1}" type="datetime1">
              <a:rPr lang="zh-CN" altLang="en-US" smtClean="0"/>
              <a:t>2025/7/29</a:t>
            </a:fld>
            <a:endParaRPr lang="zh-CN" altLang="en-US"/>
          </a:p>
        </p:txBody>
      </p:sp>
      <p:sp>
        <p:nvSpPr>
          <p:cNvPr id="4" name="页脚占位符 3">
            <a:extLst>
              <a:ext uri="{FF2B5EF4-FFF2-40B4-BE49-F238E27FC236}">
                <a16:creationId xmlns:a16="http://schemas.microsoft.com/office/drawing/2014/main" id="{097EB9BB-AA31-4D2D-9430-A69ED3562DB6}"/>
              </a:ext>
            </a:extLst>
          </p:cNvPr>
          <p:cNvSpPr>
            <a:spLocks noGrp="1"/>
          </p:cNvSpPr>
          <p:nvPr>
            <p:ph type="ftr" sz="quarter" idx="11"/>
          </p:nvPr>
        </p:nvSpPr>
        <p:spPr/>
        <p:txBody>
          <a:bodyPr/>
          <a:lstStyle/>
          <a:p>
            <a:r>
              <a:rPr lang="en-US" altLang="zh-CN"/>
              <a:t>Examination of T/CP Invariance</a:t>
            </a:r>
            <a:endParaRPr lang="zh-CN" altLang="en-US"/>
          </a:p>
        </p:txBody>
      </p:sp>
      <p:sp>
        <p:nvSpPr>
          <p:cNvPr id="5" name="灯片编号占位符 4">
            <a:extLst>
              <a:ext uri="{FF2B5EF4-FFF2-40B4-BE49-F238E27FC236}">
                <a16:creationId xmlns:a16="http://schemas.microsoft.com/office/drawing/2014/main" id="{7D3572E5-0742-47B7-9D6F-928F9F9393E0}"/>
              </a:ext>
            </a:extLst>
          </p:cNvPr>
          <p:cNvSpPr>
            <a:spLocks noGrp="1"/>
          </p:cNvSpPr>
          <p:nvPr>
            <p:ph type="sldNum" sz="quarter" idx="12"/>
          </p:nvPr>
        </p:nvSpPr>
        <p:spPr/>
        <p:txBody>
          <a:bodyPr/>
          <a:lstStyle/>
          <a:p>
            <a:fld id="{33038C33-7068-4225-BE1B-FBEE078717E7}" type="slidenum">
              <a:rPr lang="zh-CN" altLang="en-US" smtClean="0"/>
              <a:t>‹#›</a:t>
            </a:fld>
            <a:endParaRPr lang="zh-CN" altLang="en-US"/>
          </a:p>
        </p:txBody>
      </p:sp>
    </p:spTree>
    <p:extLst>
      <p:ext uri="{BB962C8B-B14F-4D97-AF65-F5344CB8AC3E}">
        <p14:creationId xmlns:p14="http://schemas.microsoft.com/office/powerpoint/2010/main" val="1998326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FC38EA9-BF90-40EA-8089-1AF9AD2B1664}"/>
              </a:ext>
            </a:extLst>
          </p:cNvPr>
          <p:cNvSpPr>
            <a:spLocks noGrp="1"/>
          </p:cNvSpPr>
          <p:nvPr>
            <p:ph type="dt" sz="half" idx="10"/>
          </p:nvPr>
        </p:nvSpPr>
        <p:spPr/>
        <p:txBody>
          <a:bodyPr/>
          <a:lstStyle/>
          <a:p>
            <a:fld id="{40583491-C549-45C8-96DC-806024954C2F}" type="datetime1">
              <a:rPr lang="zh-CN" altLang="en-US" smtClean="0"/>
              <a:t>2025/7/29</a:t>
            </a:fld>
            <a:endParaRPr lang="zh-CN" altLang="en-US"/>
          </a:p>
        </p:txBody>
      </p:sp>
      <p:sp>
        <p:nvSpPr>
          <p:cNvPr id="3" name="页脚占位符 2">
            <a:extLst>
              <a:ext uri="{FF2B5EF4-FFF2-40B4-BE49-F238E27FC236}">
                <a16:creationId xmlns:a16="http://schemas.microsoft.com/office/drawing/2014/main" id="{4E4979EF-B273-4C02-BB66-E637B406B181}"/>
              </a:ext>
            </a:extLst>
          </p:cNvPr>
          <p:cNvSpPr>
            <a:spLocks noGrp="1"/>
          </p:cNvSpPr>
          <p:nvPr>
            <p:ph type="ftr" sz="quarter" idx="11"/>
          </p:nvPr>
        </p:nvSpPr>
        <p:spPr/>
        <p:txBody>
          <a:bodyPr/>
          <a:lstStyle/>
          <a:p>
            <a:r>
              <a:rPr lang="en-US" altLang="zh-CN"/>
              <a:t>Examination of T/CP Invariance</a:t>
            </a:r>
            <a:endParaRPr lang="zh-CN" altLang="en-US"/>
          </a:p>
        </p:txBody>
      </p:sp>
      <p:sp>
        <p:nvSpPr>
          <p:cNvPr id="4" name="灯片编号占位符 3">
            <a:extLst>
              <a:ext uri="{FF2B5EF4-FFF2-40B4-BE49-F238E27FC236}">
                <a16:creationId xmlns:a16="http://schemas.microsoft.com/office/drawing/2014/main" id="{A433A84A-7035-4367-829D-4648E704DA41}"/>
              </a:ext>
            </a:extLst>
          </p:cNvPr>
          <p:cNvSpPr>
            <a:spLocks noGrp="1"/>
          </p:cNvSpPr>
          <p:nvPr>
            <p:ph type="sldNum" sz="quarter" idx="12"/>
          </p:nvPr>
        </p:nvSpPr>
        <p:spPr/>
        <p:txBody>
          <a:bodyPr/>
          <a:lstStyle/>
          <a:p>
            <a:fld id="{33038C33-7068-4225-BE1B-FBEE078717E7}" type="slidenum">
              <a:rPr lang="zh-CN" altLang="en-US" smtClean="0"/>
              <a:t>‹#›</a:t>
            </a:fld>
            <a:endParaRPr lang="zh-CN" altLang="en-US"/>
          </a:p>
        </p:txBody>
      </p:sp>
    </p:spTree>
    <p:extLst>
      <p:ext uri="{BB962C8B-B14F-4D97-AF65-F5344CB8AC3E}">
        <p14:creationId xmlns:p14="http://schemas.microsoft.com/office/powerpoint/2010/main" val="3229535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6DF9A2-8C8C-47BC-B414-D6971469940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9DE832A-4C35-4CB9-AF0D-9C5AB27DA4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EC182B6D-B445-4189-B090-DDBA6369C3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9D52532-27A9-4DA0-921E-493C8AC9C5E6}"/>
              </a:ext>
            </a:extLst>
          </p:cNvPr>
          <p:cNvSpPr>
            <a:spLocks noGrp="1"/>
          </p:cNvSpPr>
          <p:nvPr>
            <p:ph type="dt" sz="half" idx="10"/>
          </p:nvPr>
        </p:nvSpPr>
        <p:spPr/>
        <p:txBody>
          <a:bodyPr/>
          <a:lstStyle/>
          <a:p>
            <a:fld id="{C7F410C3-AE5D-4BD0-8617-00B061EEA891}" type="datetime1">
              <a:rPr lang="zh-CN" altLang="en-US" smtClean="0"/>
              <a:t>2025/7/29</a:t>
            </a:fld>
            <a:endParaRPr lang="zh-CN" altLang="en-US"/>
          </a:p>
        </p:txBody>
      </p:sp>
      <p:sp>
        <p:nvSpPr>
          <p:cNvPr id="6" name="页脚占位符 5">
            <a:extLst>
              <a:ext uri="{FF2B5EF4-FFF2-40B4-BE49-F238E27FC236}">
                <a16:creationId xmlns:a16="http://schemas.microsoft.com/office/drawing/2014/main" id="{862F6E41-F713-4A82-9891-64622B112370}"/>
              </a:ext>
            </a:extLst>
          </p:cNvPr>
          <p:cNvSpPr>
            <a:spLocks noGrp="1"/>
          </p:cNvSpPr>
          <p:nvPr>
            <p:ph type="ftr" sz="quarter" idx="11"/>
          </p:nvPr>
        </p:nvSpPr>
        <p:spPr/>
        <p:txBody>
          <a:bodyPr/>
          <a:lstStyle/>
          <a:p>
            <a:r>
              <a:rPr lang="en-US" altLang="zh-CN"/>
              <a:t>Examination of T/CP Invariance</a:t>
            </a:r>
            <a:endParaRPr lang="zh-CN" altLang="en-US"/>
          </a:p>
        </p:txBody>
      </p:sp>
      <p:sp>
        <p:nvSpPr>
          <p:cNvPr id="7" name="灯片编号占位符 6">
            <a:extLst>
              <a:ext uri="{FF2B5EF4-FFF2-40B4-BE49-F238E27FC236}">
                <a16:creationId xmlns:a16="http://schemas.microsoft.com/office/drawing/2014/main" id="{A5ABBB57-31D5-45DA-B7F9-B8653F51E5C2}"/>
              </a:ext>
            </a:extLst>
          </p:cNvPr>
          <p:cNvSpPr>
            <a:spLocks noGrp="1"/>
          </p:cNvSpPr>
          <p:nvPr>
            <p:ph type="sldNum" sz="quarter" idx="12"/>
          </p:nvPr>
        </p:nvSpPr>
        <p:spPr/>
        <p:txBody>
          <a:bodyPr/>
          <a:lstStyle/>
          <a:p>
            <a:fld id="{33038C33-7068-4225-BE1B-FBEE078717E7}" type="slidenum">
              <a:rPr lang="zh-CN" altLang="en-US" smtClean="0"/>
              <a:t>‹#›</a:t>
            </a:fld>
            <a:endParaRPr lang="zh-CN" altLang="en-US"/>
          </a:p>
        </p:txBody>
      </p:sp>
    </p:spTree>
    <p:extLst>
      <p:ext uri="{BB962C8B-B14F-4D97-AF65-F5344CB8AC3E}">
        <p14:creationId xmlns:p14="http://schemas.microsoft.com/office/powerpoint/2010/main" val="2810945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77599D-D60B-42D5-8077-9FF77C114D5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86FEC12-9213-4CEC-824F-2A2E58DD88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E9EC834-1EE6-42E5-AB9B-3E123DC101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15E3529-FD38-4C57-AC62-8F848284F5EE}"/>
              </a:ext>
            </a:extLst>
          </p:cNvPr>
          <p:cNvSpPr>
            <a:spLocks noGrp="1"/>
          </p:cNvSpPr>
          <p:nvPr>
            <p:ph type="dt" sz="half" idx="10"/>
          </p:nvPr>
        </p:nvSpPr>
        <p:spPr/>
        <p:txBody>
          <a:bodyPr/>
          <a:lstStyle/>
          <a:p>
            <a:fld id="{6E15E2F5-4C28-44F2-BA4C-DE6E274A0BDC}" type="datetime1">
              <a:rPr lang="zh-CN" altLang="en-US" smtClean="0"/>
              <a:t>2025/7/29</a:t>
            </a:fld>
            <a:endParaRPr lang="zh-CN" altLang="en-US"/>
          </a:p>
        </p:txBody>
      </p:sp>
      <p:sp>
        <p:nvSpPr>
          <p:cNvPr id="6" name="页脚占位符 5">
            <a:extLst>
              <a:ext uri="{FF2B5EF4-FFF2-40B4-BE49-F238E27FC236}">
                <a16:creationId xmlns:a16="http://schemas.microsoft.com/office/drawing/2014/main" id="{E74C2FBE-CEBF-4812-9344-B3A7CDB14492}"/>
              </a:ext>
            </a:extLst>
          </p:cNvPr>
          <p:cNvSpPr>
            <a:spLocks noGrp="1"/>
          </p:cNvSpPr>
          <p:nvPr>
            <p:ph type="ftr" sz="quarter" idx="11"/>
          </p:nvPr>
        </p:nvSpPr>
        <p:spPr/>
        <p:txBody>
          <a:bodyPr/>
          <a:lstStyle/>
          <a:p>
            <a:r>
              <a:rPr lang="en-US" altLang="zh-CN"/>
              <a:t>Examination of T/CP Invariance</a:t>
            </a:r>
            <a:endParaRPr lang="zh-CN" altLang="en-US"/>
          </a:p>
        </p:txBody>
      </p:sp>
      <p:sp>
        <p:nvSpPr>
          <p:cNvPr id="7" name="灯片编号占位符 6">
            <a:extLst>
              <a:ext uri="{FF2B5EF4-FFF2-40B4-BE49-F238E27FC236}">
                <a16:creationId xmlns:a16="http://schemas.microsoft.com/office/drawing/2014/main" id="{3B453A66-F19C-4C8C-8C97-B8DBC3E73293}"/>
              </a:ext>
            </a:extLst>
          </p:cNvPr>
          <p:cNvSpPr>
            <a:spLocks noGrp="1"/>
          </p:cNvSpPr>
          <p:nvPr>
            <p:ph type="sldNum" sz="quarter" idx="12"/>
          </p:nvPr>
        </p:nvSpPr>
        <p:spPr/>
        <p:txBody>
          <a:bodyPr/>
          <a:lstStyle/>
          <a:p>
            <a:fld id="{33038C33-7068-4225-BE1B-FBEE078717E7}" type="slidenum">
              <a:rPr lang="zh-CN" altLang="en-US" smtClean="0"/>
              <a:t>‹#›</a:t>
            </a:fld>
            <a:endParaRPr lang="zh-CN" altLang="en-US"/>
          </a:p>
        </p:txBody>
      </p:sp>
    </p:spTree>
    <p:extLst>
      <p:ext uri="{BB962C8B-B14F-4D97-AF65-F5344CB8AC3E}">
        <p14:creationId xmlns:p14="http://schemas.microsoft.com/office/powerpoint/2010/main" val="2393478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5A9AC4E-4F60-490E-83BE-20C0292BCF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3F4CAFA-3DE6-41FE-9AC9-6258A82A86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BDB897-380D-4015-A3E7-C4F25C8745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7EB57-A1A4-49F6-A5CD-A25939F7EE04}" type="datetime1">
              <a:rPr lang="zh-CN" altLang="en-US" smtClean="0"/>
              <a:t>2025/7/29</a:t>
            </a:fld>
            <a:endParaRPr lang="zh-CN" altLang="en-US"/>
          </a:p>
        </p:txBody>
      </p:sp>
      <p:sp>
        <p:nvSpPr>
          <p:cNvPr id="5" name="页脚占位符 4">
            <a:extLst>
              <a:ext uri="{FF2B5EF4-FFF2-40B4-BE49-F238E27FC236}">
                <a16:creationId xmlns:a16="http://schemas.microsoft.com/office/drawing/2014/main" id="{B424C050-4454-4B1F-9B96-B7BEEE23B5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Examination of T/CP Invariance</a:t>
            </a:r>
            <a:endParaRPr lang="zh-CN" altLang="en-US"/>
          </a:p>
        </p:txBody>
      </p:sp>
      <p:sp>
        <p:nvSpPr>
          <p:cNvPr id="6" name="灯片编号占位符 5">
            <a:extLst>
              <a:ext uri="{FF2B5EF4-FFF2-40B4-BE49-F238E27FC236}">
                <a16:creationId xmlns:a16="http://schemas.microsoft.com/office/drawing/2014/main" id="{FBEE7E39-2C73-4CA6-8406-5A79A5A6BA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38C33-7068-4225-BE1B-FBEE078717E7}" type="slidenum">
              <a:rPr lang="zh-CN" altLang="en-US" smtClean="0"/>
              <a:t>‹#›</a:t>
            </a:fld>
            <a:endParaRPr lang="zh-CN" altLang="en-US"/>
          </a:p>
        </p:txBody>
      </p:sp>
    </p:spTree>
    <p:extLst>
      <p:ext uri="{BB962C8B-B14F-4D97-AF65-F5344CB8AC3E}">
        <p14:creationId xmlns:p14="http://schemas.microsoft.com/office/powerpoint/2010/main" val="455196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60.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hyperlink" Target="https://arxiv.org/abs/hep-ex/9711013" TargetMode="External"/><Relationship Id="rId5" Type="http://schemas.openxmlformats.org/officeDocument/2006/relationships/image" Target="../media/image25.png"/><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0.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g"/></Relationships>
</file>

<file path=ppt/slides/_rels/slide2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image" Target="../media/image130.png"/><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3.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190.png"/><Relationship Id="rId7" Type="http://schemas.openxmlformats.org/officeDocument/2006/relationships/image" Target="../media/image25.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30.emf"/><Relationship Id="rId4" Type="http://schemas.openxmlformats.org/officeDocument/2006/relationships/image" Target="../media/image29.emf"/></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32.emf"/><Relationship Id="rId4" Type="http://schemas.openxmlformats.org/officeDocument/2006/relationships/image" Target="../media/image31.jpg"/></Relationships>
</file>

<file path=ppt/slides/_rels/slide26.xml.rels><?xml version="1.0" encoding="UTF-8" standalone="yes"?>
<Relationships xmlns="http://schemas.openxmlformats.org/package/2006/relationships"><Relationship Id="rId7" Type="http://schemas.openxmlformats.org/officeDocument/2006/relationships/image" Target="../media/image25.png"/><Relationship Id="rId2" Type="http://schemas.openxmlformats.org/officeDocument/2006/relationships/image" Target="../media/image261.png"/><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33.png"/><Relationship Id="rId4" Type="http://schemas.openxmlformats.org/officeDocument/2006/relationships/image" Target="../media/image260.png"/></Relationships>
</file>

<file path=ppt/slides/_rels/slide2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40.png"/><Relationship Id="rId7"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5.png"/><Relationship Id="rId4" Type="http://schemas.openxmlformats.org/officeDocument/2006/relationships/image" Target="../media/image24.jpg"/><Relationship Id="rId9"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g"/></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40.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image" Target="../media/image25.png"/><Relationship Id="rId7" Type="http://schemas.openxmlformats.org/officeDocument/2006/relationships/image" Target="../media/image41.emf"/><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 Id="rId9" Type="http://schemas.openxmlformats.org/officeDocument/2006/relationships/image" Target="../media/image43.emf"/></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45.emf"/><Relationship Id="rId7" Type="http://schemas.openxmlformats.org/officeDocument/2006/relationships/image" Target="../media/image49.emf"/><Relationship Id="rId2" Type="http://schemas.openxmlformats.org/officeDocument/2006/relationships/image" Target="../media/image44.emf"/><Relationship Id="rId1" Type="http://schemas.openxmlformats.org/officeDocument/2006/relationships/slideLayout" Target="../slideLayouts/slideLayout2.xml"/><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46.emf"/><Relationship Id="rId9"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arxiv.org/abs/hep-ex/9711013" TargetMode="Externa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g"/></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70.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420.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2" Type="http://schemas.openxmlformats.org/officeDocument/2006/relationships/image" Target="../media/image47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B7BFF-B6FF-5F7F-4693-D09FCD81DEF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5CAD535-71BB-437B-4938-D6DA5A5C1459}"/>
              </a:ext>
            </a:extLst>
          </p:cNvPr>
          <p:cNvSpPr>
            <a:spLocks noGrp="1"/>
          </p:cNvSpPr>
          <p:nvPr>
            <p:ph type="title"/>
          </p:nvPr>
        </p:nvSpPr>
        <p:spPr>
          <a:xfrm>
            <a:off x="0" y="360000"/>
            <a:ext cx="12192000" cy="535531"/>
          </a:xfrm>
        </p:spPr>
        <p:txBody>
          <a:bodyPr wrap="square" lIns="0" rIns="0">
            <a:spAutoFit/>
          </a:bodyPr>
          <a:lstStyle/>
          <a:p>
            <a:pPr algn="ctr"/>
            <a:r>
              <a:rPr lang="en-US" altLang="zh-CN" sz="3200" dirty="0">
                <a:latin typeface="Comic Sans MS" panose="030F0902030302020204" pitchFamily="66" charset="0"/>
                <a:ea typeface="Cambria Math" panose="02040503050406030204" pitchFamily="18" charset="0"/>
              </a:rPr>
              <a:t>Using Machine Learning in ROOT</a:t>
            </a:r>
            <a:endParaRPr lang="zh-CN" altLang="en-US" sz="3200" dirty="0">
              <a:latin typeface="Comic Sans MS" panose="030F0902030302020204" pitchFamily="66" charset="0"/>
            </a:endParaRPr>
          </a:p>
        </p:txBody>
      </p:sp>
      <p:sp>
        <p:nvSpPr>
          <p:cNvPr id="4" name="日期占位符 3">
            <a:extLst>
              <a:ext uri="{FF2B5EF4-FFF2-40B4-BE49-F238E27FC236}">
                <a16:creationId xmlns:a16="http://schemas.microsoft.com/office/drawing/2014/main" id="{647CF180-CF54-721D-5157-7FDF21B6BE6F}"/>
              </a:ext>
            </a:extLst>
          </p:cNvPr>
          <p:cNvSpPr>
            <a:spLocks noGrp="1"/>
          </p:cNvSpPr>
          <p:nvPr>
            <p:ph type="dt" sz="half" idx="10"/>
          </p:nvPr>
        </p:nvSpPr>
        <p:spPr/>
        <p:txBody>
          <a:bodyPr/>
          <a:lstStyle/>
          <a:p>
            <a:fld id="{A35CD19C-06E9-4AAC-B80C-DE4C22E21A18}" type="datetime1">
              <a:rPr lang="zh-CN" altLang="en-US" smtClean="0"/>
              <a:t>2025/7/29</a:t>
            </a:fld>
            <a:endParaRPr lang="zh-CN" altLang="en-US"/>
          </a:p>
        </p:txBody>
      </p:sp>
      <p:sp>
        <p:nvSpPr>
          <p:cNvPr id="5" name="页脚占位符 4">
            <a:extLst>
              <a:ext uri="{FF2B5EF4-FFF2-40B4-BE49-F238E27FC236}">
                <a16:creationId xmlns:a16="http://schemas.microsoft.com/office/drawing/2014/main" id="{E676E98C-55D3-4572-E659-4BD4B2B030EE}"/>
              </a:ext>
            </a:extLst>
          </p:cNvPr>
          <p:cNvSpPr>
            <a:spLocks noGrp="1"/>
          </p:cNvSpPr>
          <p:nvPr>
            <p:ph type="ftr" sz="quarter" idx="11"/>
          </p:nvPr>
        </p:nvSpPr>
        <p:spPr/>
        <p:txBody>
          <a:bodyPr/>
          <a:lstStyle/>
          <a:p>
            <a:r>
              <a:rPr lang="en-US" altLang="zh-CN"/>
              <a:t>Examination of T/CP Invariance</a:t>
            </a:r>
            <a:endParaRPr lang="zh-CN" altLang="en-US"/>
          </a:p>
        </p:txBody>
      </p:sp>
      <p:sp>
        <p:nvSpPr>
          <p:cNvPr id="6" name="灯片编号占位符 5">
            <a:extLst>
              <a:ext uri="{FF2B5EF4-FFF2-40B4-BE49-F238E27FC236}">
                <a16:creationId xmlns:a16="http://schemas.microsoft.com/office/drawing/2014/main" id="{45C82FE3-1688-291C-2C11-0CA8E4D42874}"/>
              </a:ext>
            </a:extLst>
          </p:cNvPr>
          <p:cNvSpPr>
            <a:spLocks noGrp="1"/>
          </p:cNvSpPr>
          <p:nvPr>
            <p:ph type="sldNum" sz="quarter" idx="12"/>
          </p:nvPr>
        </p:nvSpPr>
        <p:spPr/>
        <p:txBody>
          <a:bodyPr/>
          <a:lstStyle/>
          <a:p>
            <a:fld id="{33038C33-7068-4225-BE1B-FBEE078717E7}" type="slidenum">
              <a:rPr lang="zh-CN" altLang="en-US" smtClean="0"/>
              <a:t>1</a:t>
            </a:fld>
            <a:endParaRPr lang="zh-CN" altLang="en-US"/>
          </a:p>
        </p:txBody>
      </p:sp>
      <p:sp>
        <p:nvSpPr>
          <p:cNvPr id="11" name="文本框 10">
            <a:extLst>
              <a:ext uri="{FF2B5EF4-FFF2-40B4-BE49-F238E27FC236}">
                <a16:creationId xmlns:a16="http://schemas.microsoft.com/office/drawing/2014/main" id="{1AE23845-4EAE-9A10-CEFC-ADBA1C2B6E13}"/>
              </a:ext>
            </a:extLst>
          </p:cNvPr>
          <p:cNvSpPr txBox="1"/>
          <p:nvPr/>
        </p:nvSpPr>
        <p:spPr>
          <a:xfrm>
            <a:off x="0" y="1080000"/>
            <a:ext cx="12191999" cy="5235023"/>
          </a:xfrm>
          <a:prstGeom prst="rect">
            <a:avLst/>
          </a:prstGeom>
          <a:noFill/>
        </p:spPr>
        <p:txBody>
          <a:bodyPr wrap="square" lIns="360000" rIns="360000" rtlCol="0">
            <a:spAutoFit/>
          </a:bodyPr>
          <a:lstStyle/>
          <a:p>
            <a:pPr marL="342900" indent="-342900">
              <a:lnSpc>
                <a:spcPct val="120000"/>
              </a:lnSpc>
              <a:buFont typeface="Wingdings" pitchFamily="2" charset="2"/>
              <a:buChar char="Ø"/>
            </a:pPr>
            <a:r>
              <a:rPr lang="en-US" altLang="zh-CN" sz="2000" dirty="0">
                <a:solidFill>
                  <a:srgbClr val="0070C0"/>
                </a:solidFill>
                <a:latin typeface="Comic Sans MS" panose="030F0902030302020204" pitchFamily="66" charset="0"/>
                <a:ea typeface="Cambria Math" panose="02040503050406030204" pitchFamily="18" charset="0"/>
              </a:rPr>
              <a:t>TMVA:</a:t>
            </a:r>
            <a:r>
              <a:rPr lang="en" altLang="zh-CN" sz="2000" dirty="0">
                <a:solidFill>
                  <a:srgbClr val="0070C0"/>
                </a:solidFill>
                <a:latin typeface="Comic Sans MS" panose="030F0902030302020204" pitchFamily="66" charset="0"/>
                <a:ea typeface="Cambria Math" panose="02040503050406030204" pitchFamily="18" charset="0"/>
              </a:rPr>
              <a:t>The Toolkit for Multivariate Data Analysis with ROOT</a:t>
            </a:r>
          </a:p>
          <a:p>
            <a:pPr marL="342900" indent="-342900">
              <a:lnSpc>
                <a:spcPct val="120000"/>
              </a:lnSpc>
              <a:buFont typeface="Wingdings" pitchFamily="2" charset="2"/>
              <a:buChar char="ü"/>
            </a:pPr>
            <a:r>
              <a:rPr lang="en" altLang="zh-CN" sz="2000" dirty="0">
                <a:latin typeface="Comic Sans MS" panose="030F0902030302020204" pitchFamily="66" charset="0"/>
                <a:ea typeface="Cambria Math" panose="02040503050406030204" pitchFamily="18" charset="0"/>
              </a:rPr>
              <a:t>A ROOT-integrated project providing a machine learning environment for the processing and evaluation of multivariate classification, both binary and multi class, and regression techniques targeting applications in high-energy physics.</a:t>
            </a:r>
          </a:p>
          <a:p>
            <a:pPr marL="342900" indent="-342900">
              <a:lnSpc>
                <a:spcPct val="120000"/>
              </a:lnSpc>
              <a:buFont typeface="Wingdings" pitchFamily="2" charset="2"/>
              <a:buChar char="Ø"/>
            </a:pPr>
            <a:endParaRPr lang="en" altLang="zh-CN" sz="2000" dirty="0">
              <a:latin typeface="Comic Sans MS" panose="030F0902030302020204" pitchFamily="66" charset="0"/>
              <a:ea typeface="Cambria Math" panose="02040503050406030204" pitchFamily="18" charset="0"/>
            </a:endParaRPr>
          </a:p>
          <a:p>
            <a:pPr marL="342900" indent="-342900">
              <a:lnSpc>
                <a:spcPct val="120000"/>
              </a:lnSpc>
              <a:buFont typeface="Wingdings" pitchFamily="2" charset="2"/>
              <a:buChar char="Ø"/>
            </a:pPr>
            <a:r>
              <a:rPr lang="en" altLang="zh-CN" sz="2000" dirty="0">
                <a:solidFill>
                  <a:srgbClr val="0070C0"/>
                </a:solidFill>
                <a:latin typeface="Comic Sans MS" panose="030F0902030302020204" pitchFamily="66" charset="0"/>
                <a:ea typeface="Cambria Math" panose="02040503050406030204" pitchFamily="18" charset="0"/>
              </a:rPr>
              <a:t>Many methods used for training</a:t>
            </a:r>
          </a:p>
          <a:p>
            <a:pPr marL="285750" indent="-285750" fontAlgn="base">
              <a:lnSpc>
                <a:spcPct val="120000"/>
              </a:lnSpc>
              <a:buFont typeface="Wingdings" pitchFamily="2" charset="2"/>
              <a:buChar char="ü"/>
            </a:pPr>
            <a:r>
              <a:rPr lang="en" altLang="zh-CN" sz="2000" dirty="0">
                <a:latin typeface="Comic Sans MS" panose="030F0902030302020204" pitchFamily="66" charset="0"/>
                <a:ea typeface="Cambria Math" panose="02040503050406030204" pitchFamily="18" charset="0"/>
              </a:rPr>
              <a:t>Neural networks</a:t>
            </a:r>
          </a:p>
          <a:p>
            <a:pPr marL="285750" indent="-285750" fontAlgn="base">
              <a:lnSpc>
                <a:spcPct val="120000"/>
              </a:lnSpc>
              <a:buFont typeface="Wingdings" pitchFamily="2" charset="2"/>
              <a:buChar char="ü"/>
            </a:pPr>
            <a:r>
              <a:rPr lang="en" altLang="zh-CN" sz="2000" dirty="0">
                <a:latin typeface="Comic Sans MS" panose="030F0902030302020204" pitchFamily="66" charset="0"/>
                <a:ea typeface="Cambria Math" panose="02040503050406030204" pitchFamily="18" charset="0"/>
              </a:rPr>
              <a:t>Boosted/Bagged decision trees</a:t>
            </a:r>
          </a:p>
          <a:p>
            <a:pPr marL="285750" indent="-285750" fontAlgn="base">
              <a:lnSpc>
                <a:spcPct val="120000"/>
              </a:lnSpc>
              <a:buFont typeface="Wingdings" pitchFamily="2" charset="2"/>
              <a:buChar char="ü"/>
            </a:pPr>
            <a:r>
              <a:rPr lang="en" altLang="zh-CN" sz="2000" dirty="0">
                <a:latin typeface="Comic Sans MS" panose="030F0902030302020204" pitchFamily="66" charset="0"/>
                <a:ea typeface="Cambria Math" panose="02040503050406030204" pitchFamily="18" charset="0"/>
              </a:rPr>
              <a:t>Linear discriminant analysis (H-Matrix and Fisher discriminants)</a:t>
            </a:r>
          </a:p>
          <a:p>
            <a:pPr marL="285750" indent="-285750" fontAlgn="base">
              <a:lnSpc>
                <a:spcPct val="120000"/>
              </a:lnSpc>
              <a:buFont typeface="Wingdings" pitchFamily="2" charset="2"/>
              <a:buChar char="ü"/>
            </a:pPr>
            <a:r>
              <a:rPr lang="en-US" altLang="zh-CN" sz="2000" dirty="0">
                <a:latin typeface="Comic Sans MS" panose="030F0902030302020204" pitchFamily="66" charset="0"/>
                <a:ea typeface="Cambria Math" panose="02040503050406030204" pitchFamily="18" charset="0"/>
              </a:rPr>
              <a:t>……</a:t>
            </a:r>
            <a:endParaRPr lang="en" altLang="zh-CN" sz="2000" dirty="0">
              <a:latin typeface="Comic Sans MS" panose="030F0902030302020204" pitchFamily="66" charset="0"/>
              <a:ea typeface="Cambria Math" panose="02040503050406030204" pitchFamily="18" charset="0"/>
            </a:endParaRPr>
          </a:p>
          <a:p>
            <a:pPr>
              <a:lnSpc>
                <a:spcPct val="120000"/>
              </a:lnSpc>
            </a:pPr>
            <a:endParaRPr lang="en" altLang="zh-CN" sz="2000" dirty="0">
              <a:latin typeface="Comic Sans MS" panose="030F0902030302020204" pitchFamily="66" charset="0"/>
              <a:ea typeface="Cambria Math" panose="02040503050406030204" pitchFamily="18" charset="0"/>
            </a:endParaRPr>
          </a:p>
          <a:p>
            <a:pPr marL="342900" indent="-342900">
              <a:lnSpc>
                <a:spcPct val="120000"/>
              </a:lnSpc>
              <a:buFont typeface="Wingdings" pitchFamily="2" charset="2"/>
              <a:buChar char="Ø"/>
            </a:pPr>
            <a:r>
              <a:rPr lang="en" altLang="zh-CN" sz="2000" dirty="0">
                <a:solidFill>
                  <a:srgbClr val="0070C0"/>
                </a:solidFill>
                <a:latin typeface="Comic Sans MS" panose="030F0902030302020204" pitchFamily="66" charset="0"/>
                <a:ea typeface="Cambria Math" panose="02040503050406030204" pitchFamily="18" charset="0"/>
              </a:rPr>
              <a:t>More</a:t>
            </a:r>
            <a:r>
              <a:rPr lang="zh-CN" altLang="en-US" sz="2000" dirty="0">
                <a:solidFill>
                  <a:srgbClr val="0070C0"/>
                </a:solidFill>
                <a:latin typeface="Comic Sans MS" panose="030F0902030302020204" pitchFamily="66" charset="0"/>
                <a:ea typeface="Cambria Math" panose="02040503050406030204" pitchFamily="18" charset="0"/>
              </a:rPr>
              <a:t> </a:t>
            </a:r>
            <a:r>
              <a:rPr lang="en-US" altLang="zh-CN" sz="2000" dirty="0">
                <a:solidFill>
                  <a:srgbClr val="0070C0"/>
                </a:solidFill>
                <a:latin typeface="Comic Sans MS" panose="030F0902030302020204" pitchFamily="66" charset="0"/>
                <a:ea typeface="Cambria Math" panose="02040503050406030204" pitchFamily="18" charset="0"/>
              </a:rPr>
              <a:t>details</a:t>
            </a:r>
          </a:p>
          <a:p>
            <a:pPr marL="342900" indent="-342900">
              <a:lnSpc>
                <a:spcPct val="120000"/>
              </a:lnSpc>
              <a:buFont typeface="Wingdings" pitchFamily="2" charset="2"/>
              <a:buChar char="ü"/>
            </a:pPr>
            <a:r>
              <a:rPr lang="en-US" altLang="zh-CN" sz="2000" dirty="0">
                <a:latin typeface="Comic Sans MS" panose="030F0902030302020204" pitchFamily="66" charset="0"/>
                <a:ea typeface="Cambria Math" panose="02040503050406030204" pitchFamily="18" charset="0"/>
              </a:rPr>
              <a:t>https://</a:t>
            </a:r>
            <a:r>
              <a:rPr lang="en-US" altLang="zh-CN" sz="2000" dirty="0" err="1">
                <a:latin typeface="Comic Sans MS" panose="030F0902030302020204" pitchFamily="66" charset="0"/>
                <a:ea typeface="Cambria Math" panose="02040503050406030204" pitchFamily="18" charset="0"/>
              </a:rPr>
              <a:t>root.cern</a:t>
            </a:r>
            <a:r>
              <a:rPr lang="en-US" altLang="zh-CN" sz="2000" dirty="0">
                <a:latin typeface="Comic Sans MS" panose="030F0902030302020204" pitchFamily="66" charset="0"/>
                <a:ea typeface="Cambria Math" panose="02040503050406030204" pitchFamily="18" charset="0"/>
              </a:rPr>
              <a:t>/manual/</a:t>
            </a:r>
            <a:r>
              <a:rPr lang="en-US" altLang="zh-CN" sz="2000" dirty="0" err="1">
                <a:latin typeface="Comic Sans MS" panose="030F0902030302020204" pitchFamily="66" charset="0"/>
                <a:ea typeface="Cambria Math" panose="02040503050406030204" pitchFamily="18" charset="0"/>
              </a:rPr>
              <a:t>tmva</a:t>
            </a:r>
            <a:r>
              <a:rPr lang="en-US" altLang="zh-CN" sz="2000" dirty="0">
                <a:latin typeface="Comic Sans MS" panose="030F0902030302020204" pitchFamily="66" charset="0"/>
                <a:ea typeface="Cambria Math" panose="02040503050406030204" pitchFamily="18" charset="0"/>
              </a:rPr>
              <a:t>/</a:t>
            </a:r>
          </a:p>
          <a:p>
            <a:pPr marL="342900" indent="-342900">
              <a:lnSpc>
                <a:spcPct val="120000"/>
              </a:lnSpc>
              <a:buFont typeface="Wingdings" pitchFamily="2" charset="2"/>
              <a:buChar char="ü"/>
            </a:pPr>
            <a:r>
              <a:rPr lang="en-US" altLang="zh-CN" sz="2000" dirty="0">
                <a:latin typeface="Comic Sans MS" panose="030F0902030302020204" pitchFamily="66" charset="0"/>
                <a:ea typeface="Cambria Math" panose="02040503050406030204" pitchFamily="18" charset="0"/>
              </a:rPr>
              <a:t>https://</a:t>
            </a:r>
            <a:r>
              <a:rPr lang="en-US" altLang="zh-CN" sz="2000" dirty="0" err="1">
                <a:latin typeface="Comic Sans MS" panose="030F0902030302020204" pitchFamily="66" charset="0"/>
                <a:ea typeface="Cambria Math" panose="02040503050406030204" pitchFamily="18" charset="0"/>
              </a:rPr>
              <a:t>root.cern.ch</a:t>
            </a:r>
            <a:r>
              <a:rPr lang="en-US" altLang="zh-CN" sz="2000" dirty="0">
                <a:latin typeface="Comic Sans MS" panose="030F0902030302020204" pitchFamily="66" charset="0"/>
                <a:ea typeface="Cambria Math" panose="02040503050406030204" pitchFamily="18" charset="0"/>
              </a:rPr>
              <a:t>/d/</a:t>
            </a:r>
            <a:r>
              <a:rPr lang="en-US" altLang="zh-CN" sz="2000" dirty="0" err="1">
                <a:latin typeface="Comic Sans MS" panose="030F0902030302020204" pitchFamily="66" charset="0"/>
                <a:ea typeface="Cambria Math" panose="02040503050406030204" pitchFamily="18" charset="0"/>
              </a:rPr>
              <a:t>tmva.html</a:t>
            </a:r>
            <a:endParaRPr lang="en-US" altLang="zh-CN" sz="2000" dirty="0">
              <a:latin typeface="Comic Sans MS" panose="030F0902030302020204" pitchFamily="66" charset="0"/>
              <a:ea typeface="Cambria Math" panose="02040503050406030204" pitchFamily="18" charset="0"/>
            </a:endParaRPr>
          </a:p>
        </p:txBody>
      </p:sp>
      <p:pic>
        <p:nvPicPr>
          <p:cNvPr id="7" name="图片 6">
            <a:extLst>
              <a:ext uri="{FF2B5EF4-FFF2-40B4-BE49-F238E27FC236}">
                <a16:creationId xmlns:a16="http://schemas.microsoft.com/office/drawing/2014/main" id="{6E97F786-A571-2C9D-CC1D-BA57067B5C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0600" y="5595023"/>
            <a:ext cx="3026667" cy="720000"/>
          </a:xfrm>
          <a:prstGeom prst="rect">
            <a:avLst/>
          </a:prstGeom>
        </p:spPr>
      </p:pic>
    </p:spTree>
    <p:extLst>
      <p:ext uri="{BB962C8B-B14F-4D97-AF65-F5344CB8AC3E}">
        <p14:creationId xmlns:p14="http://schemas.microsoft.com/office/powerpoint/2010/main" val="3832277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926EE-D7CA-75D9-026D-34CC882693A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F0F655C-CDEC-D289-8D45-15ABF4690533}"/>
              </a:ext>
            </a:extLst>
          </p:cNvPr>
          <p:cNvSpPr>
            <a:spLocks noGrp="1"/>
          </p:cNvSpPr>
          <p:nvPr>
            <p:ph type="title"/>
          </p:nvPr>
        </p:nvSpPr>
        <p:spPr>
          <a:xfrm>
            <a:off x="0" y="360000"/>
            <a:ext cx="12192000" cy="535531"/>
          </a:xfrm>
        </p:spPr>
        <p:txBody>
          <a:bodyPr wrap="square" lIns="0" rIns="0">
            <a:spAutoFit/>
          </a:bodyPr>
          <a:lstStyle/>
          <a:p>
            <a:pPr algn="ctr"/>
            <a:r>
              <a:rPr lang="en-US" altLang="zh-CN" sz="3200" dirty="0">
                <a:latin typeface="Comic Sans MS" panose="030F0902030302020204" pitchFamily="66" charset="0"/>
                <a:ea typeface="Cambria Math" panose="02040503050406030204" pitchFamily="18" charset="0"/>
              </a:rPr>
              <a:t>Angle symmetry check</a:t>
            </a:r>
            <a:endParaRPr lang="zh-CN" altLang="en-US" sz="3200" dirty="0">
              <a:latin typeface="Comic Sans MS" panose="030F0902030302020204" pitchFamily="66" charset="0"/>
            </a:endParaRPr>
          </a:p>
        </p:txBody>
      </p:sp>
      <p:sp>
        <p:nvSpPr>
          <p:cNvPr id="4" name="日期占位符 3">
            <a:extLst>
              <a:ext uri="{FF2B5EF4-FFF2-40B4-BE49-F238E27FC236}">
                <a16:creationId xmlns:a16="http://schemas.microsoft.com/office/drawing/2014/main" id="{776AE690-D34C-A7F4-F7AD-3B3F077B3F71}"/>
              </a:ext>
            </a:extLst>
          </p:cNvPr>
          <p:cNvSpPr>
            <a:spLocks noGrp="1"/>
          </p:cNvSpPr>
          <p:nvPr>
            <p:ph type="dt" sz="half" idx="10"/>
          </p:nvPr>
        </p:nvSpPr>
        <p:spPr/>
        <p:txBody>
          <a:bodyPr/>
          <a:lstStyle/>
          <a:p>
            <a:fld id="{A35CD19C-06E9-4AAC-B80C-DE4C22E21A18}" type="datetime1">
              <a:rPr lang="zh-CN" altLang="en-US" smtClean="0"/>
              <a:t>2025/7/29</a:t>
            </a:fld>
            <a:endParaRPr lang="zh-CN" altLang="en-US"/>
          </a:p>
        </p:txBody>
      </p:sp>
      <p:sp>
        <p:nvSpPr>
          <p:cNvPr id="5" name="页脚占位符 4">
            <a:extLst>
              <a:ext uri="{FF2B5EF4-FFF2-40B4-BE49-F238E27FC236}">
                <a16:creationId xmlns:a16="http://schemas.microsoft.com/office/drawing/2014/main" id="{127C0BC6-5A7D-A368-A196-E48A22BEFAA2}"/>
              </a:ext>
            </a:extLst>
          </p:cNvPr>
          <p:cNvSpPr>
            <a:spLocks noGrp="1"/>
          </p:cNvSpPr>
          <p:nvPr>
            <p:ph type="ftr" sz="quarter" idx="11"/>
          </p:nvPr>
        </p:nvSpPr>
        <p:spPr/>
        <p:txBody>
          <a:bodyPr/>
          <a:lstStyle/>
          <a:p>
            <a:r>
              <a:rPr lang="en-US" altLang="zh-CN"/>
              <a:t>Examination of T/CP Invariance</a:t>
            </a:r>
            <a:endParaRPr lang="zh-CN" altLang="en-US"/>
          </a:p>
        </p:txBody>
      </p:sp>
      <p:sp>
        <p:nvSpPr>
          <p:cNvPr id="6" name="灯片编号占位符 5">
            <a:extLst>
              <a:ext uri="{FF2B5EF4-FFF2-40B4-BE49-F238E27FC236}">
                <a16:creationId xmlns:a16="http://schemas.microsoft.com/office/drawing/2014/main" id="{9FC24D46-1FBB-7DAF-599D-04C2AA9B4591}"/>
              </a:ext>
            </a:extLst>
          </p:cNvPr>
          <p:cNvSpPr>
            <a:spLocks noGrp="1"/>
          </p:cNvSpPr>
          <p:nvPr>
            <p:ph type="sldNum" sz="quarter" idx="12"/>
          </p:nvPr>
        </p:nvSpPr>
        <p:spPr/>
        <p:txBody>
          <a:bodyPr/>
          <a:lstStyle/>
          <a:p>
            <a:fld id="{33038C33-7068-4225-BE1B-FBEE078717E7}" type="slidenum">
              <a:rPr lang="zh-CN" altLang="en-US" smtClean="0"/>
              <a:t>10</a:t>
            </a:fld>
            <a:endParaRPr lang="zh-CN" altLang="en-US"/>
          </a:p>
        </p:txBody>
      </p:sp>
      <mc:AlternateContent xmlns:mc="http://schemas.openxmlformats.org/markup-compatibility/2006">
        <mc:Choice xmlns:a14="http://schemas.microsoft.com/office/drawing/2010/main" Requires="a14">
          <p:sp>
            <p:nvSpPr>
              <p:cNvPr id="16" name="文本框 15">
                <a:extLst>
                  <a:ext uri="{FF2B5EF4-FFF2-40B4-BE49-F238E27FC236}">
                    <a16:creationId xmlns:a16="http://schemas.microsoft.com/office/drawing/2014/main" id="{4FB63BAB-2190-BFFA-AEBC-A81A62EA7E0F}"/>
                  </a:ext>
                </a:extLst>
              </p:cNvPr>
              <p:cNvSpPr txBox="1"/>
              <p:nvPr/>
            </p:nvSpPr>
            <p:spPr>
              <a:xfrm>
                <a:off x="0" y="1080000"/>
                <a:ext cx="12192000" cy="1172372"/>
              </a:xfrm>
              <a:prstGeom prst="rect">
                <a:avLst/>
              </a:prstGeom>
              <a:noFill/>
            </p:spPr>
            <p:txBody>
              <a:bodyPr wrap="square" lIns="360000" rIns="360000">
                <a:spAutoFit/>
              </a:bodyPr>
              <a:lstStyle/>
              <a:p>
                <a:pPr marL="342900" indent="-342900">
                  <a:lnSpc>
                    <a:spcPct val="120000"/>
                  </a:lnSpc>
                  <a:buFont typeface="Wingdings" pitchFamily="2" charset="2"/>
                  <a:buChar char="Ø"/>
                </a:pPr>
                <a:r>
                  <a:rPr lang="en-US" altLang="zh-CN" sz="2000" dirty="0">
                    <a:latin typeface="Comic Sans MS" panose="030F0902030302020204" pitchFamily="66" charset="0"/>
                  </a:rPr>
                  <a:t>To test the angular symmetry of electrons and muons, the following is the distribution of </a:t>
                </a:r>
                <a14:m>
                  <m:oMath xmlns:m="http://schemas.openxmlformats.org/officeDocument/2006/math">
                    <m:r>
                      <m:rPr>
                        <m:nor/>
                      </m:rPr>
                      <a:rPr lang="en-US" altLang="zh-CN" sz="2000" b="0" i="0" smtClean="0">
                        <a:latin typeface="Comic Sans MS" panose="030F0902030302020204" pitchFamily="66" charset="0"/>
                      </a:rPr>
                      <m:t>cosθ</m:t>
                    </m:r>
                  </m:oMath>
                </a14:m>
                <a:r>
                  <a:rPr lang="el-GR" altLang="zh-CN" sz="2000" dirty="0">
                    <a:latin typeface="Comic Sans MS" panose="030F0902030302020204" pitchFamily="66" charset="0"/>
                  </a:rPr>
                  <a:t>.</a:t>
                </a:r>
                <a:endParaRPr lang="en-US" altLang="zh-CN" sz="2000" dirty="0">
                  <a:latin typeface="Comic Sans MS" panose="030F0902030302020204" pitchFamily="66" charset="0"/>
                </a:endParaRPr>
              </a:p>
              <a:p>
                <a:pPr marL="342900" indent="-342900">
                  <a:lnSpc>
                    <a:spcPct val="120000"/>
                  </a:lnSpc>
                  <a:buFont typeface="Wingdings" pitchFamily="2" charset="2"/>
                  <a:buChar char="ü"/>
                </a:pPr>
                <a:r>
                  <a:rPr lang="en-US" altLang="zh-CN" sz="2000" dirty="0">
                    <a:latin typeface="Comic Sans MS" panose="030F0902030302020204" pitchFamily="66" charset="0"/>
                  </a:rPr>
                  <a:t>First figure is based on signal MC, second is inclusive MC before MLP cut, third is after cut.</a:t>
                </a:r>
                <a:endParaRPr lang="zh-CN" altLang="en-US" sz="2000" dirty="0">
                  <a:latin typeface="Comic Sans MS" panose="030F0902030302020204" pitchFamily="66" charset="0"/>
                </a:endParaRPr>
              </a:p>
            </p:txBody>
          </p:sp>
        </mc:Choice>
        <mc:Fallback>
          <p:sp>
            <p:nvSpPr>
              <p:cNvPr id="16" name="文本框 15">
                <a:extLst>
                  <a:ext uri="{FF2B5EF4-FFF2-40B4-BE49-F238E27FC236}">
                    <a16:creationId xmlns:a16="http://schemas.microsoft.com/office/drawing/2014/main" id="{4FB63BAB-2190-BFFA-AEBC-A81A62EA7E0F}"/>
                  </a:ext>
                </a:extLst>
              </p:cNvPr>
              <p:cNvSpPr txBox="1">
                <a:spLocks noRot="1" noChangeAspect="1" noMove="1" noResize="1" noEditPoints="1" noAdjustHandles="1" noChangeArrowheads="1" noChangeShapeType="1" noTextEdit="1"/>
              </p:cNvSpPr>
              <p:nvPr/>
            </p:nvSpPr>
            <p:spPr>
              <a:xfrm>
                <a:off x="0" y="1080000"/>
                <a:ext cx="12192000" cy="1172372"/>
              </a:xfrm>
              <a:prstGeom prst="rect">
                <a:avLst/>
              </a:prstGeom>
              <a:blipFill>
                <a:blip r:embed="rId2"/>
                <a:stretch>
                  <a:fillRect b="-7447"/>
                </a:stretch>
              </a:blipFill>
            </p:spPr>
            <p:txBody>
              <a:bodyPr/>
              <a:lstStyle/>
              <a:p>
                <a:r>
                  <a:rPr lang="zh-CN" altLang="en-US">
                    <a:noFill/>
                  </a:rPr>
                  <a:t> </a:t>
                </a:r>
              </a:p>
            </p:txBody>
          </p:sp>
        </mc:Fallback>
      </mc:AlternateContent>
      <p:pic>
        <p:nvPicPr>
          <p:cNvPr id="7" name="图片 6">
            <a:extLst>
              <a:ext uri="{FF2B5EF4-FFF2-40B4-BE49-F238E27FC236}">
                <a16:creationId xmlns:a16="http://schemas.microsoft.com/office/drawing/2014/main" id="{7D090633-7111-9094-B1AF-DD9DD39EBEAA}"/>
              </a:ext>
            </a:extLst>
          </p:cNvPr>
          <p:cNvPicPr>
            <a:picLocks noChangeAspect="1"/>
          </p:cNvPicPr>
          <p:nvPr/>
        </p:nvPicPr>
        <p:blipFill>
          <a:blip r:embed="rId3"/>
          <a:stretch>
            <a:fillRect/>
          </a:stretch>
        </p:blipFill>
        <p:spPr>
          <a:xfrm rot="5400000">
            <a:off x="4656000" y="2113563"/>
            <a:ext cx="2880000" cy="4012200"/>
          </a:xfrm>
          <a:prstGeom prst="rect">
            <a:avLst/>
          </a:prstGeom>
        </p:spPr>
      </p:pic>
      <p:pic>
        <p:nvPicPr>
          <p:cNvPr id="9" name="图片 8">
            <a:extLst>
              <a:ext uri="{FF2B5EF4-FFF2-40B4-BE49-F238E27FC236}">
                <a16:creationId xmlns:a16="http://schemas.microsoft.com/office/drawing/2014/main" id="{9CF37219-8998-DA79-4375-EA49B3285BBF}"/>
              </a:ext>
            </a:extLst>
          </p:cNvPr>
          <p:cNvPicPr>
            <a:picLocks noChangeAspect="1"/>
          </p:cNvPicPr>
          <p:nvPr/>
        </p:nvPicPr>
        <p:blipFill>
          <a:blip r:embed="rId4"/>
          <a:stretch>
            <a:fillRect/>
          </a:stretch>
        </p:blipFill>
        <p:spPr>
          <a:xfrm rot="5400000">
            <a:off x="8719500" y="2113563"/>
            <a:ext cx="2880000" cy="4012200"/>
          </a:xfrm>
          <a:prstGeom prst="rect">
            <a:avLst/>
          </a:prstGeom>
        </p:spPr>
      </p:pic>
      <p:pic>
        <p:nvPicPr>
          <p:cNvPr id="8" name="图片 7">
            <a:extLst>
              <a:ext uri="{FF2B5EF4-FFF2-40B4-BE49-F238E27FC236}">
                <a16:creationId xmlns:a16="http://schemas.microsoft.com/office/drawing/2014/main" id="{56631FBF-9C77-63F9-8518-76BA3F03ACFE}"/>
              </a:ext>
            </a:extLst>
          </p:cNvPr>
          <p:cNvPicPr>
            <a:picLocks noChangeAspect="1"/>
          </p:cNvPicPr>
          <p:nvPr/>
        </p:nvPicPr>
        <p:blipFill>
          <a:blip r:embed="rId5"/>
          <a:stretch>
            <a:fillRect/>
          </a:stretch>
        </p:blipFill>
        <p:spPr>
          <a:xfrm rot="5400000">
            <a:off x="566095" y="2113558"/>
            <a:ext cx="2880010" cy="4012200"/>
          </a:xfrm>
          <a:prstGeom prst="rect">
            <a:avLst/>
          </a:prstGeom>
        </p:spPr>
      </p:pic>
    </p:spTree>
    <p:extLst>
      <p:ext uri="{BB962C8B-B14F-4D97-AF65-F5344CB8AC3E}">
        <p14:creationId xmlns:p14="http://schemas.microsoft.com/office/powerpoint/2010/main" val="3427263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BCDAD-E69B-9003-4E25-C5C7B777A0C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942AB55-0B6A-8727-F8A8-AD100E55D3D2}"/>
              </a:ext>
            </a:extLst>
          </p:cNvPr>
          <p:cNvSpPr>
            <a:spLocks noGrp="1"/>
          </p:cNvSpPr>
          <p:nvPr>
            <p:ph type="title"/>
          </p:nvPr>
        </p:nvSpPr>
        <p:spPr>
          <a:xfrm>
            <a:off x="0" y="360000"/>
            <a:ext cx="12192000" cy="535531"/>
          </a:xfrm>
        </p:spPr>
        <p:txBody>
          <a:bodyPr wrap="square">
            <a:spAutoFit/>
          </a:bodyPr>
          <a:lstStyle/>
          <a:p>
            <a:pPr algn="ctr"/>
            <a:r>
              <a:rPr lang="en-US" altLang="zh-CN" sz="3200" dirty="0">
                <a:latin typeface="Comic Sans MS" panose="030F0902030302020204" pitchFamily="66" charset="0"/>
                <a:ea typeface="Cambria Math" panose="02040503050406030204" pitchFamily="18" charset="0"/>
              </a:rPr>
              <a:t>Separator page</a:t>
            </a:r>
            <a:endParaRPr lang="zh-CN" altLang="en-US" sz="3200" dirty="0">
              <a:latin typeface="Comic Sans MS" panose="030F0902030302020204" pitchFamily="66" charset="0"/>
            </a:endParaRPr>
          </a:p>
        </p:txBody>
      </p:sp>
      <p:sp>
        <p:nvSpPr>
          <p:cNvPr id="4" name="日期占位符 3">
            <a:extLst>
              <a:ext uri="{FF2B5EF4-FFF2-40B4-BE49-F238E27FC236}">
                <a16:creationId xmlns:a16="http://schemas.microsoft.com/office/drawing/2014/main" id="{E0466066-1AFF-5914-B5EB-A76CB119BD2F}"/>
              </a:ext>
            </a:extLst>
          </p:cNvPr>
          <p:cNvSpPr>
            <a:spLocks noGrp="1"/>
          </p:cNvSpPr>
          <p:nvPr>
            <p:ph type="dt" sz="half" idx="10"/>
          </p:nvPr>
        </p:nvSpPr>
        <p:spPr/>
        <p:txBody>
          <a:bodyPr/>
          <a:lstStyle/>
          <a:p>
            <a:fld id="{A35CD19C-06E9-4AAC-B80C-DE4C22E21A18}" type="datetime1">
              <a:rPr lang="zh-CN" altLang="en-US" smtClean="0"/>
              <a:t>2025/7/29</a:t>
            </a:fld>
            <a:endParaRPr lang="zh-CN" altLang="en-US"/>
          </a:p>
        </p:txBody>
      </p:sp>
      <p:sp>
        <p:nvSpPr>
          <p:cNvPr id="5" name="页脚占位符 4">
            <a:extLst>
              <a:ext uri="{FF2B5EF4-FFF2-40B4-BE49-F238E27FC236}">
                <a16:creationId xmlns:a16="http://schemas.microsoft.com/office/drawing/2014/main" id="{61E186B2-DD80-5C9E-C47C-4AB86A544B6F}"/>
              </a:ext>
            </a:extLst>
          </p:cNvPr>
          <p:cNvSpPr>
            <a:spLocks noGrp="1"/>
          </p:cNvSpPr>
          <p:nvPr>
            <p:ph type="ftr" sz="quarter" idx="11"/>
          </p:nvPr>
        </p:nvSpPr>
        <p:spPr/>
        <p:txBody>
          <a:bodyPr/>
          <a:lstStyle/>
          <a:p>
            <a:r>
              <a:rPr lang="en-US" altLang="zh-CN"/>
              <a:t>Examination of T/CP Invariance</a:t>
            </a:r>
            <a:endParaRPr lang="zh-CN" altLang="en-US"/>
          </a:p>
        </p:txBody>
      </p:sp>
      <p:sp>
        <p:nvSpPr>
          <p:cNvPr id="6" name="灯片编号占位符 5">
            <a:extLst>
              <a:ext uri="{FF2B5EF4-FFF2-40B4-BE49-F238E27FC236}">
                <a16:creationId xmlns:a16="http://schemas.microsoft.com/office/drawing/2014/main" id="{D8DC5E38-8140-EC3A-F6AD-569FC09AD5DB}"/>
              </a:ext>
            </a:extLst>
          </p:cNvPr>
          <p:cNvSpPr>
            <a:spLocks noGrp="1"/>
          </p:cNvSpPr>
          <p:nvPr>
            <p:ph type="sldNum" sz="quarter" idx="12"/>
          </p:nvPr>
        </p:nvSpPr>
        <p:spPr/>
        <p:txBody>
          <a:bodyPr/>
          <a:lstStyle/>
          <a:p>
            <a:fld id="{33038C33-7068-4225-BE1B-FBEE078717E7}" type="slidenum">
              <a:rPr lang="zh-CN" altLang="en-US" smtClean="0"/>
              <a:t>11</a:t>
            </a:fld>
            <a:endParaRPr lang="zh-CN" altLang="en-US"/>
          </a:p>
        </p:txBody>
      </p:sp>
    </p:spTree>
    <p:extLst>
      <p:ext uri="{BB962C8B-B14F-4D97-AF65-F5344CB8AC3E}">
        <p14:creationId xmlns:p14="http://schemas.microsoft.com/office/powerpoint/2010/main" val="3971878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7819A-9723-D768-9A09-0E117E9FC78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6FBBADB-5496-E5E4-49F7-EBD468515403}"/>
              </a:ext>
            </a:extLst>
          </p:cNvPr>
          <p:cNvSpPr>
            <a:spLocks noGrp="1"/>
          </p:cNvSpPr>
          <p:nvPr>
            <p:ph type="title"/>
          </p:nvPr>
        </p:nvSpPr>
        <p:spPr>
          <a:xfrm>
            <a:off x="0" y="360000"/>
            <a:ext cx="12192000" cy="535531"/>
          </a:xfrm>
        </p:spPr>
        <p:txBody>
          <a:bodyPr wrap="square" lIns="0" rIns="0">
            <a:spAutoFit/>
          </a:bodyPr>
          <a:lstStyle/>
          <a:p>
            <a:pPr algn="ctr"/>
            <a:r>
              <a:rPr lang="en-US" altLang="zh-CN" sz="3200" dirty="0">
                <a:latin typeface="Comic Sans MS" panose="030F0902030302020204" pitchFamily="66" charset="0"/>
                <a:ea typeface="Cambria Math" panose="02040503050406030204" pitchFamily="18" charset="0"/>
              </a:rPr>
              <a:t>Background</a:t>
            </a:r>
            <a:r>
              <a:rPr lang="zh-CN" altLang="en-US" sz="3200" dirty="0">
                <a:latin typeface="Comic Sans MS" panose="030F0902030302020204" pitchFamily="66" charset="0"/>
                <a:ea typeface="Cambria Math" panose="02040503050406030204" pitchFamily="18" charset="0"/>
              </a:rPr>
              <a:t> </a:t>
            </a:r>
            <a:r>
              <a:rPr lang="en-US" altLang="zh-CN" sz="3200" dirty="0" err="1">
                <a:latin typeface="Comic Sans MS" panose="030F0902030302020204" pitchFamily="66" charset="0"/>
                <a:ea typeface="Cambria Math" panose="02040503050406030204" pitchFamily="18" charset="0"/>
              </a:rPr>
              <a:t>analyse</a:t>
            </a:r>
            <a:endParaRPr lang="zh-CN" altLang="en-US" sz="3200" dirty="0">
              <a:latin typeface="Comic Sans MS" panose="030F0902030302020204" pitchFamily="66" charset="0"/>
            </a:endParaRPr>
          </a:p>
        </p:txBody>
      </p:sp>
      <p:sp>
        <p:nvSpPr>
          <p:cNvPr id="4" name="日期占位符 3">
            <a:extLst>
              <a:ext uri="{FF2B5EF4-FFF2-40B4-BE49-F238E27FC236}">
                <a16:creationId xmlns:a16="http://schemas.microsoft.com/office/drawing/2014/main" id="{8F770DB0-9E0F-805B-DA1A-457F5AE8A9A6}"/>
              </a:ext>
            </a:extLst>
          </p:cNvPr>
          <p:cNvSpPr>
            <a:spLocks noGrp="1"/>
          </p:cNvSpPr>
          <p:nvPr>
            <p:ph type="dt" sz="half" idx="10"/>
          </p:nvPr>
        </p:nvSpPr>
        <p:spPr/>
        <p:txBody>
          <a:bodyPr/>
          <a:lstStyle/>
          <a:p>
            <a:fld id="{A35CD19C-06E9-4AAC-B80C-DE4C22E21A18}" type="datetime1">
              <a:rPr lang="zh-CN" altLang="en-US" smtClean="0"/>
              <a:t>2025/7/29</a:t>
            </a:fld>
            <a:endParaRPr lang="zh-CN" altLang="en-US"/>
          </a:p>
        </p:txBody>
      </p:sp>
      <p:sp>
        <p:nvSpPr>
          <p:cNvPr id="5" name="页脚占位符 4">
            <a:extLst>
              <a:ext uri="{FF2B5EF4-FFF2-40B4-BE49-F238E27FC236}">
                <a16:creationId xmlns:a16="http://schemas.microsoft.com/office/drawing/2014/main" id="{A74AC979-C302-C62D-C3F0-F277C63BA461}"/>
              </a:ext>
            </a:extLst>
          </p:cNvPr>
          <p:cNvSpPr>
            <a:spLocks noGrp="1"/>
          </p:cNvSpPr>
          <p:nvPr>
            <p:ph type="ftr" sz="quarter" idx="11"/>
          </p:nvPr>
        </p:nvSpPr>
        <p:spPr/>
        <p:txBody>
          <a:bodyPr/>
          <a:lstStyle/>
          <a:p>
            <a:r>
              <a:rPr lang="en-US" altLang="zh-CN"/>
              <a:t>Examination of T/CP Invariance</a:t>
            </a:r>
            <a:endParaRPr lang="zh-CN" altLang="en-US"/>
          </a:p>
        </p:txBody>
      </p:sp>
      <p:sp>
        <p:nvSpPr>
          <p:cNvPr id="6" name="灯片编号占位符 5">
            <a:extLst>
              <a:ext uri="{FF2B5EF4-FFF2-40B4-BE49-F238E27FC236}">
                <a16:creationId xmlns:a16="http://schemas.microsoft.com/office/drawing/2014/main" id="{E7A54A1A-5CF6-FD9E-D8DA-CEEC110C1134}"/>
              </a:ext>
            </a:extLst>
          </p:cNvPr>
          <p:cNvSpPr>
            <a:spLocks noGrp="1"/>
          </p:cNvSpPr>
          <p:nvPr>
            <p:ph type="sldNum" sz="quarter" idx="12"/>
          </p:nvPr>
        </p:nvSpPr>
        <p:spPr/>
        <p:txBody>
          <a:bodyPr/>
          <a:lstStyle/>
          <a:p>
            <a:fld id="{33038C33-7068-4225-BE1B-FBEE078717E7}" type="slidenum">
              <a:rPr lang="zh-CN" altLang="en-US" smtClean="0"/>
              <a:t>12</a:t>
            </a:fld>
            <a:endParaRPr lang="zh-CN" altLang="en-US"/>
          </a:p>
        </p:txBody>
      </p:sp>
      <p:sp>
        <p:nvSpPr>
          <p:cNvPr id="16" name="文本框 15">
            <a:extLst>
              <a:ext uri="{FF2B5EF4-FFF2-40B4-BE49-F238E27FC236}">
                <a16:creationId xmlns:a16="http://schemas.microsoft.com/office/drawing/2014/main" id="{786440E9-451B-BEDB-21F2-DC51943497B3}"/>
              </a:ext>
            </a:extLst>
          </p:cNvPr>
          <p:cNvSpPr txBox="1"/>
          <p:nvPr/>
        </p:nvSpPr>
        <p:spPr>
          <a:xfrm>
            <a:off x="0" y="1080000"/>
            <a:ext cx="12192000" cy="803040"/>
          </a:xfrm>
          <a:prstGeom prst="rect">
            <a:avLst/>
          </a:prstGeom>
          <a:noFill/>
        </p:spPr>
        <p:txBody>
          <a:bodyPr wrap="square" lIns="360000" rIns="360000">
            <a:spAutoFit/>
          </a:bodyPr>
          <a:lstStyle/>
          <a:p>
            <a:pPr marL="342900" indent="-342900">
              <a:lnSpc>
                <a:spcPct val="120000"/>
              </a:lnSpc>
              <a:buFont typeface="Wingdings" pitchFamily="2" charset="2"/>
              <a:buChar char="Ø"/>
            </a:pPr>
            <a:r>
              <a:rPr lang="en" altLang="zh-CN" sz="2000" dirty="0">
                <a:latin typeface="Comic Sans MS" panose="030F0902030302020204" pitchFamily="66" charset="0"/>
              </a:rPr>
              <a:t>Exchanging Z bosons produces tau pairs that may be asymmetric in their Angle distribution. </a:t>
            </a:r>
          </a:p>
          <a:p>
            <a:pPr marL="342900" indent="-342900">
              <a:lnSpc>
                <a:spcPct val="120000"/>
              </a:lnSpc>
              <a:buFont typeface="Wingdings" pitchFamily="2" charset="2"/>
              <a:buChar char="Ø"/>
            </a:pPr>
            <a:r>
              <a:rPr lang="en" altLang="zh-CN" sz="2000" dirty="0">
                <a:latin typeface="Comic Sans MS" panose="030F0902030302020204" pitchFamily="66" charset="0"/>
              </a:rPr>
              <a:t>Does it affect the results?</a:t>
            </a:r>
            <a:endParaRPr lang="zh-CN" altLang="en-US" sz="2000" dirty="0">
              <a:latin typeface="Comic Sans MS" panose="030F0902030302020204" pitchFamily="66" charset="0"/>
            </a:endParaRPr>
          </a:p>
        </p:txBody>
      </p:sp>
      <p:pic>
        <p:nvPicPr>
          <p:cNvPr id="10" name="图片 9">
            <a:extLst>
              <a:ext uri="{FF2B5EF4-FFF2-40B4-BE49-F238E27FC236}">
                <a16:creationId xmlns:a16="http://schemas.microsoft.com/office/drawing/2014/main" id="{FA461902-17D3-1C98-2D53-500A65C130DB}"/>
              </a:ext>
            </a:extLst>
          </p:cNvPr>
          <p:cNvPicPr>
            <a:picLocks noChangeAspect="1"/>
          </p:cNvPicPr>
          <p:nvPr/>
        </p:nvPicPr>
        <p:blipFill>
          <a:blip r:embed="rId2"/>
          <a:stretch>
            <a:fillRect/>
          </a:stretch>
        </p:blipFill>
        <p:spPr>
          <a:xfrm>
            <a:off x="2856000" y="3039695"/>
            <a:ext cx="6480000" cy="2160000"/>
          </a:xfrm>
          <a:prstGeom prst="rect">
            <a:avLst/>
          </a:prstGeom>
        </p:spPr>
      </p:pic>
    </p:spTree>
    <p:extLst>
      <p:ext uri="{BB962C8B-B14F-4D97-AF65-F5344CB8AC3E}">
        <p14:creationId xmlns:p14="http://schemas.microsoft.com/office/powerpoint/2010/main" val="1196839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F247D-7B21-C7E3-1529-BC8B7D5D1BA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35A2750-C5E7-9CF4-88B3-A17B8A009960}"/>
              </a:ext>
            </a:extLst>
          </p:cNvPr>
          <p:cNvSpPr>
            <a:spLocks noGrp="1"/>
          </p:cNvSpPr>
          <p:nvPr>
            <p:ph type="title"/>
          </p:nvPr>
        </p:nvSpPr>
        <p:spPr>
          <a:xfrm>
            <a:off x="0" y="360000"/>
            <a:ext cx="12192000" cy="535531"/>
          </a:xfrm>
        </p:spPr>
        <p:txBody>
          <a:bodyPr wrap="square">
            <a:spAutoFit/>
          </a:bodyPr>
          <a:lstStyle/>
          <a:p>
            <a:pPr algn="ctr"/>
            <a:r>
              <a:rPr lang="en-US" altLang="zh-CN" sz="3200" dirty="0">
                <a:latin typeface="Comic Sans MS" panose="030F0902030302020204" pitchFamily="66" charset="0"/>
                <a:ea typeface="Cambria Math" panose="02040503050406030204" pitchFamily="18" charset="0"/>
              </a:rPr>
              <a:t>Separator page</a:t>
            </a:r>
            <a:endParaRPr lang="zh-CN" altLang="en-US" sz="3200" dirty="0">
              <a:latin typeface="Comic Sans MS" panose="030F0902030302020204" pitchFamily="66" charset="0"/>
            </a:endParaRPr>
          </a:p>
        </p:txBody>
      </p:sp>
      <p:sp>
        <p:nvSpPr>
          <p:cNvPr id="4" name="日期占位符 3">
            <a:extLst>
              <a:ext uri="{FF2B5EF4-FFF2-40B4-BE49-F238E27FC236}">
                <a16:creationId xmlns:a16="http://schemas.microsoft.com/office/drawing/2014/main" id="{5DD54470-E9D9-CA74-1D3C-E38E5A4396AD}"/>
              </a:ext>
            </a:extLst>
          </p:cNvPr>
          <p:cNvSpPr>
            <a:spLocks noGrp="1"/>
          </p:cNvSpPr>
          <p:nvPr>
            <p:ph type="dt" sz="half" idx="10"/>
          </p:nvPr>
        </p:nvSpPr>
        <p:spPr/>
        <p:txBody>
          <a:bodyPr/>
          <a:lstStyle/>
          <a:p>
            <a:fld id="{A35CD19C-06E9-4AAC-B80C-DE4C22E21A18}" type="datetime1">
              <a:rPr lang="zh-CN" altLang="en-US" smtClean="0"/>
              <a:t>2025/7/29</a:t>
            </a:fld>
            <a:endParaRPr lang="zh-CN" altLang="en-US"/>
          </a:p>
        </p:txBody>
      </p:sp>
      <p:sp>
        <p:nvSpPr>
          <p:cNvPr id="5" name="页脚占位符 4">
            <a:extLst>
              <a:ext uri="{FF2B5EF4-FFF2-40B4-BE49-F238E27FC236}">
                <a16:creationId xmlns:a16="http://schemas.microsoft.com/office/drawing/2014/main" id="{5748D2BB-DB06-8688-A035-ECCF67AB17AF}"/>
              </a:ext>
            </a:extLst>
          </p:cNvPr>
          <p:cNvSpPr>
            <a:spLocks noGrp="1"/>
          </p:cNvSpPr>
          <p:nvPr>
            <p:ph type="ftr" sz="quarter" idx="11"/>
          </p:nvPr>
        </p:nvSpPr>
        <p:spPr/>
        <p:txBody>
          <a:bodyPr/>
          <a:lstStyle/>
          <a:p>
            <a:r>
              <a:rPr lang="en-US" altLang="zh-CN"/>
              <a:t>Examination of T/CP Invariance</a:t>
            </a:r>
            <a:endParaRPr lang="zh-CN" altLang="en-US"/>
          </a:p>
        </p:txBody>
      </p:sp>
      <p:sp>
        <p:nvSpPr>
          <p:cNvPr id="6" name="灯片编号占位符 5">
            <a:extLst>
              <a:ext uri="{FF2B5EF4-FFF2-40B4-BE49-F238E27FC236}">
                <a16:creationId xmlns:a16="http://schemas.microsoft.com/office/drawing/2014/main" id="{1450868B-B484-4875-03D1-3DDA4CC351F8}"/>
              </a:ext>
            </a:extLst>
          </p:cNvPr>
          <p:cNvSpPr>
            <a:spLocks noGrp="1"/>
          </p:cNvSpPr>
          <p:nvPr>
            <p:ph type="sldNum" sz="quarter" idx="12"/>
          </p:nvPr>
        </p:nvSpPr>
        <p:spPr/>
        <p:txBody>
          <a:bodyPr/>
          <a:lstStyle/>
          <a:p>
            <a:fld id="{33038C33-7068-4225-BE1B-FBEE078717E7}" type="slidenum">
              <a:rPr lang="zh-CN" altLang="en-US" smtClean="0"/>
              <a:t>13</a:t>
            </a:fld>
            <a:endParaRPr lang="zh-CN" altLang="en-US"/>
          </a:p>
        </p:txBody>
      </p:sp>
    </p:spTree>
    <p:extLst>
      <p:ext uri="{BB962C8B-B14F-4D97-AF65-F5344CB8AC3E}">
        <p14:creationId xmlns:p14="http://schemas.microsoft.com/office/powerpoint/2010/main" val="2504724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A2E35D12-9BEF-4B43-8C53-FB08F9B6DFD7}"/>
                  </a:ext>
                </a:extLst>
              </p:cNvPr>
              <p:cNvSpPr>
                <a:spLocks noGrp="1"/>
              </p:cNvSpPr>
              <p:nvPr>
                <p:ph type="ctrTitle"/>
              </p:nvPr>
            </p:nvSpPr>
            <p:spPr>
              <a:xfrm>
                <a:off x="0" y="1800000"/>
                <a:ext cx="12192000" cy="1132233"/>
              </a:xfrm>
            </p:spPr>
            <p:txBody>
              <a:bodyPr anchor="ctr">
                <a:spAutoFit/>
              </a:bodyPr>
              <a:lstStyle/>
              <a:p>
                <a:r>
                  <a:rPr lang="fr-FR" altLang="zh-CN" sz="3600" dirty="0">
                    <a:solidFill>
                      <a:schemeClr val="tx1"/>
                    </a:solidFill>
                    <a:latin typeface="Comic Sans MS" panose="030F0902030302020204" pitchFamily="66" charset="0"/>
                    <a:ea typeface="Cambria Math" panose="02040503050406030204" pitchFamily="18" charset="0"/>
                    <a:cs typeface="Times New Roman" panose="02020603050405020304" pitchFamily="18" charset="0"/>
                  </a:rPr>
                  <a:t>Examination of T/CP Invariance</a:t>
                </a:r>
                <a:br>
                  <a:rPr lang="fr-FR" altLang="zh-CN" sz="3600" dirty="0">
                    <a:solidFill>
                      <a:schemeClr val="tx1"/>
                    </a:solidFill>
                    <a:latin typeface="Comic Sans MS" panose="030F0902030302020204" pitchFamily="66" charset="0"/>
                    <a:ea typeface="Cambria Math" panose="02040503050406030204" pitchFamily="18" charset="0"/>
                    <a:cs typeface="Times New Roman" panose="02020603050405020304" pitchFamily="18" charset="0"/>
                  </a:rPr>
                </a:br>
                <a:r>
                  <a:rPr lang="fr-BE" altLang="zh-CN" sz="3600" dirty="0">
                    <a:solidFill>
                      <a:schemeClr val="tx1"/>
                    </a:solidFill>
                    <a:latin typeface="Comic Sans MS" panose="030F0902030302020204" pitchFamily="66" charset="0"/>
                    <a:ea typeface="Cambria Math" panose="02040503050406030204" pitchFamily="18" charset="0"/>
                    <a:cs typeface="Times New Roman" panose="02020603050405020304" pitchFamily="18" charset="0"/>
                  </a:rPr>
                  <a:t>in the </a:t>
                </a:r>
                <a14:m>
                  <m:oMath xmlns:m="http://schemas.openxmlformats.org/officeDocument/2006/math">
                    <m:sSup>
                      <m:sSupPr>
                        <m:ctrlPr>
                          <a:rPr lang="en-US" altLang="zh-CN" sz="3600"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m:rPr>
                            <m:nor/>
                          </m:rPr>
                          <a:rPr lang="fr-FR" altLang="zh-CN" sz="3600" i="0" dirty="0" smtClean="0">
                            <a:solidFill>
                              <a:schemeClr val="tx1"/>
                            </a:solidFill>
                            <a:latin typeface="Comic Sans MS" panose="030F0902030302020204" pitchFamily="66" charset="0"/>
                            <a:ea typeface="Cambria Math" panose="02040503050406030204" pitchFamily="18" charset="0"/>
                            <a:cs typeface="Times New Roman" panose="02020603050405020304" pitchFamily="18" charset="0"/>
                          </a:rPr>
                          <m:t>e</m:t>
                        </m:r>
                      </m:e>
                      <m:sup>
                        <m:r>
                          <m:rPr>
                            <m:nor/>
                          </m:rPr>
                          <a:rPr lang="en-US" altLang="zh-CN" sz="3600" b="0" i="0" dirty="0" smtClean="0">
                            <a:solidFill>
                              <a:schemeClr val="tx1"/>
                            </a:solidFill>
                            <a:latin typeface="Comic Sans MS" panose="030F0902030302020204" pitchFamily="66" charset="0"/>
                            <a:ea typeface="Cambria Math" panose="02040503050406030204" pitchFamily="18" charset="0"/>
                            <a:cs typeface="Times New Roman" panose="02020603050405020304" pitchFamily="18" charset="0"/>
                          </a:rPr>
                          <m:t>+</m:t>
                        </m:r>
                      </m:sup>
                    </m:sSup>
                    <m:sSup>
                      <m:sSupPr>
                        <m:ctrlPr>
                          <a:rPr lang="en-US" altLang="zh-CN" sz="3600"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m:rPr>
                            <m:nor/>
                          </m:rPr>
                          <a:rPr lang="fr-FR" altLang="zh-CN" sz="3600" i="0" dirty="0">
                            <a:solidFill>
                              <a:schemeClr val="tx1"/>
                            </a:solidFill>
                            <a:latin typeface="Comic Sans MS" panose="030F0902030302020204" pitchFamily="66" charset="0"/>
                            <a:ea typeface="Cambria Math" panose="02040503050406030204" pitchFamily="18" charset="0"/>
                            <a:cs typeface="Times New Roman" panose="02020603050405020304" pitchFamily="18" charset="0"/>
                          </a:rPr>
                          <m:t>e</m:t>
                        </m:r>
                      </m:e>
                      <m:sup>
                        <m:r>
                          <m:rPr>
                            <m:nor/>
                          </m:rPr>
                          <a:rPr lang="en-US" altLang="zh-CN" sz="3600" b="0" i="0" dirty="0" smtClean="0">
                            <a:solidFill>
                              <a:schemeClr val="tx1"/>
                            </a:solidFill>
                            <a:latin typeface="Comic Sans MS" panose="030F0902030302020204" pitchFamily="66" charset="0"/>
                            <a:ea typeface="Cambria Math" panose="02040503050406030204" pitchFamily="18" charset="0"/>
                            <a:cs typeface="Times New Roman" panose="02020603050405020304" pitchFamily="18" charset="0"/>
                          </a:rPr>
                          <m:t>−</m:t>
                        </m:r>
                      </m:sup>
                    </m:sSup>
                    <m:r>
                      <m:rPr>
                        <m:nor/>
                      </m:rPr>
                      <a:rPr lang="fr-FR" altLang="zh-CN" sz="3600" i="0" dirty="0" smtClean="0">
                        <a:solidFill>
                          <a:schemeClr val="tx1"/>
                        </a:solidFill>
                        <a:latin typeface="Comic Sans MS" panose="030F0902030302020204" pitchFamily="66" charset="0"/>
                        <a:ea typeface="Cambria Math" panose="02040503050406030204" pitchFamily="18" charset="0"/>
                        <a:cs typeface="Times New Roman" panose="02020603050405020304" pitchFamily="18" charset="0"/>
                      </a:rPr>
                      <m:t>→</m:t>
                    </m:r>
                    <m:sSup>
                      <m:sSupPr>
                        <m:ctrlPr>
                          <a:rPr lang="en-US" altLang="zh-CN" sz="3600"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Symbol" pitchFamily="-84" charset="2"/>
                          </a:rPr>
                        </m:ctrlPr>
                      </m:sSupPr>
                      <m:e>
                        <m:r>
                          <m:rPr>
                            <m:nor/>
                          </m:rPr>
                          <a:rPr lang="en-US" altLang="zh-CN" sz="3600" b="0" i="0" dirty="0" smtClean="0">
                            <a:solidFill>
                              <a:schemeClr val="tx1"/>
                            </a:solidFill>
                            <a:latin typeface="Comic Sans MS" panose="030F0902030302020204" pitchFamily="66" charset="0"/>
                            <a:ea typeface="Cambria Math" panose="02040503050406030204" pitchFamily="18" charset="0"/>
                            <a:cs typeface="Times New Roman" panose="02020603050405020304" pitchFamily="18" charset="0"/>
                            <a:sym typeface="Symbol" pitchFamily="-84" charset="2"/>
                          </a:rPr>
                          <m:t>τ</m:t>
                        </m:r>
                      </m:e>
                      <m:sup>
                        <m:r>
                          <m:rPr>
                            <m:nor/>
                          </m:rPr>
                          <a:rPr lang="en-US" altLang="zh-CN" sz="3600" b="0" i="0" dirty="0" smtClean="0">
                            <a:solidFill>
                              <a:schemeClr val="tx1"/>
                            </a:solidFill>
                            <a:latin typeface="Comic Sans MS" panose="030F0902030302020204" pitchFamily="66" charset="0"/>
                            <a:ea typeface="Cambria Math" panose="02040503050406030204" pitchFamily="18" charset="0"/>
                            <a:cs typeface="Times New Roman" panose="02020603050405020304" pitchFamily="18" charset="0"/>
                            <a:sym typeface="Symbol" pitchFamily="-84" charset="2"/>
                          </a:rPr>
                          <m:t>+</m:t>
                        </m:r>
                      </m:sup>
                    </m:sSup>
                    <m:sSup>
                      <m:sSupPr>
                        <m:ctrlPr>
                          <a:rPr lang="en-US" altLang="zh-CN" sz="3600" i="1" dirty="0">
                            <a:latin typeface="Cambria Math" panose="02040503050406030204" pitchFamily="18" charset="0"/>
                            <a:ea typeface="Cambria Math" panose="02040503050406030204" pitchFamily="18" charset="0"/>
                            <a:cs typeface="Times New Roman" panose="02020603050405020304" pitchFamily="18" charset="0"/>
                            <a:sym typeface="Symbol" pitchFamily="-84" charset="2"/>
                          </a:rPr>
                        </m:ctrlPr>
                      </m:sSupPr>
                      <m:e>
                        <m:r>
                          <m:rPr>
                            <m:nor/>
                          </m:rPr>
                          <a:rPr lang="en-US" altLang="zh-CN" sz="3600" dirty="0">
                            <a:latin typeface="Comic Sans MS" panose="030F0902030302020204" pitchFamily="66" charset="0"/>
                            <a:ea typeface="Cambria Math" panose="02040503050406030204" pitchFamily="18" charset="0"/>
                            <a:cs typeface="Times New Roman" panose="02020603050405020304" pitchFamily="18" charset="0"/>
                            <a:sym typeface="Symbol" pitchFamily="-84" charset="2"/>
                          </a:rPr>
                          <m:t>τ</m:t>
                        </m:r>
                      </m:e>
                      <m:sup>
                        <m:r>
                          <m:rPr>
                            <m:nor/>
                          </m:rPr>
                          <a:rPr lang="en-US" altLang="zh-CN" sz="3600" b="0" i="0" dirty="0" smtClean="0">
                            <a:latin typeface="Comic Sans MS" panose="030F0902030302020204" pitchFamily="66" charset="0"/>
                            <a:ea typeface="Cambria Math" panose="02040503050406030204" pitchFamily="18" charset="0"/>
                            <a:cs typeface="Times New Roman" panose="02020603050405020304" pitchFamily="18" charset="0"/>
                            <a:sym typeface="Symbol" pitchFamily="-84" charset="2"/>
                          </a:rPr>
                          <m:t>−</m:t>
                        </m:r>
                      </m:sup>
                    </m:sSup>
                  </m:oMath>
                </a14:m>
                <a:r>
                  <a:rPr lang="fr-FR" altLang="zh-CN" sz="3600" dirty="0">
                    <a:solidFill>
                      <a:schemeClr val="tx1"/>
                    </a:solidFill>
                    <a:latin typeface="Comic Sans MS" panose="030F0902030302020204" pitchFamily="66" charset="0"/>
                    <a:ea typeface="Cambria Math" panose="02040503050406030204" pitchFamily="18" charset="0"/>
                    <a:cs typeface="Times New Roman" panose="02020603050405020304" pitchFamily="18" charset="0"/>
                  </a:rPr>
                  <a:t>Reaction at BES</a:t>
                </a:r>
                <a:r>
                  <a:rPr lang="en-US" altLang="zh-CN" sz="3600" dirty="0">
                    <a:solidFill>
                      <a:schemeClr val="tx1"/>
                    </a:solidFill>
                    <a:latin typeface="Comic Sans MS" panose="030F0902030302020204" pitchFamily="66" charset="0"/>
                    <a:ea typeface="Cambria Math" panose="02040503050406030204" pitchFamily="18" charset="0"/>
                    <a:cs typeface="Times New Roman" panose="02020603050405020304" pitchFamily="18" charset="0"/>
                  </a:rPr>
                  <a:t>III</a:t>
                </a:r>
                <a:endParaRPr lang="zh-CN" altLang="en-US" sz="3600" dirty="0">
                  <a:solidFill>
                    <a:schemeClr val="tx1"/>
                  </a:solidFill>
                  <a:latin typeface="Comic Sans MS" panose="030F0902030302020204" pitchFamily="66" charset="0"/>
                  <a:cs typeface="Times New Roman" panose="02020603050405020304" pitchFamily="18" charset="0"/>
                </a:endParaRPr>
              </a:p>
            </p:txBody>
          </p:sp>
        </mc:Choice>
        <mc:Fallback xmlns="">
          <p:sp>
            <p:nvSpPr>
              <p:cNvPr id="2" name="标题 1">
                <a:extLst>
                  <a:ext uri="{FF2B5EF4-FFF2-40B4-BE49-F238E27FC236}">
                    <a16:creationId xmlns:a16="http://schemas.microsoft.com/office/drawing/2014/main" id="{A2E35D12-9BEF-4B43-8C53-FB08F9B6DFD7}"/>
                  </a:ext>
                </a:extLst>
              </p:cNvPr>
              <p:cNvSpPr>
                <a:spLocks noGrp="1" noRot="1" noChangeAspect="1" noMove="1" noResize="1" noEditPoints="1" noAdjustHandles="1" noChangeArrowheads="1" noChangeShapeType="1" noTextEdit="1"/>
              </p:cNvSpPr>
              <p:nvPr>
                <p:ph type="ctrTitle"/>
              </p:nvPr>
            </p:nvSpPr>
            <p:spPr>
              <a:xfrm>
                <a:off x="0" y="1800000"/>
                <a:ext cx="12192000" cy="1132233"/>
              </a:xfrm>
              <a:blipFill>
                <a:blip r:embed="rId2"/>
                <a:stretch>
                  <a:fillRect t="-11111" b="-18889"/>
                </a:stretch>
              </a:blipFill>
            </p:spPr>
            <p:txBody>
              <a:bodyPr/>
              <a:lstStyle/>
              <a:p>
                <a:r>
                  <a:rPr lang="zh-CN" altLang="en-US">
                    <a:noFill/>
                  </a:rPr>
                  <a:t> </a:t>
                </a:r>
              </a:p>
            </p:txBody>
          </p:sp>
        </mc:Fallback>
      </mc:AlternateContent>
      <p:sp>
        <p:nvSpPr>
          <p:cNvPr id="3" name="副标题 2">
            <a:extLst>
              <a:ext uri="{FF2B5EF4-FFF2-40B4-BE49-F238E27FC236}">
                <a16:creationId xmlns:a16="http://schemas.microsoft.com/office/drawing/2014/main" id="{D72CA329-86BD-4FCB-90E0-7CB40BD79904}"/>
              </a:ext>
            </a:extLst>
          </p:cNvPr>
          <p:cNvSpPr>
            <a:spLocks noGrp="1"/>
          </p:cNvSpPr>
          <p:nvPr>
            <p:ph type="subTitle" idx="1"/>
          </p:nvPr>
        </p:nvSpPr>
        <p:spPr>
          <a:xfrm>
            <a:off x="0" y="3600000"/>
            <a:ext cx="12192000" cy="2110514"/>
          </a:xfrm>
        </p:spPr>
        <p:txBody>
          <a:bodyPr>
            <a:spAutoFit/>
          </a:bodyPr>
          <a:lstStyle/>
          <a:p>
            <a:pPr>
              <a:lnSpc>
                <a:spcPct val="110000"/>
              </a:lnSpc>
            </a:pPr>
            <a:r>
              <a:rPr lang="en-US" altLang="zh-CN" sz="1800" dirty="0">
                <a:latin typeface="Comic Sans MS" panose="030F0902030302020204" pitchFamily="66" charset="0"/>
                <a:ea typeface="Cambria Math" panose="02040503050406030204" pitchFamily="18" charset="0"/>
                <a:cs typeface="Times New Roman" panose="02020603050405020304" pitchFamily="18" charset="0"/>
              </a:rPr>
              <a:t>Yunhe Yang</a:t>
            </a:r>
            <a:r>
              <a:rPr lang="en-US" altLang="zh-CN" sz="1800" baseline="30000" dirty="0">
                <a:latin typeface="Comic Sans MS" panose="030F0902030302020204" pitchFamily="66" charset="0"/>
                <a:ea typeface="Cambria Math" panose="02040503050406030204" pitchFamily="18" charset="0"/>
                <a:cs typeface="Times New Roman" panose="02020603050405020304" pitchFamily="18" charset="0"/>
              </a:rPr>
              <a:t>1</a:t>
            </a:r>
            <a:r>
              <a:rPr lang="en-US" altLang="zh-CN" sz="1800" dirty="0">
                <a:latin typeface="Comic Sans MS" panose="030F0902030302020204" pitchFamily="66" charset="0"/>
                <a:ea typeface="Cambria Math" panose="02040503050406030204" pitchFamily="18" charset="0"/>
                <a:cs typeface="Times New Roman" panose="02020603050405020304" pitchFamily="18" charset="0"/>
              </a:rPr>
              <a:t>, </a:t>
            </a:r>
            <a:r>
              <a:rPr lang="en" altLang="zh-CN" sz="1800" dirty="0">
                <a:latin typeface="Comic Sans MS" panose="030F0902030302020204" pitchFamily="66" charset="0"/>
              </a:rPr>
              <a:t>Wiriya Ruangyoo</a:t>
            </a:r>
            <a:r>
              <a:rPr lang="en" altLang="zh-CN" sz="1800" baseline="30000" dirty="0">
                <a:latin typeface="Comic Sans MS" panose="030F0902030302020204" pitchFamily="66" charset="0"/>
              </a:rPr>
              <a:t>2</a:t>
            </a:r>
            <a:r>
              <a:rPr lang="en" altLang="zh-CN" sz="1800" dirty="0">
                <a:latin typeface="Comic Sans MS" panose="030F0902030302020204" pitchFamily="66" charset="0"/>
              </a:rPr>
              <a:t>, </a:t>
            </a:r>
            <a:r>
              <a:rPr lang="en-US" altLang="zh-CN" sz="1800" dirty="0">
                <a:latin typeface="Comic Sans MS" panose="030F0902030302020204" pitchFamily="66" charset="0"/>
                <a:ea typeface="Cambria Math" panose="02040503050406030204" pitchFamily="18" charset="0"/>
                <a:cs typeface="Times New Roman" panose="02020603050405020304" pitchFamily="18" charset="0"/>
              </a:rPr>
              <a:t>Ziyu Zhang</a:t>
            </a:r>
            <a:r>
              <a:rPr lang="en-US" altLang="zh-CN" sz="1800" baseline="30000" dirty="0">
                <a:latin typeface="Comic Sans MS" panose="030F0902030302020204" pitchFamily="66" charset="0"/>
                <a:ea typeface="Cambria Math" panose="02040503050406030204" pitchFamily="18" charset="0"/>
                <a:cs typeface="Times New Roman" panose="02020603050405020304" pitchFamily="18" charset="0"/>
              </a:rPr>
              <a:t>1</a:t>
            </a:r>
            <a:r>
              <a:rPr lang="en-US" altLang="zh-CN" sz="1800" dirty="0">
                <a:latin typeface="Comic Sans MS" panose="030F0902030302020204" pitchFamily="66" charset="0"/>
                <a:ea typeface="Cambria Math" panose="02040503050406030204" pitchFamily="18" charset="0"/>
                <a:cs typeface="Times New Roman" panose="02020603050405020304" pitchFamily="18" charset="0"/>
              </a:rPr>
              <a:t>, Zhiyong Wang</a:t>
            </a:r>
            <a:r>
              <a:rPr lang="en-US" altLang="zh-CN" sz="1800" baseline="30000" dirty="0">
                <a:latin typeface="Comic Sans MS" panose="030F0902030302020204" pitchFamily="66" charset="0"/>
                <a:ea typeface="Cambria Math" panose="02040503050406030204" pitchFamily="18" charset="0"/>
                <a:cs typeface="Times New Roman" panose="02020603050405020304" pitchFamily="18" charset="0"/>
              </a:rPr>
              <a:t>4</a:t>
            </a:r>
            <a:r>
              <a:rPr lang="en-US" altLang="zh-CN" sz="1800" dirty="0">
                <a:latin typeface="Comic Sans MS" panose="030F0902030302020204" pitchFamily="66" charset="0"/>
                <a:ea typeface="Cambria Math" panose="02040503050406030204" pitchFamily="18" charset="0"/>
                <a:cs typeface="Times New Roman" panose="02020603050405020304" pitchFamily="18" charset="0"/>
              </a:rPr>
              <a:t>, </a:t>
            </a:r>
            <a:r>
              <a:rPr lang="en-US" altLang="zh-CN" sz="1800" dirty="0" err="1">
                <a:latin typeface="Comic Sans MS" panose="030F0902030302020204" pitchFamily="66" charset="0"/>
                <a:ea typeface="Cambria Math" panose="02040503050406030204" pitchFamily="18" charset="0"/>
                <a:cs typeface="Times New Roman" panose="02020603050405020304" pitchFamily="18" charset="0"/>
              </a:rPr>
              <a:t>Aiqiang</a:t>
            </a:r>
            <a:r>
              <a:rPr lang="en-US" altLang="zh-CN" sz="1800" dirty="0">
                <a:latin typeface="Comic Sans MS" panose="030F0902030302020204" pitchFamily="66" charset="0"/>
                <a:ea typeface="Cambria Math" panose="02040503050406030204" pitchFamily="18" charset="0"/>
                <a:cs typeface="Times New Roman" panose="02020603050405020304" pitchFamily="18" charset="0"/>
              </a:rPr>
              <a:t> Guo</a:t>
            </a:r>
            <a:r>
              <a:rPr lang="en-US" altLang="zh-CN" sz="1800" baseline="30000" dirty="0">
                <a:latin typeface="Comic Sans MS" panose="030F0902030302020204" pitchFamily="66" charset="0"/>
                <a:ea typeface="Cambria Math" panose="02040503050406030204" pitchFamily="18" charset="0"/>
                <a:cs typeface="Times New Roman" panose="02020603050405020304" pitchFamily="18" charset="0"/>
              </a:rPr>
              <a:t>3</a:t>
            </a:r>
            <a:r>
              <a:rPr lang="en-US" altLang="zh-CN" sz="1800" dirty="0">
                <a:latin typeface="Comic Sans MS" panose="030F0902030302020204" pitchFamily="66" charset="0"/>
                <a:ea typeface="Cambria Math" panose="02040503050406030204" pitchFamily="18" charset="0"/>
                <a:cs typeface="Times New Roman" panose="02020603050405020304" pitchFamily="18" charset="0"/>
              </a:rPr>
              <a:t> and </a:t>
            </a:r>
            <a:r>
              <a:rPr lang="en-US" altLang="zh-CN" sz="1800" dirty="0" err="1">
                <a:latin typeface="Comic Sans MS" panose="030F0902030302020204" pitchFamily="66" charset="0"/>
                <a:ea typeface="Cambria Math" panose="02040503050406030204" pitchFamily="18" charset="0"/>
                <a:cs typeface="Times New Roman" panose="02020603050405020304" pitchFamily="18" charset="0"/>
              </a:rPr>
              <a:t>Chunxu</a:t>
            </a:r>
            <a:r>
              <a:rPr lang="en-US" altLang="zh-CN" sz="1800" dirty="0">
                <a:latin typeface="Comic Sans MS" panose="030F0902030302020204" pitchFamily="66" charset="0"/>
                <a:ea typeface="Cambria Math" panose="02040503050406030204" pitchFamily="18" charset="0"/>
                <a:cs typeface="Times New Roman" panose="02020603050405020304" pitchFamily="18" charset="0"/>
              </a:rPr>
              <a:t> Yu</a:t>
            </a:r>
            <a:r>
              <a:rPr lang="en-US" altLang="zh-CN" sz="1800" baseline="30000" dirty="0">
                <a:latin typeface="Comic Sans MS" panose="030F0902030302020204" pitchFamily="66" charset="0"/>
                <a:ea typeface="Cambria Math" panose="02040503050406030204" pitchFamily="18" charset="0"/>
                <a:cs typeface="Times New Roman" panose="02020603050405020304" pitchFamily="18" charset="0"/>
              </a:rPr>
              <a:t>1</a:t>
            </a:r>
          </a:p>
          <a:p>
            <a:pPr>
              <a:lnSpc>
                <a:spcPct val="110000"/>
              </a:lnSpc>
            </a:pPr>
            <a:r>
              <a:rPr lang="en-US" altLang="zh-CN" sz="1800" baseline="30000" dirty="0">
                <a:latin typeface="Comic Sans MS" panose="030F0902030302020204" pitchFamily="66" charset="0"/>
                <a:ea typeface="Cambria Math" panose="02040503050406030204" pitchFamily="18" charset="0"/>
                <a:cs typeface="Times New Roman" panose="02020603050405020304" pitchFamily="18" charset="0"/>
              </a:rPr>
              <a:t>1</a:t>
            </a:r>
            <a:r>
              <a:rPr lang="en-US" altLang="zh-CN" sz="1800" dirty="0">
                <a:latin typeface="Comic Sans MS" panose="030F0902030302020204" pitchFamily="66" charset="0"/>
                <a:ea typeface="Cambria Math" panose="02040503050406030204" pitchFamily="18" charset="0"/>
                <a:cs typeface="Times New Roman" panose="02020603050405020304" pitchFamily="18" charset="0"/>
              </a:rPr>
              <a:t>NanKai University</a:t>
            </a:r>
          </a:p>
          <a:p>
            <a:pPr>
              <a:lnSpc>
                <a:spcPct val="110000"/>
              </a:lnSpc>
            </a:pPr>
            <a:r>
              <a:rPr lang="en" altLang="zh-CN" sz="1800" baseline="30000" dirty="0">
                <a:latin typeface="Comic Sans MS" panose="030F0902030302020204" pitchFamily="66" charset="0"/>
              </a:rPr>
              <a:t>2</a:t>
            </a:r>
            <a:r>
              <a:rPr lang="en" altLang="zh-CN" sz="1800" dirty="0">
                <a:latin typeface="Comic Sans MS" panose="030F0902030302020204" pitchFamily="66" charset="0"/>
              </a:rPr>
              <a:t>Suranaree University of Technology</a:t>
            </a:r>
            <a:endParaRPr lang="en-US" altLang="zh-CN" sz="1800" dirty="0">
              <a:latin typeface="Comic Sans MS" panose="030F0902030302020204" pitchFamily="66" charset="0"/>
              <a:ea typeface="Cambria Math" panose="02040503050406030204" pitchFamily="18" charset="0"/>
              <a:cs typeface="Times New Roman" panose="02020603050405020304" pitchFamily="18" charset="0"/>
            </a:endParaRPr>
          </a:p>
          <a:p>
            <a:pPr>
              <a:lnSpc>
                <a:spcPct val="110000"/>
              </a:lnSpc>
            </a:pPr>
            <a:r>
              <a:rPr lang="en-US" altLang="zh-CN" sz="1800" baseline="30000" dirty="0">
                <a:latin typeface="Comic Sans MS" panose="030F0902030302020204" pitchFamily="66" charset="0"/>
                <a:ea typeface="Cambria Math" panose="02040503050406030204" pitchFamily="18" charset="0"/>
                <a:cs typeface="Times New Roman" panose="02020603050405020304" pitchFamily="18" charset="0"/>
              </a:rPr>
              <a:t>3</a:t>
            </a:r>
            <a:r>
              <a:rPr lang="en-US" altLang="zh-CN" sz="1800" dirty="0">
                <a:latin typeface="Comic Sans MS" panose="030F0902030302020204" pitchFamily="66" charset="0"/>
                <a:ea typeface="Cambria Math" panose="02040503050406030204" pitchFamily="18" charset="0"/>
                <a:cs typeface="Times New Roman" panose="02020603050405020304" pitchFamily="18" charset="0"/>
              </a:rPr>
              <a:t>Institute of Modern Physics</a:t>
            </a:r>
          </a:p>
          <a:p>
            <a:pPr>
              <a:lnSpc>
                <a:spcPct val="110000"/>
              </a:lnSpc>
            </a:pPr>
            <a:r>
              <a:rPr lang="en-US" altLang="zh-CN" sz="1800" baseline="30000" dirty="0">
                <a:latin typeface="Comic Sans MS" panose="030F0902030302020204" pitchFamily="66" charset="0"/>
                <a:cs typeface="Times New Roman" panose="02020603050405020304" pitchFamily="18" charset="0"/>
              </a:rPr>
              <a:t>4</a:t>
            </a:r>
            <a:r>
              <a:rPr lang="en-US" altLang="zh-CN" sz="1800" dirty="0">
                <a:latin typeface="Comic Sans MS" panose="030F0902030302020204" pitchFamily="66" charset="0"/>
                <a:cs typeface="Times New Roman" panose="02020603050405020304" pitchFamily="18" charset="0"/>
              </a:rPr>
              <a:t>Institute of High Energy Physics</a:t>
            </a:r>
          </a:p>
        </p:txBody>
      </p:sp>
      <p:pic>
        <p:nvPicPr>
          <p:cNvPr id="5" name="图片 4">
            <a:extLst>
              <a:ext uri="{FF2B5EF4-FFF2-40B4-BE49-F238E27FC236}">
                <a16:creationId xmlns:a16="http://schemas.microsoft.com/office/drawing/2014/main" id="{4D8C5305-A92C-3242-F800-C9FB8AC5AA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47256" cy="1440000"/>
          </a:xfrm>
          <a:prstGeom prst="rect">
            <a:avLst/>
          </a:prstGeom>
        </p:spPr>
      </p:pic>
      <p:pic>
        <p:nvPicPr>
          <p:cNvPr id="7" name="图片 6">
            <a:extLst>
              <a:ext uri="{FF2B5EF4-FFF2-40B4-BE49-F238E27FC236}">
                <a16:creationId xmlns:a16="http://schemas.microsoft.com/office/drawing/2014/main" id="{2193539D-6A66-718E-C1BC-9951CCB4EF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256" y="0"/>
            <a:ext cx="1184734" cy="1440000"/>
          </a:xfrm>
          <a:prstGeom prst="rect">
            <a:avLst/>
          </a:prstGeom>
        </p:spPr>
      </p:pic>
    </p:spTree>
    <p:extLst>
      <p:ext uri="{BB962C8B-B14F-4D97-AF65-F5344CB8AC3E}">
        <p14:creationId xmlns:p14="http://schemas.microsoft.com/office/powerpoint/2010/main" val="1074835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6BD1FB-8916-4CEE-A066-69F9AA7EA351}"/>
              </a:ext>
            </a:extLst>
          </p:cNvPr>
          <p:cNvSpPr>
            <a:spLocks noGrp="1"/>
          </p:cNvSpPr>
          <p:nvPr>
            <p:ph type="title"/>
          </p:nvPr>
        </p:nvSpPr>
        <p:spPr>
          <a:xfrm>
            <a:off x="0" y="360000"/>
            <a:ext cx="12192000" cy="535531"/>
          </a:xfrm>
        </p:spPr>
        <p:txBody>
          <a:bodyPr wrap="square">
            <a:spAutoFit/>
          </a:bodyPr>
          <a:lstStyle/>
          <a:p>
            <a:pPr algn="ctr"/>
            <a:r>
              <a:rPr kumimoji="1" lang="en-US" altLang="zh-CN" sz="3200" dirty="0">
                <a:latin typeface="Comic Sans MS" panose="030F0902030302020204" pitchFamily="66" charset="0"/>
                <a:ea typeface="Cambria Math" panose="02040503050406030204" pitchFamily="18" charset="0"/>
              </a:rPr>
              <a:t>Outline</a:t>
            </a:r>
            <a:endParaRPr kumimoji="1" lang="zh-CN" altLang="en-US" sz="3200" dirty="0">
              <a:latin typeface="Comic Sans MS" panose="030F0902030302020204" pitchFamily="66" charset="0"/>
            </a:endParaRPr>
          </a:p>
        </p:txBody>
      </p:sp>
      <p:sp>
        <p:nvSpPr>
          <p:cNvPr id="3" name="内容占位符 2">
            <a:extLst>
              <a:ext uri="{FF2B5EF4-FFF2-40B4-BE49-F238E27FC236}">
                <a16:creationId xmlns:a16="http://schemas.microsoft.com/office/drawing/2014/main" id="{71CBD9BB-79F9-A0CD-17BF-A76049FACA87}"/>
              </a:ext>
            </a:extLst>
          </p:cNvPr>
          <p:cNvSpPr>
            <a:spLocks noGrp="1"/>
          </p:cNvSpPr>
          <p:nvPr>
            <p:ph idx="1"/>
          </p:nvPr>
        </p:nvSpPr>
        <p:spPr>
          <a:xfrm>
            <a:off x="0" y="1260000"/>
            <a:ext cx="12192000" cy="3649204"/>
          </a:xfrm>
        </p:spPr>
        <p:txBody>
          <a:bodyPr lIns="720000" rIns="720000">
            <a:spAutoFit/>
          </a:bodyPr>
          <a:lstStyle/>
          <a:p>
            <a:pPr marL="0" indent="0">
              <a:buNone/>
            </a:pPr>
            <a:r>
              <a:rPr lang="en-US" altLang="zh-CN" sz="2400" dirty="0">
                <a:latin typeface="Comic Sans MS" panose="030F0902030302020204" pitchFamily="66" charset="0"/>
                <a:ea typeface="Cambria Math" panose="02040503050406030204" pitchFamily="18" charset="0"/>
                <a:cs typeface="Times New Roman" panose="02020603050405020304" pitchFamily="18" charset="0"/>
              </a:rPr>
              <a:t>1. Motivation</a:t>
            </a:r>
          </a:p>
          <a:p>
            <a:pPr marL="0" indent="0">
              <a:buNone/>
            </a:pPr>
            <a:r>
              <a:rPr lang="en-US" altLang="zh-CN" sz="2400" dirty="0">
                <a:latin typeface="Comic Sans MS" panose="030F0902030302020204" pitchFamily="66" charset="0"/>
                <a:ea typeface="Cambria Math" panose="02040503050406030204" pitchFamily="18" charset="0"/>
                <a:cs typeface="Times New Roman" panose="02020603050405020304" pitchFamily="18" charset="0"/>
              </a:rPr>
              <a:t>2. Method</a:t>
            </a:r>
          </a:p>
          <a:p>
            <a:pPr marL="0" indent="0">
              <a:buNone/>
            </a:pPr>
            <a:r>
              <a:rPr kumimoji="1" lang="en-US" altLang="zh-CN" sz="2400" dirty="0">
                <a:latin typeface="Comic Sans MS" panose="030F0902030302020204" pitchFamily="66" charset="0"/>
                <a:ea typeface="Cambria Math" panose="02040503050406030204" pitchFamily="18" charset="0"/>
              </a:rPr>
              <a:t>3. </a:t>
            </a:r>
            <a:r>
              <a:rPr lang="en" altLang="zh-CN" sz="2400" dirty="0">
                <a:latin typeface="Comic Sans MS" panose="030F0902030302020204" pitchFamily="66" charset="0"/>
              </a:rPr>
              <a:t>Monte Carlo</a:t>
            </a:r>
            <a:r>
              <a:rPr kumimoji="1" lang="en-US" altLang="zh-CN" sz="2400" dirty="0">
                <a:latin typeface="Comic Sans MS" panose="030F0902030302020204" pitchFamily="66" charset="0"/>
                <a:ea typeface="Cambria Math" panose="02040503050406030204" pitchFamily="18" charset="0"/>
              </a:rPr>
              <a:t> sample</a:t>
            </a:r>
          </a:p>
          <a:p>
            <a:pPr marL="0" indent="0">
              <a:buNone/>
            </a:pPr>
            <a:r>
              <a:rPr kumimoji="1" lang="en-US" altLang="zh-CN" sz="2400" dirty="0">
                <a:latin typeface="Comic Sans MS" panose="030F0902030302020204" pitchFamily="66" charset="0"/>
                <a:ea typeface="Cambria Math" panose="02040503050406030204" pitchFamily="18" charset="0"/>
              </a:rPr>
              <a:t>4. Event selection</a:t>
            </a:r>
          </a:p>
          <a:p>
            <a:pPr marL="0" indent="0">
              <a:buNone/>
            </a:pPr>
            <a:r>
              <a:rPr kumimoji="1" lang="en-US" altLang="zh-CN" sz="2400" dirty="0">
                <a:latin typeface="Comic Sans MS" panose="030F0902030302020204" pitchFamily="66" charset="0"/>
                <a:ea typeface="Cambria Math" panose="02040503050406030204" pitchFamily="18" charset="0"/>
              </a:rPr>
              <a:t>5.</a:t>
            </a:r>
            <a:r>
              <a:rPr lang="en-US" altLang="zh-CN" sz="2400" dirty="0">
                <a:latin typeface="Comic Sans MS" panose="030F0902030302020204" pitchFamily="66" charset="0"/>
                <a:ea typeface="Cambria Math" panose="02040503050406030204" pitchFamily="18" charset="0"/>
              </a:rPr>
              <a:t> Background analysis </a:t>
            </a:r>
          </a:p>
          <a:p>
            <a:pPr marL="0" indent="0">
              <a:buNone/>
            </a:pPr>
            <a:r>
              <a:rPr kumimoji="1" lang="en-US" altLang="zh-CN" sz="2400" dirty="0">
                <a:latin typeface="Comic Sans MS" panose="030F0902030302020204" pitchFamily="66" charset="0"/>
                <a:ea typeface="Cambria Math" panose="02040503050406030204" pitchFamily="18" charset="0"/>
              </a:rPr>
              <a:t>6. </a:t>
            </a:r>
            <a:r>
              <a:rPr lang="en-US" altLang="zh-CN" sz="2400" dirty="0">
                <a:latin typeface="Comic Sans MS" panose="030F0902030302020204" pitchFamily="66" charset="0"/>
                <a:ea typeface="Cambria Math" panose="02040503050406030204" pitchFamily="18" charset="0"/>
              </a:rPr>
              <a:t>Systematic uncertainty</a:t>
            </a:r>
            <a:endParaRPr kumimoji="1" lang="en-US" altLang="zh-CN" sz="2400" dirty="0">
              <a:latin typeface="Comic Sans MS" panose="030F0902030302020204" pitchFamily="66" charset="0"/>
              <a:ea typeface="Cambria Math" panose="02040503050406030204" pitchFamily="18" charset="0"/>
            </a:endParaRPr>
          </a:p>
          <a:p>
            <a:pPr marL="0" indent="0">
              <a:buNone/>
            </a:pPr>
            <a:r>
              <a:rPr kumimoji="1" lang="en-US" altLang="zh-CN" sz="2400" dirty="0">
                <a:latin typeface="Comic Sans MS" panose="030F0902030302020204" pitchFamily="66" charset="0"/>
                <a:ea typeface="Cambria Math" panose="02040503050406030204" pitchFamily="18" charset="0"/>
              </a:rPr>
              <a:t>7. </a:t>
            </a:r>
            <a:r>
              <a:rPr lang="en-US" altLang="zh-CN" sz="2400" dirty="0">
                <a:latin typeface="Comic Sans MS" panose="030F0902030302020204" pitchFamily="66" charset="0"/>
                <a:ea typeface="Cambria Math" panose="02040503050406030204" pitchFamily="18" charset="0"/>
              </a:rPr>
              <a:t>Results based on inclusive MC</a:t>
            </a:r>
          </a:p>
          <a:p>
            <a:pPr marL="0" indent="0">
              <a:buNone/>
            </a:pPr>
            <a:r>
              <a:rPr lang="en-US" altLang="zh-CN" sz="2400" dirty="0">
                <a:latin typeface="Comic Sans MS" panose="030F0902030302020204" pitchFamily="66" charset="0"/>
                <a:ea typeface="Cambria Math" panose="02040503050406030204" pitchFamily="18" charset="0"/>
              </a:rPr>
              <a:t>8. Summery</a:t>
            </a:r>
            <a:r>
              <a:rPr lang="zh-CN" altLang="en-US" sz="2400" dirty="0">
                <a:latin typeface="Comic Sans MS" panose="030F0902030302020204" pitchFamily="66" charset="0"/>
                <a:ea typeface="Cambria Math" panose="02040503050406030204" pitchFamily="18" charset="0"/>
              </a:rPr>
              <a:t> </a:t>
            </a:r>
            <a:r>
              <a:rPr lang="en-US" altLang="zh-CN" sz="2400" dirty="0">
                <a:latin typeface="Comic Sans MS" panose="030F0902030302020204" pitchFamily="66" charset="0"/>
                <a:ea typeface="Cambria Math" panose="02040503050406030204" pitchFamily="18" charset="0"/>
              </a:rPr>
              <a:t>and next to do</a:t>
            </a:r>
            <a:endParaRPr kumimoji="1" lang="zh-CN" altLang="en-US" sz="2400" dirty="0">
              <a:latin typeface="Comic Sans MS" panose="030F0902030302020204" pitchFamily="66" charset="0"/>
            </a:endParaRPr>
          </a:p>
        </p:txBody>
      </p:sp>
      <p:sp>
        <p:nvSpPr>
          <p:cNvPr id="4" name="日期占位符 3">
            <a:extLst>
              <a:ext uri="{FF2B5EF4-FFF2-40B4-BE49-F238E27FC236}">
                <a16:creationId xmlns:a16="http://schemas.microsoft.com/office/drawing/2014/main" id="{EE2D02A2-5EF6-D5D0-1773-EF936E1D461F}"/>
              </a:ext>
            </a:extLst>
          </p:cNvPr>
          <p:cNvSpPr>
            <a:spLocks noGrp="1"/>
          </p:cNvSpPr>
          <p:nvPr>
            <p:ph type="dt" sz="half" idx="10"/>
          </p:nvPr>
        </p:nvSpPr>
        <p:spPr/>
        <p:txBody>
          <a:bodyPr/>
          <a:lstStyle/>
          <a:p>
            <a:fld id="{A35CD19C-06E9-4AAC-B80C-DE4C22E21A18}" type="datetime1">
              <a:rPr lang="zh-CN" altLang="en-US" smtClean="0"/>
              <a:t>2025/7/29</a:t>
            </a:fld>
            <a:endParaRPr lang="zh-CN" altLang="en-US"/>
          </a:p>
        </p:txBody>
      </p:sp>
      <p:sp>
        <p:nvSpPr>
          <p:cNvPr id="5" name="页脚占位符 4">
            <a:extLst>
              <a:ext uri="{FF2B5EF4-FFF2-40B4-BE49-F238E27FC236}">
                <a16:creationId xmlns:a16="http://schemas.microsoft.com/office/drawing/2014/main" id="{1C2B79A1-9808-CA91-8BA0-357D42080557}"/>
              </a:ext>
            </a:extLst>
          </p:cNvPr>
          <p:cNvSpPr>
            <a:spLocks noGrp="1"/>
          </p:cNvSpPr>
          <p:nvPr>
            <p:ph type="ftr" sz="quarter" idx="11"/>
          </p:nvPr>
        </p:nvSpPr>
        <p:spPr/>
        <p:txBody>
          <a:bodyPr/>
          <a:lstStyle/>
          <a:p>
            <a:r>
              <a:rPr lang="en-US" altLang="zh-CN"/>
              <a:t>Examination of T/CP Invariance</a:t>
            </a:r>
            <a:endParaRPr lang="zh-CN" altLang="en-US"/>
          </a:p>
        </p:txBody>
      </p:sp>
      <p:sp>
        <p:nvSpPr>
          <p:cNvPr id="6" name="灯片编号占位符 5">
            <a:extLst>
              <a:ext uri="{FF2B5EF4-FFF2-40B4-BE49-F238E27FC236}">
                <a16:creationId xmlns:a16="http://schemas.microsoft.com/office/drawing/2014/main" id="{FFC55201-C3A5-AFAB-3276-B8416A02CD35}"/>
              </a:ext>
            </a:extLst>
          </p:cNvPr>
          <p:cNvSpPr>
            <a:spLocks noGrp="1"/>
          </p:cNvSpPr>
          <p:nvPr>
            <p:ph type="sldNum" sz="quarter" idx="12"/>
          </p:nvPr>
        </p:nvSpPr>
        <p:spPr/>
        <p:txBody>
          <a:bodyPr/>
          <a:lstStyle/>
          <a:p>
            <a:fld id="{33038C33-7068-4225-BE1B-FBEE078717E7}" type="slidenum">
              <a:rPr lang="zh-CN" altLang="en-US" smtClean="0"/>
              <a:t>15</a:t>
            </a:fld>
            <a:endParaRPr lang="zh-CN" altLang="en-US"/>
          </a:p>
        </p:txBody>
      </p:sp>
      <p:pic>
        <p:nvPicPr>
          <p:cNvPr id="7" name="图片 6">
            <a:extLst>
              <a:ext uri="{FF2B5EF4-FFF2-40B4-BE49-F238E27FC236}">
                <a16:creationId xmlns:a16="http://schemas.microsoft.com/office/drawing/2014/main" id="{4086AAF9-1F3F-C5F0-C54F-2BB18F854D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 y="0"/>
            <a:ext cx="1085445" cy="1080000"/>
          </a:xfrm>
          <a:prstGeom prst="rect">
            <a:avLst/>
          </a:prstGeom>
        </p:spPr>
      </p:pic>
      <p:pic>
        <p:nvPicPr>
          <p:cNvPr id="8" name="图片 7">
            <a:extLst>
              <a:ext uri="{FF2B5EF4-FFF2-40B4-BE49-F238E27FC236}">
                <a16:creationId xmlns:a16="http://schemas.microsoft.com/office/drawing/2014/main" id="{3AD429F0-F4B6-6E72-AF59-4E35857112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450" y="0"/>
            <a:ext cx="888554" cy="1080000"/>
          </a:xfrm>
          <a:prstGeom prst="rect">
            <a:avLst/>
          </a:prstGeom>
        </p:spPr>
      </p:pic>
    </p:spTree>
    <p:extLst>
      <p:ext uri="{BB962C8B-B14F-4D97-AF65-F5344CB8AC3E}">
        <p14:creationId xmlns:p14="http://schemas.microsoft.com/office/powerpoint/2010/main" val="2999354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6F3F7-A23D-CE3B-F3FD-0B933ADC0FB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FB341EA-AA13-7853-ADA8-2C0A761CFC5B}"/>
              </a:ext>
            </a:extLst>
          </p:cNvPr>
          <p:cNvSpPr>
            <a:spLocks noGrp="1"/>
          </p:cNvSpPr>
          <p:nvPr>
            <p:ph type="title"/>
          </p:nvPr>
        </p:nvSpPr>
        <p:spPr>
          <a:xfrm>
            <a:off x="0" y="360000"/>
            <a:ext cx="12192000" cy="535531"/>
          </a:xfrm>
        </p:spPr>
        <p:txBody>
          <a:bodyPr wrap="square">
            <a:spAutoFit/>
          </a:bodyPr>
          <a:lstStyle/>
          <a:p>
            <a:pPr algn="ctr"/>
            <a:r>
              <a:rPr kumimoji="1" lang="en-US" altLang="zh-CN" sz="3200" dirty="0">
                <a:latin typeface="Comic Sans MS" panose="030F0902030302020204" pitchFamily="66" charset="0"/>
                <a:ea typeface="Cambria Math" panose="02040503050406030204" pitchFamily="18" charset="0"/>
              </a:rPr>
              <a:t>1. Motivation</a:t>
            </a:r>
            <a:endParaRPr kumimoji="1" lang="zh-CN" altLang="en-US" sz="3200" dirty="0">
              <a:latin typeface="Comic Sans MS" panose="030F0902030302020204" pitchFamily="66"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DEFFF194-E05E-BC59-5696-CF154B78FAF7}"/>
                  </a:ext>
                </a:extLst>
              </p:cNvPr>
              <p:cNvSpPr>
                <a:spLocks noGrp="1"/>
              </p:cNvSpPr>
              <p:nvPr>
                <p:ph idx="1"/>
              </p:nvPr>
            </p:nvSpPr>
            <p:spPr>
              <a:xfrm>
                <a:off x="0" y="1260000"/>
                <a:ext cx="12191999" cy="1928926"/>
              </a:xfrm>
            </p:spPr>
            <p:txBody>
              <a:bodyPr wrap="square" lIns="360000" rIns="360000">
                <a:spAutoFit/>
              </a:bodyPr>
              <a:lstStyle/>
              <a:p>
                <a:pPr>
                  <a:lnSpc>
                    <a:spcPct val="100000"/>
                  </a:lnSpc>
                  <a:buClr>
                    <a:schemeClr val="tx1"/>
                  </a:buClr>
                  <a:buFont typeface="Wingdings" pitchFamily="2" charset="2"/>
                  <a:buChar char="Ø"/>
                </a:pPr>
                <a:r>
                  <a:rPr lang="en-US" altLang="zh-CN" sz="2000" dirty="0">
                    <a:latin typeface="Comic Sans MS" panose="030F0902030302020204" pitchFamily="66" charset="0"/>
                  </a:rPr>
                  <a:t>The CP violation provided by the standard model is far from sufficient to explain the observed degree of matter-antimatter</a:t>
                </a:r>
                <a:r>
                  <a:rPr lang="zh-CN" altLang="en-US" sz="2000" dirty="0">
                    <a:latin typeface="Comic Sans MS" panose="030F0902030302020204" pitchFamily="66" charset="0"/>
                  </a:rPr>
                  <a:t> </a:t>
                </a:r>
                <a:r>
                  <a:rPr lang="en-US" altLang="zh-CN" sz="2000" dirty="0">
                    <a:latin typeface="Comic Sans MS" panose="030F0902030302020204" pitchFamily="66" charset="0"/>
                  </a:rPr>
                  <a:t>asymmetry.</a:t>
                </a:r>
              </a:p>
              <a:p>
                <a:pPr>
                  <a:lnSpc>
                    <a:spcPct val="100000"/>
                  </a:lnSpc>
                  <a:buClr>
                    <a:schemeClr val="tx1"/>
                  </a:buClr>
                  <a:buFont typeface="Wingdings" pitchFamily="2" charset="2"/>
                  <a:buChar char="Ø"/>
                </a:pPr>
                <a:r>
                  <a:rPr lang="en" altLang="zh-CN" sz="2000" dirty="0">
                    <a:latin typeface="Comic Sans MS" panose="030F0902030302020204" pitchFamily="66" charset="0"/>
                  </a:rPr>
                  <a:t>At present, scientists have successively observed the CP violation phenomenon in the K, B, and D meson systems. Meanwhile, in the LHCb experiment in 2025, the CP violation phenomenon was discovered in the baryon sector through </a:t>
                </a:r>
                <a14:m>
                  <m:oMath xmlns:m="http://schemas.openxmlformats.org/officeDocument/2006/math">
                    <m:sSubSup>
                      <m:sSubSupPr>
                        <m:ctrlPr>
                          <a:rPr lang="en" altLang="zh-CN" sz="2000" i="1" dirty="0" smtClean="0">
                            <a:latin typeface="Cambria Math" panose="02040503050406030204" pitchFamily="18" charset="0"/>
                          </a:rPr>
                        </m:ctrlPr>
                      </m:sSubSupPr>
                      <m:e>
                        <m:r>
                          <m:rPr>
                            <m:nor/>
                          </m:rPr>
                          <a:rPr lang="en" altLang="zh-CN" sz="2000" i="0" dirty="0" smtClean="0">
                            <a:latin typeface="Comic Sans MS" panose="030F0902030302020204" pitchFamily="66" charset="0"/>
                            <a:ea typeface="SimSun" panose="02010600030101010101" pitchFamily="2" charset="-122"/>
                          </a:rPr>
                          <m:t>Λ</m:t>
                        </m:r>
                      </m:e>
                      <m:sub>
                        <m:r>
                          <m:rPr>
                            <m:nor/>
                          </m:rPr>
                          <a:rPr lang="en" altLang="zh-CN" sz="2000" i="0" dirty="0" smtClean="0">
                            <a:latin typeface="Comic Sans MS" panose="030F0902030302020204" pitchFamily="66" charset="0"/>
                            <a:ea typeface="SimSun" panose="02010600030101010101" pitchFamily="2" charset="-122"/>
                          </a:rPr>
                          <m:t>b</m:t>
                        </m:r>
                      </m:sub>
                      <m:sup>
                        <m:r>
                          <m:rPr>
                            <m:nor/>
                          </m:rPr>
                          <a:rPr lang="en" altLang="zh-CN" sz="2000" i="0" dirty="0" smtClean="0">
                            <a:latin typeface="Comic Sans MS" panose="030F0902030302020204" pitchFamily="66" charset="0"/>
                            <a:ea typeface="SimSun" panose="02010600030101010101" pitchFamily="2" charset="-122"/>
                          </a:rPr>
                          <m:t>0</m:t>
                        </m:r>
                      </m:sup>
                    </m:sSubSup>
                    <m:r>
                      <m:rPr>
                        <m:nor/>
                      </m:rPr>
                      <a:rPr lang="en" altLang="zh-CN" sz="2000" i="0" dirty="0" smtClean="0">
                        <a:latin typeface="Comic Sans MS" panose="030F0902030302020204" pitchFamily="66" charset="0"/>
                        <a:ea typeface="SimSun" panose="02010600030101010101" pitchFamily="2" charset="-122"/>
                      </a:rPr>
                      <m:t>→</m:t>
                    </m:r>
                    <m:r>
                      <m:rPr>
                        <m:nor/>
                      </m:rPr>
                      <a:rPr lang="en" altLang="zh-CN" sz="2000" i="0" dirty="0">
                        <a:latin typeface="Comic Sans MS" panose="030F0902030302020204" pitchFamily="66" charset="0"/>
                        <a:ea typeface="SimSun" panose="02010600030101010101" pitchFamily="2" charset="-122"/>
                      </a:rPr>
                      <m:t>p</m:t>
                    </m:r>
                    <m:sSup>
                      <m:sSupPr>
                        <m:ctrlPr>
                          <a:rPr lang="en" altLang="zh-CN" sz="2000" i="1" dirty="0">
                            <a:latin typeface="Cambria Math" panose="02040503050406030204" pitchFamily="18" charset="0"/>
                          </a:rPr>
                        </m:ctrlPr>
                      </m:sSupPr>
                      <m:e>
                        <m:r>
                          <m:rPr>
                            <m:nor/>
                          </m:rPr>
                          <a:rPr lang="en" altLang="zh-CN" sz="2000" i="0" dirty="0">
                            <a:latin typeface="Comic Sans MS" panose="030F0902030302020204" pitchFamily="66" charset="0"/>
                            <a:ea typeface="SimSun" panose="02010600030101010101" pitchFamily="2" charset="-122"/>
                          </a:rPr>
                          <m:t>K</m:t>
                        </m:r>
                      </m:e>
                      <m:sup>
                        <m:r>
                          <m:rPr>
                            <m:nor/>
                          </m:rPr>
                          <a:rPr lang="en" altLang="zh-CN" sz="2000" i="0" dirty="0">
                            <a:latin typeface="Comic Sans MS" panose="030F0902030302020204" pitchFamily="66" charset="0"/>
                            <a:ea typeface="SimSun" panose="02010600030101010101" pitchFamily="2" charset="-122"/>
                          </a:rPr>
                          <m:t>−</m:t>
                        </m:r>
                      </m:sup>
                    </m:sSup>
                    <m:sSup>
                      <m:sSupPr>
                        <m:ctrlPr>
                          <a:rPr lang="en" altLang="zh-CN" sz="2000" i="1" dirty="0" smtClean="0">
                            <a:latin typeface="Cambria Math" panose="02040503050406030204" pitchFamily="18" charset="0"/>
                          </a:rPr>
                        </m:ctrlPr>
                      </m:sSupPr>
                      <m:e>
                        <m:r>
                          <m:rPr>
                            <m:nor/>
                          </m:rPr>
                          <a:rPr lang="en" altLang="zh-CN" sz="2000" i="0" dirty="0" smtClean="0">
                            <a:latin typeface="Comic Sans MS" panose="030F0902030302020204" pitchFamily="66" charset="0"/>
                            <a:ea typeface="SimSun" panose="02010600030101010101" pitchFamily="2" charset="-122"/>
                          </a:rPr>
                          <m:t>π</m:t>
                        </m:r>
                      </m:e>
                      <m:sup>
                        <m:r>
                          <m:rPr>
                            <m:nor/>
                          </m:rPr>
                          <a:rPr lang="en" altLang="zh-CN" sz="2000" i="0" dirty="0">
                            <a:latin typeface="Comic Sans MS" panose="030F0902030302020204" pitchFamily="66" charset="0"/>
                            <a:ea typeface="SimSun" panose="02010600030101010101" pitchFamily="2" charset="-122"/>
                          </a:rPr>
                          <m:t>+</m:t>
                        </m:r>
                      </m:sup>
                    </m:sSup>
                    <m:sSup>
                      <m:sSupPr>
                        <m:ctrlPr>
                          <a:rPr lang="en" altLang="zh-CN" sz="2000" i="1" dirty="0" smtClean="0">
                            <a:latin typeface="Cambria Math" panose="02040503050406030204" pitchFamily="18" charset="0"/>
                          </a:rPr>
                        </m:ctrlPr>
                      </m:sSupPr>
                      <m:e>
                        <m:r>
                          <m:rPr>
                            <m:nor/>
                          </m:rPr>
                          <a:rPr lang="en" altLang="zh-CN" sz="2000" i="0" dirty="0" smtClean="0">
                            <a:latin typeface="Comic Sans MS" panose="030F0902030302020204" pitchFamily="66" charset="0"/>
                            <a:ea typeface="SimSun" panose="02010600030101010101" pitchFamily="2" charset="-122"/>
                          </a:rPr>
                          <m:t>π</m:t>
                        </m:r>
                      </m:e>
                      <m:sup>
                        <m:r>
                          <m:rPr>
                            <m:nor/>
                          </m:rPr>
                          <a:rPr lang="en" altLang="zh-CN" sz="2000" i="0" dirty="0">
                            <a:latin typeface="Comic Sans MS" panose="030F0902030302020204" pitchFamily="66" charset="0"/>
                            <a:ea typeface="SimSun" panose="02010600030101010101" pitchFamily="2" charset="-122"/>
                          </a:rPr>
                          <m:t>−</m:t>
                        </m:r>
                      </m:sup>
                    </m:sSup>
                  </m:oMath>
                </a14:m>
                <a:r>
                  <a:rPr lang="en" altLang="zh-CN" sz="2000" dirty="0">
                    <a:latin typeface="Comic Sans MS" panose="030F0902030302020204" pitchFamily="66" charset="0"/>
                  </a:rPr>
                  <a:t>. </a:t>
                </a:r>
              </a:p>
            </p:txBody>
          </p:sp>
        </mc:Choice>
        <mc:Fallback xmlns="">
          <p:sp>
            <p:nvSpPr>
              <p:cNvPr id="3" name="内容占位符 2">
                <a:extLst>
                  <a:ext uri="{FF2B5EF4-FFF2-40B4-BE49-F238E27FC236}">
                    <a16:creationId xmlns:a16="http://schemas.microsoft.com/office/drawing/2014/main" id="{DEFFF194-E05E-BC59-5696-CF154B78FAF7}"/>
                  </a:ext>
                </a:extLst>
              </p:cNvPr>
              <p:cNvSpPr>
                <a:spLocks noGrp="1" noRot="1" noChangeAspect="1" noMove="1" noResize="1" noEditPoints="1" noAdjustHandles="1" noChangeArrowheads="1" noChangeShapeType="1" noTextEdit="1"/>
              </p:cNvSpPr>
              <p:nvPr>
                <p:ph idx="1"/>
              </p:nvPr>
            </p:nvSpPr>
            <p:spPr>
              <a:xfrm>
                <a:off x="0" y="1260000"/>
                <a:ext cx="12191999" cy="1928926"/>
              </a:xfrm>
              <a:blipFill>
                <a:blip r:embed="rId2"/>
                <a:stretch>
                  <a:fillRect t="-1961" b="-1961"/>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0C5CF7DC-0465-89B7-8C09-634E8524324E}"/>
              </a:ext>
            </a:extLst>
          </p:cNvPr>
          <p:cNvSpPr>
            <a:spLocks noGrp="1"/>
          </p:cNvSpPr>
          <p:nvPr>
            <p:ph type="dt" sz="half" idx="10"/>
          </p:nvPr>
        </p:nvSpPr>
        <p:spPr/>
        <p:txBody>
          <a:bodyPr/>
          <a:lstStyle/>
          <a:p>
            <a:fld id="{A35CD19C-06E9-4AAC-B80C-DE4C22E21A18}" type="datetime1">
              <a:rPr lang="zh-CN" altLang="en-US" smtClean="0"/>
              <a:t>2025/7/29</a:t>
            </a:fld>
            <a:endParaRPr lang="zh-CN" altLang="en-US"/>
          </a:p>
        </p:txBody>
      </p:sp>
      <p:sp>
        <p:nvSpPr>
          <p:cNvPr id="5" name="页脚占位符 4">
            <a:extLst>
              <a:ext uri="{FF2B5EF4-FFF2-40B4-BE49-F238E27FC236}">
                <a16:creationId xmlns:a16="http://schemas.microsoft.com/office/drawing/2014/main" id="{0F7EA784-F843-90F8-4A4F-6F404F3722C2}"/>
              </a:ext>
            </a:extLst>
          </p:cNvPr>
          <p:cNvSpPr>
            <a:spLocks noGrp="1"/>
          </p:cNvSpPr>
          <p:nvPr>
            <p:ph type="ftr" sz="quarter" idx="11"/>
          </p:nvPr>
        </p:nvSpPr>
        <p:spPr/>
        <p:txBody>
          <a:bodyPr/>
          <a:lstStyle/>
          <a:p>
            <a:r>
              <a:rPr lang="en-US" altLang="zh-CN"/>
              <a:t>Examination of T/CP Invariance</a:t>
            </a:r>
            <a:endParaRPr lang="zh-CN" altLang="en-US"/>
          </a:p>
        </p:txBody>
      </p:sp>
      <p:sp>
        <p:nvSpPr>
          <p:cNvPr id="6" name="灯片编号占位符 5">
            <a:extLst>
              <a:ext uri="{FF2B5EF4-FFF2-40B4-BE49-F238E27FC236}">
                <a16:creationId xmlns:a16="http://schemas.microsoft.com/office/drawing/2014/main" id="{06481261-CCBE-EC2F-726F-6267A1517C68}"/>
              </a:ext>
            </a:extLst>
          </p:cNvPr>
          <p:cNvSpPr>
            <a:spLocks noGrp="1"/>
          </p:cNvSpPr>
          <p:nvPr>
            <p:ph type="sldNum" sz="quarter" idx="12"/>
          </p:nvPr>
        </p:nvSpPr>
        <p:spPr/>
        <p:txBody>
          <a:bodyPr/>
          <a:lstStyle/>
          <a:p>
            <a:fld id="{33038C33-7068-4225-BE1B-FBEE078717E7}" type="slidenum">
              <a:rPr lang="zh-CN" altLang="en-US" smtClean="0"/>
              <a:t>16</a:t>
            </a:fld>
            <a:endParaRPr lang="zh-CN" altLang="en-US" dirty="0"/>
          </a:p>
        </p:txBody>
      </p:sp>
      <p:pic>
        <p:nvPicPr>
          <p:cNvPr id="7" name="图片 6">
            <a:extLst>
              <a:ext uri="{FF2B5EF4-FFF2-40B4-BE49-F238E27FC236}">
                <a16:creationId xmlns:a16="http://schemas.microsoft.com/office/drawing/2014/main" id="{ADE42649-DC00-72E4-9E55-4CDD6B66AD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 y="0"/>
            <a:ext cx="1085445" cy="1080000"/>
          </a:xfrm>
          <a:prstGeom prst="rect">
            <a:avLst/>
          </a:prstGeom>
        </p:spPr>
      </p:pic>
      <p:pic>
        <p:nvPicPr>
          <p:cNvPr id="8" name="图片 7">
            <a:extLst>
              <a:ext uri="{FF2B5EF4-FFF2-40B4-BE49-F238E27FC236}">
                <a16:creationId xmlns:a16="http://schemas.microsoft.com/office/drawing/2014/main" id="{6FD0D68E-0A99-2117-DA85-7B52F3AC7A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450" y="0"/>
            <a:ext cx="888554" cy="1080000"/>
          </a:xfrm>
          <a:prstGeom prst="rect">
            <a:avLst/>
          </a:prstGeom>
        </p:spPr>
      </p:pic>
    </p:spTree>
    <p:extLst>
      <p:ext uri="{BB962C8B-B14F-4D97-AF65-F5344CB8AC3E}">
        <p14:creationId xmlns:p14="http://schemas.microsoft.com/office/powerpoint/2010/main" val="2991175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0B6FD-B85D-0D04-3CFA-3545A3CFAE6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277470E-B7D6-D2D2-B07B-B91A22644635}"/>
              </a:ext>
            </a:extLst>
          </p:cNvPr>
          <p:cNvSpPr>
            <a:spLocks noGrp="1"/>
          </p:cNvSpPr>
          <p:nvPr>
            <p:ph type="title"/>
          </p:nvPr>
        </p:nvSpPr>
        <p:spPr>
          <a:xfrm>
            <a:off x="0" y="360000"/>
            <a:ext cx="12192000" cy="535531"/>
          </a:xfrm>
        </p:spPr>
        <p:txBody>
          <a:bodyPr wrap="square">
            <a:spAutoFit/>
          </a:bodyPr>
          <a:lstStyle/>
          <a:p>
            <a:pPr algn="ctr"/>
            <a:r>
              <a:rPr kumimoji="1" lang="en-US" altLang="zh-CN" sz="3200" dirty="0">
                <a:latin typeface="Comic Sans MS" panose="030F0902030302020204" pitchFamily="66" charset="0"/>
                <a:ea typeface="Cambria Math" panose="02040503050406030204" pitchFamily="18" charset="0"/>
              </a:rPr>
              <a:t>1. Motivation</a:t>
            </a:r>
            <a:endParaRPr kumimoji="1" lang="zh-CN" altLang="en-US" sz="3200" dirty="0">
              <a:latin typeface="Comic Sans MS" panose="030F0902030302020204" pitchFamily="66"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864BC4AA-BFE3-AE06-2AC7-853BAB8897FB}"/>
                  </a:ext>
                </a:extLst>
              </p:cNvPr>
              <p:cNvSpPr>
                <a:spLocks noGrp="1"/>
              </p:cNvSpPr>
              <p:nvPr>
                <p:ph idx="1"/>
              </p:nvPr>
            </p:nvSpPr>
            <p:spPr>
              <a:xfrm>
                <a:off x="0" y="1260000"/>
                <a:ext cx="12191999" cy="3133999"/>
              </a:xfrm>
            </p:spPr>
            <p:txBody>
              <a:bodyPr wrap="square" lIns="360000" rIns="360000">
                <a:spAutoFit/>
              </a:bodyPr>
              <a:lstStyle/>
              <a:p>
                <a:pPr>
                  <a:lnSpc>
                    <a:spcPct val="100000"/>
                  </a:lnSpc>
                  <a:buClr>
                    <a:schemeClr val="tx1"/>
                  </a:buClr>
                  <a:buFont typeface="Wingdings" pitchFamily="2" charset="2"/>
                  <a:buChar char="Ø"/>
                </a:pPr>
                <a:r>
                  <a:rPr lang="en" altLang="zh-CN" sz="2000" dirty="0">
                    <a:latin typeface="Comic Sans MS" panose="030F0902030302020204" pitchFamily="66" charset="0"/>
                  </a:rPr>
                  <a:t>On the one hand, all these results can be explained by the CKM matrix that describes the mixture of three generations of quarks in the Standard Model of particle physics. </a:t>
                </a:r>
              </a:p>
              <a:p>
                <a:pPr>
                  <a:lnSpc>
                    <a:spcPct val="100000"/>
                  </a:lnSpc>
                  <a:buClr>
                    <a:schemeClr val="tx1"/>
                  </a:buClr>
                  <a:buFont typeface="Wingdings" pitchFamily="2" charset="2"/>
                  <a:buChar char="Ø"/>
                </a:pPr>
                <a:r>
                  <a:rPr lang="en" altLang="zh-CN" sz="2000" dirty="0">
                    <a:latin typeface="Comic Sans MS" panose="030F0902030302020204" pitchFamily="66" charset="0"/>
                  </a:rPr>
                  <a:t>On the other hand, no destruction of the CP violation has been found in the lepton sector yet. </a:t>
                </a:r>
              </a:p>
              <a:p>
                <a:pPr>
                  <a:lnSpc>
                    <a:spcPct val="100000"/>
                  </a:lnSpc>
                  <a:buClr>
                    <a:schemeClr val="tx1"/>
                  </a:buClr>
                  <a:buFont typeface="Wingdings" pitchFamily="2" charset="2"/>
                  <a:buChar char="Ø"/>
                </a:pPr>
                <a:r>
                  <a:rPr lang="en" altLang="zh-CN" sz="2000" dirty="0">
                    <a:latin typeface="Comic Sans MS" panose="030F0902030302020204" pitchFamily="66" charset="0"/>
                  </a:rPr>
                  <a:t>Lepton and quark have similar properties, so it is quite natural for us to predict the occurrence of CP violation in both leptons and quarks.</a:t>
                </a:r>
              </a:p>
              <a:p>
                <a:pPr>
                  <a:lnSpc>
                    <a:spcPct val="100000"/>
                  </a:lnSpc>
                  <a:buClr>
                    <a:schemeClr val="tx1"/>
                  </a:buClr>
                  <a:buFont typeface="Wingdings" pitchFamily="2" charset="2"/>
                  <a:buChar char="Ø"/>
                </a:pPr>
                <a:r>
                  <a:rPr lang="en" altLang="zh-CN" sz="2000" dirty="0">
                    <a:latin typeface="Comic Sans MS" panose="030F0902030302020204" pitchFamily="66" charset="0"/>
                  </a:rPr>
                  <a:t>The tau lepton, which is the heaviest in mass among leptons, is more likely to exhibit a greater CP/T violation phenomenon.</a:t>
                </a:r>
              </a:p>
              <a:p>
                <a:pPr>
                  <a:lnSpc>
                    <a:spcPct val="100000"/>
                  </a:lnSpc>
                  <a:buClr>
                    <a:schemeClr val="tx1"/>
                  </a:buClr>
                  <a:buFont typeface="Wingdings" pitchFamily="2" charset="2"/>
                  <a:buChar char="Ø"/>
                </a:pPr>
                <a:r>
                  <a:rPr lang="fr-BE" altLang="zh-CN" sz="2000" dirty="0" err="1">
                    <a:latin typeface="Comic Sans MS" panose="030F0902030302020204" pitchFamily="66" charset="0"/>
                  </a:rPr>
                  <a:t>Search</a:t>
                </a:r>
                <a:r>
                  <a:rPr lang="fr-BE" altLang="zh-CN" sz="2000" dirty="0">
                    <a:latin typeface="Comic Sans MS" panose="030F0902030302020204" pitchFamily="66" charset="0"/>
                  </a:rPr>
                  <a:t> </a:t>
                </a:r>
                <a14:m>
                  <m:oMath xmlns:m="http://schemas.openxmlformats.org/officeDocument/2006/math">
                    <m:r>
                      <m:rPr>
                        <m:nor/>
                      </m:rPr>
                      <a:rPr lang="fr-BE" altLang="zh-CN" sz="2000" i="0" dirty="0" smtClean="0">
                        <a:latin typeface="Comic Sans MS" panose="030F0902030302020204" pitchFamily="66" charset="0"/>
                      </a:rPr>
                      <m:t>(</m:t>
                    </m:r>
                    <m:sSup>
                      <m:sSupPr>
                        <m:ctrlPr>
                          <a:rPr lang="en-US" altLang="zh-CN" sz="2000" b="0" i="1" dirty="0" smtClean="0">
                            <a:latin typeface="Cambria Math" panose="02040503050406030204" pitchFamily="18" charset="0"/>
                            <a:sym typeface="Symbol" pitchFamily="-84" charset="2"/>
                          </a:rPr>
                        </m:ctrlPr>
                      </m:sSupPr>
                      <m:e>
                        <m:r>
                          <m:rPr>
                            <m:nor/>
                          </m:rPr>
                          <a:rPr lang="en-US" altLang="zh-CN" sz="2000" b="0" i="0" dirty="0" smtClean="0">
                            <a:latin typeface="Comic Sans MS" panose="030F0902030302020204" pitchFamily="66" charset="0"/>
                            <a:sym typeface="Symbol" pitchFamily="-84" charset="2"/>
                          </a:rPr>
                          <m:t>τ</m:t>
                        </m:r>
                      </m:e>
                      <m:sup>
                        <m:r>
                          <m:rPr>
                            <m:nor/>
                          </m:rPr>
                          <a:rPr lang="en-US" altLang="zh-CN" sz="2000" b="0" i="0" dirty="0" smtClean="0">
                            <a:latin typeface="Comic Sans MS" panose="030F0902030302020204" pitchFamily="66" charset="0"/>
                            <a:sym typeface="Symbol" pitchFamily="-84" charset="2"/>
                          </a:rPr>
                          <m:t>−</m:t>
                        </m:r>
                      </m:sup>
                    </m:sSup>
                    <m:r>
                      <m:rPr>
                        <m:nor/>
                      </m:rPr>
                      <a:rPr lang="en-US" altLang="zh-CN" sz="2000" b="0" i="0" dirty="0" smtClean="0">
                        <a:latin typeface="Comic Sans MS" panose="030F0902030302020204" pitchFamily="66" charset="0"/>
                        <a:sym typeface="Symbol" pitchFamily="-84" charset="2"/>
                      </a:rPr>
                      <m:t>→</m:t>
                    </m:r>
                    <m:sSup>
                      <m:sSupPr>
                        <m:ctrlPr>
                          <a:rPr lang="en-US" altLang="zh-CN" sz="2000" b="0" i="1" dirty="0" smtClean="0">
                            <a:latin typeface="Cambria Math" panose="02040503050406030204" pitchFamily="18" charset="0"/>
                            <a:sym typeface="Symbol" pitchFamily="-84" charset="2"/>
                          </a:rPr>
                        </m:ctrlPr>
                      </m:sSupPr>
                      <m:e>
                        <m:r>
                          <m:rPr>
                            <m:nor/>
                          </m:rPr>
                          <a:rPr lang="en-US" altLang="zh-CN" sz="2000" b="0" i="0" dirty="0" smtClean="0">
                            <a:latin typeface="Comic Sans MS" panose="030F0902030302020204" pitchFamily="66" charset="0"/>
                            <a:sym typeface="Symbol" pitchFamily="-84" charset="2"/>
                          </a:rPr>
                          <m:t>l</m:t>
                        </m:r>
                      </m:e>
                      <m:sup>
                        <m:r>
                          <m:rPr>
                            <m:nor/>
                          </m:rPr>
                          <a:rPr lang="en-US" altLang="zh-CN" sz="2000" b="0" i="0" dirty="0" smtClean="0">
                            <a:latin typeface="Comic Sans MS" panose="030F0902030302020204" pitchFamily="66" charset="0"/>
                          </a:rPr>
                          <m:t>−</m:t>
                        </m:r>
                      </m:sup>
                    </m:sSup>
                    <m:sSub>
                      <m:sSubPr>
                        <m:ctrlPr>
                          <a:rPr lang="en-US" altLang="zh-CN" sz="2000" b="0" i="1" dirty="0" smtClean="0">
                            <a:latin typeface="Cambria Math" panose="02040503050406030204" pitchFamily="18" charset="0"/>
                          </a:rPr>
                        </m:ctrlPr>
                      </m:sSubPr>
                      <m:e>
                        <m:r>
                          <m:rPr>
                            <m:nor/>
                          </m:rPr>
                          <a:rPr lang="en-US" altLang="zh-CN" sz="2000" b="0" i="0" dirty="0" smtClean="0">
                            <a:latin typeface="Comic Sans MS" panose="030F0902030302020204" pitchFamily="66" charset="0"/>
                          </a:rPr>
                          <m:t>ν</m:t>
                        </m:r>
                      </m:e>
                      <m:sub>
                        <m:r>
                          <m:rPr>
                            <m:nor/>
                          </m:rPr>
                          <a:rPr lang="en-US" altLang="zh-CN" sz="2000" b="0" i="0" dirty="0" smtClean="0">
                            <a:latin typeface="Comic Sans MS" panose="030F0902030302020204" pitchFamily="66" charset="0"/>
                          </a:rPr>
                          <m:t>l</m:t>
                        </m:r>
                      </m:sub>
                    </m:sSub>
                    <m:sSub>
                      <m:sSubPr>
                        <m:ctrlPr>
                          <a:rPr lang="en-US" altLang="zh-CN" sz="2000" b="0" i="1" dirty="0" smtClean="0">
                            <a:latin typeface="Cambria Math" panose="02040503050406030204" pitchFamily="18" charset="0"/>
                          </a:rPr>
                        </m:ctrlPr>
                      </m:sSubPr>
                      <m:e>
                        <m:acc>
                          <m:accPr>
                            <m:chr m:val="̅"/>
                            <m:ctrlPr>
                              <a:rPr lang="en-US" altLang="zh-CN" sz="2000" b="0" i="1" dirty="0" smtClean="0">
                                <a:latin typeface="Cambria Math" panose="02040503050406030204" pitchFamily="18" charset="0"/>
                              </a:rPr>
                            </m:ctrlPr>
                          </m:accPr>
                          <m:e>
                            <m:r>
                              <m:rPr>
                                <m:nor/>
                              </m:rPr>
                              <a:rPr lang="en-US" altLang="zh-CN" sz="2000" b="0" i="0" dirty="0" smtClean="0">
                                <a:latin typeface="Comic Sans MS" panose="030F0902030302020204" pitchFamily="66" charset="0"/>
                              </a:rPr>
                              <m:t>ν</m:t>
                            </m:r>
                          </m:e>
                        </m:acc>
                      </m:e>
                      <m:sub>
                        <m:r>
                          <m:rPr>
                            <m:nor/>
                          </m:rPr>
                          <a:rPr lang="en-US" altLang="zh-CN" sz="2000" b="0" i="0" dirty="0" smtClean="0">
                            <a:latin typeface="Comic Sans MS" panose="030F0902030302020204" pitchFamily="66" charset="0"/>
                          </a:rPr>
                          <m:t>τ</m:t>
                        </m:r>
                      </m:sub>
                    </m:sSub>
                    <m:r>
                      <m:rPr>
                        <m:nor/>
                      </m:rPr>
                      <a:rPr lang="fr-BE" altLang="zh-CN" sz="2000" i="0" dirty="0">
                        <a:latin typeface="Comic Sans MS" panose="030F0902030302020204" pitchFamily="66" charset="0"/>
                      </a:rPr>
                      <m:t>) ≠ </m:t>
                    </m:r>
                    <m:r>
                      <m:rPr>
                        <m:nor/>
                      </m:rPr>
                      <a:rPr lang="fr-BE" altLang="zh-CN" sz="2000" i="0" dirty="0" smtClean="0">
                        <a:latin typeface="Comic Sans MS" panose="030F0902030302020204" pitchFamily="66" charset="0"/>
                      </a:rPr>
                      <m:t>(</m:t>
                    </m:r>
                    <m:sSup>
                      <m:sSupPr>
                        <m:ctrlPr>
                          <a:rPr lang="en-US" altLang="zh-CN" sz="2000" b="0" i="1" dirty="0" smtClean="0">
                            <a:latin typeface="Cambria Math" panose="02040503050406030204" pitchFamily="18" charset="0"/>
                          </a:rPr>
                        </m:ctrlPr>
                      </m:sSupPr>
                      <m:e>
                        <m:r>
                          <m:rPr>
                            <m:nor/>
                          </m:rPr>
                          <a:rPr lang="en-US" altLang="zh-CN" sz="2000" b="0" i="0" dirty="0" smtClean="0">
                            <a:latin typeface="Comic Sans MS" panose="030F0902030302020204" pitchFamily="66" charset="0"/>
                          </a:rPr>
                          <m:t>τ</m:t>
                        </m:r>
                      </m:e>
                      <m:sup>
                        <m:r>
                          <m:rPr>
                            <m:nor/>
                          </m:rPr>
                          <a:rPr lang="en-US" altLang="zh-CN" sz="2000" b="0" i="0" dirty="0" smtClean="0">
                            <a:latin typeface="Comic Sans MS" panose="030F0902030302020204" pitchFamily="66" charset="0"/>
                          </a:rPr>
                          <m:t>+</m:t>
                        </m:r>
                      </m:sup>
                    </m:sSup>
                    <m:r>
                      <m:rPr>
                        <m:nor/>
                      </m:rPr>
                      <a:rPr lang="en-US" altLang="zh-CN" sz="2000" b="0" i="0" dirty="0" smtClean="0">
                        <a:latin typeface="Comic Sans MS" panose="030F0902030302020204" pitchFamily="66" charset="0"/>
                      </a:rPr>
                      <m:t>→</m:t>
                    </m:r>
                    <m:sSup>
                      <m:sSupPr>
                        <m:ctrlPr>
                          <a:rPr lang="en-US" altLang="zh-CN" sz="2000" b="0" i="1" dirty="0" smtClean="0">
                            <a:latin typeface="Cambria Math" panose="02040503050406030204" pitchFamily="18" charset="0"/>
                          </a:rPr>
                        </m:ctrlPr>
                      </m:sSupPr>
                      <m:e>
                        <m:r>
                          <m:rPr>
                            <m:nor/>
                          </m:rPr>
                          <a:rPr lang="en-US" altLang="zh-CN" sz="2000" b="0" i="0" dirty="0" smtClean="0">
                            <a:latin typeface="Comic Sans MS" panose="030F0902030302020204" pitchFamily="66" charset="0"/>
                          </a:rPr>
                          <m:t>l</m:t>
                        </m:r>
                      </m:e>
                      <m:sup>
                        <m:r>
                          <m:rPr>
                            <m:nor/>
                          </m:rPr>
                          <a:rPr lang="en-US" altLang="zh-CN" sz="2000" b="0" i="0" dirty="0" smtClean="0">
                            <a:latin typeface="Comic Sans MS" panose="030F0902030302020204" pitchFamily="66" charset="0"/>
                          </a:rPr>
                          <m:t>+</m:t>
                        </m:r>
                      </m:sup>
                    </m:sSup>
                    <m:sSub>
                      <m:sSubPr>
                        <m:ctrlPr>
                          <a:rPr lang="en-US" altLang="zh-CN" sz="2000" b="0" i="1" dirty="0" smtClean="0">
                            <a:latin typeface="Cambria Math" panose="02040503050406030204" pitchFamily="18" charset="0"/>
                          </a:rPr>
                        </m:ctrlPr>
                      </m:sSubPr>
                      <m:e>
                        <m:acc>
                          <m:accPr>
                            <m:chr m:val="̅"/>
                            <m:ctrlPr>
                              <a:rPr lang="en-US" altLang="zh-CN" sz="2000" b="0" i="1" dirty="0" smtClean="0">
                                <a:latin typeface="Cambria Math" panose="02040503050406030204" pitchFamily="18" charset="0"/>
                              </a:rPr>
                            </m:ctrlPr>
                          </m:accPr>
                          <m:e>
                            <m:r>
                              <m:rPr>
                                <m:nor/>
                              </m:rPr>
                              <a:rPr lang="en-US" altLang="zh-CN" sz="2000" b="0" i="0" dirty="0" smtClean="0">
                                <a:latin typeface="Comic Sans MS" panose="030F0902030302020204" pitchFamily="66" charset="0"/>
                              </a:rPr>
                              <m:t>ν</m:t>
                            </m:r>
                          </m:e>
                        </m:acc>
                      </m:e>
                      <m:sub>
                        <m:r>
                          <m:rPr>
                            <m:nor/>
                          </m:rPr>
                          <a:rPr lang="en-US" altLang="zh-CN" sz="2000" b="0" i="0" dirty="0" smtClean="0">
                            <a:latin typeface="Comic Sans MS" panose="030F0902030302020204" pitchFamily="66" charset="0"/>
                          </a:rPr>
                          <m:t>l</m:t>
                        </m:r>
                      </m:sub>
                    </m:sSub>
                    <m:sSub>
                      <m:sSubPr>
                        <m:ctrlPr>
                          <a:rPr lang="en-US" altLang="zh-CN" sz="2000" b="0" i="1" dirty="0" smtClean="0">
                            <a:latin typeface="Cambria Math" panose="02040503050406030204" pitchFamily="18" charset="0"/>
                          </a:rPr>
                        </m:ctrlPr>
                      </m:sSubPr>
                      <m:e>
                        <m:r>
                          <m:rPr>
                            <m:nor/>
                          </m:rPr>
                          <a:rPr lang="en-US" altLang="zh-CN" sz="2000" b="0" i="0" dirty="0" smtClean="0">
                            <a:latin typeface="Comic Sans MS" panose="030F0902030302020204" pitchFamily="66" charset="0"/>
                          </a:rPr>
                          <m:t>ν</m:t>
                        </m:r>
                      </m:e>
                      <m:sub>
                        <m:r>
                          <m:rPr>
                            <m:nor/>
                          </m:rPr>
                          <a:rPr lang="en-US" altLang="zh-CN" sz="2000" b="0" i="0" dirty="0" smtClean="0">
                            <a:latin typeface="Comic Sans MS" panose="030F0902030302020204" pitchFamily="66" charset="0"/>
                          </a:rPr>
                          <m:t>τ</m:t>
                        </m:r>
                      </m:sub>
                    </m:sSub>
                    <m:r>
                      <m:rPr>
                        <m:nor/>
                      </m:rPr>
                      <a:rPr lang="fr-BE" altLang="zh-CN" sz="2000" i="0" dirty="0" smtClean="0">
                        <a:latin typeface="Comic Sans MS" panose="030F0902030302020204" pitchFamily="66" charset="0"/>
                      </a:rPr>
                      <m:t>)</m:t>
                    </m:r>
                  </m:oMath>
                </a14:m>
                <a:r>
                  <a:rPr lang="fr-BE" altLang="zh-CN" sz="2000" dirty="0">
                    <a:latin typeface="Comic Sans MS" panose="030F0902030302020204" pitchFamily="66" charset="0"/>
                  </a:rPr>
                  <a:t>, a direct and pure lepton CPV.</a:t>
                </a:r>
                <a:endParaRPr lang="zh-CN" altLang="en-US" sz="2000" dirty="0">
                  <a:latin typeface="Comic Sans MS" panose="030F0902030302020204" pitchFamily="66" charset="0"/>
                </a:endParaRPr>
              </a:p>
            </p:txBody>
          </p:sp>
        </mc:Choice>
        <mc:Fallback xmlns="">
          <p:sp>
            <p:nvSpPr>
              <p:cNvPr id="3" name="内容占位符 2">
                <a:extLst>
                  <a:ext uri="{FF2B5EF4-FFF2-40B4-BE49-F238E27FC236}">
                    <a16:creationId xmlns:a16="http://schemas.microsoft.com/office/drawing/2014/main" id="{864BC4AA-BFE3-AE06-2AC7-853BAB8897FB}"/>
                  </a:ext>
                </a:extLst>
              </p:cNvPr>
              <p:cNvSpPr>
                <a:spLocks noGrp="1" noRot="1" noChangeAspect="1" noMove="1" noResize="1" noEditPoints="1" noAdjustHandles="1" noChangeArrowheads="1" noChangeShapeType="1" noTextEdit="1"/>
              </p:cNvSpPr>
              <p:nvPr>
                <p:ph idx="1"/>
              </p:nvPr>
            </p:nvSpPr>
            <p:spPr>
              <a:xfrm>
                <a:off x="0" y="1260000"/>
                <a:ext cx="12191999" cy="3133999"/>
              </a:xfrm>
              <a:blipFill>
                <a:blip r:embed="rId2"/>
                <a:stretch>
                  <a:fillRect t="-1210" b="-403"/>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FE3BEBA1-5B62-FC8F-F846-897EFC0C0F80}"/>
              </a:ext>
            </a:extLst>
          </p:cNvPr>
          <p:cNvSpPr>
            <a:spLocks noGrp="1"/>
          </p:cNvSpPr>
          <p:nvPr>
            <p:ph type="dt" sz="half" idx="10"/>
          </p:nvPr>
        </p:nvSpPr>
        <p:spPr/>
        <p:txBody>
          <a:bodyPr/>
          <a:lstStyle/>
          <a:p>
            <a:fld id="{A35CD19C-06E9-4AAC-B80C-DE4C22E21A18}" type="datetime1">
              <a:rPr lang="zh-CN" altLang="en-US" smtClean="0"/>
              <a:t>2025/7/29</a:t>
            </a:fld>
            <a:endParaRPr lang="zh-CN" altLang="en-US"/>
          </a:p>
        </p:txBody>
      </p:sp>
      <p:sp>
        <p:nvSpPr>
          <p:cNvPr id="5" name="页脚占位符 4">
            <a:extLst>
              <a:ext uri="{FF2B5EF4-FFF2-40B4-BE49-F238E27FC236}">
                <a16:creationId xmlns:a16="http://schemas.microsoft.com/office/drawing/2014/main" id="{895B3453-7448-CBFA-37F2-9EB8925CC723}"/>
              </a:ext>
            </a:extLst>
          </p:cNvPr>
          <p:cNvSpPr>
            <a:spLocks noGrp="1"/>
          </p:cNvSpPr>
          <p:nvPr>
            <p:ph type="ftr" sz="quarter" idx="11"/>
          </p:nvPr>
        </p:nvSpPr>
        <p:spPr/>
        <p:txBody>
          <a:bodyPr/>
          <a:lstStyle/>
          <a:p>
            <a:r>
              <a:rPr lang="en-US" altLang="zh-CN"/>
              <a:t>Examination of T/CP Invariance</a:t>
            </a:r>
            <a:endParaRPr lang="zh-CN" altLang="en-US"/>
          </a:p>
        </p:txBody>
      </p:sp>
      <p:sp>
        <p:nvSpPr>
          <p:cNvPr id="6" name="灯片编号占位符 5">
            <a:extLst>
              <a:ext uri="{FF2B5EF4-FFF2-40B4-BE49-F238E27FC236}">
                <a16:creationId xmlns:a16="http://schemas.microsoft.com/office/drawing/2014/main" id="{EE605739-0F9B-ABF8-DC86-3C29CD33E8D3}"/>
              </a:ext>
            </a:extLst>
          </p:cNvPr>
          <p:cNvSpPr>
            <a:spLocks noGrp="1"/>
          </p:cNvSpPr>
          <p:nvPr>
            <p:ph type="sldNum" sz="quarter" idx="12"/>
          </p:nvPr>
        </p:nvSpPr>
        <p:spPr/>
        <p:txBody>
          <a:bodyPr/>
          <a:lstStyle/>
          <a:p>
            <a:fld id="{33038C33-7068-4225-BE1B-FBEE078717E7}" type="slidenum">
              <a:rPr lang="zh-CN" altLang="en-US" smtClean="0"/>
              <a:t>17</a:t>
            </a:fld>
            <a:endParaRPr lang="zh-CN" altLang="en-US" dirty="0"/>
          </a:p>
        </p:txBody>
      </p:sp>
      <p:pic>
        <p:nvPicPr>
          <p:cNvPr id="7" name="图片 6">
            <a:extLst>
              <a:ext uri="{FF2B5EF4-FFF2-40B4-BE49-F238E27FC236}">
                <a16:creationId xmlns:a16="http://schemas.microsoft.com/office/drawing/2014/main" id="{147776DC-2678-966E-9B2B-07C28F680B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 y="0"/>
            <a:ext cx="1085445" cy="1080000"/>
          </a:xfrm>
          <a:prstGeom prst="rect">
            <a:avLst/>
          </a:prstGeom>
        </p:spPr>
      </p:pic>
      <p:pic>
        <p:nvPicPr>
          <p:cNvPr id="8" name="图片 7">
            <a:extLst>
              <a:ext uri="{FF2B5EF4-FFF2-40B4-BE49-F238E27FC236}">
                <a16:creationId xmlns:a16="http://schemas.microsoft.com/office/drawing/2014/main" id="{8FB5A51B-F21C-5643-6043-FE20B9F0BF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450" y="0"/>
            <a:ext cx="888554" cy="1080000"/>
          </a:xfrm>
          <a:prstGeom prst="rect">
            <a:avLst/>
          </a:prstGeom>
        </p:spPr>
      </p:pic>
    </p:spTree>
    <p:extLst>
      <p:ext uri="{BB962C8B-B14F-4D97-AF65-F5344CB8AC3E}">
        <p14:creationId xmlns:p14="http://schemas.microsoft.com/office/powerpoint/2010/main" val="474045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22948-A8ED-161D-C6E7-1AAD970BF34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591DADA-B648-C3DB-9E85-A90161EBC1B5}"/>
              </a:ext>
            </a:extLst>
          </p:cNvPr>
          <p:cNvSpPr>
            <a:spLocks noGrp="1"/>
          </p:cNvSpPr>
          <p:nvPr>
            <p:ph type="title"/>
          </p:nvPr>
        </p:nvSpPr>
        <p:spPr>
          <a:xfrm>
            <a:off x="0" y="360000"/>
            <a:ext cx="12192000" cy="535531"/>
          </a:xfrm>
        </p:spPr>
        <p:txBody>
          <a:bodyPr wrap="square">
            <a:spAutoFit/>
          </a:bodyPr>
          <a:lstStyle/>
          <a:p>
            <a:pPr algn="ctr"/>
            <a:r>
              <a:rPr kumimoji="1" lang="en-US" altLang="zh-CN" sz="3200" dirty="0">
                <a:latin typeface="Comic Sans MS" panose="030F0902030302020204" pitchFamily="66" charset="0"/>
              </a:rPr>
              <a:t>2. Method</a:t>
            </a:r>
            <a:endParaRPr kumimoji="1" lang="zh-CN" altLang="en-US" sz="3200" dirty="0">
              <a:latin typeface="Comic Sans MS" panose="030F0902030302020204" pitchFamily="66"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7DEFE92-7997-CE55-478F-8976DA30A2F9}"/>
                  </a:ext>
                </a:extLst>
              </p:cNvPr>
              <p:cNvSpPr>
                <a:spLocks noGrp="1"/>
              </p:cNvSpPr>
              <p:nvPr>
                <p:ph idx="1"/>
              </p:nvPr>
            </p:nvSpPr>
            <p:spPr>
              <a:xfrm>
                <a:off x="0" y="1080000"/>
                <a:ext cx="12192000" cy="2015232"/>
              </a:xfrm>
            </p:spPr>
            <p:txBody>
              <a:bodyPr wrap="square" lIns="360000" rIns="360000">
                <a:spAutoFit/>
              </a:bodyPr>
              <a:lstStyle/>
              <a:p>
                <a:pPr>
                  <a:lnSpc>
                    <a:spcPct val="120000"/>
                  </a:lnSpc>
                  <a:spcBef>
                    <a:spcPts val="0"/>
                  </a:spcBef>
                  <a:buFont typeface="Wingdings" pitchFamily="2" charset="2"/>
                  <a:buChar char="Ø"/>
                </a:pPr>
                <a:r>
                  <a:rPr kumimoji="1" lang="en" altLang="zh-CN" sz="2000" dirty="0">
                    <a:latin typeface="Comic Sans MS" panose="030F0902030302020204" pitchFamily="66" charset="0"/>
                    <a:ea typeface="+mj-ea"/>
                    <a:cs typeface="+mj-cs"/>
                  </a:rPr>
                  <a:t>T.D. Lee recommended a study of T and CP violation in the </a:t>
                </a:r>
                <a14:m>
                  <m:oMath xmlns:m="http://schemas.openxmlformats.org/officeDocument/2006/math">
                    <m:sSup>
                      <m:sSupPr>
                        <m:ctrlPr>
                          <a:rPr kumimoji="1" lang="en-US" altLang="zh-CN" sz="2000" b="0" i="1" dirty="0" smtClean="0">
                            <a:latin typeface="Cambria Math" panose="02040503050406030204" pitchFamily="18" charset="0"/>
                            <a:ea typeface="+mj-ea"/>
                            <a:cs typeface="+mj-cs"/>
                          </a:rPr>
                        </m:ctrlPr>
                      </m:sSupPr>
                      <m:e>
                        <m:r>
                          <m:rPr>
                            <m:nor/>
                          </m:rPr>
                          <a:rPr kumimoji="1" lang="en-US" altLang="zh-CN" sz="2000" b="0" i="0" dirty="0" smtClean="0">
                            <a:latin typeface="Comic Sans MS" panose="030F0902030302020204" pitchFamily="66" charset="0"/>
                            <a:ea typeface="+mj-ea"/>
                            <a:cs typeface="+mj-cs"/>
                          </a:rPr>
                          <m:t>e</m:t>
                        </m:r>
                      </m:e>
                      <m:sup>
                        <m:r>
                          <m:rPr>
                            <m:nor/>
                          </m:rPr>
                          <a:rPr kumimoji="1" lang="en-US" altLang="zh-CN" sz="2000" b="0" i="0" dirty="0" smtClean="0">
                            <a:latin typeface="Comic Sans MS" panose="030F0902030302020204" pitchFamily="66" charset="0"/>
                            <a:ea typeface="+mj-ea"/>
                            <a:cs typeface="+mj-cs"/>
                          </a:rPr>
                          <m:t>+</m:t>
                        </m:r>
                      </m:sup>
                    </m:sSup>
                    <m:sSup>
                      <m:sSupPr>
                        <m:ctrlPr>
                          <a:rPr kumimoji="1" lang="en-US" altLang="zh-CN" sz="2000" b="0" i="1" dirty="0" smtClean="0">
                            <a:latin typeface="Cambria Math" panose="02040503050406030204" pitchFamily="18" charset="0"/>
                            <a:ea typeface="+mj-ea"/>
                            <a:cs typeface="+mj-cs"/>
                          </a:rPr>
                        </m:ctrlPr>
                      </m:sSupPr>
                      <m:e>
                        <m:r>
                          <m:rPr>
                            <m:nor/>
                          </m:rPr>
                          <a:rPr kumimoji="1" lang="en-US" altLang="zh-CN" sz="2000" b="0" i="0" dirty="0" smtClean="0">
                            <a:latin typeface="Comic Sans MS" panose="030F0902030302020204" pitchFamily="66" charset="0"/>
                            <a:ea typeface="+mj-ea"/>
                            <a:cs typeface="+mj-cs"/>
                          </a:rPr>
                          <m:t>e</m:t>
                        </m:r>
                      </m:e>
                      <m:sup>
                        <m:r>
                          <m:rPr>
                            <m:nor/>
                          </m:rPr>
                          <a:rPr kumimoji="1" lang="en-US" altLang="zh-CN" sz="2000" b="0" i="0" dirty="0" smtClean="0">
                            <a:latin typeface="Comic Sans MS" panose="030F0902030302020204" pitchFamily="66" charset="0"/>
                            <a:ea typeface="+mj-ea"/>
                            <a:cs typeface="+mj-cs"/>
                          </a:rPr>
                          <m:t>−</m:t>
                        </m:r>
                      </m:sup>
                    </m:sSup>
                    <m:r>
                      <m:rPr>
                        <m:nor/>
                      </m:rPr>
                      <a:rPr kumimoji="1" lang="en-US" altLang="zh-CN" sz="2000" b="0" i="0" dirty="0" smtClean="0">
                        <a:latin typeface="Comic Sans MS" panose="030F0902030302020204" pitchFamily="66" charset="0"/>
                        <a:ea typeface="+mj-ea"/>
                        <a:cs typeface="+mj-cs"/>
                      </a:rPr>
                      <m:t>→</m:t>
                    </m:r>
                    <m:sSup>
                      <m:sSupPr>
                        <m:ctrlPr>
                          <a:rPr kumimoji="1" lang="en-US" altLang="zh-CN" sz="2000" b="0" i="1" dirty="0" smtClean="0">
                            <a:latin typeface="Cambria Math" panose="02040503050406030204" pitchFamily="18" charset="0"/>
                            <a:ea typeface="+mj-ea"/>
                            <a:cs typeface="+mj-cs"/>
                          </a:rPr>
                        </m:ctrlPr>
                      </m:sSupPr>
                      <m:e>
                        <m:r>
                          <m:rPr>
                            <m:nor/>
                          </m:rPr>
                          <a:rPr kumimoji="1" lang="en-US" altLang="zh-CN" sz="2000" b="0" i="0" dirty="0" smtClean="0">
                            <a:latin typeface="Comic Sans MS" panose="030F0902030302020204" pitchFamily="66" charset="0"/>
                            <a:ea typeface="+mj-ea"/>
                            <a:cs typeface="+mj-cs"/>
                          </a:rPr>
                          <m:t>τ</m:t>
                        </m:r>
                      </m:e>
                      <m:sup>
                        <m:r>
                          <m:rPr>
                            <m:nor/>
                          </m:rPr>
                          <a:rPr kumimoji="1" lang="en-US" altLang="zh-CN" sz="2000" b="0" i="0" dirty="0" smtClean="0">
                            <a:latin typeface="Comic Sans MS" panose="030F0902030302020204" pitchFamily="66" charset="0"/>
                            <a:ea typeface="+mj-ea"/>
                            <a:cs typeface="+mj-cs"/>
                          </a:rPr>
                          <m:t>+</m:t>
                        </m:r>
                      </m:sup>
                    </m:sSup>
                    <m:sSup>
                      <m:sSupPr>
                        <m:ctrlPr>
                          <a:rPr kumimoji="1" lang="en-US" altLang="zh-CN" sz="2000" b="0" i="1" dirty="0" smtClean="0">
                            <a:latin typeface="Cambria Math" panose="02040503050406030204" pitchFamily="18" charset="0"/>
                            <a:ea typeface="+mj-ea"/>
                            <a:cs typeface="+mj-cs"/>
                          </a:rPr>
                        </m:ctrlPr>
                      </m:sSupPr>
                      <m:e>
                        <m:r>
                          <m:rPr>
                            <m:nor/>
                          </m:rPr>
                          <a:rPr kumimoji="1" lang="en-US" altLang="zh-CN" sz="2000" b="0" i="0" dirty="0" smtClean="0">
                            <a:latin typeface="Comic Sans MS" panose="030F0902030302020204" pitchFamily="66" charset="0"/>
                            <a:ea typeface="+mj-ea"/>
                            <a:cs typeface="+mj-cs"/>
                          </a:rPr>
                          <m:t>τ</m:t>
                        </m:r>
                      </m:e>
                      <m:sup>
                        <m:r>
                          <m:rPr>
                            <m:nor/>
                          </m:rPr>
                          <a:rPr kumimoji="1" lang="en-US" altLang="zh-CN" sz="2000" b="0" i="0" dirty="0" smtClean="0">
                            <a:latin typeface="Comic Sans MS" panose="030F0902030302020204" pitchFamily="66" charset="0"/>
                            <a:ea typeface="+mj-ea"/>
                            <a:cs typeface="+mj-cs"/>
                          </a:rPr>
                          <m:t>−</m:t>
                        </m:r>
                      </m:sup>
                    </m:sSup>
                  </m:oMath>
                </a14:m>
                <a:r>
                  <a:rPr kumimoji="1" lang="zh-CN" altLang="en-US" sz="2000" dirty="0">
                    <a:latin typeface="Comic Sans MS" panose="030F0902030302020204" pitchFamily="66" charset="0"/>
                    <a:ea typeface="+mj-ea"/>
                    <a:cs typeface="+mj-cs"/>
                  </a:rPr>
                  <a:t> </a:t>
                </a:r>
                <a:r>
                  <a:rPr kumimoji="1" lang="en" altLang="zh-CN" sz="2000" dirty="0">
                    <a:latin typeface="Comic Sans MS" panose="030F0902030302020204" pitchFamily="66" charset="0"/>
                    <a:ea typeface="+mj-ea"/>
                    <a:cs typeface="+mj-cs"/>
                  </a:rPr>
                  <a:t>reaction, where the </a:t>
                </a:r>
                <a14:m>
                  <m:oMath xmlns:m="http://schemas.openxmlformats.org/officeDocument/2006/math">
                    <m:r>
                      <m:rPr>
                        <m:nor/>
                      </m:rPr>
                      <a:rPr kumimoji="1" lang="en-US" altLang="zh-CN" sz="2000" b="0" i="0" smtClean="0">
                        <a:latin typeface="Comic Sans MS" panose="030F0902030302020204" pitchFamily="66" charset="0"/>
                        <a:ea typeface="SimSun" panose="02010600030101010101" pitchFamily="2" charset="-122"/>
                        <a:cs typeface="+mj-cs"/>
                      </a:rPr>
                      <m:t>τ</m:t>
                    </m:r>
                  </m:oMath>
                </a14:m>
                <a:r>
                  <a:rPr kumimoji="1" lang="en" altLang="zh-CN" sz="2000" dirty="0">
                    <a:latin typeface="Comic Sans MS" panose="030F0902030302020204" pitchFamily="66" charset="0"/>
                    <a:ea typeface="SimSun" panose="02010600030101010101" pitchFamily="2" charset="-122"/>
                    <a:cs typeface="+mj-cs"/>
                  </a:rPr>
                  <a:t>’</a:t>
                </a:r>
                <a:r>
                  <a:rPr kumimoji="1" lang="en" altLang="zh-CN" sz="2000" dirty="0">
                    <a:latin typeface="Comic Sans MS" panose="030F0902030302020204" pitchFamily="66" charset="0"/>
                    <a:ea typeface="+mj-ea"/>
                    <a:cs typeface="+mj-cs"/>
                  </a:rPr>
                  <a:t>s decay pure-leptonically to both </a:t>
                </a:r>
                <a14:m>
                  <m:oMath xmlns:m="http://schemas.openxmlformats.org/officeDocument/2006/math">
                    <m:d>
                      <m:dPr>
                        <m:ctrlPr>
                          <a:rPr kumimoji="1" lang="en" altLang="zh-CN" sz="2000" b="0" i="1" dirty="0" smtClean="0">
                            <a:latin typeface="Cambria Math" panose="02040503050406030204" pitchFamily="18" charset="0"/>
                            <a:ea typeface="+mj-ea"/>
                            <a:cs typeface="+mj-cs"/>
                          </a:rPr>
                        </m:ctrlPr>
                      </m:dPr>
                      <m:e>
                        <m:f>
                          <m:fPr>
                            <m:type m:val="lin"/>
                            <m:ctrlPr>
                              <a:rPr kumimoji="1" lang="en" altLang="zh-CN" sz="2000" b="0" i="1" dirty="0" smtClean="0">
                                <a:latin typeface="Cambria Math" panose="02040503050406030204" pitchFamily="18" charset="0"/>
                                <a:ea typeface="+mj-ea"/>
                                <a:cs typeface="+mj-cs"/>
                              </a:rPr>
                            </m:ctrlPr>
                          </m:fPr>
                          <m:num>
                            <m:r>
                              <m:rPr>
                                <m:nor/>
                              </m:rPr>
                              <a:rPr kumimoji="1" lang="en-US" altLang="zh-CN" sz="2000" b="0" i="0" dirty="0" smtClean="0">
                                <a:latin typeface="Comic Sans MS" panose="030F0902030302020204" pitchFamily="66" charset="0"/>
                                <a:ea typeface="+mj-ea"/>
                                <a:cs typeface="+mj-cs"/>
                              </a:rPr>
                              <m:t>μ</m:t>
                            </m:r>
                          </m:num>
                          <m:den>
                            <m:r>
                              <m:rPr>
                                <m:nor/>
                              </m:rPr>
                              <a:rPr kumimoji="1" lang="en-US" altLang="zh-CN" sz="2000" b="0" i="0" dirty="0" smtClean="0">
                                <a:latin typeface="Comic Sans MS" panose="030F0902030302020204" pitchFamily="66" charset="0"/>
                                <a:ea typeface="+mj-ea"/>
                                <a:cs typeface="+mj-cs"/>
                              </a:rPr>
                              <m:t>e</m:t>
                            </m:r>
                          </m:den>
                        </m:f>
                      </m:e>
                    </m:d>
                    <m:r>
                      <m:rPr>
                        <m:nor/>
                      </m:rPr>
                      <a:rPr kumimoji="1" lang="en-US" altLang="zh-CN" sz="2000" b="0" i="0" dirty="0" smtClean="0">
                        <a:latin typeface="Comic Sans MS" panose="030F0902030302020204" pitchFamily="66" charset="0"/>
                        <a:ea typeface="+mj-ea"/>
                        <a:cs typeface="+mj-cs"/>
                      </a:rPr>
                      <m:t>ν</m:t>
                    </m:r>
                    <m:acc>
                      <m:accPr>
                        <m:chr m:val="̅"/>
                        <m:ctrlPr>
                          <a:rPr kumimoji="1" lang="en-US" altLang="zh-CN" sz="2000" b="0" i="1" dirty="0" smtClean="0">
                            <a:latin typeface="Cambria Math" panose="02040503050406030204" pitchFamily="18" charset="0"/>
                            <a:ea typeface="+mj-ea"/>
                            <a:cs typeface="+mj-cs"/>
                          </a:rPr>
                        </m:ctrlPr>
                      </m:accPr>
                      <m:e>
                        <m:r>
                          <m:rPr>
                            <m:nor/>
                          </m:rPr>
                          <a:rPr kumimoji="1" lang="en-US" altLang="zh-CN" sz="2000" b="0" i="0" dirty="0" smtClean="0">
                            <a:latin typeface="Comic Sans MS" panose="030F0902030302020204" pitchFamily="66" charset="0"/>
                            <a:ea typeface="+mj-ea"/>
                            <a:cs typeface="+mj-cs"/>
                          </a:rPr>
                          <m:t>ν</m:t>
                        </m:r>
                      </m:e>
                    </m:acc>
                  </m:oMath>
                </a14:m>
                <a:r>
                  <a:rPr kumimoji="1" lang="el-GR" altLang="zh-CN" sz="2000" dirty="0">
                    <a:latin typeface="Cambria Math" panose="02040503050406030204" pitchFamily="18" charset="0"/>
                    <a:ea typeface="+mj-ea"/>
                    <a:cs typeface="+mj-cs"/>
                  </a:rPr>
                  <a:t>, </a:t>
                </a:r>
                <a:r>
                  <a:rPr kumimoji="1" lang="en" altLang="zh-CN" sz="2000" dirty="0">
                    <a:latin typeface="Comic Sans MS" panose="030F0902030302020204" pitchFamily="66" charset="0"/>
                    <a:ea typeface="+mj-ea"/>
                    <a:cs typeface="+mj-cs"/>
                  </a:rPr>
                  <a:t>in terms of a triple-momentum correlation as</a:t>
                </a:r>
                <a:endParaRPr lang="en-US" altLang="zh-CN" sz="2400" b="0" i="1" dirty="0">
                  <a:latin typeface="Comic Sans MS" panose="030F0902030302020204" pitchFamily="66" charset="0"/>
                </a:endParaRPr>
              </a:p>
              <a:p>
                <a:pPr marL="0" indent="0" algn="l">
                  <a:lnSpc>
                    <a:spcPct val="120000"/>
                  </a:lnSpc>
                  <a:spcBef>
                    <a:spcPts val="0"/>
                  </a:spcBef>
                  <a:buClr>
                    <a:schemeClr val="tx1"/>
                  </a:buClr>
                  <a:buNone/>
                </a:pPr>
                <a14:m>
                  <m:oMathPara xmlns:m="http://schemas.openxmlformats.org/officeDocument/2006/math">
                    <m:oMathParaPr>
                      <m:jc m:val="centerGroup"/>
                    </m:oMathParaPr>
                    <m:oMath xmlns:m="http://schemas.openxmlformats.org/officeDocument/2006/math">
                      <m:r>
                        <m:rPr>
                          <m:nor/>
                        </m:rPr>
                        <a:rPr lang="en-US" altLang="zh-CN" sz="2000" b="0" i="0" smtClean="0">
                          <a:latin typeface="Comic Sans MS" panose="030F0902030302020204" pitchFamily="66" charset="0"/>
                        </a:rPr>
                        <m:t>A</m:t>
                      </m:r>
                      <m:r>
                        <m:rPr>
                          <m:nor/>
                        </m:rPr>
                        <a:rPr lang="en-US" altLang="zh-CN" sz="2000" b="0" i="0" smtClean="0">
                          <a:latin typeface="Comic Sans MS" panose="030F0902030302020204" pitchFamily="66" charset="0"/>
                        </a:rPr>
                        <m:t>=</m:t>
                      </m:r>
                      <m:sSub>
                        <m:sSubPr>
                          <m:ctrlPr>
                            <a:rPr lang="en-US" altLang="zh-CN" sz="2000" b="0" i="1" smtClean="0">
                              <a:latin typeface="Cambria Math" panose="02040503050406030204" pitchFamily="18" charset="0"/>
                            </a:rPr>
                          </m:ctrlPr>
                        </m:sSubPr>
                        <m:e>
                          <m:r>
                            <m:rPr>
                              <m:nor/>
                            </m:rPr>
                            <a:rPr lang="en-US" altLang="zh-CN" sz="2000" b="0" i="0" smtClean="0">
                              <a:latin typeface="Comic Sans MS" panose="030F0902030302020204" pitchFamily="66" charset="0"/>
                            </a:rPr>
                            <m:t>p</m:t>
                          </m:r>
                        </m:e>
                        <m:sub>
                          <m:r>
                            <m:rPr>
                              <m:nor/>
                            </m:rPr>
                            <a:rPr lang="en-US" altLang="zh-CN" sz="2000" b="0" i="0" smtClean="0">
                              <a:latin typeface="Comic Sans MS" panose="030F0902030302020204" pitchFamily="66" charset="0"/>
                            </a:rPr>
                            <m:t>1</m:t>
                          </m:r>
                        </m:sub>
                      </m:sSub>
                      <m:r>
                        <m:rPr>
                          <m:nor/>
                        </m:rPr>
                        <a:rPr lang="en-US" altLang="zh-CN" sz="2000" i="0">
                          <a:latin typeface="Comic Sans MS" panose="030F0902030302020204" pitchFamily="66" charset="0"/>
                          <a:ea typeface="Cambria Math" panose="02040503050406030204" pitchFamily="18" charset="0"/>
                        </a:rPr>
                        <m:t>∙</m:t>
                      </m:r>
                      <m:r>
                        <m:rPr>
                          <m:nor/>
                        </m:rPr>
                        <a:rPr lang="en-US" altLang="zh-CN" sz="2000" b="0" i="0" smtClean="0">
                          <a:latin typeface="Comic Sans MS" panose="030F0902030302020204" pitchFamily="66" charset="0"/>
                          <a:ea typeface="Cambria Math" panose="02040503050406030204" pitchFamily="18" charset="0"/>
                        </a:rPr>
                        <m:t>(</m:t>
                      </m:r>
                      <m:sSub>
                        <m:sSubPr>
                          <m:ctrlPr>
                            <a:rPr lang="en-US" altLang="zh-CN" sz="2000" b="0" i="1" smtClean="0">
                              <a:latin typeface="Cambria Math" panose="02040503050406030204" pitchFamily="18" charset="0"/>
                              <a:ea typeface="Cambria Math" panose="02040503050406030204" pitchFamily="18" charset="0"/>
                            </a:rPr>
                          </m:ctrlPr>
                        </m:sSubPr>
                        <m:e>
                          <m:r>
                            <m:rPr>
                              <m:nor/>
                            </m:rPr>
                            <a:rPr lang="en-US" altLang="zh-CN" sz="2000" b="0" i="0" smtClean="0">
                              <a:latin typeface="Comic Sans MS" panose="030F0902030302020204" pitchFamily="66" charset="0"/>
                              <a:ea typeface="Cambria Math" panose="02040503050406030204" pitchFamily="18" charset="0"/>
                            </a:rPr>
                            <m:t>p</m:t>
                          </m:r>
                        </m:e>
                        <m:sub>
                          <m:r>
                            <m:rPr>
                              <m:nor/>
                            </m:rPr>
                            <a:rPr lang="en-US" altLang="zh-CN" sz="2000" b="0" i="0" smtClean="0">
                              <a:latin typeface="Comic Sans MS" panose="030F0902030302020204" pitchFamily="66" charset="0"/>
                              <a:ea typeface="Cambria Math" panose="02040503050406030204" pitchFamily="18" charset="0"/>
                            </a:rPr>
                            <m:t>2</m:t>
                          </m:r>
                        </m:sub>
                      </m:sSub>
                      <m:r>
                        <m:rPr>
                          <m:nor/>
                        </m:rPr>
                        <a:rPr lang="en-US" altLang="zh-CN" sz="2000" b="0" i="0" smtClean="0">
                          <a:latin typeface="Comic Sans MS" panose="030F0902030302020204" pitchFamily="66" charset="0"/>
                          <a:ea typeface="Cambria Math" panose="02040503050406030204" pitchFamily="18" charset="0"/>
                        </a:rPr>
                        <m:t>×</m:t>
                      </m:r>
                      <m:sSub>
                        <m:sSubPr>
                          <m:ctrlPr>
                            <a:rPr lang="en-US" altLang="zh-CN" sz="2000" b="0" i="1" smtClean="0">
                              <a:latin typeface="Cambria Math" panose="02040503050406030204" pitchFamily="18" charset="0"/>
                              <a:ea typeface="Cambria Math" panose="02040503050406030204" pitchFamily="18" charset="0"/>
                            </a:rPr>
                          </m:ctrlPr>
                        </m:sSubPr>
                        <m:e>
                          <m:r>
                            <m:rPr>
                              <m:nor/>
                            </m:rPr>
                            <a:rPr lang="en-US" altLang="zh-CN" sz="2000" b="0" i="0" smtClean="0">
                              <a:latin typeface="Comic Sans MS" panose="030F0902030302020204" pitchFamily="66" charset="0"/>
                              <a:ea typeface="Cambria Math" panose="02040503050406030204" pitchFamily="18" charset="0"/>
                            </a:rPr>
                            <m:t>p</m:t>
                          </m:r>
                        </m:e>
                        <m:sub>
                          <m:r>
                            <m:rPr>
                              <m:nor/>
                            </m:rPr>
                            <a:rPr lang="en-US" altLang="zh-CN" sz="2000" b="0" i="0" smtClean="0">
                              <a:latin typeface="Comic Sans MS" panose="030F0902030302020204" pitchFamily="66" charset="0"/>
                              <a:ea typeface="Cambria Math" panose="02040503050406030204" pitchFamily="18" charset="0"/>
                            </a:rPr>
                            <m:t>3</m:t>
                          </m:r>
                        </m:sub>
                      </m:sSub>
                      <m:r>
                        <m:rPr>
                          <m:nor/>
                        </m:rPr>
                        <a:rPr lang="en-US" altLang="zh-CN" sz="2000" b="0" i="0" smtClean="0">
                          <a:latin typeface="Comic Sans MS" panose="030F0902030302020204" pitchFamily="66" charset="0"/>
                          <a:ea typeface="Cambria Math" panose="02040503050406030204" pitchFamily="18" charset="0"/>
                        </a:rPr>
                        <m:t>)</m:t>
                      </m:r>
                    </m:oMath>
                  </m:oMathPara>
                </a14:m>
                <a:endParaRPr lang="en-US" altLang="zh-CN" sz="2000" dirty="0">
                  <a:latin typeface="Comic Sans MS" panose="030F0902030302020204" pitchFamily="66" charset="0"/>
                </a:endParaRPr>
              </a:p>
              <a:p>
                <a:pPr>
                  <a:lnSpc>
                    <a:spcPct val="120000"/>
                  </a:lnSpc>
                  <a:spcBef>
                    <a:spcPts val="0"/>
                  </a:spcBef>
                  <a:buFont typeface="Wingdings" pitchFamily="2" charset="2"/>
                  <a:buChar char="Ø"/>
                </a:pPr>
                <a:r>
                  <a:rPr kumimoji="1" lang="en" altLang="zh-CN" sz="2000" dirty="0">
                    <a:latin typeface="Comic Sans MS" panose="030F0902030302020204" pitchFamily="66" charset="0"/>
                    <a:ea typeface="+mj-ea"/>
                    <a:cs typeface="+mj-cs"/>
                  </a:rPr>
                  <a:t>where </a:t>
                </a:r>
                <a14:m>
                  <m:oMath xmlns:m="http://schemas.openxmlformats.org/officeDocument/2006/math">
                    <m:sSub>
                      <m:sSubPr>
                        <m:ctrlPr>
                          <a:rPr lang="en-US" altLang="zh-CN" sz="2000" i="1">
                            <a:latin typeface="Cambria Math" panose="02040503050406030204" pitchFamily="18" charset="0"/>
                          </a:rPr>
                        </m:ctrlPr>
                      </m:sSubPr>
                      <m:e>
                        <m:r>
                          <m:rPr>
                            <m:nor/>
                          </m:rPr>
                          <a:rPr lang="en-US" altLang="zh-CN" sz="2000" i="0">
                            <a:latin typeface="Comic Sans MS" panose="030F0902030302020204" pitchFamily="66" charset="0"/>
                          </a:rPr>
                          <m:t>p</m:t>
                        </m:r>
                      </m:e>
                      <m:sub>
                        <m:r>
                          <m:rPr>
                            <m:nor/>
                          </m:rPr>
                          <a:rPr lang="en-US" altLang="zh-CN" sz="2000" i="0">
                            <a:latin typeface="Comic Sans MS" panose="030F0902030302020204" pitchFamily="66" charset="0"/>
                          </a:rPr>
                          <m:t>1</m:t>
                        </m:r>
                      </m:sub>
                    </m:sSub>
                  </m:oMath>
                </a14:m>
                <a:r>
                  <a:rPr kumimoji="1" lang="en" altLang="zh-CN" sz="2000" dirty="0">
                    <a:latin typeface="Comic Sans MS" panose="030F0902030302020204" pitchFamily="66" charset="0"/>
                    <a:ea typeface="+mj-ea"/>
                    <a:cs typeface="+mj-cs"/>
                  </a:rPr>
                  <a:t> is the unit vector of incident </a:t>
                </a:r>
                <a14:m>
                  <m:oMath xmlns:m="http://schemas.openxmlformats.org/officeDocument/2006/math">
                    <m:sSup>
                      <m:sSupPr>
                        <m:ctrlPr>
                          <a:rPr kumimoji="1" lang="en-US" altLang="zh-CN" sz="2000" b="0" i="1" dirty="0" smtClean="0">
                            <a:latin typeface="Cambria Math" panose="02040503050406030204" pitchFamily="18" charset="0"/>
                            <a:ea typeface="+mj-ea"/>
                            <a:cs typeface="+mj-cs"/>
                          </a:rPr>
                        </m:ctrlPr>
                      </m:sSupPr>
                      <m:e>
                        <m:r>
                          <m:rPr>
                            <m:nor/>
                          </m:rPr>
                          <a:rPr kumimoji="1" lang="en" altLang="zh-CN" sz="2000" i="0" dirty="0" smtClean="0">
                            <a:latin typeface="Comic Sans MS" panose="030F0902030302020204" pitchFamily="66" charset="0"/>
                            <a:ea typeface="+mj-ea"/>
                            <a:cs typeface="+mj-cs"/>
                          </a:rPr>
                          <m:t>e</m:t>
                        </m:r>
                      </m:e>
                      <m:sup>
                        <m:r>
                          <m:rPr>
                            <m:nor/>
                          </m:rPr>
                          <a:rPr kumimoji="1" lang="en-US" altLang="zh-CN" sz="2000" b="0" i="0" dirty="0" smtClean="0">
                            <a:latin typeface="Comic Sans MS" panose="030F0902030302020204" pitchFamily="66" charset="0"/>
                            <a:ea typeface="+mj-ea"/>
                            <a:cs typeface="+mj-cs"/>
                          </a:rPr>
                          <m:t>−</m:t>
                        </m:r>
                      </m:sup>
                    </m:sSup>
                  </m:oMath>
                </a14:m>
                <a:r>
                  <a:rPr kumimoji="1" lang="en" altLang="zh-CN" sz="2000" dirty="0">
                    <a:latin typeface="Comic Sans MS" panose="030F0902030302020204" pitchFamily="66" charset="0"/>
                    <a:ea typeface="+mj-ea"/>
                    <a:cs typeface="+mj-cs"/>
                  </a:rPr>
                  <a:t> (or </a:t>
                </a:r>
                <a14:m>
                  <m:oMath xmlns:m="http://schemas.openxmlformats.org/officeDocument/2006/math">
                    <m:sSup>
                      <m:sSupPr>
                        <m:ctrlPr>
                          <a:rPr kumimoji="1" lang="en-US" altLang="zh-CN" sz="2000" b="0" i="1" dirty="0" smtClean="0">
                            <a:latin typeface="Cambria Math" panose="02040503050406030204" pitchFamily="18" charset="0"/>
                            <a:ea typeface="+mj-ea"/>
                            <a:cs typeface="+mj-cs"/>
                          </a:rPr>
                        </m:ctrlPr>
                      </m:sSupPr>
                      <m:e>
                        <m:r>
                          <m:rPr>
                            <m:nor/>
                          </m:rPr>
                          <a:rPr kumimoji="1" lang="en" altLang="zh-CN" sz="2000" i="0" dirty="0" smtClean="0">
                            <a:latin typeface="Comic Sans MS" panose="030F0902030302020204" pitchFamily="66" charset="0"/>
                            <a:ea typeface="+mj-ea"/>
                            <a:cs typeface="+mj-cs"/>
                          </a:rPr>
                          <m:t>e</m:t>
                        </m:r>
                      </m:e>
                      <m:sup>
                        <m:r>
                          <m:rPr>
                            <m:nor/>
                          </m:rPr>
                          <a:rPr kumimoji="1" lang="en-US" altLang="zh-CN" sz="2000" b="0" i="0" dirty="0" smtClean="0">
                            <a:latin typeface="Comic Sans MS" panose="030F0902030302020204" pitchFamily="66" charset="0"/>
                            <a:ea typeface="+mj-ea"/>
                            <a:cs typeface="+mj-cs"/>
                          </a:rPr>
                          <m:t>+</m:t>
                        </m:r>
                      </m:sup>
                    </m:sSup>
                  </m:oMath>
                </a14:m>
                <a:r>
                  <a:rPr kumimoji="1" lang="en" altLang="zh-CN" sz="2000" dirty="0">
                    <a:latin typeface="Comic Sans MS" panose="030F0902030302020204" pitchFamily="66" charset="0"/>
                    <a:ea typeface="+mj-ea"/>
                    <a:cs typeface="+mj-cs"/>
                  </a:rPr>
                  <a:t>) momentum and </a:t>
                </a:r>
                <a14:m>
                  <m:oMath xmlns:m="http://schemas.openxmlformats.org/officeDocument/2006/math">
                    <m:sSub>
                      <m:sSubPr>
                        <m:ctrlPr>
                          <a:rPr lang="en-US" altLang="zh-CN" sz="2000" i="1">
                            <a:latin typeface="Cambria Math" panose="02040503050406030204" pitchFamily="18" charset="0"/>
                            <a:ea typeface="Cambria Math" panose="02040503050406030204" pitchFamily="18" charset="0"/>
                          </a:rPr>
                        </m:ctrlPr>
                      </m:sSubPr>
                      <m:e>
                        <m:r>
                          <m:rPr>
                            <m:nor/>
                          </m:rPr>
                          <a:rPr lang="en-US" altLang="zh-CN" sz="2000" i="0">
                            <a:latin typeface="Comic Sans MS" panose="030F0902030302020204" pitchFamily="66" charset="0"/>
                            <a:ea typeface="Cambria Math" panose="02040503050406030204" pitchFamily="18" charset="0"/>
                          </a:rPr>
                          <m:t>p</m:t>
                        </m:r>
                      </m:e>
                      <m:sub>
                        <m:r>
                          <m:rPr>
                            <m:nor/>
                          </m:rPr>
                          <a:rPr lang="en-US" altLang="zh-CN" sz="2000" i="0">
                            <a:latin typeface="Comic Sans MS" panose="030F0902030302020204" pitchFamily="66" charset="0"/>
                            <a:ea typeface="Cambria Math" panose="02040503050406030204" pitchFamily="18" charset="0"/>
                          </a:rPr>
                          <m:t>2</m:t>
                        </m:r>
                      </m:sub>
                    </m:sSub>
                    <m:r>
                      <m:rPr>
                        <m:nor/>
                      </m:rPr>
                      <a:rPr lang="en-US" altLang="zh-CN" sz="2000" i="0">
                        <a:latin typeface="Comic Sans MS" panose="030F0902030302020204" pitchFamily="66" charset="0"/>
                        <a:ea typeface="Cambria Math" panose="02040503050406030204" pitchFamily="18" charset="0"/>
                      </a:rPr>
                      <m:t> </m:t>
                    </m:r>
                  </m:oMath>
                </a14:m>
                <a:r>
                  <a:rPr kumimoji="1" lang="en" altLang="zh-CN" sz="2000" dirty="0">
                    <a:latin typeface="Comic Sans MS" panose="030F0902030302020204" pitchFamily="66" charset="0"/>
                    <a:ea typeface="+mj-ea"/>
                    <a:cs typeface="+mj-cs"/>
                  </a:rPr>
                  <a:t>and </a:t>
                </a:r>
                <a14:m>
                  <m:oMath xmlns:m="http://schemas.openxmlformats.org/officeDocument/2006/math">
                    <m:sSub>
                      <m:sSubPr>
                        <m:ctrlPr>
                          <a:rPr lang="en-US" altLang="zh-CN" sz="2000" i="1">
                            <a:latin typeface="Cambria Math" panose="02040503050406030204" pitchFamily="18" charset="0"/>
                            <a:ea typeface="Cambria Math" panose="02040503050406030204" pitchFamily="18" charset="0"/>
                          </a:rPr>
                        </m:ctrlPr>
                      </m:sSubPr>
                      <m:e>
                        <m:r>
                          <m:rPr>
                            <m:nor/>
                          </m:rPr>
                          <a:rPr lang="en-US" altLang="zh-CN" sz="2000" i="0">
                            <a:latin typeface="Comic Sans MS" panose="030F0902030302020204" pitchFamily="66" charset="0"/>
                            <a:ea typeface="Cambria Math" panose="02040503050406030204" pitchFamily="18" charset="0"/>
                          </a:rPr>
                          <m:t>p</m:t>
                        </m:r>
                      </m:e>
                      <m:sub>
                        <m:r>
                          <m:rPr>
                            <m:nor/>
                          </m:rPr>
                          <a:rPr lang="en-US" altLang="zh-CN" sz="2000" i="0">
                            <a:latin typeface="Comic Sans MS" panose="030F0902030302020204" pitchFamily="66" charset="0"/>
                            <a:ea typeface="Cambria Math" panose="02040503050406030204" pitchFamily="18" charset="0"/>
                          </a:rPr>
                          <m:t>3</m:t>
                        </m:r>
                      </m:sub>
                    </m:sSub>
                    <m:r>
                      <a:rPr lang="en-US" altLang="zh-CN" sz="2000" i="1">
                        <a:latin typeface="Cambria Math" panose="02040503050406030204" pitchFamily="18" charset="0"/>
                        <a:ea typeface="Cambria Math" panose="02040503050406030204" pitchFamily="18" charset="0"/>
                      </a:rPr>
                      <m:t> </m:t>
                    </m:r>
                  </m:oMath>
                </a14:m>
                <a:r>
                  <a:rPr kumimoji="1" lang="en" altLang="zh-CN" sz="2000" dirty="0">
                    <a:latin typeface="Comic Sans MS" panose="030F0902030302020204" pitchFamily="66" charset="0"/>
                    <a:ea typeface="+mj-ea"/>
                    <a:cs typeface="+mj-cs"/>
                  </a:rPr>
                  <a:t>are the unit vectors of the outgoing </a:t>
                </a:r>
                <a14:m>
                  <m:oMath xmlns:m="http://schemas.openxmlformats.org/officeDocument/2006/math">
                    <m:r>
                      <m:rPr>
                        <m:nor/>
                      </m:rPr>
                      <a:rPr kumimoji="1" lang="en-US" altLang="zh-CN" sz="2000" b="0" i="0" dirty="0" smtClean="0">
                        <a:latin typeface="Comic Sans MS" panose="030F0902030302020204" pitchFamily="66" charset="0"/>
                        <a:ea typeface="+mj-ea"/>
                        <a:cs typeface="+mj-cs"/>
                      </a:rPr>
                      <m:t>μ</m:t>
                    </m:r>
                  </m:oMath>
                </a14:m>
                <a:r>
                  <a:rPr kumimoji="1" lang="en" altLang="zh-CN" sz="2000" dirty="0">
                    <a:latin typeface="Comic Sans MS" panose="030F0902030302020204" pitchFamily="66" charset="0"/>
                    <a:ea typeface="+mj-ea"/>
                    <a:cs typeface="+mj-cs"/>
                  </a:rPr>
                  <a:t> and e momenta, respectively.</a:t>
                </a:r>
              </a:p>
            </p:txBody>
          </p:sp>
        </mc:Choice>
        <mc:Fallback xmlns="">
          <p:sp>
            <p:nvSpPr>
              <p:cNvPr id="3" name="内容占位符 2">
                <a:extLst>
                  <a:ext uri="{FF2B5EF4-FFF2-40B4-BE49-F238E27FC236}">
                    <a16:creationId xmlns:a16="http://schemas.microsoft.com/office/drawing/2014/main" id="{C7DEFE92-7997-CE55-478F-8976DA30A2F9}"/>
                  </a:ext>
                </a:extLst>
              </p:cNvPr>
              <p:cNvSpPr>
                <a:spLocks noGrp="1" noRot="1" noChangeAspect="1" noMove="1" noResize="1" noEditPoints="1" noAdjustHandles="1" noChangeArrowheads="1" noChangeShapeType="1" noTextEdit="1"/>
              </p:cNvSpPr>
              <p:nvPr>
                <p:ph idx="1"/>
              </p:nvPr>
            </p:nvSpPr>
            <p:spPr>
              <a:xfrm>
                <a:off x="0" y="1080000"/>
                <a:ext cx="12192000" cy="2015232"/>
              </a:xfrm>
              <a:blipFill>
                <a:blip r:embed="rId2"/>
                <a:stretch>
                  <a:fillRect t="-2500" b="-5000"/>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FF19DC52-7F04-62B4-9066-A6A7C83289CC}"/>
              </a:ext>
            </a:extLst>
          </p:cNvPr>
          <p:cNvSpPr>
            <a:spLocks noGrp="1"/>
          </p:cNvSpPr>
          <p:nvPr>
            <p:ph type="dt" sz="half" idx="10"/>
          </p:nvPr>
        </p:nvSpPr>
        <p:spPr/>
        <p:txBody>
          <a:bodyPr/>
          <a:lstStyle/>
          <a:p>
            <a:fld id="{A35CD19C-06E9-4AAC-B80C-DE4C22E21A18}" type="datetime1">
              <a:rPr lang="zh-CN" altLang="en-US" smtClean="0"/>
              <a:t>2025/7/29</a:t>
            </a:fld>
            <a:endParaRPr lang="zh-CN" altLang="en-US"/>
          </a:p>
        </p:txBody>
      </p:sp>
      <p:sp>
        <p:nvSpPr>
          <p:cNvPr id="5" name="页脚占位符 4">
            <a:extLst>
              <a:ext uri="{FF2B5EF4-FFF2-40B4-BE49-F238E27FC236}">
                <a16:creationId xmlns:a16="http://schemas.microsoft.com/office/drawing/2014/main" id="{E7392281-8DCD-A0B8-91E6-5E3C8392F158}"/>
              </a:ext>
            </a:extLst>
          </p:cNvPr>
          <p:cNvSpPr>
            <a:spLocks noGrp="1"/>
          </p:cNvSpPr>
          <p:nvPr>
            <p:ph type="ftr" sz="quarter" idx="11"/>
          </p:nvPr>
        </p:nvSpPr>
        <p:spPr/>
        <p:txBody>
          <a:bodyPr/>
          <a:lstStyle/>
          <a:p>
            <a:r>
              <a:rPr lang="en-US" altLang="zh-CN"/>
              <a:t>Examination of T/CP Invariance</a:t>
            </a:r>
            <a:endParaRPr lang="zh-CN" altLang="en-US"/>
          </a:p>
        </p:txBody>
      </p:sp>
      <p:sp>
        <p:nvSpPr>
          <p:cNvPr id="6" name="灯片编号占位符 5">
            <a:extLst>
              <a:ext uri="{FF2B5EF4-FFF2-40B4-BE49-F238E27FC236}">
                <a16:creationId xmlns:a16="http://schemas.microsoft.com/office/drawing/2014/main" id="{C4922ABF-E465-7628-9ED8-BDBAFB7AB11C}"/>
              </a:ext>
            </a:extLst>
          </p:cNvPr>
          <p:cNvSpPr>
            <a:spLocks noGrp="1"/>
          </p:cNvSpPr>
          <p:nvPr>
            <p:ph type="sldNum" sz="quarter" idx="12"/>
          </p:nvPr>
        </p:nvSpPr>
        <p:spPr/>
        <p:txBody>
          <a:bodyPr/>
          <a:lstStyle/>
          <a:p>
            <a:fld id="{33038C33-7068-4225-BE1B-FBEE078717E7}" type="slidenum">
              <a:rPr lang="zh-CN" altLang="en-US" smtClean="0"/>
              <a:t>18</a:t>
            </a:fld>
            <a:endParaRPr lang="zh-CN" altLang="en-US" dirty="0"/>
          </a:p>
        </p:txBody>
      </p:sp>
      <p:pic>
        <p:nvPicPr>
          <p:cNvPr id="8" name="图片 7">
            <a:extLst>
              <a:ext uri="{FF2B5EF4-FFF2-40B4-BE49-F238E27FC236}">
                <a16:creationId xmlns:a16="http://schemas.microsoft.com/office/drawing/2014/main" id="{2DDBB22B-1BDA-F16D-0433-B88B488D74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6950" y="3095232"/>
            <a:ext cx="5118100" cy="2273300"/>
          </a:xfrm>
          <a:prstGeom prst="rect">
            <a:avLst/>
          </a:prstGeom>
        </p:spPr>
      </p:pic>
      <p:pic>
        <p:nvPicPr>
          <p:cNvPr id="7" name="图片 6">
            <a:extLst>
              <a:ext uri="{FF2B5EF4-FFF2-40B4-BE49-F238E27FC236}">
                <a16:creationId xmlns:a16="http://schemas.microsoft.com/office/drawing/2014/main" id="{148FAE07-317D-3E9C-4301-9CB5AEF8E9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 y="0"/>
            <a:ext cx="1085445" cy="1080000"/>
          </a:xfrm>
          <a:prstGeom prst="rect">
            <a:avLst/>
          </a:prstGeom>
        </p:spPr>
      </p:pic>
      <p:pic>
        <p:nvPicPr>
          <p:cNvPr id="9" name="图片 8">
            <a:extLst>
              <a:ext uri="{FF2B5EF4-FFF2-40B4-BE49-F238E27FC236}">
                <a16:creationId xmlns:a16="http://schemas.microsoft.com/office/drawing/2014/main" id="{CD031659-3FD1-49ED-9A08-5798FB394E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5450" y="0"/>
            <a:ext cx="888554" cy="1080000"/>
          </a:xfrm>
          <a:prstGeom prst="rect">
            <a:avLst/>
          </a:prstGeom>
        </p:spPr>
      </p:pic>
      <p:sp>
        <p:nvSpPr>
          <p:cNvPr id="11" name="文本框 10">
            <a:extLst>
              <a:ext uri="{FF2B5EF4-FFF2-40B4-BE49-F238E27FC236}">
                <a16:creationId xmlns:a16="http://schemas.microsoft.com/office/drawing/2014/main" id="{56A71F61-0B27-0D6A-6877-7B908754E66B}"/>
              </a:ext>
            </a:extLst>
          </p:cNvPr>
          <p:cNvSpPr txBox="1"/>
          <p:nvPr/>
        </p:nvSpPr>
        <p:spPr>
          <a:xfrm>
            <a:off x="0" y="5593334"/>
            <a:ext cx="12192000" cy="369332"/>
          </a:xfrm>
          <a:prstGeom prst="rect">
            <a:avLst/>
          </a:prstGeom>
          <a:noFill/>
        </p:spPr>
        <p:txBody>
          <a:bodyPr wrap="square" lIns="360000" rIns="360000">
            <a:spAutoFit/>
          </a:bodyPr>
          <a:lstStyle/>
          <a:p>
            <a:r>
              <a:rPr lang="en" altLang="zh-CN" dirty="0">
                <a:latin typeface="Comic Sans MS" panose="030F0902030302020204" pitchFamily="66" charset="0"/>
              </a:rPr>
              <a:t>---reference: </a:t>
            </a:r>
            <a:r>
              <a:rPr lang="en" altLang="zh-CN" dirty="0">
                <a:latin typeface="Comic Sans MS" panose="030F0902030302020204" pitchFamily="66" charset="0"/>
                <a:hlinkClick r:id="rId6">
                  <a:extLst>
                    <a:ext uri="{A12FA001-AC4F-418D-AE19-62706E023703}">
                      <ahyp:hlinkClr xmlns:ahyp="http://schemas.microsoft.com/office/drawing/2018/hyperlinkcolor" val="tx"/>
                    </a:ext>
                  </a:extLst>
                </a:hlinkClick>
              </a:rPr>
              <a:t>arXiv:hep-ex/9711013</a:t>
            </a:r>
            <a:endParaRPr lang="en" altLang="zh-CN" dirty="0">
              <a:latin typeface="Comic Sans MS" panose="030F0902030302020204" pitchFamily="66" charset="0"/>
            </a:endParaRPr>
          </a:p>
        </p:txBody>
      </p:sp>
    </p:spTree>
    <p:extLst>
      <p:ext uri="{BB962C8B-B14F-4D97-AF65-F5344CB8AC3E}">
        <p14:creationId xmlns:p14="http://schemas.microsoft.com/office/powerpoint/2010/main" val="833934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C934C-9FA5-212D-8DF4-A11276C4BD2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AA8127F-FA76-B022-E3B8-7EF258B2FF8F}"/>
              </a:ext>
            </a:extLst>
          </p:cNvPr>
          <p:cNvSpPr>
            <a:spLocks noGrp="1"/>
          </p:cNvSpPr>
          <p:nvPr>
            <p:ph type="title"/>
          </p:nvPr>
        </p:nvSpPr>
        <p:spPr>
          <a:xfrm>
            <a:off x="0" y="360000"/>
            <a:ext cx="12192000" cy="535531"/>
          </a:xfrm>
        </p:spPr>
        <p:txBody>
          <a:bodyPr wrap="square">
            <a:spAutoFit/>
          </a:bodyPr>
          <a:lstStyle/>
          <a:p>
            <a:pPr algn="ctr"/>
            <a:r>
              <a:rPr kumimoji="1" lang="en-US" altLang="zh-CN" sz="3200" dirty="0">
                <a:latin typeface="Comic Sans MS" panose="030F0902030302020204" pitchFamily="66" charset="0"/>
              </a:rPr>
              <a:t>2. Method</a:t>
            </a:r>
            <a:endParaRPr kumimoji="1" lang="zh-CN" altLang="en-US" sz="3200" dirty="0">
              <a:latin typeface="Comic Sans MS" panose="030F0902030302020204" pitchFamily="66"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D04333B-7CBD-B9AD-4B3B-64017B4FB39E}"/>
                  </a:ext>
                </a:extLst>
              </p:cNvPr>
              <p:cNvSpPr>
                <a:spLocks noGrp="1"/>
              </p:cNvSpPr>
              <p:nvPr>
                <p:ph idx="1"/>
              </p:nvPr>
            </p:nvSpPr>
            <p:spPr>
              <a:xfrm>
                <a:off x="0" y="1260000"/>
                <a:ext cx="12192000" cy="4351338"/>
              </a:xfrm>
            </p:spPr>
            <p:txBody>
              <a:bodyPr lIns="360000" rIns="360000">
                <a:normAutofit/>
              </a:bodyPr>
              <a:lstStyle/>
              <a:p>
                <a:pPr>
                  <a:buFont typeface="Wingdings" pitchFamily="2" charset="2"/>
                  <a:buChar char="Ø"/>
                </a:pPr>
                <a:r>
                  <a:rPr kumimoji="1" lang="en" altLang="zh-CN" sz="2000" dirty="0">
                    <a:latin typeface="Comic Sans MS" panose="030F0902030302020204" pitchFamily="66" charset="0"/>
                    <a:ea typeface="+mj-ea"/>
                    <a:cs typeface="+mj-cs"/>
                  </a:rPr>
                  <a:t>In order to control the systematic uncertainty such as the detector acceptance, efficiencies etc., we formed the ratio </a:t>
                </a:r>
                <a14:m>
                  <m:oMath xmlns:m="http://schemas.openxmlformats.org/officeDocument/2006/math">
                    <m:acc>
                      <m:accPr>
                        <m:chr m:val="̃"/>
                        <m:ctrlPr>
                          <a:rPr kumimoji="1" lang="en" altLang="zh-CN" sz="2000" i="1" smtClean="0">
                            <a:latin typeface="Cambria Math" panose="02040503050406030204" pitchFamily="18" charset="0"/>
                            <a:ea typeface="+mj-ea"/>
                            <a:cs typeface="+mj-cs"/>
                          </a:rPr>
                        </m:ctrlPr>
                      </m:accPr>
                      <m:e>
                        <m:r>
                          <m:rPr>
                            <m:nor/>
                          </m:rPr>
                          <a:rPr kumimoji="1" lang="en-US" altLang="zh-CN" sz="2000" b="0" i="0" smtClean="0">
                            <a:latin typeface="Comic Sans MS" panose="030F0902030302020204" pitchFamily="66" charset="0"/>
                            <a:ea typeface="+mj-ea"/>
                            <a:cs typeface="+mj-cs"/>
                          </a:rPr>
                          <m:t>R</m:t>
                        </m:r>
                      </m:e>
                    </m:acc>
                  </m:oMath>
                </a14:m>
                <a:r>
                  <a:rPr kumimoji="1" lang="en" altLang="zh-CN" sz="2000" dirty="0">
                    <a:latin typeface="Comic Sans MS" panose="030F0902030302020204" pitchFamily="66" charset="0"/>
                    <a:ea typeface="+mj-ea"/>
                    <a:cs typeface="+mj-cs"/>
                  </a:rPr>
                  <a:t> as :</a:t>
                </a:r>
              </a:p>
              <a:p>
                <a:pPr marL="0" indent="0" algn="l">
                  <a:lnSpc>
                    <a:spcPct val="100000"/>
                  </a:lnSpc>
                  <a:buClr>
                    <a:schemeClr val="tx1"/>
                  </a:buClr>
                  <a:buNone/>
                </a:pPr>
                <a:endParaRPr kumimoji="1" lang="en-US" altLang="zh-CN" sz="2000" b="0" i="1" dirty="0">
                  <a:latin typeface="Cambria Math" panose="02040503050406030204" pitchFamily="18" charset="0"/>
                  <a:ea typeface="+mj-ea"/>
                  <a:cs typeface="+mj-cs"/>
                </a:endParaRPr>
              </a:p>
              <a:p>
                <a:pPr marL="0" indent="0" algn="l">
                  <a:lnSpc>
                    <a:spcPct val="100000"/>
                  </a:lnSpc>
                  <a:buClr>
                    <a:schemeClr val="tx1"/>
                  </a:buClr>
                  <a:buNone/>
                </a:pPr>
                <a14:m>
                  <m:oMathPara xmlns:m="http://schemas.openxmlformats.org/officeDocument/2006/math">
                    <m:oMathParaPr>
                      <m:jc m:val="centerGroup"/>
                    </m:oMathParaPr>
                    <m:oMath xmlns:m="http://schemas.openxmlformats.org/officeDocument/2006/math">
                      <m:sSubSup>
                        <m:sSubSupPr>
                          <m:ctrlPr>
                            <a:rPr kumimoji="1" lang="en-US" altLang="zh-CN" sz="2000" b="0" i="1" smtClean="0">
                              <a:latin typeface="Cambria Math" panose="02040503050406030204" pitchFamily="18" charset="0"/>
                              <a:ea typeface="+mj-ea"/>
                              <a:cs typeface="+mj-cs"/>
                            </a:rPr>
                          </m:ctrlPr>
                        </m:sSubSupPr>
                        <m:e>
                          <m:r>
                            <a:rPr kumimoji="1" lang="en-US" altLang="zh-CN" sz="2000" b="0" i="1" smtClean="0">
                              <a:latin typeface="Cambria Math" panose="02040503050406030204" pitchFamily="18" charset="0"/>
                              <a:ea typeface="+mj-ea"/>
                              <a:cs typeface="+mj-cs"/>
                            </a:rPr>
                            <m:t>𝑅</m:t>
                          </m:r>
                        </m:e>
                        <m:sub>
                          <m:sSup>
                            <m:sSupPr>
                              <m:ctrlPr>
                                <a:rPr kumimoji="1" lang="en-US" altLang="zh-CN" sz="2000" b="0" i="1" smtClean="0">
                                  <a:latin typeface="Cambria Math" panose="02040503050406030204" pitchFamily="18" charset="0"/>
                                  <a:ea typeface="+mj-ea"/>
                                  <a:cs typeface="+mj-cs"/>
                                </a:rPr>
                              </m:ctrlPr>
                            </m:sSupPr>
                            <m:e>
                              <m:r>
                                <a:rPr kumimoji="1" lang="en-US" altLang="zh-CN" sz="2000" b="0" i="1" smtClean="0">
                                  <a:latin typeface="Cambria Math" panose="02040503050406030204" pitchFamily="18" charset="0"/>
                                  <a:ea typeface="+mj-ea"/>
                                  <a:cs typeface="+mj-cs"/>
                                </a:rPr>
                                <m:t>𝜇</m:t>
                              </m:r>
                            </m:e>
                            <m:sup>
                              <m:r>
                                <a:rPr kumimoji="1" lang="en-US" altLang="zh-CN" sz="2000" b="0" i="1" smtClean="0">
                                  <a:latin typeface="Cambria Math" panose="02040503050406030204" pitchFamily="18" charset="0"/>
                                  <a:ea typeface="+mj-ea"/>
                                  <a:cs typeface="+mj-cs"/>
                                </a:rPr>
                                <m:t>+</m:t>
                              </m:r>
                            </m:sup>
                          </m:sSup>
                          <m:sSup>
                            <m:sSupPr>
                              <m:ctrlPr>
                                <a:rPr kumimoji="1" lang="en-US" altLang="zh-CN" sz="2000" b="0" i="1" smtClean="0">
                                  <a:latin typeface="Cambria Math" panose="02040503050406030204" pitchFamily="18" charset="0"/>
                                  <a:ea typeface="+mj-ea"/>
                                  <a:cs typeface="+mj-cs"/>
                                </a:rPr>
                              </m:ctrlPr>
                            </m:sSupPr>
                            <m:e>
                              <m:r>
                                <a:rPr kumimoji="1" lang="en-US" altLang="zh-CN" sz="2000" b="0" i="1" smtClean="0">
                                  <a:latin typeface="Cambria Math" panose="02040503050406030204" pitchFamily="18" charset="0"/>
                                  <a:ea typeface="+mj-ea"/>
                                  <a:cs typeface="+mj-cs"/>
                                </a:rPr>
                                <m:t>𝑒</m:t>
                              </m:r>
                            </m:e>
                            <m:sup>
                              <m:r>
                                <a:rPr kumimoji="1" lang="en-US" altLang="zh-CN" sz="2000" b="0" i="1" smtClean="0">
                                  <a:latin typeface="Cambria Math" panose="02040503050406030204" pitchFamily="18" charset="0"/>
                                  <a:ea typeface="+mj-ea"/>
                                  <a:cs typeface="+mj-cs"/>
                                </a:rPr>
                                <m:t>−</m:t>
                              </m:r>
                            </m:sup>
                          </m:sSup>
                        </m:sub>
                        <m:sup>
                          <m:r>
                            <a:rPr kumimoji="1" lang="en-US" altLang="zh-CN" sz="2000" b="0" i="1" smtClean="0">
                              <a:latin typeface="Cambria Math" panose="02040503050406030204" pitchFamily="18" charset="0"/>
                              <a:ea typeface="+mj-ea"/>
                              <a:cs typeface="+mj-cs"/>
                            </a:rPr>
                            <m:t>𝑇</m:t>
                          </m:r>
                        </m:sup>
                      </m:sSubSup>
                      <m:r>
                        <a:rPr kumimoji="1" lang="en-US" altLang="zh-CN" sz="2000" b="0" i="1" smtClean="0">
                          <a:latin typeface="Cambria Math" panose="02040503050406030204" pitchFamily="18" charset="0"/>
                          <a:ea typeface="+mj-ea"/>
                          <a:cs typeface="+mj-cs"/>
                        </a:rPr>
                        <m:t>=</m:t>
                      </m:r>
                      <m:f>
                        <m:fPr>
                          <m:ctrlPr>
                            <a:rPr kumimoji="1" lang="en-US" altLang="zh-CN" sz="2000" b="0" i="1" smtClean="0">
                              <a:latin typeface="Cambria Math" panose="02040503050406030204" pitchFamily="18" charset="0"/>
                              <a:ea typeface="+mj-ea"/>
                              <a:cs typeface="+mj-cs"/>
                            </a:rPr>
                          </m:ctrlPr>
                        </m:fPr>
                        <m:num>
                          <m:r>
                            <a:rPr kumimoji="1" lang="en-US" altLang="zh-CN" sz="2000" b="0" i="1" smtClean="0">
                              <a:latin typeface="Cambria Math" panose="02040503050406030204" pitchFamily="18" charset="0"/>
                              <a:ea typeface="+mj-ea"/>
                              <a:cs typeface="+mj-cs"/>
                            </a:rPr>
                            <m:t>𝑁</m:t>
                          </m:r>
                          <m:r>
                            <a:rPr kumimoji="1" lang="en-US" altLang="zh-CN" sz="2000" b="0" i="1" smtClean="0">
                              <a:latin typeface="Cambria Math" panose="02040503050406030204" pitchFamily="18" charset="0"/>
                              <a:ea typeface="+mj-ea"/>
                              <a:cs typeface="+mj-cs"/>
                            </a:rPr>
                            <m:t>(</m:t>
                          </m:r>
                          <m:sSup>
                            <m:sSupPr>
                              <m:ctrlPr>
                                <a:rPr kumimoji="1" lang="en-US" altLang="zh-CN" sz="2000" b="0" i="1" smtClean="0">
                                  <a:latin typeface="Cambria Math" panose="02040503050406030204" pitchFamily="18" charset="0"/>
                                  <a:ea typeface="+mj-ea"/>
                                  <a:cs typeface="+mj-cs"/>
                                </a:rPr>
                              </m:ctrlPr>
                            </m:sSupPr>
                            <m:e>
                              <m:r>
                                <a:rPr kumimoji="1" lang="en-US" altLang="zh-CN" sz="2000" b="0" i="1" smtClean="0">
                                  <a:latin typeface="Cambria Math" panose="02040503050406030204" pitchFamily="18" charset="0"/>
                                  <a:ea typeface="+mj-ea"/>
                                  <a:cs typeface="+mj-cs"/>
                                </a:rPr>
                                <m:t>𝜇</m:t>
                              </m:r>
                            </m:e>
                            <m:sup>
                              <m:r>
                                <a:rPr kumimoji="1" lang="en-US" altLang="zh-CN" sz="2000" b="0" i="1" smtClean="0">
                                  <a:latin typeface="Cambria Math" panose="02040503050406030204" pitchFamily="18" charset="0"/>
                                  <a:ea typeface="+mj-ea"/>
                                  <a:cs typeface="+mj-cs"/>
                                </a:rPr>
                                <m:t>+</m:t>
                              </m:r>
                            </m:sup>
                          </m:sSup>
                          <m:sSup>
                            <m:sSupPr>
                              <m:ctrlPr>
                                <a:rPr kumimoji="1" lang="en-US" altLang="zh-CN" sz="2000" b="0" i="1" smtClean="0">
                                  <a:latin typeface="Cambria Math" panose="02040503050406030204" pitchFamily="18" charset="0"/>
                                  <a:ea typeface="+mj-ea"/>
                                  <a:cs typeface="+mj-cs"/>
                                </a:rPr>
                              </m:ctrlPr>
                            </m:sSupPr>
                            <m:e>
                              <m:r>
                                <a:rPr kumimoji="1" lang="en-US" altLang="zh-CN" sz="2000" b="0" i="1" smtClean="0">
                                  <a:latin typeface="Cambria Math" panose="02040503050406030204" pitchFamily="18" charset="0"/>
                                  <a:ea typeface="+mj-ea"/>
                                  <a:cs typeface="+mj-cs"/>
                                </a:rPr>
                                <m:t>𝑒</m:t>
                              </m:r>
                            </m:e>
                            <m:sup>
                              <m:r>
                                <a:rPr kumimoji="1" lang="en-US" altLang="zh-CN" sz="2000" b="0" i="1" smtClean="0">
                                  <a:latin typeface="Cambria Math" panose="02040503050406030204" pitchFamily="18" charset="0"/>
                                  <a:ea typeface="+mj-ea"/>
                                  <a:cs typeface="+mj-cs"/>
                                </a:rPr>
                                <m:t>−</m:t>
                              </m:r>
                            </m:sup>
                          </m:sSup>
                          <m:r>
                            <a:rPr kumimoji="1" lang="en-US" altLang="zh-CN" sz="2000" b="0" i="1" smtClean="0">
                              <a:latin typeface="Cambria Math" panose="02040503050406030204" pitchFamily="18" charset="0"/>
                              <a:ea typeface="+mj-ea"/>
                              <a:cs typeface="+mj-cs"/>
                            </a:rPr>
                            <m:t>;&gt;)</m:t>
                          </m:r>
                        </m:num>
                        <m:den>
                          <m:r>
                            <a:rPr kumimoji="1" lang="en-US" altLang="zh-CN" sz="2000" b="0" i="1" smtClean="0">
                              <a:latin typeface="Cambria Math" panose="02040503050406030204" pitchFamily="18" charset="0"/>
                              <a:ea typeface="+mj-ea"/>
                              <a:cs typeface="+mj-cs"/>
                            </a:rPr>
                            <m:t>𝑁</m:t>
                          </m:r>
                          <m:r>
                            <a:rPr kumimoji="1" lang="en-US" altLang="zh-CN" sz="2000" b="0" i="1" smtClean="0">
                              <a:latin typeface="Cambria Math" panose="02040503050406030204" pitchFamily="18" charset="0"/>
                              <a:ea typeface="+mj-ea"/>
                              <a:cs typeface="+mj-cs"/>
                            </a:rPr>
                            <m:t>(</m:t>
                          </m:r>
                          <m:sSup>
                            <m:sSupPr>
                              <m:ctrlPr>
                                <a:rPr kumimoji="1" lang="en-US" altLang="zh-CN" sz="2000" b="0" i="1" smtClean="0">
                                  <a:latin typeface="Cambria Math" panose="02040503050406030204" pitchFamily="18" charset="0"/>
                                  <a:ea typeface="+mj-ea"/>
                                  <a:cs typeface="+mj-cs"/>
                                </a:rPr>
                              </m:ctrlPr>
                            </m:sSupPr>
                            <m:e>
                              <m:r>
                                <a:rPr kumimoji="1" lang="en-US" altLang="zh-CN" sz="2000" b="0" i="1" smtClean="0">
                                  <a:latin typeface="Cambria Math" panose="02040503050406030204" pitchFamily="18" charset="0"/>
                                  <a:ea typeface="+mj-ea"/>
                                  <a:cs typeface="+mj-cs"/>
                                </a:rPr>
                                <m:t>𝜇</m:t>
                              </m:r>
                            </m:e>
                            <m:sup>
                              <m:r>
                                <a:rPr kumimoji="1" lang="en-US" altLang="zh-CN" sz="2000" b="0" i="1" smtClean="0">
                                  <a:latin typeface="Cambria Math" panose="02040503050406030204" pitchFamily="18" charset="0"/>
                                  <a:ea typeface="+mj-ea"/>
                                  <a:cs typeface="+mj-cs"/>
                                </a:rPr>
                                <m:t>+</m:t>
                              </m:r>
                            </m:sup>
                          </m:sSup>
                          <m:sSup>
                            <m:sSupPr>
                              <m:ctrlPr>
                                <a:rPr kumimoji="1" lang="en-US" altLang="zh-CN" sz="2000" b="0" i="1" smtClean="0">
                                  <a:latin typeface="Cambria Math" panose="02040503050406030204" pitchFamily="18" charset="0"/>
                                  <a:ea typeface="+mj-ea"/>
                                  <a:cs typeface="+mj-cs"/>
                                </a:rPr>
                              </m:ctrlPr>
                            </m:sSupPr>
                            <m:e>
                              <m:r>
                                <a:rPr kumimoji="1" lang="en-US" altLang="zh-CN" sz="2000" b="0" i="1" smtClean="0">
                                  <a:latin typeface="Cambria Math" panose="02040503050406030204" pitchFamily="18" charset="0"/>
                                  <a:ea typeface="+mj-ea"/>
                                  <a:cs typeface="+mj-cs"/>
                                </a:rPr>
                                <m:t>𝑒</m:t>
                              </m:r>
                            </m:e>
                            <m:sup>
                              <m:r>
                                <a:rPr kumimoji="1" lang="en-US" altLang="zh-CN" sz="2000" b="0" i="1" smtClean="0">
                                  <a:latin typeface="Cambria Math" panose="02040503050406030204" pitchFamily="18" charset="0"/>
                                  <a:ea typeface="+mj-ea"/>
                                  <a:cs typeface="+mj-cs"/>
                                </a:rPr>
                                <m:t>−</m:t>
                              </m:r>
                            </m:sup>
                          </m:sSup>
                          <m:r>
                            <a:rPr kumimoji="1" lang="en-US" altLang="zh-CN" sz="2000" b="0" i="1" smtClean="0">
                              <a:latin typeface="Cambria Math" panose="02040503050406030204" pitchFamily="18" charset="0"/>
                              <a:ea typeface="+mj-ea"/>
                              <a:cs typeface="+mj-cs"/>
                            </a:rPr>
                            <m:t>;&lt;)</m:t>
                          </m:r>
                        </m:den>
                      </m:f>
                      <m:r>
                        <a:rPr kumimoji="1" lang="en-US" altLang="zh-CN" sz="2000" b="0" i="1" smtClean="0">
                          <a:latin typeface="Cambria Math" panose="02040503050406030204" pitchFamily="18" charset="0"/>
                          <a:ea typeface="+mj-ea"/>
                          <a:cs typeface="+mj-cs"/>
                        </a:rPr>
                        <m:t>=1+2</m:t>
                      </m:r>
                      <m:sSubSup>
                        <m:sSubSupPr>
                          <m:ctrlPr>
                            <a:rPr kumimoji="1" lang="en-US" altLang="zh-CN" sz="2000" b="0" i="1" smtClean="0">
                              <a:latin typeface="Cambria Math" panose="02040503050406030204" pitchFamily="18" charset="0"/>
                              <a:ea typeface="+mj-ea"/>
                              <a:cs typeface="+mj-cs"/>
                            </a:rPr>
                          </m:ctrlPr>
                        </m:sSubSupPr>
                        <m:e>
                          <m:r>
                            <a:rPr kumimoji="1" lang="en-US" altLang="zh-CN" sz="2000" b="0" i="1" smtClean="0">
                              <a:latin typeface="Cambria Math" panose="02040503050406030204" pitchFamily="18" charset="0"/>
                              <a:ea typeface="+mj-ea"/>
                              <a:cs typeface="+mj-cs"/>
                            </a:rPr>
                            <m:t>𝛿</m:t>
                          </m:r>
                        </m:e>
                        <m:sub>
                          <m:r>
                            <a:rPr kumimoji="1" lang="en-US" altLang="zh-CN" sz="2000" b="0" i="1" smtClean="0">
                              <a:latin typeface="Cambria Math" panose="02040503050406030204" pitchFamily="18" charset="0"/>
                              <a:ea typeface="+mj-ea"/>
                              <a:cs typeface="+mj-cs"/>
                            </a:rPr>
                            <m:t>𝜇</m:t>
                          </m:r>
                          <m:r>
                            <a:rPr kumimoji="1" lang="en-US" altLang="zh-CN" sz="2000" b="0" i="1" smtClean="0">
                              <a:latin typeface="Cambria Math" panose="02040503050406030204" pitchFamily="18" charset="0"/>
                              <a:ea typeface="+mj-ea"/>
                              <a:cs typeface="+mj-cs"/>
                            </a:rPr>
                            <m:t>𝑒</m:t>
                          </m:r>
                        </m:sub>
                        <m:sup>
                          <m:r>
                            <a:rPr kumimoji="1" lang="en-US" altLang="zh-CN" sz="2000" b="0" i="1" smtClean="0">
                              <a:latin typeface="Cambria Math" panose="02040503050406030204" pitchFamily="18" charset="0"/>
                              <a:ea typeface="+mj-ea"/>
                              <a:cs typeface="+mj-cs"/>
                            </a:rPr>
                            <m:t>𝑇</m:t>
                          </m:r>
                        </m:sup>
                      </m:sSubSup>
                    </m:oMath>
                  </m:oMathPara>
                </a14:m>
                <a:endParaRPr kumimoji="1" lang="en" altLang="zh-CN" sz="2000" dirty="0">
                  <a:latin typeface="Cambria Math" panose="02040503050406030204" pitchFamily="18" charset="0"/>
                  <a:ea typeface="+mj-ea"/>
                  <a:cs typeface="+mj-cs"/>
                </a:endParaRPr>
              </a:p>
              <a:p>
                <a:pPr marL="0" indent="0">
                  <a:lnSpc>
                    <a:spcPct val="100000"/>
                  </a:lnSpc>
                  <a:buClr>
                    <a:schemeClr val="tx1"/>
                  </a:buClr>
                  <a:buNone/>
                </a:pPr>
                <a14:m>
                  <m:oMathPara xmlns:m="http://schemas.openxmlformats.org/officeDocument/2006/math">
                    <m:oMathParaPr>
                      <m:jc m:val="centerGroup"/>
                    </m:oMathParaPr>
                    <m:oMath xmlns:m="http://schemas.openxmlformats.org/officeDocument/2006/math">
                      <m:sSubSup>
                        <m:sSubSupPr>
                          <m:ctrlPr>
                            <a:rPr kumimoji="1" lang="en-US" altLang="zh-CN" sz="2000" i="1">
                              <a:latin typeface="Cambria Math" panose="02040503050406030204" pitchFamily="18" charset="0"/>
                            </a:rPr>
                          </m:ctrlPr>
                        </m:sSubSupPr>
                        <m:e>
                          <m:r>
                            <a:rPr kumimoji="1" lang="en-US" altLang="zh-CN" sz="2000" i="1">
                              <a:latin typeface="Cambria Math" panose="02040503050406030204" pitchFamily="18" charset="0"/>
                            </a:rPr>
                            <m:t>𝑅</m:t>
                          </m:r>
                        </m:e>
                        <m:sub>
                          <m:sSup>
                            <m:sSupPr>
                              <m:ctrlPr>
                                <a:rPr kumimoji="1" lang="en-US" altLang="zh-CN" sz="2000" i="1">
                                  <a:latin typeface="Cambria Math" panose="02040503050406030204" pitchFamily="18" charset="0"/>
                                </a:rPr>
                              </m:ctrlPr>
                            </m:sSupPr>
                            <m:e>
                              <m:r>
                                <a:rPr kumimoji="1" lang="en-US" altLang="zh-CN" sz="2000" b="0" i="1" smtClean="0">
                                  <a:latin typeface="Cambria Math" panose="02040503050406030204" pitchFamily="18" charset="0"/>
                                </a:rPr>
                                <m:t>𝑒</m:t>
                              </m:r>
                            </m:e>
                            <m:sup>
                              <m:r>
                                <a:rPr kumimoji="1" lang="en-US" altLang="zh-CN" sz="2000" i="1">
                                  <a:latin typeface="Cambria Math" panose="02040503050406030204" pitchFamily="18" charset="0"/>
                                </a:rPr>
                                <m:t>+</m:t>
                              </m:r>
                            </m:sup>
                          </m:sSup>
                          <m:sSup>
                            <m:sSupPr>
                              <m:ctrlPr>
                                <a:rPr kumimoji="1" lang="en-US" altLang="zh-CN" sz="2000" i="1">
                                  <a:latin typeface="Cambria Math" panose="02040503050406030204" pitchFamily="18" charset="0"/>
                                </a:rPr>
                              </m:ctrlPr>
                            </m:sSupPr>
                            <m:e>
                              <m:r>
                                <a:rPr kumimoji="1" lang="en-US" altLang="zh-CN" sz="2000" b="0" i="1" smtClean="0">
                                  <a:latin typeface="Cambria Math" panose="02040503050406030204" pitchFamily="18" charset="0"/>
                                </a:rPr>
                                <m:t>𝜇</m:t>
                              </m:r>
                            </m:e>
                            <m:sup>
                              <m:r>
                                <a:rPr kumimoji="1" lang="en-US" altLang="zh-CN" sz="2000" i="1">
                                  <a:latin typeface="Cambria Math" panose="02040503050406030204" pitchFamily="18" charset="0"/>
                                </a:rPr>
                                <m:t>−</m:t>
                              </m:r>
                            </m:sup>
                          </m:sSup>
                        </m:sub>
                        <m:sup>
                          <m:r>
                            <a:rPr kumimoji="1" lang="en-US" altLang="zh-CN" sz="2000" i="1">
                              <a:latin typeface="Cambria Math" panose="02040503050406030204" pitchFamily="18" charset="0"/>
                            </a:rPr>
                            <m:t>𝑇</m:t>
                          </m:r>
                        </m:sup>
                      </m:sSubSup>
                      <m:r>
                        <a:rPr kumimoji="1" lang="en-US" altLang="zh-CN" sz="2000" i="1">
                          <a:latin typeface="Cambria Math" panose="02040503050406030204" pitchFamily="18" charset="0"/>
                        </a:rPr>
                        <m:t>=</m:t>
                      </m:r>
                      <m:f>
                        <m:fPr>
                          <m:ctrlPr>
                            <a:rPr kumimoji="1" lang="en-US" altLang="zh-CN" sz="2000" i="1">
                              <a:latin typeface="Cambria Math" panose="02040503050406030204" pitchFamily="18" charset="0"/>
                            </a:rPr>
                          </m:ctrlPr>
                        </m:fPr>
                        <m:num>
                          <m:r>
                            <a:rPr kumimoji="1" lang="en-US" altLang="zh-CN" sz="2000" i="1">
                              <a:latin typeface="Cambria Math" panose="02040503050406030204" pitchFamily="18" charset="0"/>
                            </a:rPr>
                            <m:t>𝑁</m:t>
                          </m:r>
                          <m:r>
                            <a:rPr kumimoji="1" lang="en-US" altLang="zh-CN" sz="2000" i="1">
                              <a:latin typeface="Cambria Math" panose="02040503050406030204" pitchFamily="18" charset="0"/>
                            </a:rPr>
                            <m:t>(</m:t>
                          </m:r>
                          <m:sSup>
                            <m:sSupPr>
                              <m:ctrlPr>
                                <a:rPr kumimoji="1" lang="en-US" altLang="zh-CN" sz="2000" i="1">
                                  <a:latin typeface="Cambria Math" panose="02040503050406030204" pitchFamily="18" charset="0"/>
                                </a:rPr>
                              </m:ctrlPr>
                            </m:sSupPr>
                            <m:e>
                              <m:r>
                                <a:rPr kumimoji="1" lang="en-US" altLang="zh-CN" sz="2000" b="0" i="1" smtClean="0">
                                  <a:latin typeface="Cambria Math" panose="02040503050406030204" pitchFamily="18" charset="0"/>
                                </a:rPr>
                                <m:t>𝑒</m:t>
                              </m:r>
                            </m:e>
                            <m:sup>
                              <m:r>
                                <a:rPr kumimoji="1" lang="en-US" altLang="zh-CN" sz="2000" i="1">
                                  <a:latin typeface="Cambria Math" panose="02040503050406030204" pitchFamily="18" charset="0"/>
                                </a:rPr>
                                <m:t>+</m:t>
                              </m:r>
                            </m:sup>
                          </m:sSup>
                          <m:sSup>
                            <m:sSupPr>
                              <m:ctrlPr>
                                <a:rPr kumimoji="1" lang="en-US" altLang="zh-CN" sz="2000" i="1">
                                  <a:latin typeface="Cambria Math" panose="02040503050406030204" pitchFamily="18" charset="0"/>
                                </a:rPr>
                              </m:ctrlPr>
                            </m:sSupPr>
                            <m:e>
                              <m:r>
                                <a:rPr kumimoji="1" lang="en-US" altLang="zh-CN" sz="2000" b="0" i="1" smtClean="0">
                                  <a:latin typeface="Cambria Math" panose="02040503050406030204" pitchFamily="18" charset="0"/>
                                </a:rPr>
                                <m:t>𝜇</m:t>
                              </m:r>
                            </m:e>
                            <m:sup>
                              <m:r>
                                <a:rPr kumimoji="1" lang="en-US" altLang="zh-CN" sz="2000" i="1">
                                  <a:latin typeface="Cambria Math" panose="02040503050406030204" pitchFamily="18" charset="0"/>
                                </a:rPr>
                                <m:t>−</m:t>
                              </m:r>
                            </m:sup>
                          </m:sSup>
                          <m:r>
                            <a:rPr kumimoji="1" lang="en-US" altLang="zh-CN" sz="2000" i="1">
                              <a:latin typeface="Cambria Math" panose="02040503050406030204" pitchFamily="18" charset="0"/>
                            </a:rPr>
                            <m:t>;&gt;)</m:t>
                          </m:r>
                        </m:num>
                        <m:den>
                          <m:r>
                            <a:rPr kumimoji="1" lang="en-US" altLang="zh-CN" sz="2000" i="1">
                              <a:latin typeface="Cambria Math" panose="02040503050406030204" pitchFamily="18" charset="0"/>
                            </a:rPr>
                            <m:t>𝑁</m:t>
                          </m:r>
                          <m:r>
                            <a:rPr kumimoji="1" lang="en-US" altLang="zh-CN" sz="2000" i="1">
                              <a:latin typeface="Cambria Math" panose="02040503050406030204" pitchFamily="18" charset="0"/>
                            </a:rPr>
                            <m:t>(</m:t>
                          </m:r>
                          <m:sSup>
                            <m:sSupPr>
                              <m:ctrlPr>
                                <a:rPr kumimoji="1" lang="en-US" altLang="zh-CN" sz="2000" i="1">
                                  <a:latin typeface="Cambria Math" panose="02040503050406030204" pitchFamily="18" charset="0"/>
                                </a:rPr>
                              </m:ctrlPr>
                            </m:sSupPr>
                            <m:e>
                              <m:r>
                                <a:rPr kumimoji="1" lang="en-US" altLang="zh-CN" sz="2000" b="0" i="1" smtClean="0">
                                  <a:latin typeface="Cambria Math" panose="02040503050406030204" pitchFamily="18" charset="0"/>
                                </a:rPr>
                                <m:t>𝑒</m:t>
                              </m:r>
                            </m:e>
                            <m:sup>
                              <m:r>
                                <a:rPr kumimoji="1" lang="en-US" altLang="zh-CN" sz="2000" i="1">
                                  <a:latin typeface="Cambria Math" panose="02040503050406030204" pitchFamily="18" charset="0"/>
                                </a:rPr>
                                <m:t>+</m:t>
                              </m:r>
                            </m:sup>
                          </m:sSup>
                          <m:sSup>
                            <m:sSupPr>
                              <m:ctrlPr>
                                <a:rPr kumimoji="1" lang="en-US" altLang="zh-CN" sz="2000" i="1">
                                  <a:latin typeface="Cambria Math" panose="02040503050406030204" pitchFamily="18" charset="0"/>
                                </a:rPr>
                              </m:ctrlPr>
                            </m:sSupPr>
                            <m:e>
                              <m:r>
                                <a:rPr kumimoji="1" lang="en-US" altLang="zh-CN" sz="2000" b="0" i="1" smtClean="0">
                                  <a:latin typeface="Cambria Math" panose="02040503050406030204" pitchFamily="18" charset="0"/>
                                </a:rPr>
                                <m:t>𝜇</m:t>
                              </m:r>
                            </m:e>
                            <m:sup>
                              <m:r>
                                <a:rPr kumimoji="1" lang="en-US" altLang="zh-CN" sz="2000" i="1">
                                  <a:latin typeface="Cambria Math" panose="02040503050406030204" pitchFamily="18" charset="0"/>
                                </a:rPr>
                                <m:t>−</m:t>
                              </m:r>
                            </m:sup>
                          </m:sSup>
                          <m:r>
                            <a:rPr kumimoji="1" lang="en-US" altLang="zh-CN" sz="2000" i="1">
                              <a:latin typeface="Cambria Math" panose="02040503050406030204" pitchFamily="18" charset="0"/>
                            </a:rPr>
                            <m:t>;&lt;)</m:t>
                          </m:r>
                        </m:den>
                      </m:f>
                      <m:r>
                        <a:rPr kumimoji="1" lang="en-US" altLang="zh-CN" sz="2000" i="1">
                          <a:latin typeface="Cambria Math" panose="02040503050406030204" pitchFamily="18" charset="0"/>
                        </a:rPr>
                        <m:t>=1+2</m:t>
                      </m:r>
                      <m:sSubSup>
                        <m:sSubSupPr>
                          <m:ctrlPr>
                            <a:rPr kumimoji="1" lang="en-US" altLang="zh-CN" sz="2000" i="1">
                              <a:latin typeface="Cambria Math" panose="02040503050406030204" pitchFamily="18" charset="0"/>
                            </a:rPr>
                          </m:ctrlPr>
                        </m:sSubSupPr>
                        <m:e>
                          <m:r>
                            <a:rPr kumimoji="1" lang="en-US" altLang="zh-CN" sz="2000" i="1">
                              <a:latin typeface="Cambria Math" panose="02040503050406030204" pitchFamily="18" charset="0"/>
                            </a:rPr>
                            <m:t>𝛿</m:t>
                          </m:r>
                        </m:e>
                        <m:sub>
                          <m:r>
                            <a:rPr kumimoji="1" lang="en-US" altLang="zh-CN" sz="2000" b="0" i="1" smtClean="0">
                              <a:latin typeface="Cambria Math" panose="02040503050406030204" pitchFamily="18" charset="0"/>
                            </a:rPr>
                            <m:t>𝑒</m:t>
                          </m:r>
                          <m:r>
                            <a:rPr kumimoji="1" lang="en-US" altLang="zh-CN" sz="2000" b="0" i="1" smtClean="0">
                              <a:latin typeface="Cambria Math" panose="02040503050406030204" pitchFamily="18" charset="0"/>
                            </a:rPr>
                            <m:t>𝜇</m:t>
                          </m:r>
                        </m:sub>
                        <m:sup>
                          <m:r>
                            <a:rPr kumimoji="1" lang="en-US" altLang="zh-CN" sz="2000" i="1">
                              <a:latin typeface="Cambria Math" panose="02040503050406030204" pitchFamily="18" charset="0"/>
                            </a:rPr>
                            <m:t>𝑇</m:t>
                          </m:r>
                        </m:sup>
                      </m:sSubSup>
                    </m:oMath>
                  </m:oMathPara>
                </a14:m>
                <a:endParaRPr kumimoji="1" lang="en" altLang="zh-CN" sz="2000" dirty="0">
                  <a:latin typeface="Cambria Math" panose="02040503050406030204" pitchFamily="18" charset="0"/>
                </a:endParaRPr>
              </a:p>
              <a:p>
                <a:pPr marL="0" indent="0">
                  <a:lnSpc>
                    <a:spcPct val="100000"/>
                  </a:lnSpc>
                  <a:buClr>
                    <a:schemeClr val="tx1"/>
                  </a:buClr>
                  <a:buNone/>
                </a:pPr>
                <a14:m>
                  <m:oMathPara xmlns:m="http://schemas.openxmlformats.org/officeDocument/2006/math">
                    <m:oMathParaPr>
                      <m:jc m:val="centerGroup"/>
                    </m:oMathParaPr>
                    <m:oMath xmlns:m="http://schemas.openxmlformats.org/officeDocument/2006/math">
                      <m:sSubSup>
                        <m:sSubSupPr>
                          <m:ctrlPr>
                            <a:rPr kumimoji="1" lang="en-US" altLang="zh-CN" sz="2000" i="1">
                              <a:latin typeface="Cambria Math" panose="02040503050406030204" pitchFamily="18" charset="0"/>
                            </a:rPr>
                          </m:ctrlPr>
                        </m:sSubSupPr>
                        <m:e>
                          <m:r>
                            <a:rPr kumimoji="1" lang="en-US" altLang="zh-CN" sz="2000" i="1">
                              <a:latin typeface="Cambria Math" panose="02040503050406030204" pitchFamily="18" charset="0"/>
                            </a:rPr>
                            <m:t>𝑅</m:t>
                          </m:r>
                        </m:e>
                        <m:sub>
                          <m:sSup>
                            <m:sSupPr>
                              <m:ctrlPr>
                                <a:rPr kumimoji="1" lang="en-US" altLang="zh-CN" sz="2000" i="1">
                                  <a:latin typeface="Cambria Math" panose="02040503050406030204" pitchFamily="18" charset="0"/>
                                </a:rPr>
                              </m:ctrlPr>
                            </m:sSupPr>
                            <m:e>
                              <m:r>
                                <a:rPr kumimoji="1" lang="en-US" altLang="zh-CN" sz="2000" i="1">
                                  <a:latin typeface="Cambria Math" panose="02040503050406030204" pitchFamily="18" charset="0"/>
                                </a:rPr>
                                <m:t>𝜇</m:t>
                              </m:r>
                            </m:e>
                            <m:sup>
                              <m:r>
                                <a:rPr kumimoji="1" lang="en-US" altLang="zh-CN" sz="2000" i="1">
                                  <a:latin typeface="Cambria Math" panose="02040503050406030204" pitchFamily="18" charset="0"/>
                                </a:rPr>
                                <m:t>+</m:t>
                              </m:r>
                            </m:sup>
                          </m:sSup>
                          <m:sSup>
                            <m:sSupPr>
                              <m:ctrlPr>
                                <a:rPr kumimoji="1" lang="en-US" altLang="zh-CN" sz="2000" i="1">
                                  <a:latin typeface="Cambria Math" panose="02040503050406030204" pitchFamily="18" charset="0"/>
                                </a:rPr>
                              </m:ctrlPr>
                            </m:sSupPr>
                            <m:e>
                              <m:r>
                                <a:rPr kumimoji="1" lang="en-US" altLang="zh-CN" sz="2000" i="1">
                                  <a:latin typeface="Cambria Math" panose="02040503050406030204" pitchFamily="18" charset="0"/>
                                </a:rPr>
                                <m:t>𝑒</m:t>
                              </m:r>
                            </m:e>
                            <m:sup>
                              <m:r>
                                <a:rPr kumimoji="1" lang="en-US" altLang="zh-CN" sz="2000" i="1">
                                  <a:latin typeface="Cambria Math" panose="02040503050406030204" pitchFamily="18" charset="0"/>
                                </a:rPr>
                                <m:t>−</m:t>
                              </m:r>
                            </m:sup>
                          </m:sSup>
                        </m:sub>
                        <m:sup>
                          <m:r>
                            <a:rPr kumimoji="1" lang="en-US" altLang="zh-CN" sz="2000" b="0" i="1" smtClean="0">
                              <a:latin typeface="Cambria Math" panose="02040503050406030204" pitchFamily="18" charset="0"/>
                            </a:rPr>
                            <m:t>𝐶𝑃</m:t>
                          </m:r>
                        </m:sup>
                      </m:sSubSup>
                      <m:r>
                        <a:rPr kumimoji="1" lang="en-US" altLang="zh-CN" sz="2000" i="1">
                          <a:latin typeface="Cambria Math" panose="02040503050406030204" pitchFamily="18" charset="0"/>
                        </a:rPr>
                        <m:t>=</m:t>
                      </m:r>
                      <m:f>
                        <m:fPr>
                          <m:ctrlPr>
                            <a:rPr kumimoji="1" lang="en-US" altLang="zh-CN" sz="2000" i="1">
                              <a:latin typeface="Cambria Math" panose="02040503050406030204" pitchFamily="18" charset="0"/>
                            </a:rPr>
                          </m:ctrlPr>
                        </m:fPr>
                        <m:num>
                          <m:r>
                            <a:rPr kumimoji="1" lang="en-US" altLang="zh-CN" sz="2000" i="1">
                              <a:latin typeface="Cambria Math" panose="02040503050406030204" pitchFamily="18" charset="0"/>
                            </a:rPr>
                            <m:t>𝑁</m:t>
                          </m:r>
                          <m:r>
                            <a:rPr kumimoji="1" lang="en-US" altLang="zh-CN" sz="2000" i="1">
                              <a:latin typeface="Cambria Math" panose="02040503050406030204" pitchFamily="18" charset="0"/>
                            </a:rPr>
                            <m:t>(</m:t>
                          </m:r>
                          <m:sSup>
                            <m:sSupPr>
                              <m:ctrlPr>
                                <a:rPr kumimoji="1" lang="en-US" altLang="zh-CN" sz="2000" i="1">
                                  <a:latin typeface="Cambria Math" panose="02040503050406030204" pitchFamily="18" charset="0"/>
                                </a:rPr>
                              </m:ctrlPr>
                            </m:sSupPr>
                            <m:e>
                              <m:r>
                                <a:rPr kumimoji="1" lang="en-US" altLang="zh-CN" sz="2000" i="1">
                                  <a:latin typeface="Cambria Math" panose="02040503050406030204" pitchFamily="18" charset="0"/>
                                </a:rPr>
                                <m:t>𝜇</m:t>
                              </m:r>
                            </m:e>
                            <m:sup>
                              <m:r>
                                <a:rPr kumimoji="1" lang="en-US" altLang="zh-CN" sz="2000" i="1">
                                  <a:latin typeface="Cambria Math" panose="02040503050406030204" pitchFamily="18" charset="0"/>
                                </a:rPr>
                                <m:t>+</m:t>
                              </m:r>
                            </m:sup>
                          </m:sSup>
                          <m:sSup>
                            <m:sSupPr>
                              <m:ctrlPr>
                                <a:rPr kumimoji="1" lang="en-US" altLang="zh-CN" sz="2000" i="1">
                                  <a:latin typeface="Cambria Math" panose="02040503050406030204" pitchFamily="18" charset="0"/>
                                </a:rPr>
                              </m:ctrlPr>
                            </m:sSupPr>
                            <m:e>
                              <m:r>
                                <a:rPr kumimoji="1" lang="en-US" altLang="zh-CN" sz="2000" i="1">
                                  <a:latin typeface="Cambria Math" panose="02040503050406030204" pitchFamily="18" charset="0"/>
                                </a:rPr>
                                <m:t>𝑒</m:t>
                              </m:r>
                            </m:e>
                            <m:sup>
                              <m:r>
                                <a:rPr kumimoji="1" lang="en-US" altLang="zh-CN" sz="2000" i="1">
                                  <a:latin typeface="Cambria Math" panose="02040503050406030204" pitchFamily="18" charset="0"/>
                                </a:rPr>
                                <m:t>−</m:t>
                              </m:r>
                            </m:sup>
                          </m:sSup>
                          <m:r>
                            <a:rPr kumimoji="1" lang="en-US" altLang="zh-CN" sz="2000" i="1">
                              <a:latin typeface="Cambria Math" panose="02040503050406030204" pitchFamily="18" charset="0"/>
                            </a:rPr>
                            <m:t>;&gt;)</m:t>
                          </m:r>
                        </m:num>
                        <m:den>
                          <m:r>
                            <a:rPr kumimoji="1" lang="en-US" altLang="zh-CN" sz="2000" i="1">
                              <a:latin typeface="Cambria Math" panose="02040503050406030204" pitchFamily="18" charset="0"/>
                            </a:rPr>
                            <m:t>𝑁</m:t>
                          </m:r>
                          <m:r>
                            <a:rPr kumimoji="1" lang="en-US" altLang="zh-CN" sz="2000" i="1">
                              <a:latin typeface="Cambria Math" panose="02040503050406030204" pitchFamily="18" charset="0"/>
                            </a:rPr>
                            <m:t>(</m:t>
                          </m:r>
                          <m:sSup>
                            <m:sSupPr>
                              <m:ctrlPr>
                                <a:rPr kumimoji="1" lang="en-US" altLang="zh-CN" sz="2000" i="1">
                                  <a:latin typeface="Cambria Math" panose="02040503050406030204" pitchFamily="18" charset="0"/>
                                </a:rPr>
                              </m:ctrlPr>
                            </m:sSupPr>
                            <m:e>
                              <m:r>
                                <a:rPr kumimoji="1" lang="en-US" altLang="zh-CN" sz="2000" b="0" i="1" smtClean="0">
                                  <a:latin typeface="Cambria Math" panose="02040503050406030204" pitchFamily="18" charset="0"/>
                                </a:rPr>
                                <m:t>𝑒</m:t>
                              </m:r>
                            </m:e>
                            <m:sup>
                              <m:r>
                                <a:rPr kumimoji="1" lang="en-US" altLang="zh-CN" sz="2000" i="1">
                                  <a:latin typeface="Cambria Math" panose="02040503050406030204" pitchFamily="18" charset="0"/>
                                </a:rPr>
                                <m:t>+</m:t>
                              </m:r>
                            </m:sup>
                          </m:sSup>
                          <m:sSup>
                            <m:sSupPr>
                              <m:ctrlPr>
                                <a:rPr kumimoji="1" lang="en-US" altLang="zh-CN" sz="2000" i="1">
                                  <a:latin typeface="Cambria Math" panose="02040503050406030204" pitchFamily="18" charset="0"/>
                                </a:rPr>
                              </m:ctrlPr>
                            </m:sSupPr>
                            <m:e>
                              <m:r>
                                <a:rPr kumimoji="1" lang="en-US" altLang="zh-CN" sz="2000" b="0" i="1" smtClean="0">
                                  <a:latin typeface="Cambria Math" panose="02040503050406030204" pitchFamily="18" charset="0"/>
                                </a:rPr>
                                <m:t>𝜇</m:t>
                              </m:r>
                            </m:e>
                            <m:sup>
                              <m:r>
                                <a:rPr kumimoji="1" lang="en-US" altLang="zh-CN" sz="2000" i="1">
                                  <a:latin typeface="Cambria Math" panose="02040503050406030204" pitchFamily="18" charset="0"/>
                                </a:rPr>
                                <m:t>−</m:t>
                              </m:r>
                            </m:sup>
                          </m:sSup>
                          <m:r>
                            <a:rPr kumimoji="1" lang="en-US" altLang="zh-CN" sz="2000" i="1">
                              <a:latin typeface="Cambria Math" panose="02040503050406030204" pitchFamily="18" charset="0"/>
                            </a:rPr>
                            <m:t>;&lt;)</m:t>
                          </m:r>
                        </m:den>
                      </m:f>
                      <m:r>
                        <a:rPr kumimoji="1" lang="en-US" altLang="zh-CN" sz="2000" i="1">
                          <a:latin typeface="Cambria Math" panose="02040503050406030204" pitchFamily="18" charset="0"/>
                        </a:rPr>
                        <m:t>=1+2</m:t>
                      </m:r>
                      <m:sSubSup>
                        <m:sSubSupPr>
                          <m:ctrlPr>
                            <a:rPr kumimoji="1" lang="en-US" altLang="zh-CN" sz="2000" i="1">
                              <a:latin typeface="Cambria Math" panose="02040503050406030204" pitchFamily="18" charset="0"/>
                            </a:rPr>
                          </m:ctrlPr>
                        </m:sSubSupPr>
                        <m:e>
                          <m:r>
                            <a:rPr kumimoji="1" lang="en-US" altLang="zh-CN" sz="2000" i="1">
                              <a:latin typeface="Cambria Math" panose="02040503050406030204" pitchFamily="18" charset="0"/>
                            </a:rPr>
                            <m:t>𝛿</m:t>
                          </m:r>
                        </m:e>
                        <m:sub>
                          <m:r>
                            <a:rPr kumimoji="1" lang="en-US" altLang="zh-CN" sz="2000" i="1">
                              <a:latin typeface="Cambria Math" panose="02040503050406030204" pitchFamily="18" charset="0"/>
                            </a:rPr>
                            <m:t>𝜇</m:t>
                          </m:r>
                          <m:r>
                            <a:rPr kumimoji="1" lang="en-US" altLang="zh-CN" sz="2000" i="1">
                              <a:latin typeface="Cambria Math" panose="02040503050406030204" pitchFamily="18" charset="0"/>
                            </a:rPr>
                            <m:t>𝑒</m:t>
                          </m:r>
                        </m:sub>
                        <m:sup>
                          <m:r>
                            <a:rPr kumimoji="1" lang="en-US" altLang="zh-CN" sz="2000" b="0" i="1" smtClean="0">
                              <a:latin typeface="Cambria Math" panose="02040503050406030204" pitchFamily="18" charset="0"/>
                            </a:rPr>
                            <m:t>𝐶𝑃</m:t>
                          </m:r>
                        </m:sup>
                      </m:sSubSup>
                    </m:oMath>
                  </m:oMathPara>
                </a14:m>
                <a:endParaRPr kumimoji="1" lang="en" altLang="zh-CN" sz="2000" dirty="0">
                  <a:latin typeface="Cambria Math" panose="02040503050406030204" pitchFamily="18" charset="0"/>
                </a:endParaRPr>
              </a:p>
              <a:p>
                <a:pPr marL="0" indent="0">
                  <a:lnSpc>
                    <a:spcPct val="100000"/>
                  </a:lnSpc>
                  <a:buClr>
                    <a:schemeClr val="tx1"/>
                  </a:buClr>
                  <a:buNone/>
                </a:pPr>
                <a14:m>
                  <m:oMathPara xmlns:m="http://schemas.openxmlformats.org/officeDocument/2006/math">
                    <m:oMathParaPr>
                      <m:jc m:val="centerGroup"/>
                    </m:oMathParaPr>
                    <m:oMath xmlns:m="http://schemas.openxmlformats.org/officeDocument/2006/math">
                      <m:sSubSup>
                        <m:sSubSupPr>
                          <m:ctrlPr>
                            <a:rPr kumimoji="1" lang="en-US" altLang="zh-CN" sz="2000" i="1">
                              <a:latin typeface="Cambria Math" panose="02040503050406030204" pitchFamily="18" charset="0"/>
                            </a:rPr>
                          </m:ctrlPr>
                        </m:sSubSupPr>
                        <m:e>
                          <m:r>
                            <a:rPr kumimoji="1" lang="en-US" altLang="zh-CN" sz="2000" i="1">
                              <a:latin typeface="Cambria Math" panose="02040503050406030204" pitchFamily="18" charset="0"/>
                            </a:rPr>
                            <m:t>𝑅</m:t>
                          </m:r>
                        </m:e>
                        <m:sub>
                          <m:sSup>
                            <m:sSupPr>
                              <m:ctrlPr>
                                <a:rPr kumimoji="1" lang="en-US" altLang="zh-CN" sz="2000" i="1">
                                  <a:latin typeface="Cambria Math" panose="02040503050406030204" pitchFamily="18" charset="0"/>
                                </a:rPr>
                              </m:ctrlPr>
                            </m:sSupPr>
                            <m:e>
                              <m:r>
                                <a:rPr kumimoji="1" lang="en-US" altLang="zh-CN" sz="2000" b="0" i="1" smtClean="0">
                                  <a:latin typeface="Cambria Math" panose="02040503050406030204" pitchFamily="18" charset="0"/>
                                </a:rPr>
                                <m:t>𝑒</m:t>
                              </m:r>
                            </m:e>
                            <m:sup>
                              <m:r>
                                <a:rPr kumimoji="1" lang="en-US" altLang="zh-CN" sz="2000" i="1">
                                  <a:latin typeface="Cambria Math" panose="02040503050406030204" pitchFamily="18" charset="0"/>
                                </a:rPr>
                                <m:t>+</m:t>
                              </m:r>
                            </m:sup>
                          </m:sSup>
                          <m:sSup>
                            <m:sSupPr>
                              <m:ctrlPr>
                                <a:rPr kumimoji="1" lang="en-US" altLang="zh-CN" sz="2000" i="1">
                                  <a:latin typeface="Cambria Math" panose="02040503050406030204" pitchFamily="18" charset="0"/>
                                </a:rPr>
                              </m:ctrlPr>
                            </m:sSupPr>
                            <m:e>
                              <m:r>
                                <a:rPr kumimoji="1" lang="en-US" altLang="zh-CN" sz="2000" b="0" i="1" smtClean="0">
                                  <a:latin typeface="Cambria Math" panose="02040503050406030204" pitchFamily="18" charset="0"/>
                                </a:rPr>
                                <m:t>𝜇</m:t>
                              </m:r>
                            </m:e>
                            <m:sup>
                              <m:r>
                                <a:rPr kumimoji="1" lang="en-US" altLang="zh-CN" sz="2000" i="1">
                                  <a:latin typeface="Cambria Math" panose="02040503050406030204" pitchFamily="18" charset="0"/>
                                </a:rPr>
                                <m:t>−</m:t>
                              </m:r>
                            </m:sup>
                          </m:sSup>
                        </m:sub>
                        <m:sup>
                          <m:r>
                            <a:rPr kumimoji="1" lang="en-US" altLang="zh-CN" sz="2000" b="0" i="1" smtClean="0">
                              <a:latin typeface="Cambria Math" panose="02040503050406030204" pitchFamily="18" charset="0"/>
                            </a:rPr>
                            <m:t>𝐶𝑃</m:t>
                          </m:r>
                        </m:sup>
                      </m:sSubSup>
                      <m:r>
                        <a:rPr kumimoji="1" lang="en-US" altLang="zh-CN" sz="2000" i="1">
                          <a:latin typeface="Cambria Math" panose="02040503050406030204" pitchFamily="18" charset="0"/>
                        </a:rPr>
                        <m:t>=</m:t>
                      </m:r>
                      <m:f>
                        <m:fPr>
                          <m:ctrlPr>
                            <a:rPr kumimoji="1" lang="en-US" altLang="zh-CN" sz="2000" i="1">
                              <a:latin typeface="Cambria Math" panose="02040503050406030204" pitchFamily="18" charset="0"/>
                            </a:rPr>
                          </m:ctrlPr>
                        </m:fPr>
                        <m:num>
                          <m:r>
                            <a:rPr kumimoji="1" lang="en-US" altLang="zh-CN" sz="2000" i="1">
                              <a:latin typeface="Cambria Math" panose="02040503050406030204" pitchFamily="18" charset="0"/>
                            </a:rPr>
                            <m:t>𝑁</m:t>
                          </m:r>
                          <m:r>
                            <a:rPr kumimoji="1" lang="en-US" altLang="zh-CN" sz="2000" i="1">
                              <a:latin typeface="Cambria Math" panose="02040503050406030204" pitchFamily="18" charset="0"/>
                            </a:rPr>
                            <m:t>(</m:t>
                          </m:r>
                          <m:sSup>
                            <m:sSupPr>
                              <m:ctrlPr>
                                <a:rPr kumimoji="1" lang="en-US" altLang="zh-CN" sz="2000" i="1">
                                  <a:latin typeface="Cambria Math" panose="02040503050406030204" pitchFamily="18" charset="0"/>
                                </a:rPr>
                              </m:ctrlPr>
                            </m:sSupPr>
                            <m:e>
                              <m:r>
                                <a:rPr kumimoji="1" lang="en-US" altLang="zh-CN" sz="2000" b="0" i="1" smtClean="0">
                                  <a:latin typeface="Cambria Math" panose="02040503050406030204" pitchFamily="18" charset="0"/>
                                </a:rPr>
                                <m:t>𝑒</m:t>
                              </m:r>
                            </m:e>
                            <m:sup>
                              <m:r>
                                <a:rPr kumimoji="1" lang="en-US" altLang="zh-CN" sz="2000" i="1">
                                  <a:latin typeface="Cambria Math" panose="02040503050406030204" pitchFamily="18" charset="0"/>
                                </a:rPr>
                                <m:t>+</m:t>
                              </m:r>
                            </m:sup>
                          </m:sSup>
                          <m:sSup>
                            <m:sSupPr>
                              <m:ctrlPr>
                                <a:rPr kumimoji="1" lang="en-US" altLang="zh-CN" sz="2000" i="1">
                                  <a:latin typeface="Cambria Math" panose="02040503050406030204" pitchFamily="18" charset="0"/>
                                </a:rPr>
                              </m:ctrlPr>
                            </m:sSupPr>
                            <m:e>
                              <m:r>
                                <a:rPr kumimoji="1" lang="en-US" altLang="zh-CN" sz="2000" b="0" i="1" smtClean="0">
                                  <a:latin typeface="Cambria Math" panose="02040503050406030204" pitchFamily="18" charset="0"/>
                                </a:rPr>
                                <m:t>𝜇</m:t>
                              </m:r>
                            </m:e>
                            <m:sup>
                              <m:r>
                                <a:rPr kumimoji="1" lang="en-US" altLang="zh-CN" sz="2000" i="1">
                                  <a:latin typeface="Cambria Math" panose="02040503050406030204" pitchFamily="18" charset="0"/>
                                </a:rPr>
                                <m:t>−</m:t>
                              </m:r>
                            </m:sup>
                          </m:sSup>
                          <m:r>
                            <a:rPr kumimoji="1" lang="en-US" altLang="zh-CN" sz="2000" i="1">
                              <a:latin typeface="Cambria Math" panose="02040503050406030204" pitchFamily="18" charset="0"/>
                            </a:rPr>
                            <m:t>;&gt;)</m:t>
                          </m:r>
                        </m:num>
                        <m:den>
                          <m:r>
                            <a:rPr kumimoji="1" lang="en-US" altLang="zh-CN" sz="2000" i="1">
                              <a:latin typeface="Cambria Math" panose="02040503050406030204" pitchFamily="18" charset="0"/>
                            </a:rPr>
                            <m:t>𝑁</m:t>
                          </m:r>
                          <m:r>
                            <a:rPr kumimoji="1" lang="en-US" altLang="zh-CN" sz="2000" i="1">
                              <a:latin typeface="Cambria Math" panose="02040503050406030204" pitchFamily="18" charset="0"/>
                            </a:rPr>
                            <m:t>(</m:t>
                          </m:r>
                          <m:sSup>
                            <m:sSupPr>
                              <m:ctrlPr>
                                <a:rPr kumimoji="1" lang="en-US" altLang="zh-CN" sz="2000" i="1">
                                  <a:latin typeface="Cambria Math" panose="02040503050406030204" pitchFamily="18" charset="0"/>
                                </a:rPr>
                              </m:ctrlPr>
                            </m:sSupPr>
                            <m:e>
                              <m:r>
                                <a:rPr kumimoji="1" lang="en-US" altLang="zh-CN" sz="2000" i="1">
                                  <a:latin typeface="Cambria Math" panose="02040503050406030204" pitchFamily="18" charset="0"/>
                                </a:rPr>
                                <m:t>𝜇</m:t>
                              </m:r>
                            </m:e>
                            <m:sup>
                              <m:r>
                                <a:rPr kumimoji="1" lang="en-US" altLang="zh-CN" sz="2000" i="1">
                                  <a:latin typeface="Cambria Math" panose="02040503050406030204" pitchFamily="18" charset="0"/>
                                </a:rPr>
                                <m:t>+</m:t>
                              </m:r>
                            </m:sup>
                          </m:sSup>
                          <m:sSup>
                            <m:sSupPr>
                              <m:ctrlPr>
                                <a:rPr kumimoji="1" lang="en-US" altLang="zh-CN" sz="2000" i="1">
                                  <a:latin typeface="Cambria Math" panose="02040503050406030204" pitchFamily="18" charset="0"/>
                                </a:rPr>
                              </m:ctrlPr>
                            </m:sSupPr>
                            <m:e>
                              <m:r>
                                <a:rPr kumimoji="1" lang="en-US" altLang="zh-CN" sz="2000" i="1">
                                  <a:latin typeface="Cambria Math" panose="02040503050406030204" pitchFamily="18" charset="0"/>
                                </a:rPr>
                                <m:t>𝑒</m:t>
                              </m:r>
                            </m:e>
                            <m:sup>
                              <m:r>
                                <a:rPr kumimoji="1" lang="en-US" altLang="zh-CN" sz="2000" i="1">
                                  <a:latin typeface="Cambria Math" panose="02040503050406030204" pitchFamily="18" charset="0"/>
                                </a:rPr>
                                <m:t>−</m:t>
                              </m:r>
                            </m:sup>
                          </m:sSup>
                          <m:r>
                            <a:rPr kumimoji="1" lang="en-US" altLang="zh-CN" sz="2000" i="1">
                              <a:latin typeface="Cambria Math" panose="02040503050406030204" pitchFamily="18" charset="0"/>
                            </a:rPr>
                            <m:t>;&lt;)</m:t>
                          </m:r>
                        </m:den>
                      </m:f>
                      <m:r>
                        <a:rPr kumimoji="1" lang="en-US" altLang="zh-CN" sz="2000" i="1">
                          <a:latin typeface="Cambria Math" panose="02040503050406030204" pitchFamily="18" charset="0"/>
                        </a:rPr>
                        <m:t>=1+2</m:t>
                      </m:r>
                      <m:sSubSup>
                        <m:sSubSupPr>
                          <m:ctrlPr>
                            <a:rPr kumimoji="1" lang="en-US" altLang="zh-CN" sz="2000" i="1">
                              <a:latin typeface="Cambria Math" panose="02040503050406030204" pitchFamily="18" charset="0"/>
                            </a:rPr>
                          </m:ctrlPr>
                        </m:sSubSupPr>
                        <m:e>
                          <m:r>
                            <a:rPr kumimoji="1" lang="en-US" altLang="zh-CN" sz="2000" i="1">
                              <a:latin typeface="Cambria Math" panose="02040503050406030204" pitchFamily="18" charset="0"/>
                            </a:rPr>
                            <m:t>𝛿</m:t>
                          </m:r>
                        </m:e>
                        <m:sub>
                          <m:r>
                            <a:rPr kumimoji="1" lang="en-US" altLang="zh-CN" sz="2000" i="1">
                              <a:latin typeface="Cambria Math" panose="02040503050406030204" pitchFamily="18" charset="0"/>
                            </a:rPr>
                            <m:t>𝑒</m:t>
                          </m:r>
                          <m:r>
                            <a:rPr kumimoji="1" lang="en-US" altLang="zh-CN" sz="2000" b="0" i="1" smtClean="0">
                              <a:latin typeface="Cambria Math" panose="02040503050406030204" pitchFamily="18" charset="0"/>
                            </a:rPr>
                            <m:t>𝜇</m:t>
                          </m:r>
                        </m:sub>
                        <m:sup>
                          <m:r>
                            <a:rPr kumimoji="1" lang="en-US" altLang="zh-CN" sz="2000" b="0" i="1" smtClean="0">
                              <a:latin typeface="Cambria Math" panose="02040503050406030204" pitchFamily="18" charset="0"/>
                            </a:rPr>
                            <m:t>𝐶𝑃</m:t>
                          </m:r>
                        </m:sup>
                      </m:sSubSup>
                    </m:oMath>
                  </m:oMathPara>
                </a14:m>
                <a:endParaRPr kumimoji="1" lang="en" altLang="zh-CN" sz="2000" dirty="0">
                  <a:latin typeface="Cambria Math" panose="02040503050406030204" pitchFamily="18" charset="0"/>
                </a:endParaRPr>
              </a:p>
              <a:p>
                <a:pPr marL="0" indent="0">
                  <a:lnSpc>
                    <a:spcPct val="100000"/>
                  </a:lnSpc>
                  <a:buClr>
                    <a:schemeClr val="tx1"/>
                  </a:buClr>
                  <a:buNone/>
                </a:pPr>
                <a14:m>
                  <m:oMathPara xmlns:m="http://schemas.openxmlformats.org/officeDocument/2006/math">
                    <m:oMathParaPr>
                      <m:jc m:val="centerGroup"/>
                    </m:oMathParaPr>
                    <m:oMath xmlns:m="http://schemas.openxmlformats.org/officeDocument/2006/math">
                      <m:acc>
                        <m:accPr>
                          <m:chr m:val="̃"/>
                          <m:ctrlPr>
                            <a:rPr lang="zh-CN" altLang="en-US" sz="2000" i="1" smtClean="0">
                              <a:latin typeface="Cambria Math" panose="02040503050406030204" pitchFamily="18" charset="0"/>
                            </a:rPr>
                          </m:ctrlPr>
                        </m:accPr>
                        <m:e>
                          <m:r>
                            <a:rPr lang="en-US" altLang="zh-CN" sz="2000" b="0" i="1" smtClean="0">
                              <a:latin typeface="Cambria Math" panose="02040503050406030204" pitchFamily="18" charset="0"/>
                            </a:rPr>
                            <m:t>𝑅</m:t>
                          </m:r>
                        </m:e>
                      </m:acc>
                      <m:r>
                        <a:rPr lang="en-US" altLang="zh-CN" sz="2000" b="0" i="1" smtClean="0">
                          <a:latin typeface="Cambria Math" panose="02040503050406030204" pitchFamily="18" charset="0"/>
                        </a:rPr>
                        <m:t>=</m:t>
                      </m:r>
                      <m:sSubSup>
                        <m:sSubSupPr>
                          <m:ctrlPr>
                            <a:rPr kumimoji="1" lang="en-US" altLang="zh-CN" sz="2000" i="1">
                              <a:latin typeface="Cambria Math" panose="02040503050406030204" pitchFamily="18" charset="0"/>
                            </a:rPr>
                          </m:ctrlPr>
                        </m:sSubSupPr>
                        <m:e>
                          <m:r>
                            <a:rPr kumimoji="1" lang="en-US" altLang="zh-CN" sz="2000" i="1">
                              <a:latin typeface="Cambria Math" panose="02040503050406030204" pitchFamily="18" charset="0"/>
                            </a:rPr>
                            <m:t>𝑅</m:t>
                          </m:r>
                        </m:e>
                        <m:sub>
                          <m:sSup>
                            <m:sSupPr>
                              <m:ctrlPr>
                                <a:rPr kumimoji="1" lang="en-US" altLang="zh-CN" sz="2000" i="1">
                                  <a:latin typeface="Cambria Math" panose="02040503050406030204" pitchFamily="18" charset="0"/>
                                </a:rPr>
                              </m:ctrlPr>
                            </m:sSupPr>
                            <m:e>
                              <m:r>
                                <a:rPr kumimoji="1" lang="en-US" altLang="zh-CN" sz="2000" i="1">
                                  <a:latin typeface="Cambria Math" panose="02040503050406030204" pitchFamily="18" charset="0"/>
                                </a:rPr>
                                <m:t>𝜇</m:t>
                              </m:r>
                            </m:e>
                            <m:sup>
                              <m:r>
                                <a:rPr kumimoji="1" lang="en-US" altLang="zh-CN" sz="2000" i="1">
                                  <a:latin typeface="Cambria Math" panose="02040503050406030204" pitchFamily="18" charset="0"/>
                                </a:rPr>
                                <m:t>+</m:t>
                              </m:r>
                            </m:sup>
                          </m:sSup>
                          <m:sSup>
                            <m:sSupPr>
                              <m:ctrlPr>
                                <a:rPr kumimoji="1" lang="en-US" altLang="zh-CN" sz="2000" i="1">
                                  <a:latin typeface="Cambria Math" panose="02040503050406030204" pitchFamily="18" charset="0"/>
                                </a:rPr>
                              </m:ctrlPr>
                            </m:sSupPr>
                            <m:e>
                              <m:r>
                                <a:rPr kumimoji="1" lang="en-US" altLang="zh-CN" sz="2000" i="1">
                                  <a:latin typeface="Cambria Math" panose="02040503050406030204" pitchFamily="18" charset="0"/>
                                </a:rPr>
                                <m:t>𝑒</m:t>
                              </m:r>
                            </m:e>
                            <m:sup>
                              <m:r>
                                <a:rPr kumimoji="1" lang="en-US" altLang="zh-CN" sz="2000" i="1">
                                  <a:latin typeface="Cambria Math" panose="02040503050406030204" pitchFamily="18" charset="0"/>
                                </a:rPr>
                                <m:t>−</m:t>
                              </m:r>
                            </m:sup>
                          </m:sSup>
                        </m:sub>
                        <m:sup>
                          <m:r>
                            <a:rPr kumimoji="1" lang="en-US" altLang="zh-CN" sz="2000" i="1">
                              <a:latin typeface="Cambria Math" panose="02040503050406030204" pitchFamily="18" charset="0"/>
                            </a:rPr>
                            <m:t>𝑇</m:t>
                          </m:r>
                        </m:sup>
                      </m:sSubSup>
                      <m:r>
                        <a:rPr kumimoji="1" lang="en-US" altLang="zh-CN" sz="2000" i="1" smtClean="0">
                          <a:latin typeface="Cambria Math" panose="02040503050406030204" pitchFamily="18" charset="0"/>
                          <a:ea typeface="Cambria Math" panose="02040503050406030204" pitchFamily="18" charset="0"/>
                        </a:rPr>
                        <m:t>∙</m:t>
                      </m:r>
                      <m:sSubSup>
                        <m:sSubSupPr>
                          <m:ctrlPr>
                            <a:rPr kumimoji="1" lang="en-US" altLang="zh-CN" sz="2000" i="1">
                              <a:latin typeface="Cambria Math" panose="02040503050406030204" pitchFamily="18" charset="0"/>
                            </a:rPr>
                          </m:ctrlPr>
                        </m:sSubSupPr>
                        <m:e>
                          <m:r>
                            <a:rPr kumimoji="1" lang="en-US" altLang="zh-CN" sz="2000" i="1">
                              <a:latin typeface="Cambria Math" panose="02040503050406030204" pitchFamily="18" charset="0"/>
                            </a:rPr>
                            <m:t>𝑅</m:t>
                          </m:r>
                        </m:e>
                        <m:sub>
                          <m:sSup>
                            <m:sSupPr>
                              <m:ctrlPr>
                                <a:rPr kumimoji="1" lang="en-US" altLang="zh-CN" sz="2000" i="1">
                                  <a:latin typeface="Cambria Math" panose="02040503050406030204" pitchFamily="18" charset="0"/>
                                </a:rPr>
                              </m:ctrlPr>
                            </m:sSupPr>
                            <m:e>
                              <m:r>
                                <a:rPr kumimoji="1" lang="en-US" altLang="zh-CN" sz="2000" i="1">
                                  <a:latin typeface="Cambria Math" panose="02040503050406030204" pitchFamily="18" charset="0"/>
                                </a:rPr>
                                <m:t>𝑒</m:t>
                              </m:r>
                            </m:e>
                            <m:sup>
                              <m:r>
                                <a:rPr kumimoji="1" lang="en-US" altLang="zh-CN" sz="2000" i="1">
                                  <a:latin typeface="Cambria Math" panose="02040503050406030204" pitchFamily="18" charset="0"/>
                                </a:rPr>
                                <m:t>+</m:t>
                              </m:r>
                            </m:sup>
                          </m:sSup>
                          <m:sSup>
                            <m:sSupPr>
                              <m:ctrlPr>
                                <a:rPr kumimoji="1" lang="en-US" altLang="zh-CN" sz="2000" i="1">
                                  <a:latin typeface="Cambria Math" panose="02040503050406030204" pitchFamily="18" charset="0"/>
                                </a:rPr>
                              </m:ctrlPr>
                            </m:sSupPr>
                            <m:e>
                              <m:r>
                                <a:rPr kumimoji="1" lang="en-US" altLang="zh-CN" sz="2000" i="1">
                                  <a:latin typeface="Cambria Math" panose="02040503050406030204" pitchFamily="18" charset="0"/>
                                </a:rPr>
                                <m:t>𝜇</m:t>
                              </m:r>
                            </m:e>
                            <m:sup>
                              <m:r>
                                <a:rPr kumimoji="1" lang="en-US" altLang="zh-CN" sz="2000" i="1">
                                  <a:latin typeface="Cambria Math" panose="02040503050406030204" pitchFamily="18" charset="0"/>
                                </a:rPr>
                                <m:t>−</m:t>
                              </m:r>
                            </m:sup>
                          </m:sSup>
                        </m:sub>
                        <m:sup>
                          <m:r>
                            <a:rPr kumimoji="1" lang="en-US" altLang="zh-CN" sz="2000" i="1">
                              <a:latin typeface="Cambria Math" panose="02040503050406030204" pitchFamily="18" charset="0"/>
                            </a:rPr>
                            <m:t>𝑇</m:t>
                          </m:r>
                        </m:sup>
                      </m:sSubSup>
                      <m:r>
                        <a:rPr kumimoji="1" lang="en-US" altLang="zh-CN" sz="2000" b="0" i="1" smtClean="0">
                          <a:latin typeface="Cambria Math" panose="02040503050406030204" pitchFamily="18" charset="0"/>
                        </a:rPr>
                        <m:t>=</m:t>
                      </m:r>
                      <m:sSubSup>
                        <m:sSubSupPr>
                          <m:ctrlPr>
                            <a:rPr kumimoji="1" lang="en-US" altLang="zh-CN" sz="2000" i="1">
                              <a:latin typeface="Cambria Math" panose="02040503050406030204" pitchFamily="18" charset="0"/>
                            </a:rPr>
                          </m:ctrlPr>
                        </m:sSubSupPr>
                        <m:e>
                          <m:r>
                            <a:rPr kumimoji="1" lang="en-US" altLang="zh-CN" sz="2000" i="1">
                              <a:latin typeface="Cambria Math" panose="02040503050406030204" pitchFamily="18" charset="0"/>
                            </a:rPr>
                            <m:t>𝑅</m:t>
                          </m:r>
                        </m:e>
                        <m:sub>
                          <m:sSup>
                            <m:sSupPr>
                              <m:ctrlPr>
                                <a:rPr kumimoji="1" lang="en-US" altLang="zh-CN" sz="2000" i="1">
                                  <a:latin typeface="Cambria Math" panose="02040503050406030204" pitchFamily="18" charset="0"/>
                                </a:rPr>
                              </m:ctrlPr>
                            </m:sSupPr>
                            <m:e>
                              <m:r>
                                <a:rPr kumimoji="1" lang="en-US" altLang="zh-CN" sz="2000" i="1">
                                  <a:latin typeface="Cambria Math" panose="02040503050406030204" pitchFamily="18" charset="0"/>
                                </a:rPr>
                                <m:t>𝜇</m:t>
                              </m:r>
                            </m:e>
                            <m:sup>
                              <m:r>
                                <a:rPr kumimoji="1" lang="en-US" altLang="zh-CN" sz="2000" i="1">
                                  <a:latin typeface="Cambria Math" panose="02040503050406030204" pitchFamily="18" charset="0"/>
                                </a:rPr>
                                <m:t>+</m:t>
                              </m:r>
                            </m:sup>
                          </m:sSup>
                          <m:sSup>
                            <m:sSupPr>
                              <m:ctrlPr>
                                <a:rPr kumimoji="1" lang="en-US" altLang="zh-CN" sz="2000" i="1">
                                  <a:latin typeface="Cambria Math" panose="02040503050406030204" pitchFamily="18" charset="0"/>
                                </a:rPr>
                              </m:ctrlPr>
                            </m:sSupPr>
                            <m:e>
                              <m:r>
                                <a:rPr kumimoji="1" lang="en-US" altLang="zh-CN" sz="2000" i="1">
                                  <a:latin typeface="Cambria Math" panose="02040503050406030204" pitchFamily="18" charset="0"/>
                                </a:rPr>
                                <m:t>𝑒</m:t>
                              </m:r>
                            </m:e>
                            <m:sup>
                              <m:r>
                                <a:rPr kumimoji="1" lang="en-US" altLang="zh-CN" sz="2000" i="1">
                                  <a:latin typeface="Cambria Math" panose="02040503050406030204" pitchFamily="18" charset="0"/>
                                </a:rPr>
                                <m:t>−</m:t>
                              </m:r>
                            </m:sup>
                          </m:sSup>
                        </m:sub>
                        <m:sup>
                          <m:r>
                            <a:rPr kumimoji="1" lang="en-US" altLang="zh-CN" sz="2000" i="1">
                              <a:latin typeface="Cambria Math" panose="02040503050406030204" pitchFamily="18" charset="0"/>
                            </a:rPr>
                            <m:t>𝐶𝑃</m:t>
                          </m:r>
                        </m:sup>
                      </m:sSubSup>
                      <m:r>
                        <a:rPr kumimoji="1" lang="en-US" altLang="zh-CN" sz="2000" i="1" smtClean="0">
                          <a:latin typeface="Cambria Math" panose="02040503050406030204" pitchFamily="18" charset="0"/>
                          <a:ea typeface="Cambria Math" panose="02040503050406030204" pitchFamily="18" charset="0"/>
                        </a:rPr>
                        <m:t>∙</m:t>
                      </m:r>
                      <m:sSubSup>
                        <m:sSubSupPr>
                          <m:ctrlPr>
                            <a:rPr kumimoji="1" lang="en-US" altLang="zh-CN" sz="2000" i="1">
                              <a:latin typeface="Cambria Math" panose="02040503050406030204" pitchFamily="18" charset="0"/>
                            </a:rPr>
                          </m:ctrlPr>
                        </m:sSubSupPr>
                        <m:e>
                          <m:r>
                            <a:rPr kumimoji="1" lang="en-US" altLang="zh-CN" sz="2000" i="1">
                              <a:latin typeface="Cambria Math" panose="02040503050406030204" pitchFamily="18" charset="0"/>
                            </a:rPr>
                            <m:t>𝑅</m:t>
                          </m:r>
                        </m:e>
                        <m:sub>
                          <m:sSup>
                            <m:sSupPr>
                              <m:ctrlPr>
                                <a:rPr kumimoji="1" lang="en-US" altLang="zh-CN" sz="2000" i="1">
                                  <a:latin typeface="Cambria Math" panose="02040503050406030204" pitchFamily="18" charset="0"/>
                                </a:rPr>
                              </m:ctrlPr>
                            </m:sSupPr>
                            <m:e>
                              <m:r>
                                <a:rPr kumimoji="1" lang="en-US" altLang="zh-CN" sz="2000" i="1">
                                  <a:latin typeface="Cambria Math" panose="02040503050406030204" pitchFamily="18" charset="0"/>
                                </a:rPr>
                                <m:t>𝑒</m:t>
                              </m:r>
                            </m:e>
                            <m:sup>
                              <m:r>
                                <a:rPr kumimoji="1" lang="en-US" altLang="zh-CN" sz="2000" i="1">
                                  <a:latin typeface="Cambria Math" panose="02040503050406030204" pitchFamily="18" charset="0"/>
                                </a:rPr>
                                <m:t>+</m:t>
                              </m:r>
                            </m:sup>
                          </m:sSup>
                          <m:sSup>
                            <m:sSupPr>
                              <m:ctrlPr>
                                <a:rPr kumimoji="1" lang="en-US" altLang="zh-CN" sz="2000" i="1">
                                  <a:latin typeface="Cambria Math" panose="02040503050406030204" pitchFamily="18" charset="0"/>
                                </a:rPr>
                              </m:ctrlPr>
                            </m:sSupPr>
                            <m:e>
                              <m:r>
                                <a:rPr kumimoji="1" lang="en-US" altLang="zh-CN" sz="2000" i="1">
                                  <a:latin typeface="Cambria Math" panose="02040503050406030204" pitchFamily="18" charset="0"/>
                                </a:rPr>
                                <m:t>𝜇</m:t>
                              </m:r>
                            </m:e>
                            <m:sup>
                              <m:r>
                                <a:rPr kumimoji="1" lang="en-US" altLang="zh-CN" sz="2000" i="1">
                                  <a:latin typeface="Cambria Math" panose="02040503050406030204" pitchFamily="18" charset="0"/>
                                </a:rPr>
                                <m:t>−</m:t>
                              </m:r>
                            </m:sup>
                          </m:sSup>
                        </m:sub>
                        <m:sup>
                          <m:r>
                            <a:rPr kumimoji="1" lang="en-US" altLang="zh-CN" sz="2000" i="1">
                              <a:latin typeface="Cambria Math" panose="02040503050406030204" pitchFamily="18" charset="0"/>
                            </a:rPr>
                            <m:t>𝐶𝑃</m:t>
                          </m:r>
                        </m:sup>
                      </m:sSubSup>
                      <m:r>
                        <a:rPr kumimoji="1" lang="en-US" altLang="zh-CN" sz="2000" b="0" i="1" smtClean="0">
                          <a:latin typeface="Cambria Math" panose="02040503050406030204" pitchFamily="18" charset="0"/>
                        </a:rPr>
                        <m:t>=1+4</m:t>
                      </m:r>
                      <m:r>
                        <a:rPr kumimoji="1" lang="en-US" altLang="zh-CN" sz="2000" b="0" i="1" smtClean="0">
                          <a:latin typeface="Cambria Math" panose="02040503050406030204" pitchFamily="18" charset="0"/>
                        </a:rPr>
                        <m:t>𝛿</m:t>
                      </m:r>
                    </m:oMath>
                  </m:oMathPara>
                </a14:m>
                <a:endParaRPr lang="zh-CN" altLang="en-US" sz="2000" dirty="0">
                  <a:latin typeface="Cambria Math" panose="02040503050406030204" pitchFamily="18" charset="0"/>
                </a:endParaRPr>
              </a:p>
            </p:txBody>
          </p:sp>
        </mc:Choice>
        <mc:Fallback xmlns="">
          <p:sp>
            <p:nvSpPr>
              <p:cNvPr id="3" name="内容占位符 2">
                <a:extLst>
                  <a:ext uri="{FF2B5EF4-FFF2-40B4-BE49-F238E27FC236}">
                    <a16:creationId xmlns:a16="http://schemas.microsoft.com/office/drawing/2014/main" id="{1D04333B-7CBD-B9AD-4B3B-64017B4FB39E}"/>
                  </a:ext>
                </a:extLst>
              </p:cNvPr>
              <p:cNvSpPr>
                <a:spLocks noGrp="1" noRot="1" noChangeAspect="1" noMove="1" noResize="1" noEditPoints="1" noAdjustHandles="1" noChangeArrowheads="1" noChangeShapeType="1" noTextEdit="1"/>
              </p:cNvSpPr>
              <p:nvPr>
                <p:ph idx="1"/>
              </p:nvPr>
            </p:nvSpPr>
            <p:spPr>
              <a:xfrm>
                <a:off x="0" y="1260000"/>
                <a:ext cx="12192000" cy="4351338"/>
              </a:xfrm>
              <a:blipFill>
                <a:blip r:embed="rId2"/>
                <a:stretch>
                  <a:fillRect t="-1458"/>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B4C8AD52-01AC-61FC-FC4F-A5DB97FE2B0D}"/>
              </a:ext>
            </a:extLst>
          </p:cNvPr>
          <p:cNvSpPr>
            <a:spLocks noGrp="1"/>
          </p:cNvSpPr>
          <p:nvPr>
            <p:ph type="dt" sz="half" idx="10"/>
          </p:nvPr>
        </p:nvSpPr>
        <p:spPr/>
        <p:txBody>
          <a:bodyPr/>
          <a:lstStyle/>
          <a:p>
            <a:fld id="{A35CD19C-06E9-4AAC-B80C-DE4C22E21A18}" type="datetime1">
              <a:rPr lang="zh-CN" altLang="en-US" smtClean="0"/>
              <a:t>2025/7/29</a:t>
            </a:fld>
            <a:endParaRPr lang="zh-CN" altLang="en-US"/>
          </a:p>
        </p:txBody>
      </p:sp>
      <p:sp>
        <p:nvSpPr>
          <p:cNvPr id="5" name="页脚占位符 4">
            <a:extLst>
              <a:ext uri="{FF2B5EF4-FFF2-40B4-BE49-F238E27FC236}">
                <a16:creationId xmlns:a16="http://schemas.microsoft.com/office/drawing/2014/main" id="{70E51417-86DE-4FF6-03EA-DEAB15C6FA18}"/>
              </a:ext>
            </a:extLst>
          </p:cNvPr>
          <p:cNvSpPr>
            <a:spLocks noGrp="1"/>
          </p:cNvSpPr>
          <p:nvPr>
            <p:ph type="ftr" sz="quarter" idx="11"/>
          </p:nvPr>
        </p:nvSpPr>
        <p:spPr/>
        <p:txBody>
          <a:bodyPr/>
          <a:lstStyle/>
          <a:p>
            <a:r>
              <a:rPr lang="en-US" altLang="zh-CN"/>
              <a:t>Examination of T/CP Invariance</a:t>
            </a:r>
            <a:endParaRPr lang="zh-CN" altLang="en-US"/>
          </a:p>
        </p:txBody>
      </p:sp>
      <p:sp>
        <p:nvSpPr>
          <p:cNvPr id="6" name="灯片编号占位符 5">
            <a:extLst>
              <a:ext uri="{FF2B5EF4-FFF2-40B4-BE49-F238E27FC236}">
                <a16:creationId xmlns:a16="http://schemas.microsoft.com/office/drawing/2014/main" id="{ED13624A-10C3-97DC-471B-49790AA14F45}"/>
              </a:ext>
            </a:extLst>
          </p:cNvPr>
          <p:cNvSpPr>
            <a:spLocks noGrp="1"/>
          </p:cNvSpPr>
          <p:nvPr>
            <p:ph type="sldNum" sz="quarter" idx="12"/>
          </p:nvPr>
        </p:nvSpPr>
        <p:spPr/>
        <p:txBody>
          <a:bodyPr/>
          <a:lstStyle/>
          <a:p>
            <a:fld id="{33038C33-7068-4225-BE1B-FBEE078717E7}" type="slidenum">
              <a:rPr lang="zh-CN" altLang="en-US" smtClean="0"/>
              <a:t>19</a:t>
            </a:fld>
            <a:endParaRPr lang="zh-CN" altLang="en-US" dirty="0"/>
          </a:p>
        </p:txBody>
      </p:sp>
      <p:pic>
        <p:nvPicPr>
          <p:cNvPr id="7" name="图片 6">
            <a:extLst>
              <a:ext uri="{FF2B5EF4-FFF2-40B4-BE49-F238E27FC236}">
                <a16:creationId xmlns:a16="http://schemas.microsoft.com/office/drawing/2014/main" id="{3C97C21B-9DD1-B9F7-1B8B-26C0173029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 y="0"/>
            <a:ext cx="1085445" cy="1080000"/>
          </a:xfrm>
          <a:prstGeom prst="rect">
            <a:avLst/>
          </a:prstGeom>
        </p:spPr>
      </p:pic>
      <p:pic>
        <p:nvPicPr>
          <p:cNvPr id="8" name="图片 7">
            <a:extLst>
              <a:ext uri="{FF2B5EF4-FFF2-40B4-BE49-F238E27FC236}">
                <a16:creationId xmlns:a16="http://schemas.microsoft.com/office/drawing/2014/main" id="{FCBA0D7D-F6E1-26F4-A920-BA29C510E6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450" y="0"/>
            <a:ext cx="888554" cy="1080000"/>
          </a:xfrm>
          <a:prstGeom prst="rect">
            <a:avLst/>
          </a:prstGeom>
        </p:spPr>
      </p:pic>
    </p:spTree>
    <p:extLst>
      <p:ext uri="{BB962C8B-B14F-4D97-AF65-F5344CB8AC3E}">
        <p14:creationId xmlns:p14="http://schemas.microsoft.com/office/powerpoint/2010/main" val="2581191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B6114-82E5-64B7-D56F-1CD32A51B6E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DE1F6CC-65F1-5BFF-0927-25128AE95284}"/>
              </a:ext>
            </a:extLst>
          </p:cNvPr>
          <p:cNvSpPr>
            <a:spLocks noGrp="1"/>
          </p:cNvSpPr>
          <p:nvPr>
            <p:ph type="title"/>
          </p:nvPr>
        </p:nvSpPr>
        <p:spPr>
          <a:xfrm>
            <a:off x="0" y="360000"/>
            <a:ext cx="12192000" cy="535531"/>
          </a:xfrm>
        </p:spPr>
        <p:txBody>
          <a:bodyPr wrap="square" lIns="0" rIns="0">
            <a:spAutoFit/>
          </a:bodyPr>
          <a:lstStyle/>
          <a:p>
            <a:pPr algn="ctr"/>
            <a:r>
              <a:rPr lang="en-US" altLang="zh-CN" sz="3200" dirty="0">
                <a:latin typeface="Comic Sans MS" panose="030F0902030302020204" pitchFamily="66" charset="0"/>
                <a:ea typeface="Cambria Math" panose="02040503050406030204" pitchFamily="18" charset="0"/>
              </a:rPr>
              <a:t>Use TMVA to help distinguish signals from backgrounds.</a:t>
            </a:r>
            <a:endParaRPr lang="zh-CN" altLang="en-US" sz="3200" dirty="0">
              <a:latin typeface="Comic Sans MS" panose="030F0902030302020204" pitchFamily="66" charset="0"/>
            </a:endParaRPr>
          </a:p>
        </p:txBody>
      </p:sp>
      <p:sp>
        <p:nvSpPr>
          <p:cNvPr id="4" name="日期占位符 3">
            <a:extLst>
              <a:ext uri="{FF2B5EF4-FFF2-40B4-BE49-F238E27FC236}">
                <a16:creationId xmlns:a16="http://schemas.microsoft.com/office/drawing/2014/main" id="{1CF40A05-28EF-BB66-ECC6-42F466932FE0}"/>
              </a:ext>
            </a:extLst>
          </p:cNvPr>
          <p:cNvSpPr>
            <a:spLocks noGrp="1"/>
          </p:cNvSpPr>
          <p:nvPr>
            <p:ph type="dt" sz="half" idx="10"/>
          </p:nvPr>
        </p:nvSpPr>
        <p:spPr/>
        <p:txBody>
          <a:bodyPr/>
          <a:lstStyle/>
          <a:p>
            <a:fld id="{A35CD19C-06E9-4AAC-B80C-DE4C22E21A18}" type="datetime1">
              <a:rPr lang="zh-CN" altLang="en-US" smtClean="0"/>
              <a:t>2025/7/29</a:t>
            </a:fld>
            <a:endParaRPr lang="zh-CN" altLang="en-US"/>
          </a:p>
        </p:txBody>
      </p:sp>
      <p:sp>
        <p:nvSpPr>
          <p:cNvPr id="5" name="页脚占位符 4">
            <a:extLst>
              <a:ext uri="{FF2B5EF4-FFF2-40B4-BE49-F238E27FC236}">
                <a16:creationId xmlns:a16="http://schemas.microsoft.com/office/drawing/2014/main" id="{63D7BB45-F620-EA97-A8CD-2CDCCC1524C2}"/>
              </a:ext>
            </a:extLst>
          </p:cNvPr>
          <p:cNvSpPr>
            <a:spLocks noGrp="1"/>
          </p:cNvSpPr>
          <p:nvPr>
            <p:ph type="ftr" sz="quarter" idx="11"/>
          </p:nvPr>
        </p:nvSpPr>
        <p:spPr/>
        <p:txBody>
          <a:bodyPr/>
          <a:lstStyle/>
          <a:p>
            <a:r>
              <a:rPr lang="en-US" altLang="zh-CN"/>
              <a:t>Examination of T/CP Invariance</a:t>
            </a:r>
            <a:endParaRPr lang="zh-CN" altLang="en-US"/>
          </a:p>
        </p:txBody>
      </p:sp>
      <p:sp>
        <p:nvSpPr>
          <p:cNvPr id="6" name="灯片编号占位符 5">
            <a:extLst>
              <a:ext uri="{FF2B5EF4-FFF2-40B4-BE49-F238E27FC236}">
                <a16:creationId xmlns:a16="http://schemas.microsoft.com/office/drawing/2014/main" id="{9ADD741B-7542-DDB8-3E2E-604D9FA5868B}"/>
              </a:ext>
            </a:extLst>
          </p:cNvPr>
          <p:cNvSpPr>
            <a:spLocks noGrp="1"/>
          </p:cNvSpPr>
          <p:nvPr>
            <p:ph type="sldNum" sz="quarter" idx="12"/>
          </p:nvPr>
        </p:nvSpPr>
        <p:spPr/>
        <p:txBody>
          <a:bodyPr/>
          <a:lstStyle/>
          <a:p>
            <a:fld id="{33038C33-7068-4225-BE1B-FBEE078717E7}" type="slidenum">
              <a:rPr lang="zh-CN" altLang="en-US" smtClean="0"/>
              <a:t>2</a:t>
            </a:fld>
            <a:endParaRPr lang="zh-CN" altLang="en-US"/>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2B4D5C83-32EC-CDC1-1505-748CBC72B760}"/>
                  </a:ext>
                </a:extLst>
              </p:cNvPr>
              <p:cNvSpPr txBox="1"/>
              <p:nvPr/>
            </p:nvSpPr>
            <p:spPr>
              <a:xfrm>
                <a:off x="0" y="1080000"/>
                <a:ext cx="12191999" cy="1957139"/>
              </a:xfrm>
              <a:prstGeom prst="rect">
                <a:avLst/>
              </a:prstGeom>
              <a:noFill/>
            </p:spPr>
            <p:txBody>
              <a:bodyPr wrap="square" lIns="360000" rIns="360000" rtlCol="0">
                <a:spAutoFit/>
              </a:bodyPr>
              <a:lstStyle/>
              <a:p>
                <a:pPr marL="342900" indent="-342900">
                  <a:lnSpc>
                    <a:spcPct val="120000"/>
                  </a:lnSpc>
                  <a:buFont typeface="Wingdings" pitchFamily="2" charset="2"/>
                  <a:buChar char="Ø"/>
                </a:pPr>
                <a:r>
                  <a:rPr lang="en-US" altLang="zh-CN" sz="2000" dirty="0">
                    <a:solidFill>
                      <a:srgbClr val="0070C0"/>
                    </a:solidFill>
                    <a:latin typeface="Comic Sans MS" panose="030F0902030302020204" pitchFamily="66" charset="0"/>
                    <a:ea typeface="Cambria Math" panose="02040503050406030204" pitchFamily="18" charset="0"/>
                  </a:rPr>
                  <a:t>Perform some preliminary processing on the inclusive</a:t>
                </a:r>
                <a:r>
                  <a:rPr lang="zh-CN" altLang="en-US" sz="2000" dirty="0">
                    <a:solidFill>
                      <a:srgbClr val="0070C0"/>
                    </a:solidFill>
                    <a:latin typeface="Comic Sans MS" panose="030F0902030302020204" pitchFamily="66" charset="0"/>
                    <a:ea typeface="Cambria Math" panose="02040503050406030204" pitchFamily="18" charset="0"/>
                  </a:rPr>
                  <a:t> </a:t>
                </a:r>
                <a:r>
                  <a:rPr lang="en-US" altLang="zh-CN" sz="2000" dirty="0">
                    <a:solidFill>
                      <a:srgbClr val="0070C0"/>
                    </a:solidFill>
                    <a:latin typeface="Comic Sans MS" panose="030F0902030302020204" pitchFamily="66" charset="0"/>
                    <a:ea typeface="Cambria Math" panose="02040503050406030204" pitchFamily="18" charset="0"/>
                  </a:rPr>
                  <a:t>MC.</a:t>
                </a:r>
              </a:p>
              <a:p>
                <a:pPr>
                  <a:lnSpc>
                    <a:spcPct val="120000"/>
                  </a:lnSpc>
                  <a:buFont typeface="Wingdings" panose="05000000000000000000" pitchFamily="2" charset="2"/>
                  <a:buChar char="ü"/>
                </a:pPr>
                <a:r>
                  <a:rPr lang="en-US" altLang="zh-CN" sz="2000" dirty="0">
                    <a:latin typeface="Comic Sans MS" panose="030F0902030302020204" pitchFamily="66" charset="0"/>
                    <a:ea typeface="宋体" panose="02010600030101010101" pitchFamily="2" charset="-122"/>
                  </a:rPr>
                  <a:t>Momentum in MDC: </a:t>
                </a:r>
                <a14:m>
                  <m:oMath xmlns:m="http://schemas.openxmlformats.org/officeDocument/2006/math">
                    <m:r>
                      <m:rPr>
                        <m:nor/>
                      </m:rPr>
                      <a:rPr lang="en-US" altLang="zh-CN" sz="2000">
                        <a:latin typeface="Comic Sans MS" panose="030F0902030302020204" pitchFamily="66" charset="0"/>
                        <a:ea typeface="宋体" panose="02010600030101010101" pitchFamily="2" charset="-122"/>
                      </a:rPr>
                      <m:t>P</m:t>
                    </m:r>
                    <m:r>
                      <m:rPr>
                        <m:nor/>
                      </m:rPr>
                      <a:rPr lang="en-US" altLang="zh-CN" sz="2000">
                        <a:latin typeface="Comic Sans MS" panose="030F0902030302020204" pitchFamily="66" charset="0"/>
                        <a:ea typeface="宋体" panose="02010600030101010101" pitchFamily="2" charset="-122"/>
                      </a:rPr>
                      <m:t> &lt; 1.2</m:t>
                    </m:r>
                  </m:oMath>
                </a14:m>
                <a:endParaRPr lang="en-US" altLang="zh-CN" sz="2000" dirty="0">
                  <a:latin typeface="Comic Sans MS" panose="030F0902030302020204" pitchFamily="66" charset="0"/>
                  <a:ea typeface="宋体" panose="02010600030101010101" pitchFamily="2" charset="-122"/>
                </a:endParaRPr>
              </a:p>
              <a:p>
                <a:pPr>
                  <a:lnSpc>
                    <a:spcPct val="120000"/>
                  </a:lnSpc>
                  <a:buFont typeface="Wingdings" panose="05000000000000000000" pitchFamily="2" charset="2"/>
                  <a:buChar char="ü"/>
                </a:pPr>
                <a:r>
                  <a:rPr lang="en-US" altLang="zh-CN" sz="2000" dirty="0">
                    <a:latin typeface="Comic Sans MS" panose="030F0902030302020204" pitchFamily="66" charset="0"/>
                    <a:ea typeface="宋体" panose="02010600030101010101" pitchFamily="2" charset="-122"/>
                  </a:rPr>
                  <a:t>The energy in EMC: </a:t>
                </a:r>
                <a14:m>
                  <m:oMath xmlns:m="http://schemas.openxmlformats.org/officeDocument/2006/math">
                    <m:sSub>
                      <m:sSubPr>
                        <m:ctrlPr>
                          <a:rPr lang="en-US" altLang="zh-CN" sz="2000" i="1">
                            <a:latin typeface="Cambria Math" panose="02040503050406030204" pitchFamily="18" charset="0"/>
                            <a:ea typeface="宋体" panose="02010600030101010101" pitchFamily="2" charset="-122"/>
                          </a:rPr>
                        </m:ctrlPr>
                      </m:sSubPr>
                      <m:e>
                        <m:r>
                          <m:rPr>
                            <m:nor/>
                          </m:rPr>
                          <a:rPr lang="en-US" altLang="zh-CN" sz="2000">
                            <a:latin typeface="Comic Sans MS" panose="030F0902030302020204" pitchFamily="66" charset="0"/>
                            <a:ea typeface="宋体" panose="02010600030101010101" pitchFamily="2" charset="-122"/>
                          </a:rPr>
                          <m:t>E</m:t>
                        </m:r>
                      </m:e>
                      <m:sub>
                        <m:r>
                          <m:rPr>
                            <m:nor/>
                          </m:rPr>
                          <a:rPr lang="en-US" altLang="zh-CN" sz="2000">
                            <a:latin typeface="Comic Sans MS" panose="030F0902030302020204" pitchFamily="66" charset="0"/>
                            <a:ea typeface="宋体" panose="02010600030101010101" pitchFamily="2" charset="-122"/>
                          </a:rPr>
                          <m:t>e</m:t>
                        </m:r>
                      </m:sub>
                    </m:sSub>
                    <m:r>
                      <m:rPr>
                        <m:nor/>
                      </m:rPr>
                      <a:rPr lang="en-US" altLang="zh-CN" sz="2000">
                        <a:latin typeface="Cambria Math" panose="02040503050406030204" pitchFamily="18" charset="0"/>
                        <a:ea typeface="宋体" panose="02010600030101010101" pitchFamily="2" charset="-122"/>
                      </a:rPr>
                      <m:t> </m:t>
                    </m:r>
                    <m:r>
                      <m:rPr>
                        <m:nor/>
                      </m:rPr>
                      <a:rPr lang="en-US" altLang="zh-CN" sz="2000">
                        <a:latin typeface="Comic Sans MS" panose="030F0902030302020204" pitchFamily="66" charset="0"/>
                        <a:ea typeface="宋体" panose="02010600030101010101" pitchFamily="2" charset="-122"/>
                      </a:rPr>
                      <m:t>&lt; 1.2</m:t>
                    </m:r>
                  </m:oMath>
                </a14:m>
                <a:endParaRPr lang="en-US" altLang="zh-CN" sz="2000" dirty="0">
                  <a:latin typeface="Comic Sans MS" panose="030F0902030302020204" pitchFamily="66" charset="0"/>
                  <a:ea typeface="宋体" panose="02010600030101010101" pitchFamily="2" charset="-122"/>
                </a:endParaRPr>
              </a:p>
              <a:p>
                <a:pPr>
                  <a:lnSpc>
                    <a:spcPct val="120000"/>
                  </a:lnSpc>
                  <a:buFont typeface="Wingdings" panose="05000000000000000000" pitchFamily="2" charset="2"/>
                  <a:buChar char="ü"/>
                </a:pPr>
                <a:r>
                  <a:rPr lang="en-US" altLang="zh-CN" sz="2000" dirty="0">
                    <a:latin typeface="Comic Sans MS" panose="030F0902030302020204" pitchFamily="66" charset="0"/>
                    <a:ea typeface="宋体" panose="02010600030101010101" pitchFamily="2" charset="-122"/>
                  </a:rPr>
                  <a:t>The energy in EMC: </a:t>
                </a:r>
                <a14:m>
                  <m:oMath xmlns:m="http://schemas.openxmlformats.org/officeDocument/2006/math">
                    <m:sSub>
                      <m:sSubPr>
                        <m:ctrlPr>
                          <a:rPr lang="en-US" altLang="zh-CN" sz="2000" i="1">
                            <a:latin typeface="Cambria Math" panose="02040503050406030204" pitchFamily="18" charset="0"/>
                            <a:ea typeface="宋体" panose="02010600030101010101" pitchFamily="2" charset="-122"/>
                          </a:rPr>
                        </m:ctrlPr>
                      </m:sSubPr>
                      <m:e>
                        <m:r>
                          <m:rPr>
                            <m:nor/>
                          </m:rPr>
                          <a:rPr lang="en-US" altLang="zh-CN" sz="2000">
                            <a:latin typeface="Comic Sans MS" panose="030F0902030302020204" pitchFamily="66" charset="0"/>
                            <a:ea typeface="宋体" panose="02010600030101010101" pitchFamily="2" charset="-122"/>
                          </a:rPr>
                          <m:t>E</m:t>
                        </m:r>
                      </m:e>
                      <m:sub>
                        <m:r>
                          <m:rPr>
                            <m:nor/>
                          </m:rPr>
                          <a:rPr lang="en-US" altLang="zh-CN" sz="2000">
                            <a:latin typeface="Comic Sans MS" panose="030F0902030302020204" pitchFamily="66" charset="0"/>
                            <a:ea typeface="宋体" panose="02010600030101010101" pitchFamily="2" charset="-122"/>
                          </a:rPr>
                          <m:t>μ</m:t>
                        </m:r>
                      </m:sub>
                    </m:sSub>
                    <m:r>
                      <m:rPr>
                        <m:nor/>
                      </m:rPr>
                      <a:rPr lang="en-US" altLang="zh-CN" sz="2000">
                        <a:latin typeface="Cambria Math" panose="02040503050406030204" pitchFamily="18" charset="0"/>
                        <a:ea typeface="宋体" panose="02010600030101010101" pitchFamily="2" charset="-122"/>
                      </a:rPr>
                      <m:t> </m:t>
                    </m:r>
                    <m:r>
                      <m:rPr>
                        <m:nor/>
                      </m:rPr>
                      <a:rPr lang="en-US" altLang="zh-CN" sz="2000">
                        <a:latin typeface="Comic Sans MS" panose="030F0902030302020204" pitchFamily="66" charset="0"/>
                        <a:ea typeface="宋体" panose="02010600030101010101" pitchFamily="2" charset="-122"/>
                      </a:rPr>
                      <m:t>&lt; 0.3</m:t>
                    </m:r>
                  </m:oMath>
                </a14:m>
                <a:endParaRPr lang="en-US" altLang="zh-CN" sz="2000" dirty="0">
                  <a:latin typeface="Comic Sans MS" panose="030F0902030302020204" pitchFamily="66" charset="0"/>
                  <a:ea typeface="Cambria Math" panose="02040503050406030204" pitchFamily="18" charset="0"/>
                </a:endParaRPr>
              </a:p>
              <a:p>
                <a:pPr>
                  <a:lnSpc>
                    <a:spcPct val="120000"/>
                  </a:lnSpc>
                  <a:buFont typeface="Wingdings" panose="05000000000000000000" pitchFamily="2" charset="2"/>
                  <a:buChar char="ü"/>
                </a:pPr>
                <a:r>
                  <a:rPr lang="en-US" altLang="zh-CN" sz="2000" dirty="0">
                    <a:latin typeface="Comic Sans MS" panose="030F0902030302020204" pitchFamily="66" charset="0"/>
                    <a:ea typeface="Cambria Math" panose="02040503050406030204" pitchFamily="18" charset="0"/>
                  </a:rPr>
                  <a:t>The data required for training must be valid.</a:t>
                </a:r>
              </a:p>
            </p:txBody>
          </p:sp>
        </mc:Choice>
        <mc:Fallback xmlns="">
          <p:sp>
            <p:nvSpPr>
              <p:cNvPr id="11" name="文本框 10">
                <a:extLst>
                  <a:ext uri="{FF2B5EF4-FFF2-40B4-BE49-F238E27FC236}">
                    <a16:creationId xmlns:a16="http://schemas.microsoft.com/office/drawing/2014/main" id="{2B4D5C83-32EC-CDC1-1505-748CBC72B760}"/>
                  </a:ext>
                </a:extLst>
              </p:cNvPr>
              <p:cNvSpPr txBox="1">
                <a:spLocks noRot="1" noChangeAspect="1" noMove="1" noResize="1" noEditPoints="1" noAdjustHandles="1" noChangeArrowheads="1" noChangeShapeType="1" noTextEdit="1"/>
              </p:cNvSpPr>
              <p:nvPr/>
            </p:nvSpPr>
            <p:spPr>
              <a:xfrm>
                <a:off x="0" y="1080000"/>
                <a:ext cx="12191999" cy="1957139"/>
              </a:xfrm>
              <a:prstGeom prst="rect">
                <a:avLst/>
              </a:prstGeom>
              <a:blipFill>
                <a:blip r:embed="rId2"/>
                <a:stretch>
                  <a:fillRect b="-3846"/>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7E35A747-67A9-0421-0DF1-CCA91CF175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746" y="3436745"/>
            <a:ext cx="3506854" cy="2520000"/>
          </a:xfrm>
          <a:prstGeom prst="rect">
            <a:avLst/>
          </a:prstGeom>
        </p:spPr>
      </p:pic>
      <p:pic>
        <p:nvPicPr>
          <p:cNvPr id="7" name="图片 6">
            <a:extLst>
              <a:ext uri="{FF2B5EF4-FFF2-40B4-BE49-F238E27FC236}">
                <a16:creationId xmlns:a16="http://schemas.microsoft.com/office/drawing/2014/main" id="{1B2E35BE-4EE4-EFF1-E9F3-C68C9BC38D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2572" y="3436745"/>
            <a:ext cx="3506854" cy="2520000"/>
          </a:xfrm>
          <a:prstGeom prst="rect">
            <a:avLst/>
          </a:prstGeom>
        </p:spPr>
      </p:pic>
      <p:pic>
        <p:nvPicPr>
          <p:cNvPr id="8" name="图片 7">
            <a:extLst>
              <a:ext uri="{FF2B5EF4-FFF2-40B4-BE49-F238E27FC236}">
                <a16:creationId xmlns:a16="http://schemas.microsoft.com/office/drawing/2014/main" id="{14AD0A62-7779-6993-7F97-EE54202F70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3400" y="3436745"/>
            <a:ext cx="3506854" cy="2520000"/>
          </a:xfrm>
          <a:prstGeom prst="rect">
            <a:avLst/>
          </a:prstGeom>
        </p:spPr>
      </p:pic>
    </p:spTree>
    <p:extLst>
      <p:ext uri="{BB962C8B-B14F-4D97-AF65-F5344CB8AC3E}">
        <p14:creationId xmlns:p14="http://schemas.microsoft.com/office/powerpoint/2010/main" val="2290807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D1EE3B1B-5DFB-47CA-8B24-F75DEF70628E}"/>
              </a:ext>
            </a:extLst>
          </p:cNvPr>
          <p:cNvSpPr>
            <a:spLocks noGrp="1"/>
          </p:cNvSpPr>
          <p:nvPr>
            <p:ph type="dt" sz="half" idx="10"/>
          </p:nvPr>
        </p:nvSpPr>
        <p:spPr/>
        <p:txBody>
          <a:bodyPr/>
          <a:lstStyle/>
          <a:p>
            <a:fld id="{A35CD19C-06E9-4AAC-B80C-DE4C22E21A18}" type="datetime1">
              <a:rPr lang="zh-CN" altLang="en-US" smtClean="0"/>
              <a:t>2025/7/29</a:t>
            </a:fld>
            <a:endParaRPr lang="zh-CN" altLang="en-US" dirty="0"/>
          </a:p>
        </p:txBody>
      </p:sp>
      <p:sp>
        <p:nvSpPr>
          <p:cNvPr id="5" name="页脚占位符 4">
            <a:extLst>
              <a:ext uri="{FF2B5EF4-FFF2-40B4-BE49-F238E27FC236}">
                <a16:creationId xmlns:a16="http://schemas.microsoft.com/office/drawing/2014/main" id="{61698DE2-E68C-4D98-8A55-596DB1CDECBE}"/>
              </a:ext>
            </a:extLst>
          </p:cNvPr>
          <p:cNvSpPr>
            <a:spLocks noGrp="1"/>
          </p:cNvSpPr>
          <p:nvPr>
            <p:ph type="ftr" sz="quarter" idx="11"/>
          </p:nvPr>
        </p:nvSpPr>
        <p:spPr/>
        <p:txBody>
          <a:bodyPr/>
          <a:lstStyle/>
          <a:p>
            <a:r>
              <a:rPr lang="en-US" altLang="zh-CN"/>
              <a:t>Examination of T/CP Invariance</a:t>
            </a:r>
            <a:endParaRPr lang="zh-CN" altLang="en-US"/>
          </a:p>
        </p:txBody>
      </p:sp>
      <p:sp>
        <p:nvSpPr>
          <p:cNvPr id="6" name="灯片编号占位符 5">
            <a:extLst>
              <a:ext uri="{FF2B5EF4-FFF2-40B4-BE49-F238E27FC236}">
                <a16:creationId xmlns:a16="http://schemas.microsoft.com/office/drawing/2014/main" id="{054346D4-C13C-4AA5-8A66-D97095D29AC2}"/>
              </a:ext>
            </a:extLst>
          </p:cNvPr>
          <p:cNvSpPr>
            <a:spLocks noGrp="1"/>
          </p:cNvSpPr>
          <p:nvPr>
            <p:ph type="sldNum" sz="quarter" idx="12"/>
          </p:nvPr>
        </p:nvSpPr>
        <p:spPr/>
        <p:txBody>
          <a:bodyPr/>
          <a:lstStyle/>
          <a:p>
            <a:fld id="{33038C33-7068-4225-BE1B-FBEE078717E7}" type="slidenum">
              <a:rPr lang="zh-CN" altLang="en-US" smtClean="0"/>
              <a:t>20</a:t>
            </a:fld>
            <a:endParaRPr lang="zh-CN" altLang="en-US"/>
          </a:p>
        </p:txBody>
      </p:sp>
      <mc:AlternateContent xmlns:mc="http://schemas.openxmlformats.org/markup-compatibility/2006" xmlns:a14="http://schemas.microsoft.com/office/drawing/2010/main">
        <mc:Choice Requires="a14">
          <p:graphicFrame>
            <p:nvGraphicFramePr>
              <p:cNvPr id="7" name="表格 6">
                <a:extLst>
                  <a:ext uri="{FF2B5EF4-FFF2-40B4-BE49-F238E27FC236}">
                    <a16:creationId xmlns:a16="http://schemas.microsoft.com/office/drawing/2014/main" id="{803F0474-1F8C-47C1-89C2-4FF81E7C1F9A}"/>
                  </a:ext>
                </a:extLst>
              </p:cNvPr>
              <p:cNvGraphicFramePr>
                <a:graphicFrameLocks noGrp="1"/>
              </p:cNvGraphicFramePr>
              <p:nvPr>
                <p:extLst>
                  <p:ext uri="{D42A27DB-BD31-4B8C-83A1-F6EECF244321}">
                    <p14:modId xmlns:p14="http://schemas.microsoft.com/office/powerpoint/2010/main" val="837411175"/>
                  </p:ext>
                </p:extLst>
              </p:nvPr>
            </p:nvGraphicFramePr>
            <p:xfrm>
              <a:off x="3035999" y="3659009"/>
              <a:ext cx="6120000" cy="164736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246011193"/>
                        </a:ext>
                      </a:extLst>
                    </a:gridCol>
                    <a:gridCol w="2160000">
                      <a:extLst>
                        <a:ext uri="{9D8B030D-6E8A-4147-A177-3AD203B41FA5}">
                          <a16:colId xmlns:a16="http://schemas.microsoft.com/office/drawing/2014/main" val="4006357633"/>
                        </a:ext>
                      </a:extLst>
                    </a:gridCol>
                    <a:gridCol w="1440000">
                      <a:extLst>
                        <a:ext uri="{9D8B030D-6E8A-4147-A177-3AD203B41FA5}">
                          <a16:colId xmlns:a16="http://schemas.microsoft.com/office/drawing/2014/main" val="1191147600"/>
                        </a:ext>
                      </a:extLst>
                    </a:gridCol>
                  </a:tblGrid>
                  <a:tr h="367200">
                    <a:tc>
                      <a:txBody>
                        <a:bodyPr/>
                        <a:lstStyle/>
                        <a:p>
                          <a:pPr algn="ctr"/>
                          <a:r>
                            <a:rPr lang="en-US" altLang="zh-CN" b="0" dirty="0">
                              <a:solidFill>
                                <a:schemeClr val="tx1"/>
                              </a:solidFill>
                              <a:latin typeface="Comic Sans MS" panose="030F0902030302020204" pitchFamily="66" charset="0"/>
                              <a:ea typeface="Cambria Math" panose="02040503050406030204" pitchFamily="18" charset="0"/>
                            </a:rPr>
                            <a:t>MC sample</a:t>
                          </a:r>
                          <a:endParaRPr lang="zh-CN" altLang="en-US" b="0" dirty="0">
                            <a:solidFill>
                              <a:schemeClr val="tx1"/>
                            </a:solidFill>
                            <a:latin typeface="Comic Sans MS" panose="030F0902030302020204" pitchFamily="66" charset="0"/>
                          </a:endParaRPr>
                        </a:p>
                      </a:txBody>
                      <a:tcPr anchor="ctr">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solidFill>
                                <a:schemeClr val="tx1"/>
                              </a:solidFill>
                              <a:latin typeface="Comic Sans MS" panose="030F0902030302020204" pitchFamily="66" charset="0"/>
                              <a:ea typeface="Cambria Math" panose="02040503050406030204" pitchFamily="18" charset="0"/>
                            </a:rPr>
                            <a:t>Generated Model</a:t>
                          </a:r>
                          <a:endParaRPr lang="zh-CN" altLang="en-US" b="0" dirty="0">
                            <a:solidFill>
                              <a:schemeClr val="tx1"/>
                            </a:solidFill>
                            <a:latin typeface="Comic Sans MS" panose="030F0902030302020204"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solidFill>
                                <a:schemeClr val="tx1"/>
                              </a:solidFill>
                              <a:latin typeface="Comic Sans MS" panose="030F0902030302020204" pitchFamily="66" charset="0"/>
                            </a:rPr>
                            <a:t>Number</a:t>
                          </a:r>
                          <a:endParaRPr lang="zh-CN" altLang="en-US" b="0" dirty="0">
                            <a:solidFill>
                              <a:schemeClr val="tx1"/>
                            </a:solidFill>
                            <a:latin typeface="Comic Sans MS" panose="030F0902030302020204"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788362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𝜏</m:t>
                                    </m:r>
                                  </m:e>
                                  <m:sup>
                                    <m:r>
                                      <a:rPr lang="en-US" altLang="zh-CN" b="0" i="1" smtClean="0">
                                        <a:latin typeface="Cambria Math" panose="02040503050406030204" pitchFamily="18" charset="0"/>
                                      </a:rPr>
                                      <m:t>+</m:t>
                                    </m:r>
                                  </m:sup>
                                </m:sSup>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𝜏</m:t>
                                    </m:r>
                                  </m:e>
                                  <m:sup>
                                    <m:r>
                                      <a:rPr lang="en-US" altLang="zh-CN" b="0" i="1" smtClean="0">
                                        <a:latin typeface="Cambria Math" panose="02040503050406030204" pitchFamily="18" charset="0"/>
                                      </a:rPr>
                                      <m:t>−</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m:t>
                                    </m:r>
                                  </m:sup>
                                </m:sSup>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𝜇</m:t>
                                    </m:r>
                                  </m:e>
                                  <m:sup>
                                    <m:r>
                                      <a:rPr lang="en-US" altLang="zh-CN" b="0" i="1" smtClean="0">
                                        <a:latin typeface="Cambria Math" panose="02040503050406030204" pitchFamily="18" charset="0"/>
                                      </a:rPr>
                                      <m:t>−</m:t>
                                    </m:r>
                                  </m:sup>
                                </m:sSup>
                                <m:sSub>
                                  <m:sSubPr>
                                    <m:ctrlPr>
                                      <a:rPr lang="en-US" altLang="zh-CN" b="0" i="1" smtClean="0">
                                        <a:latin typeface="Cambria Math" panose="02040503050406030204" pitchFamily="18" charset="0"/>
                                      </a:rPr>
                                    </m:ctrlPr>
                                  </m:sSubPr>
                                  <m:e>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𝜈</m:t>
                                        </m:r>
                                      </m:e>
                                    </m:acc>
                                  </m:e>
                                  <m:sub>
                                    <m:r>
                                      <a:rPr lang="en-US" altLang="zh-CN" b="0" i="1" smtClean="0">
                                        <a:latin typeface="Cambria Math" panose="02040503050406030204" pitchFamily="18" charset="0"/>
                                      </a:rPr>
                                      <m:t>𝜇</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𝜈</m:t>
                                    </m:r>
                                  </m:e>
                                  <m:sub>
                                    <m:r>
                                      <a:rPr lang="en-US" altLang="zh-CN" b="0" i="1" smtClean="0">
                                        <a:latin typeface="Cambria Math" panose="02040503050406030204" pitchFamily="18" charset="0"/>
                                      </a:rPr>
                                      <m:t>𝜏</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𝜈</m:t>
                                    </m:r>
                                  </m:e>
                                  <m:sub>
                                    <m:r>
                                      <a:rPr lang="en-US" altLang="zh-CN" b="0" i="1" smtClean="0">
                                        <a:latin typeface="Cambria Math" panose="02040503050406030204" pitchFamily="18" charset="0"/>
                                      </a:rPr>
                                      <m:t>𝑒</m:t>
                                    </m:r>
                                  </m:sub>
                                </m:sSub>
                                <m:sSub>
                                  <m:sSubPr>
                                    <m:ctrlPr>
                                      <a:rPr lang="en-US" altLang="zh-CN" b="0" i="1" smtClean="0">
                                        <a:latin typeface="Cambria Math" panose="02040503050406030204" pitchFamily="18" charset="0"/>
                                      </a:rPr>
                                    </m:ctrlPr>
                                  </m:sSubPr>
                                  <m:e>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𝜈</m:t>
                                        </m:r>
                                      </m:e>
                                    </m:acc>
                                  </m:e>
                                  <m:sub>
                                    <m:r>
                                      <a:rPr lang="en-US" altLang="zh-CN" b="0" i="1" smtClean="0">
                                        <a:latin typeface="Cambria Math" panose="02040503050406030204" pitchFamily="18" charset="0"/>
                                      </a:rPr>
                                      <m:t>𝜏</m:t>
                                    </m:r>
                                  </m:sub>
                                </m:sSub>
                              </m:oMath>
                            </m:oMathPara>
                          </a14:m>
                          <a:endParaRPr lang="en-US" altLang="zh-CN" b="0" i="0" dirty="0">
                            <a:latin typeface="Comic Sans MS" panose="030F0902030302020204" pitchFamily="66" charset="0"/>
                          </a:endParaRP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zh-CN" sz="1800" kern="1200" dirty="0">
                              <a:solidFill>
                                <a:schemeClr val="dk1"/>
                              </a:solidFill>
                              <a:effectLst/>
                              <a:latin typeface="Comic Sans MS" panose="030F0902030302020204" pitchFamily="66" charset="0"/>
                              <a:ea typeface="Cambria Math" panose="02040503050406030204" pitchFamily="18" charset="0"/>
                              <a:cs typeface="+mn-cs"/>
                            </a:rPr>
                            <a:t>PHOTOS TAULNUNU</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zh-CN" sz="1800" kern="1200" dirty="0">
                              <a:solidFill>
                                <a:schemeClr val="dk1"/>
                              </a:solidFill>
                              <a:effectLst/>
                              <a:latin typeface="Comic Sans MS" panose="030F0902030302020204" pitchFamily="66" charset="0"/>
                              <a:ea typeface="Cambria Math" panose="02040503050406030204" pitchFamily="18" charset="0"/>
                              <a:cs typeface="+mn-cs"/>
                            </a:rPr>
                            <a:t>0.5M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357444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altLang="zh-CN" b="0" i="1" smtClean="0">
                                        <a:latin typeface="Cambria Math" panose="02040503050406030204" pitchFamily="18" charset="0"/>
                                      </a:rPr>
                                    </m:ctrlPr>
                                  </m:sSupPr>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𝜏</m:t>
                                        </m:r>
                                      </m:e>
                                      <m:sup>
                                        <m:r>
                                          <a:rPr lang="en-US" altLang="zh-CN" b="0" i="1" smtClean="0">
                                            <a:latin typeface="Cambria Math" panose="02040503050406030204" pitchFamily="18" charset="0"/>
                                          </a:rPr>
                                          <m:t>+</m:t>
                                        </m:r>
                                      </m:sup>
                                    </m:sSup>
                                    <m:r>
                                      <a:rPr lang="en-US" altLang="zh-CN" b="0" i="1" smtClean="0">
                                        <a:latin typeface="Cambria Math" panose="02040503050406030204" pitchFamily="18" charset="0"/>
                                      </a:rPr>
                                      <m:t>𝜏</m:t>
                                    </m:r>
                                  </m:e>
                                  <m:sup>
                                    <m:r>
                                      <a:rPr lang="en-US" altLang="zh-CN" b="0" i="1" smtClean="0">
                                        <a:latin typeface="Cambria Math" panose="02040503050406030204" pitchFamily="18" charset="0"/>
                                      </a:rPr>
                                      <m:t>−</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m:t>
                                    </m:r>
                                  </m:sup>
                                </m:sSup>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𝜇</m:t>
                                    </m:r>
                                  </m:e>
                                  <m:sup>
                                    <m:r>
                                      <a:rPr lang="en-US" altLang="zh-CN" b="0" i="1" smtClean="0">
                                        <a:latin typeface="Cambria Math" panose="02040503050406030204" pitchFamily="18" charset="0"/>
                                      </a:rPr>
                                      <m:t>+</m:t>
                                    </m:r>
                                  </m:sup>
                                </m:sSup>
                                <m:sSub>
                                  <m:sSubPr>
                                    <m:ctrlPr>
                                      <a:rPr lang="en-US" altLang="zh-CN" b="0" i="1" smtClean="0">
                                        <a:latin typeface="Cambria Math" panose="02040503050406030204" pitchFamily="18" charset="0"/>
                                      </a:rPr>
                                    </m:ctrlPr>
                                  </m:sSubPr>
                                  <m:e>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𝜈</m:t>
                                        </m:r>
                                      </m:e>
                                    </m:acc>
                                  </m:e>
                                  <m:sub>
                                    <m:r>
                                      <a:rPr lang="en-US" altLang="zh-CN" b="0" i="1" smtClean="0">
                                        <a:latin typeface="Cambria Math" panose="02040503050406030204" pitchFamily="18" charset="0"/>
                                      </a:rPr>
                                      <m:t>𝜏</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𝜈</m:t>
                                    </m:r>
                                  </m:e>
                                  <m:sub>
                                    <m:r>
                                      <a:rPr lang="en-US" altLang="zh-CN" b="0" i="1" smtClean="0">
                                        <a:latin typeface="Cambria Math" panose="02040503050406030204" pitchFamily="18" charset="0"/>
                                      </a:rPr>
                                      <m:t>𝜇</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𝜈</m:t>
                                    </m:r>
                                  </m:e>
                                  <m:sub>
                                    <m:r>
                                      <a:rPr lang="en-US" altLang="zh-CN" b="0" i="1" smtClean="0">
                                        <a:latin typeface="Cambria Math" panose="02040503050406030204" pitchFamily="18" charset="0"/>
                                      </a:rPr>
                                      <m:t>𝜏</m:t>
                                    </m:r>
                                  </m:sub>
                                </m:sSub>
                                <m:sSub>
                                  <m:sSubPr>
                                    <m:ctrlPr>
                                      <a:rPr lang="en-US" altLang="zh-CN" b="0" i="1" smtClean="0">
                                        <a:latin typeface="Cambria Math" panose="02040503050406030204" pitchFamily="18" charset="0"/>
                                      </a:rPr>
                                    </m:ctrlPr>
                                  </m:sSubPr>
                                  <m:e>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𝜈</m:t>
                                        </m:r>
                                      </m:e>
                                    </m:acc>
                                  </m:e>
                                  <m:sub>
                                    <m:r>
                                      <a:rPr lang="en-US" altLang="zh-CN" b="0" i="1" smtClean="0">
                                        <a:latin typeface="Cambria Math" panose="02040503050406030204" pitchFamily="18" charset="0"/>
                                      </a:rPr>
                                      <m:t>𝑒</m:t>
                                    </m:r>
                                  </m:sub>
                                </m:sSub>
                              </m:oMath>
                            </m:oMathPara>
                          </a14:m>
                          <a:endParaRPr lang="en-US" altLang="zh-CN" sz="1800" b="0" i="0" kern="1200" dirty="0">
                            <a:solidFill>
                              <a:schemeClr val="dk1"/>
                            </a:solidFill>
                            <a:latin typeface="Comic Sans MS" panose="030F0902030302020204" pitchFamily="66" charset="0"/>
                            <a:ea typeface="+mn-ea"/>
                            <a:cs typeface="+mn-cs"/>
                          </a:endParaRP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zh-CN" sz="1800" kern="1200" dirty="0">
                              <a:solidFill>
                                <a:schemeClr val="dk1"/>
                              </a:solidFill>
                              <a:effectLst/>
                              <a:latin typeface="Comic Sans MS" panose="030F0902030302020204" pitchFamily="66" charset="0"/>
                              <a:ea typeface="Cambria Math" panose="02040503050406030204" pitchFamily="18" charset="0"/>
                              <a:cs typeface="+mn-cs"/>
                            </a:rPr>
                            <a:t>PHOTOS TAULNUNU</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zh-CN" sz="1800" kern="1200" dirty="0">
                              <a:solidFill>
                                <a:schemeClr val="dk1"/>
                              </a:solidFill>
                              <a:effectLst/>
                              <a:latin typeface="Comic Sans MS" panose="030F0902030302020204" pitchFamily="66" charset="0"/>
                              <a:ea typeface="Cambria Math" panose="02040503050406030204" pitchFamily="18" charset="0"/>
                              <a:cs typeface="+mn-cs"/>
                            </a:rPr>
                            <a:t>0.5M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1597208"/>
                      </a:ext>
                    </a:extLst>
                  </a:tr>
                </a:tbl>
              </a:graphicData>
            </a:graphic>
          </p:graphicFrame>
        </mc:Choice>
        <mc:Fallback xmlns="">
          <p:graphicFrame>
            <p:nvGraphicFramePr>
              <p:cNvPr id="7" name="表格 6">
                <a:extLst>
                  <a:ext uri="{FF2B5EF4-FFF2-40B4-BE49-F238E27FC236}">
                    <a16:creationId xmlns:a16="http://schemas.microsoft.com/office/drawing/2014/main" id="{803F0474-1F8C-47C1-89C2-4FF81E7C1F9A}"/>
                  </a:ext>
                </a:extLst>
              </p:cNvPr>
              <p:cNvGraphicFramePr>
                <a:graphicFrameLocks noGrp="1"/>
              </p:cNvGraphicFramePr>
              <p:nvPr>
                <p:extLst>
                  <p:ext uri="{D42A27DB-BD31-4B8C-83A1-F6EECF244321}">
                    <p14:modId xmlns:p14="http://schemas.microsoft.com/office/powerpoint/2010/main" val="837411175"/>
                  </p:ext>
                </p:extLst>
              </p:nvPr>
            </p:nvGraphicFramePr>
            <p:xfrm>
              <a:off x="3035999" y="3659009"/>
              <a:ext cx="6120000" cy="164736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246011193"/>
                        </a:ext>
                      </a:extLst>
                    </a:gridCol>
                    <a:gridCol w="2160000">
                      <a:extLst>
                        <a:ext uri="{9D8B030D-6E8A-4147-A177-3AD203B41FA5}">
                          <a16:colId xmlns:a16="http://schemas.microsoft.com/office/drawing/2014/main" val="4006357633"/>
                        </a:ext>
                      </a:extLst>
                    </a:gridCol>
                    <a:gridCol w="1440000">
                      <a:extLst>
                        <a:ext uri="{9D8B030D-6E8A-4147-A177-3AD203B41FA5}">
                          <a16:colId xmlns:a16="http://schemas.microsoft.com/office/drawing/2014/main" val="1191147600"/>
                        </a:ext>
                      </a:extLst>
                    </a:gridCol>
                  </a:tblGrid>
                  <a:tr h="367200">
                    <a:tc>
                      <a:txBody>
                        <a:bodyPr/>
                        <a:lstStyle/>
                        <a:p>
                          <a:pPr algn="ctr"/>
                          <a:r>
                            <a:rPr lang="en-US" altLang="zh-CN" b="0" dirty="0">
                              <a:solidFill>
                                <a:schemeClr val="tx1"/>
                              </a:solidFill>
                              <a:latin typeface="Comic Sans MS" panose="030F0902030302020204" pitchFamily="66" charset="0"/>
                              <a:ea typeface="Cambria Math" panose="02040503050406030204" pitchFamily="18" charset="0"/>
                            </a:rPr>
                            <a:t>MC sample</a:t>
                          </a:r>
                          <a:endParaRPr lang="zh-CN" altLang="en-US" b="0" dirty="0">
                            <a:solidFill>
                              <a:schemeClr val="tx1"/>
                            </a:solidFill>
                            <a:latin typeface="Comic Sans MS" panose="030F0902030302020204" pitchFamily="66" charset="0"/>
                          </a:endParaRPr>
                        </a:p>
                      </a:txBody>
                      <a:tcPr anchor="ctr">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solidFill>
                                <a:schemeClr val="tx1"/>
                              </a:solidFill>
                              <a:latin typeface="Comic Sans MS" panose="030F0902030302020204" pitchFamily="66" charset="0"/>
                              <a:ea typeface="Cambria Math" panose="02040503050406030204" pitchFamily="18" charset="0"/>
                            </a:rPr>
                            <a:t>Generated Model</a:t>
                          </a:r>
                          <a:endParaRPr lang="zh-CN" altLang="en-US" b="0" dirty="0">
                            <a:solidFill>
                              <a:schemeClr val="tx1"/>
                            </a:solidFill>
                            <a:latin typeface="Comic Sans MS" panose="030F0902030302020204"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solidFill>
                                <a:schemeClr val="tx1"/>
                              </a:solidFill>
                              <a:latin typeface="Comic Sans MS" panose="030F0902030302020204" pitchFamily="66" charset="0"/>
                            </a:rPr>
                            <a:t>Number</a:t>
                          </a:r>
                          <a:endParaRPr lang="zh-CN" altLang="en-US" b="0" dirty="0">
                            <a:solidFill>
                              <a:schemeClr val="tx1"/>
                            </a:solidFill>
                            <a:latin typeface="Comic Sans MS" panose="030F0902030302020204"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7883626"/>
                      </a:ext>
                    </a:extLst>
                  </a:tr>
                  <a:tr h="640080">
                    <a:tc>
                      <a:txBody>
                        <a:bodyPr/>
                        <a:lstStyle/>
                        <a:p>
                          <a:endParaRPr lang="zh-CN"/>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05" t="-62000" r="-144444" b="-120000"/>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zh-CN" sz="1800" kern="1200" dirty="0">
                              <a:solidFill>
                                <a:schemeClr val="dk1"/>
                              </a:solidFill>
                              <a:effectLst/>
                              <a:latin typeface="Comic Sans MS" panose="030F0902030302020204" pitchFamily="66" charset="0"/>
                              <a:ea typeface="Cambria Math" panose="02040503050406030204" pitchFamily="18" charset="0"/>
                              <a:cs typeface="+mn-cs"/>
                            </a:rPr>
                            <a:t>PHOTOS TAULNUNU</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zh-CN" sz="1800" kern="1200" dirty="0">
                              <a:solidFill>
                                <a:schemeClr val="dk1"/>
                              </a:solidFill>
                              <a:effectLst/>
                              <a:latin typeface="Comic Sans MS" panose="030F0902030302020204" pitchFamily="66" charset="0"/>
                              <a:ea typeface="Cambria Math" panose="02040503050406030204" pitchFamily="18" charset="0"/>
                              <a:cs typeface="+mn-cs"/>
                            </a:rPr>
                            <a:t>0.5M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3574441"/>
                      </a:ext>
                    </a:extLst>
                  </a:tr>
                  <a:tr h="640080">
                    <a:tc>
                      <a:txBody>
                        <a:bodyPr/>
                        <a:lstStyle/>
                        <a:p>
                          <a:endParaRPr lang="zh-CN"/>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blipFill>
                          <a:blip r:embed="rId2"/>
                          <a:stretch>
                            <a:fillRect l="-505" t="-158824" r="-144444" b="-17647"/>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zh-CN" sz="1800" kern="1200" dirty="0">
                              <a:solidFill>
                                <a:schemeClr val="dk1"/>
                              </a:solidFill>
                              <a:effectLst/>
                              <a:latin typeface="Comic Sans MS" panose="030F0902030302020204" pitchFamily="66" charset="0"/>
                              <a:ea typeface="Cambria Math" panose="02040503050406030204" pitchFamily="18" charset="0"/>
                              <a:cs typeface="+mn-cs"/>
                            </a:rPr>
                            <a:t>PHOTOS TAULNUNU</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zh-CN" sz="1800" kern="1200" dirty="0">
                              <a:solidFill>
                                <a:schemeClr val="dk1"/>
                              </a:solidFill>
                              <a:effectLst/>
                              <a:latin typeface="Comic Sans MS" panose="030F0902030302020204" pitchFamily="66" charset="0"/>
                              <a:ea typeface="Cambria Math" panose="02040503050406030204" pitchFamily="18" charset="0"/>
                              <a:cs typeface="+mn-cs"/>
                            </a:rPr>
                            <a:t>0.5M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1597208"/>
                      </a:ext>
                    </a:extLst>
                  </a:tr>
                </a:tbl>
              </a:graphicData>
            </a:graphic>
          </p:graphicFrame>
        </mc:Fallback>
      </mc:AlternateContent>
      <p:sp>
        <p:nvSpPr>
          <p:cNvPr id="3" name="标题 1">
            <a:extLst>
              <a:ext uri="{FF2B5EF4-FFF2-40B4-BE49-F238E27FC236}">
                <a16:creationId xmlns:a16="http://schemas.microsoft.com/office/drawing/2014/main" id="{6D7E62B7-3D3D-FC5F-5646-9F5473226E2E}"/>
              </a:ext>
            </a:extLst>
          </p:cNvPr>
          <p:cNvSpPr txBox="1">
            <a:spLocks/>
          </p:cNvSpPr>
          <p:nvPr/>
        </p:nvSpPr>
        <p:spPr>
          <a:xfrm>
            <a:off x="0" y="360000"/>
            <a:ext cx="12192000" cy="5355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200" dirty="0">
                <a:latin typeface="Comic Sans MS" panose="030F0902030302020204" pitchFamily="66" charset="0"/>
                <a:ea typeface="Cambria Math" panose="02040503050406030204" pitchFamily="18" charset="0"/>
                <a:cs typeface="Times New Roman" panose="02020603050405020304" pitchFamily="18" charset="0"/>
              </a:rPr>
              <a:t>3.</a:t>
            </a:r>
            <a:r>
              <a:rPr lang="en" altLang="zh-CN" sz="3200" dirty="0">
                <a:latin typeface="Comic Sans MS" panose="030F0902030302020204" pitchFamily="66" charset="0"/>
              </a:rPr>
              <a:t> Monte Carlo</a:t>
            </a:r>
            <a:r>
              <a:rPr lang="zh-CN" altLang="en-US" sz="3200" dirty="0">
                <a:latin typeface="Comic Sans MS" panose="030F0902030302020204" pitchFamily="66" charset="0"/>
                <a:ea typeface="Cambria Math" panose="02040503050406030204" pitchFamily="18" charset="0"/>
                <a:cs typeface="Times New Roman" panose="02020603050405020304" pitchFamily="18" charset="0"/>
              </a:rPr>
              <a:t> </a:t>
            </a:r>
            <a:r>
              <a:rPr lang="en-US" altLang="zh-CN" sz="3200" dirty="0">
                <a:latin typeface="Comic Sans MS" panose="030F0902030302020204" pitchFamily="66" charset="0"/>
                <a:ea typeface="Cambria Math" panose="02040503050406030204" pitchFamily="18" charset="0"/>
                <a:cs typeface="Times New Roman" panose="02020603050405020304" pitchFamily="18" charset="0"/>
              </a:rPr>
              <a:t>sample</a:t>
            </a:r>
            <a:endParaRPr lang="zh-CN" altLang="en-US" sz="3200" dirty="0">
              <a:latin typeface="Comic Sans MS" panose="030F0902030302020204" pitchFamily="66" charset="0"/>
            </a:endParaRPr>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ABC3B1B2-5D36-34D8-0AB1-56D8164CB019}"/>
                  </a:ext>
                </a:extLst>
              </p:cNvPr>
              <p:cNvSpPr txBox="1"/>
              <p:nvPr/>
            </p:nvSpPr>
            <p:spPr>
              <a:xfrm>
                <a:off x="0" y="1260000"/>
                <a:ext cx="12191999" cy="1938992"/>
              </a:xfrm>
              <a:prstGeom prst="rect">
                <a:avLst/>
              </a:prstGeom>
              <a:noFill/>
            </p:spPr>
            <p:txBody>
              <a:bodyPr wrap="square" lIns="360000" rIns="360000" rtlCol="0">
                <a:spAutoFit/>
              </a:bodyPr>
              <a:lstStyle/>
              <a:p>
                <a:pPr marL="285750" indent="-285750">
                  <a:buFont typeface="Wingdings" pitchFamily="2" charset="2"/>
                  <a:buChar char="Ø"/>
                </a:pPr>
                <a:r>
                  <a:rPr kumimoji="1" lang="en-US" altLang="zh-CN" sz="2000" dirty="0">
                    <a:latin typeface="Comic Sans MS" panose="030F0902030302020204" pitchFamily="66" charset="0"/>
                    <a:ea typeface="Cambria Math" panose="02040503050406030204" pitchFamily="18" charset="0"/>
                  </a:rPr>
                  <a:t>Decay</a:t>
                </a:r>
                <a:r>
                  <a:rPr kumimoji="1" lang="zh-CN" altLang="en-US" sz="2000" dirty="0">
                    <a:latin typeface="Comic Sans MS" panose="030F0902030302020204" pitchFamily="66" charset="0"/>
                    <a:ea typeface="Cambria Math" panose="02040503050406030204" pitchFamily="18" charset="0"/>
                  </a:rPr>
                  <a:t> </a:t>
                </a:r>
                <a:r>
                  <a:rPr kumimoji="1" lang="en-US" altLang="zh-CN" sz="2000" dirty="0">
                    <a:latin typeface="Comic Sans MS" panose="030F0902030302020204" pitchFamily="66" charset="0"/>
                    <a:ea typeface="Cambria Math" panose="02040503050406030204" pitchFamily="18" charset="0"/>
                  </a:rPr>
                  <a:t>channel:</a:t>
                </a:r>
              </a:p>
              <a:p>
                <a:pPr/>
                <a14:m>
                  <m:oMathPara xmlns:m="http://schemas.openxmlformats.org/officeDocument/2006/math">
                    <m:oMathParaPr>
                      <m:jc m:val="centerGroup"/>
                    </m:oMathParaPr>
                    <m:oMath xmlns:m="http://schemas.openxmlformats.org/officeDocument/2006/math">
                      <m:sSup>
                        <m:sSupPr>
                          <m:ctrlPr>
                            <a:rPr kumimoji="1" lang="en-US" altLang="zh-CN" sz="2000" i="1">
                              <a:latin typeface="Cambria Math" panose="02040503050406030204" pitchFamily="18" charset="0"/>
                            </a:rPr>
                          </m:ctrlPr>
                        </m:sSupPr>
                        <m:e>
                          <m:r>
                            <a:rPr kumimoji="1" lang="en-US" altLang="zh-CN" sz="2000" i="1" smtClean="0">
                              <a:latin typeface="Cambria Math" panose="02040503050406030204" pitchFamily="18" charset="0"/>
                            </a:rPr>
                            <m:t>𝑒</m:t>
                          </m:r>
                        </m:e>
                        <m:sup>
                          <m:r>
                            <a:rPr kumimoji="1" lang="en-US" altLang="zh-CN" sz="2000" i="1" smtClean="0">
                              <a:latin typeface="Cambria Math" panose="02040503050406030204" pitchFamily="18" charset="0"/>
                            </a:rPr>
                            <m:t>+</m:t>
                          </m:r>
                        </m:sup>
                      </m:sSup>
                      <m:sSup>
                        <m:sSupPr>
                          <m:ctrlPr>
                            <a:rPr kumimoji="1" lang="en-US" altLang="zh-CN" sz="2000" i="1">
                              <a:latin typeface="Cambria Math" panose="02040503050406030204" pitchFamily="18" charset="0"/>
                            </a:rPr>
                          </m:ctrlPr>
                        </m:sSupPr>
                        <m:e>
                          <m:r>
                            <a:rPr kumimoji="1" lang="en-US" altLang="zh-CN" sz="2000" i="1" smtClean="0">
                              <a:latin typeface="Cambria Math" panose="02040503050406030204" pitchFamily="18" charset="0"/>
                            </a:rPr>
                            <m:t>𝑒</m:t>
                          </m:r>
                        </m:e>
                        <m:sup>
                          <m:r>
                            <a:rPr kumimoji="1" lang="en-US" altLang="zh-CN" sz="2000" i="1" smtClean="0">
                              <a:latin typeface="Cambria Math" panose="02040503050406030204" pitchFamily="18" charset="0"/>
                            </a:rPr>
                            <m:t>−</m:t>
                          </m:r>
                        </m:sup>
                      </m:sSup>
                      <m:r>
                        <a:rPr kumimoji="1" lang="en-US" altLang="zh-CN" sz="2000" i="1" smtClean="0">
                          <a:latin typeface="Cambria Math" panose="02040503050406030204" pitchFamily="18" charset="0"/>
                        </a:rPr>
                        <m:t>→</m:t>
                      </m:r>
                      <m:r>
                        <a:rPr kumimoji="1" lang="en-US" altLang="zh-CN" sz="2000" i="1" smtClean="0">
                          <a:latin typeface="Cambria Math" panose="02040503050406030204" pitchFamily="18" charset="0"/>
                        </a:rPr>
                        <m:t>𝜓</m:t>
                      </m:r>
                      <m:d>
                        <m:dPr>
                          <m:ctrlPr>
                            <a:rPr kumimoji="1" lang="en-US" altLang="zh-CN" sz="2000" i="1">
                              <a:latin typeface="Cambria Math" panose="02040503050406030204" pitchFamily="18" charset="0"/>
                            </a:rPr>
                          </m:ctrlPr>
                        </m:dPr>
                        <m:e>
                          <m:r>
                            <a:rPr kumimoji="1" lang="en-US" altLang="zh-CN" sz="2000" i="1" smtClean="0">
                              <a:latin typeface="Cambria Math" panose="02040503050406030204" pitchFamily="18" charset="0"/>
                            </a:rPr>
                            <m:t>2</m:t>
                          </m:r>
                          <m:r>
                            <a:rPr kumimoji="1" lang="en-US" altLang="zh-CN" sz="2000" i="1" smtClean="0">
                              <a:latin typeface="Cambria Math" panose="02040503050406030204" pitchFamily="18" charset="0"/>
                            </a:rPr>
                            <m:t>𝑆</m:t>
                          </m:r>
                        </m:e>
                      </m:d>
                      <m:r>
                        <a:rPr kumimoji="1" lang="en-US" altLang="zh-CN" sz="2000" b="0" i="0" smtClean="0">
                          <a:latin typeface="Cambria Math" panose="02040503050406030204" pitchFamily="18" charset="0"/>
                        </a:rPr>
                        <m:t>→</m:t>
                      </m:r>
                      <m:sSup>
                        <m:sSupPr>
                          <m:ctrlPr>
                            <a:rPr kumimoji="1" lang="en-US" altLang="zh-CN" sz="2000" i="1">
                              <a:latin typeface="Cambria Math" panose="02040503050406030204" pitchFamily="18" charset="0"/>
                            </a:rPr>
                          </m:ctrlPr>
                        </m:sSupPr>
                        <m:e>
                          <m:r>
                            <a:rPr kumimoji="1" lang="en-US" altLang="zh-CN" sz="2000" i="1" smtClean="0">
                              <a:latin typeface="Cambria Math" panose="02040503050406030204" pitchFamily="18" charset="0"/>
                            </a:rPr>
                            <m:t>𝜏</m:t>
                          </m:r>
                        </m:e>
                        <m:sup>
                          <m:r>
                            <a:rPr kumimoji="1" lang="en-US" altLang="zh-CN" sz="2000" i="1" smtClean="0">
                              <a:latin typeface="Cambria Math" panose="02040503050406030204" pitchFamily="18" charset="0"/>
                            </a:rPr>
                            <m:t>+</m:t>
                          </m:r>
                        </m:sup>
                      </m:sSup>
                      <m:sSup>
                        <m:sSupPr>
                          <m:ctrlPr>
                            <a:rPr kumimoji="1" lang="en-US" altLang="zh-CN" sz="2000" i="1">
                              <a:latin typeface="Cambria Math" panose="02040503050406030204" pitchFamily="18" charset="0"/>
                            </a:rPr>
                          </m:ctrlPr>
                        </m:sSupPr>
                        <m:e>
                          <m:r>
                            <a:rPr kumimoji="1" lang="en-US" altLang="zh-CN" sz="2000" i="1" smtClean="0">
                              <a:latin typeface="Cambria Math" panose="02040503050406030204" pitchFamily="18" charset="0"/>
                            </a:rPr>
                            <m:t>𝜏</m:t>
                          </m:r>
                        </m:e>
                        <m:sup>
                          <m:r>
                            <a:rPr kumimoji="1" lang="en-US" altLang="zh-CN" sz="2000" i="1" smtClean="0">
                              <a:latin typeface="Cambria Math" panose="02040503050406030204" pitchFamily="18" charset="0"/>
                            </a:rPr>
                            <m:t>−</m:t>
                          </m:r>
                        </m:sup>
                      </m:sSup>
                    </m:oMath>
                  </m:oMathPara>
                </a14:m>
                <a:endParaRPr kumimoji="1" lang="en-US" altLang="zh-CN" sz="2000" dirty="0">
                  <a:latin typeface="Comic Sans MS" panose="030F0902030302020204" pitchFamily="66"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en-US" altLang="zh-CN" sz="2000" i="1" dirty="0">
                              <a:latin typeface="Cambria Math" panose="02040503050406030204" pitchFamily="18" charset="0"/>
                              <a:sym typeface="Symbol" pitchFamily="-84" charset="2"/>
                            </a:rPr>
                          </m:ctrlPr>
                        </m:sSupPr>
                        <m:e>
                          <m:r>
                            <a:rPr lang="en-US" altLang="zh-CN" sz="2000" i="1" dirty="0" smtClean="0">
                              <a:latin typeface="Cambria Math" panose="02040503050406030204" pitchFamily="18" charset="0"/>
                              <a:sym typeface="Symbol" pitchFamily="-84" charset="2"/>
                            </a:rPr>
                            <m:t>𝜏</m:t>
                          </m:r>
                        </m:e>
                        <m:sup>
                          <m:r>
                            <a:rPr lang="en-US" altLang="zh-CN" sz="2000" i="1" dirty="0" smtClean="0">
                              <a:latin typeface="Cambria Math" panose="02040503050406030204" pitchFamily="18" charset="0"/>
                              <a:sym typeface="Symbol" pitchFamily="-84" charset="2"/>
                            </a:rPr>
                            <m:t>−</m:t>
                          </m:r>
                        </m:sup>
                      </m:sSup>
                      <m:r>
                        <a:rPr lang="en-US" altLang="zh-CN" sz="2000" i="1" dirty="0" smtClean="0">
                          <a:latin typeface="Cambria Math" panose="02040503050406030204" pitchFamily="18" charset="0"/>
                          <a:sym typeface="Symbol" pitchFamily="-84" charset="2"/>
                        </a:rPr>
                        <m:t>→</m:t>
                      </m:r>
                      <m:sSup>
                        <m:sSupPr>
                          <m:ctrlPr>
                            <a:rPr lang="en-US" altLang="zh-CN" sz="2000" i="1" dirty="0">
                              <a:latin typeface="Cambria Math" panose="02040503050406030204" pitchFamily="18" charset="0"/>
                              <a:sym typeface="Symbol" pitchFamily="-84" charset="2"/>
                            </a:rPr>
                          </m:ctrlPr>
                        </m:sSupPr>
                        <m:e>
                          <m:r>
                            <a:rPr lang="en-US" altLang="zh-CN" sz="2000" i="1" dirty="0" smtClean="0">
                              <a:latin typeface="Cambria Math" panose="02040503050406030204" pitchFamily="18" charset="0"/>
                              <a:sym typeface="Symbol" pitchFamily="-84" charset="2"/>
                            </a:rPr>
                            <m:t>𝑙</m:t>
                          </m:r>
                        </m:e>
                        <m:sup>
                          <m:r>
                            <a:rPr lang="en-US" altLang="zh-CN" sz="2000" i="1" dirty="0" smtClean="0">
                              <a:latin typeface="Cambria Math" panose="02040503050406030204" pitchFamily="18" charset="0"/>
                            </a:rPr>
                            <m:t>−</m:t>
                          </m:r>
                        </m:sup>
                      </m:sSup>
                      <m:sSub>
                        <m:sSubPr>
                          <m:ctrlPr>
                            <a:rPr lang="en-US" altLang="zh-CN" sz="2000" i="1" dirty="0">
                              <a:latin typeface="Cambria Math" panose="02040503050406030204" pitchFamily="18" charset="0"/>
                            </a:rPr>
                          </m:ctrlPr>
                        </m:sSubPr>
                        <m:e>
                          <m:r>
                            <a:rPr lang="en-US" altLang="zh-CN" sz="2000" i="1" dirty="0" smtClean="0">
                              <a:latin typeface="Cambria Math" panose="02040503050406030204" pitchFamily="18" charset="0"/>
                            </a:rPr>
                            <m:t>𝜈</m:t>
                          </m:r>
                        </m:e>
                        <m:sub>
                          <m:r>
                            <a:rPr lang="en-US" altLang="zh-CN" sz="2000" i="1" dirty="0" smtClean="0">
                              <a:latin typeface="Cambria Math" panose="02040503050406030204" pitchFamily="18" charset="0"/>
                            </a:rPr>
                            <m:t>𝑙</m:t>
                          </m:r>
                        </m:sub>
                      </m:sSub>
                      <m:sSub>
                        <m:sSubPr>
                          <m:ctrlPr>
                            <a:rPr lang="en-US" altLang="zh-CN" sz="2000" i="1" dirty="0">
                              <a:latin typeface="Cambria Math" panose="02040503050406030204" pitchFamily="18" charset="0"/>
                            </a:rPr>
                          </m:ctrlPr>
                        </m:sSubPr>
                        <m:e>
                          <m:acc>
                            <m:accPr>
                              <m:chr m:val="̅"/>
                              <m:ctrlPr>
                                <a:rPr lang="en-US" altLang="zh-CN" sz="2000" i="1" dirty="0">
                                  <a:latin typeface="Cambria Math" panose="02040503050406030204" pitchFamily="18" charset="0"/>
                                </a:rPr>
                              </m:ctrlPr>
                            </m:accPr>
                            <m:e>
                              <m:r>
                                <a:rPr lang="en-US" altLang="zh-CN" sz="2000" i="1" dirty="0" smtClean="0">
                                  <a:latin typeface="Cambria Math" panose="02040503050406030204" pitchFamily="18" charset="0"/>
                                </a:rPr>
                                <m:t>𝜈</m:t>
                              </m:r>
                            </m:e>
                          </m:acc>
                        </m:e>
                        <m:sub>
                          <m:r>
                            <a:rPr lang="en-US" altLang="zh-CN" sz="2000" i="1" dirty="0" smtClean="0">
                              <a:latin typeface="Cambria Math" panose="02040503050406030204" pitchFamily="18" charset="0"/>
                            </a:rPr>
                            <m:t>𝜏</m:t>
                          </m:r>
                        </m:sub>
                      </m:sSub>
                      <m:r>
                        <a:rPr lang="en-US" altLang="zh-CN" sz="2000" b="0" i="1" dirty="0" smtClean="0">
                          <a:latin typeface="Cambria Math" panose="02040503050406030204" pitchFamily="18" charset="0"/>
                        </a:rPr>
                        <m:t>, </m:t>
                      </m:r>
                      <m:sSup>
                        <m:sSupPr>
                          <m:ctrlPr>
                            <a:rPr lang="en-US" altLang="zh-CN" sz="2000" i="1" dirty="0">
                              <a:latin typeface="Cambria Math" panose="02040503050406030204" pitchFamily="18" charset="0"/>
                            </a:rPr>
                          </m:ctrlPr>
                        </m:sSupPr>
                        <m:e>
                          <m:r>
                            <a:rPr lang="en-US" altLang="zh-CN" sz="2000" i="1" dirty="0" smtClean="0">
                              <a:latin typeface="Cambria Math" panose="02040503050406030204" pitchFamily="18" charset="0"/>
                            </a:rPr>
                            <m:t>𝜏</m:t>
                          </m:r>
                        </m:e>
                        <m:sup>
                          <m:r>
                            <a:rPr lang="en-US" altLang="zh-CN" sz="2000" i="1" dirty="0" smtClean="0">
                              <a:latin typeface="Cambria Math" panose="02040503050406030204" pitchFamily="18" charset="0"/>
                            </a:rPr>
                            <m:t>+</m:t>
                          </m:r>
                        </m:sup>
                      </m:sSup>
                      <m:r>
                        <a:rPr lang="en-US" altLang="zh-CN" sz="2000" i="1" dirty="0" smtClean="0">
                          <a:latin typeface="Cambria Math" panose="02040503050406030204" pitchFamily="18" charset="0"/>
                        </a:rPr>
                        <m:t>→</m:t>
                      </m:r>
                      <m:sSup>
                        <m:sSupPr>
                          <m:ctrlPr>
                            <a:rPr lang="en-US" altLang="zh-CN" sz="2000" i="1" dirty="0">
                              <a:latin typeface="Cambria Math" panose="02040503050406030204" pitchFamily="18" charset="0"/>
                            </a:rPr>
                          </m:ctrlPr>
                        </m:sSupPr>
                        <m:e>
                          <m:r>
                            <a:rPr lang="en-US" altLang="zh-CN" sz="2000" i="1" dirty="0" smtClean="0">
                              <a:latin typeface="Cambria Math" panose="02040503050406030204" pitchFamily="18" charset="0"/>
                            </a:rPr>
                            <m:t>𝑙</m:t>
                          </m:r>
                        </m:e>
                        <m:sup>
                          <m:r>
                            <a:rPr lang="en-US" altLang="zh-CN" sz="2000" i="1" dirty="0" smtClean="0">
                              <a:latin typeface="Cambria Math" panose="02040503050406030204" pitchFamily="18" charset="0"/>
                            </a:rPr>
                            <m:t>+</m:t>
                          </m:r>
                        </m:sup>
                      </m:sSup>
                      <m:sSub>
                        <m:sSubPr>
                          <m:ctrlPr>
                            <a:rPr lang="en-US" altLang="zh-CN" sz="2000" i="1" dirty="0">
                              <a:latin typeface="Cambria Math" panose="02040503050406030204" pitchFamily="18" charset="0"/>
                            </a:rPr>
                          </m:ctrlPr>
                        </m:sSubPr>
                        <m:e>
                          <m:acc>
                            <m:accPr>
                              <m:chr m:val="̅"/>
                              <m:ctrlPr>
                                <a:rPr lang="en-US" altLang="zh-CN" sz="2000" i="1" dirty="0">
                                  <a:latin typeface="Cambria Math" panose="02040503050406030204" pitchFamily="18" charset="0"/>
                                </a:rPr>
                              </m:ctrlPr>
                            </m:accPr>
                            <m:e>
                              <m:r>
                                <a:rPr lang="en-US" altLang="zh-CN" sz="2000" i="1" dirty="0" smtClean="0">
                                  <a:latin typeface="Cambria Math" panose="02040503050406030204" pitchFamily="18" charset="0"/>
                                </a:rPr>
                                <m:t>𝜈</m:t>
                              </m:r>
                            </m:e>
                          </m:acc>
                        </m:e>
                        <m:sub>
                          <m:r>
                            <a:rPr lang="en-US" altLang="zh-CN" sz="2000" i="1" dirty="0" smtClean="0">
                              <a:latin typeface="Cambria Math" panose="02040503050406030204" pitchFamily="18" charset="0"/>
                            </a:rPr>
                            <m:t>𝑙</m:t>
                          </m:r>
                        </m:sub>
                      </m:sSub>
                      <m:sSub>
                        <m:sSubPr>
                          <m:ctrlPr>
                            <a:rPr lang="en-US" altLang="zh-CN" sz="2000" i="1" dirty="0">
                              <a:latin typeface="Cambria Math" panose="02040503050406030204" pitchFamily="18" charset="0"/>
                            </a:rPr>
                          </m:ctrlPr>
                        </m:sSubPr>
                        <m:e>
                          <m:r>
                            <a:rPr lang="en-US" altLang="zh-CN" sz="2000" i="1" dirty="0" smtClean="0">
                              <a:latin typeface="Cambria Math" panose="02040503050406030204" pitchFamily="18" charset="0"/>
                            </a:rPr>
                            <m:t>𝜈</m:t>
                          </m:r>
                        </m:e>
                        <m:sub>
                          <m:r>
                            <a:rPr lang="en-US" altLang="zh-CN" sz="2000" i="1" dirty="0" smtClean="0">
                              <a:latin typeface="Cambria Math" panose="02040503050406030204" pitchFamily="18" charset="0"/>
                            </a:rPr>
                            <m:t>𝜏</m:t>
                          </m:r>
                        </m:sub>
                      </m:sSub>
                    </m:oMath>
                  </m:oMathPara>
                </a14:m>
                <a:endParaRPr kumimoji="1" lang="en-US" altLang="zh-CN" sz="2000" dirty="0">
                  <a:latin typeface="Comic Sans MS" panose="030F0902030302020204" pitchFamily="66" charset="0"/>
                  <a:ea typeface="Cambria Math" panose="02040503050406030204" pitchFamily="18" charset="0"/>
                </a:endParaRPr>
              </a:p>
              <a:p>
                <a:pPr marL="285750" indent="-285750">
                  <a:buFont typeface="Wingdings" pitchFamily="2" charset="2"/>
                  <a:buChar char="Ø"/>
                </a:pPr>
                <a:r>
                  <a:rPr kumimoji="1" lang="en-US" altLang="zh-CN" sz="2000" dirty="0">
                    <a:latin typeface="Comic Sans MS" panose="030F0902030302020204" pitchFamily="66" charset="0"/>
                    <a:ea typeface="Cambria Math" panose="02040503050406030204" pitchFamily="18" charset="0"/>
                  </a:rPr>
                  <a:t>BOSS version: 7.0.9</a:t>
                </a:r>
              </a:p>
              <a:p>
                <a:pPr marL="285750" indent="-285750">
                  <a:buFont typeface="Wingdings" pitchFamily="2" charset="2"/>
                  <a:buChar char="Ø"/>
                </a:pPr>
                <a:r>
                  <a:rPr kumimoji="1" lang="en-US" altLang="zh-CN" sz="2000" dirty="0">
                    <a:latin typeface="Comic Sans MS" panose="030F0902030302020204" pitchFamily="66" charset="0"/>
                    <a:ea typeface="Cambria Math" panose="02040503050406030204" pitchFamily="18" charset="0"/>
                  </a:rPr>
                  <a:t>Inclusive MC: 2300M@2021</a:t>
                </a:r>
              </a:p>
              <a:p>
                <a:pPr marL="285750" indent="-285750">
                  <a:buFont typeface="Wingdings" pitchFamily="2" charset="2"/>
                  <a:buChar char="Ø"/>
                </a:pPr>
                <a:r>
                  <a:rPr kumimoji="1" lang="en-US" altLang="zh-CN" sz="2000" dirty="0">
                    <a:latin typeface="Comic Sans MS" panose="030F0902030302020204" pitchFamily="66" charset="0"/>
                    <a:ea typeface="Cambria Math" panose="02040503050406030204" pitchFamily="18" charset="0"/>
                  </a:rPr>
                  <a:t>Signal MC: 1M</a:t>
                </a:r>
              </a:p>
            </p:txBody>
          </p:sp>
        </mc:Choice>
        <mc:Fallback xmlns="">
          <p:sp>
            <p:nvSpPr>
              <p:cNvPr id="8" name="文本框 7">
                <a:extLst>
                  <a:ext uri="{FF2B5EF4-FFF2-40B4-BE49-F238E27FC236}">
                    <a16:creationId xmlns:a16="http://schemas.microsoft.com/office/drawing/2014/main" id="{ABC3B1B2-5D36-34D8-0AB1-56D8164CB019}"/>
                  </a:ext>
                </a:extLst>
              </p:cNvPr>
              <p:cNvSpPr txBox="1">
                <a:spLocks noRot="1" noChangeAspect="1" noMove="1" noResize="1" noEditPoints="1" noAdjustHandles="1" noChangeArrowheads="1" noChangeShapeType="1" noTextEdit="1"/>
              </p:cNvSpPr>
              <p:nvPr/>
            </p:nvSpPr>
            <p:spPr>
              <a:xfrm>
                <a:off x="0" y="1260000"/>
                <a:ext cx="12191999" cy="1938992"/>
              </a:xfrm>
              <a:prstGeom prst="rect">
                <a:avLst/>
              </a:prstGeom>
              <a:blipFill>
                <a:blip r:embed="rId3"/>
                <a:stretch>
                  <a:fillRect t="-1948" b="-4545"/>
                </a:stretch>
              </a:blipFill>
            </p:spPr>
            <p:txBody>
              <a:bodyPr/>
              <a:lstStyle/>
              <a:p>
                <a:r>
                  <a:rPr lang="zh-CN" altLang="en-US">
                    <a:noFill/>
                  </a:rPr>
                  <a:t> </a:t>
                </a:r>
              </a:p>
            </p:txBody>
          </p:sp>
        </mc:Fallback>
      </mc:AlternateContent>
      <p:pic>
        <p:nvPicPr>
          <p:cNvPr id="2" name="图片 1">
            <a:extLst>
              <a:ext uri="{FF2B5EF4-FFF2-40B4-BE49-F238E27FC236}">
                <a16:creationId xmlns:a16="http://schemas.microsoft.com/office/drawing/2014/main" id="{E423EECE-9282-51AC-84DC-A0E53C5B52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 y="0"/>
            <a:ext cx="1085445" cy="1080000"/>
          </a:xfrm>
          <a:prstGeom prst="rect">
            <a:avLst/>
          </a:prstGeom>
        </p:spPr>
      </p:pic>
      <p:pic>
        <p:nvPicPr>
          <p:cNvPr id="9" name="图片 8">
            <a:extLst>
              <a:ext uri="{FF2B5EF4-FFF2-40B4-BE49-F238E27FC236}">
                <a16:creationId xmlns:a16="http://schemas.microsoft.com/office/drawing/2014/main" id="{FE854FB0-1147-273E-0A73-A002D06269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5450" y="0"/>
            <a:ext cx="888554" cy="1080000"/>
          </a:xfrm>
          <a:prstGeom prst="rect">
            <a:avLst/>
          </a:prstGeom>
        </p:spPr>
      </p:pic>
    </p:spTree>
    <p:extLst>
      <p:ext uri="{BB962C8B-B14F-4D97-AF65-F5344CB8AC3E}">
        <p14:creationId xmlns:p14="http://schemas.microsoft.com/office/powerpoint/2010/main" val="65361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BA1A86-2C4A-4BFF-8C3E-7DB8E690387B}"/>
              </a:ext>
            </a:extLst>
          </p:cNvPr>
          <p:cNvSpPr>
            <a:spLocks noGrp="1"/>
          </p:cNvSpPr>
          <p:nvPr>
            <p:ph type="title"/>
          </p:nvPr>
        </p:nvSpPr>
        <p:spPr>
          <a:xfrm>
            <a:off x="0" y="360000"/>
            <a:ext cx="12192000" cy="535531"/>
          </a:xfrm>
        </p:spPr>
        <p:txBody>
          <a:bodyPr wrap="square">
            <a:spAutoFit/>
          </a:bodyPr>
          <a:lstStyle/>
          <a:p>
            <a:pPr algn="ctr"/>
            <a:r>
              <a:rPr lang="en-US" altLang="zh-CN" sz="3200" dirty="0">
                <a:latin typeface="Comic Sans MS" panose="030F0902030302020204" pitchFamily="66" charset="0"/>
                <a:ea typeface="Cambria Math" panose="02040503050406030204" pitchFamily="18" charset="0"/>
              </a:rPr>
              <a:t>4. Event selection</a:t>
            </a:r>
            <a:endParaRPr lang="zh-CN" altLang="en-US" sz="3200" dirty="0">
              <a:latin typeface="Comic Sans MS" panose="030F0902030302020204" pitchFamily="66" charset="0"/>
              <a:ea typeface="宋体" panose="02010600030101010101" pitchFamily="2" charset="-122"/>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58D567E5-12D7-4910-A2FB-862141BE0DA1}"/>
                  </a:ext>
                </a:extLst>
              </p:cNvPr>
              <p:cNvSpPr>
                <a:spLocks noGrp="1"/>
              </p:cNvSpPr>
              <p:nvPr>
                <p:ph idx="1"/>
              </p:nvPr>
            </p:nvSpPr>
            <p:spPr>
              <a:xfrm>
                <a:off x="-1" y="1260000"/>
                <a:ext cx="12191999" cy="4629794"/>
              </a:xfrm>
            </p:spPr>
            <p:txBody>
              <a:bodyPr wrap="square" lIns="360000" rIns="360000">
                <a:spAutoFit/>
              </a:bodyPr>
              <a:lstStyle/>
              <a:p>
                <a:pPr>
                  <a:lnSpc>
                    <a:spcPct val="100000"/>
                  </a:lnSpc>
                  <a:buFont typeface="Wingdings" panose="05000000000000000000" pitchFamily="2" charset="2"/>
                  <a:buChar char="Ø"/>
                </a:pPr>
                <a:r>
                  <a:rPr lang="en-US" altLang="zh-CN" sz="2000" dirty="0">
                    <a:latin typeface="Comic Sans MS" panose="030F0902030302020204" pitchFamily="66" charset="0"/>
                    <a:ea typeface="Cambria Math" panose="02040503050406030204" pitchFamily="18" charset="0"/>
                    <a:cs typeface="Times New Roman" panose="02020603050405020304" pitchFamily="18" charset="0"/>
                  </a:rPr>
                  <a:t>Good Charged Choose</a:t>
                </a:r>
              </a:p>
              <a:p>
                <a:pPr>
                  <a:lnSpc>
                    <a:spcPct val="100000"/>
                  </a:lnSpc>
                  <a:buFont typeface="Wingdings" panose="05000000000000000000" pitchFamily="2" charset="2"/>
                  <a:buChar char="ü"/>
                </a:pPr>
                <a14:m>
                  <m:oMath xmlns:m="http://schemas.openxmlformats.org/officeDocument/2006/math">
                    <m:d>
                      <m:dPr>
                        <m:begChr m:val="|"/>
                        <m:endChr m:val="|"/>
                        <m:ctrlPr>
                          <a:rPr lang="en-US" altLang="zh-CN" sz="2000" i="1" dirty="0">
                            <a:latin typeface="Cambria Math" panose="02040503050406030204" pitchFamily="18" charset="0"/>
                            <a:ea typeface="Cambria Math" panose="02040503050406030204" pitchFamily="18" charset="0"/>
                          </a:rPr>
                        </m:ctrlPr>
                      </m:dPr>
                      <m:e>
                        <m:sSub>
                          <m:sSubPr>
                            <m:ctrlPr>
                              <a:rPr lang="en-US" altLang="zh-CN" sz="2000" i="1" dirty="0">
                                <a:latin typeface="Cambria Math" panose="02040503050406030204" pitchFamily="18" charset="0"/>
                                <a:ea typeface="Cambria Math" panose="02040503050406030204" pitchFamily="18" charset="0"/>
                              </a:rPr>
                            </m:ctrlPr>
                          </m:sSubPr>
                          <m:e>
                            <m:r>
                              <m:rPr>
                                <m:nor/>
                              </m:rPr>
                              <a:rPr lang="en-US" altLang="zh-CN" sz="2000" b="0" i="0" dirty="0" smtClean="0">
                                <a:latin typeface="Comic Sans MS" panose="030F0902030302020204" pitchFamily="66" charset="0"/>
                                <a:ea typeface="Cambria Math" panose="02040503050406030204" pitchFamily="18" charset="0"/>
                              </a:rPr>
                              <m:t>V</m:t>
                            </m:r>
                          </m:e>
                          <m:sub>
                            <m:r>
                              <m:rPr>
                                <m:nor/>
                              </m:rPr>
                              <a:rPr lang="en-US" altLang="zh-CN" sz="2000" b="0" i="0" dirty="0" smtClean="0">
                                <a:latin typeface="Comic Sans MS" panose="030F0902030302020204" pitchFamily="66" charset="0"/>
                                <a:ea typeface="Cambria Math" panose="02040503050406030204" pitchFamily="18" charset="0"/>
                              </a:rPr>
                              <m:t>r</m:t>
                            </m:r>
                          </m:sub>
                        </m:sSub>
                      </m:e>
                    </m:d>
                    <m:r>
                      <m:rPr>
                        <m:nor/>
                      </m:rPr>
                      <a:rPr lang="en-US" altLang="zh-CN" sz="2000" b="0" i="0" dirty="0" smtClean="0">
                        <a:latin typeface="Cambria Math" panose="02040503050406030204" pitchFamily="18" charset="0"/>
                        <a:ea typeface="Cambria Math" panose="02040503050406030204" pitchFamily="18" charset="0"/>
                      </a:rPr>
                      <m:t> </m:t>
                    </m:r>
                    <m:r>
                      <m:rPr>
                        <m:nor/>
                      </m:rPr>
                      <a:rPr lang="en-US" altLang="zh-CN" sz="2000" b="0" i="0" dirty="0" smtClean="0">
                        <a:latin typeface="Comic Sans MS" panose="030F0902030302020204" pitchFamily="66" charset="0"/>
                        <a:ea typeface="Cambria Math" panose="02040503050406030204" pitchFamily="18" charset="0"/>
                      </a:rPr>
                      <m:t>&lt; 1.0</m:t>
                    </m:r>
                    <m:r>
                      <m:rPr>
                        <m:nor/>
                      </m:rPr>
                      <a:rPr lang="en-US" altLang="zh-CN" sz="2000" b="0" i="0" dirty="0" smtClean="0">
                        <a:latin typeface="Comic Sans MS" panose="030F0902030302020204" pitchFamily="66" charset="0"/>
                        <a:ea typeface="Cambria Math" panose="02040503050406030204" pitchFamily="18" charset="0"/>
                      </a:rPr>
                      <m:t>cm</m:t>
                    </m:r>
                    <m:r>
                      <m:rPr>
                        <m:nor/>
                      </m:rPr>
                      <a:rPr lang="en-US" altLang="zh-CN" sz="2000" b="0" i="0" dirty="0" smtClean="0">
                        <a:latin typeface="Comic Sans MS" panose="030F0902030302020204" pitchFamily="66" charset="0"/>
                        <a:ea typeface="Cambria Math" panose="02040503050406030204" pitchFamily="18" charset="0"/>
                      </a:rPr>
                      <m:t>,   </m:t>
                    </m:r>
                    <m:d>
                      <m:dPr>
                        <m:begChr m:val="|"/>
                        <m:endChr m:val="|"/>
                        <m:ctrlPr>
                          <a:rPr lang="en-US" altLang="zh-CN" sz="2000" i="1" dirty="0">
                            <a:latin typeface="Cambria Math" panose="02040503050406030204" pitchFamily="18" charset="0"/>
                            <a:ea typeface="Cambria Math" panose="02040503050406030204" pitchFamily="18" charset="0"/>
                          </a:rPr>
                        </m:ctrlPr>
                      </m:dPr>
                      <m:e>
                        <m:sSub>
                          <m:sSubPr>
                            <m:ctrlPr>
                              <a:rPr lang="en-US" altLang="zh-CN" sz="2000" i="1" dirty="0">
                                <a:latin typeface="Cambria Math" panose="02040503050406030204" pitchFamily="18" charset="0"/>
                                <a:ea typeface="Cambria Math" panose="02040503050406030204" pitchFamily="18" charset="0"/>
                              </a:rPr>
                            </m:ctrlPr>
                          </m:sSubPr>
                          <m:e>
                            <m:r>
                              <m:rPr>
                                <m:nor/>
                              </m:rPr>
                              <a:rPr lang="en-US" altLang="zh-CN" sz="2000" b="0" i="0" dirty="0" smtClean="0">
                                <a:latin typeface="Comic Sans MS" panose="030F0902030302020204" pitchFamily="66" charset="0"/>
                                <a:ea typeface="Cambria Math" panose="02040503050406030204" pitchFamily="18" charset="0"/>
                              </a:rPr>
                              <m:t>V</m:t>
                            </m:r>
                          </m:e>
                          <m:sub>
                            <m:r>
                              <m:rPr>
                                <m:nor/>
                              </m:rPr>
                              <a:rPr lang="en-US" altLang="zh-CN" sz="2000" b="0" i="0" dirty="0" smtClean="0">
                                <a:latin typeface="Comic Sans MS" panose="030F0902030302020204" pitchFamily="66" charset="0"/>
                                <a:ea typeface="Cambria Math" panose="02040503050406030204" pitchFamily="18" charset="0"/>
                              </a:rPr>
                              <m:t>Z</m:t>
                            </m:r>
                          </m:sub>
                        </m:sSub>
                      </m:e>
                    </m:d>
                    <m:r>
                      <m:rPr>
                        <m:nor/>
                      </m:rPr>
                      <a:rPr lang="en-US" altLang="zh-CN" sz="2000" b="0" i="0" dirty="0" smtClean="0">
                        <a:latin typeface="Cambria Math" panose="02040503050406030204" pitchFamily="18" charset="0"/>
                        <a:ea typeface="Cambria Math" panose="02040503050406030204" pitchFamily="18" charset="0"/>
                      </a:rPr>
                      <m:t> </m:t>
                    </m:r>
                    <m:r>
                      <m:rPr>
                        <m:nor/>
                      </m:rPr>
                      <a:rPr lang="en-US" altLang="zh-CN" sz="2000" b="0" i="0" dirty="0" smtClean="0">
                        <a:latin typeface="Comic Sans MS" panose="030F0902030302020204" pitchFamily="66" charset="0"/>
                        <a:ea typeface="Cambria Math" panose="02040503050406030204" pitchFamily="18" charset="0"/>
                      </a:rPr>
                      <m:t>&lt; 10</m:t>
                    </m:r>
                    <m:r>
                      <m:rPr>
                        <m:nor/>
                      </m:rPr>
                      <a:rPr lang="en-US" altLang="zh-CN" sz="2000" b="0" i="0" dirty="0" smtClean="0">
                        <a:latin typeface="Comic Sans MS" panose="030F0902030302020204" pitchFamily="66" charset="0"/>
                        <a:ea typeface="Cambria Math" panose="02040503050406030204" pitchFamily="18" charset="0"/>
                      </a:rPr>
                      <m:t>cm</m:t>
                    </m:r>
                    <m:r>
                      <m:rPr>
                        <m:nor/>
                      </m:rPr>
                      <a:rPr lang="en-US" altLang="zh-CN" sz="2000" b="0" i="0" dirty="0" smtClean="0">
                        <a:latin typeface="Comic Sans MS" panose="030F0902030302020204" pitchFamily="66" charset="0"/>
                        <a:ea typeface="Cambria Math" panose="02040503050406030204" pitchFamily="18" charset="0"/>
                      </a:rPr>
                      <m:t>,   </m:t>
                    </m:r>
                    <m:d>
                      <m:dPr>
                        <m:begChr m:val="|"/>
                        <m:endChr m:val="|"/>
                        <m:ctrlPr>
                          <a:rPr lang="en-US" altLang="zh-CN" sz="2000" i="1" dirty="0">
                            <a:latin typeface="Cambria Math" panose="02040503050406030204" pitchFamily="18" charset="0"/>
                            <a:ea typeface="Cambria Math" panose="02040503050406030204" pitchFamily="18" charset="0"/>
                          </a:rPr>
                        </m:ctrlPr>
                      </m:dPr>
                      <m:e>
                        <m:r>
                          <m:rPr>
                            <m:nor/>
                          </m:rPr>
                          <a:rPr lang="en-US" altLang="zh-CN" sz="2000" b="0" i="0" dirty="0" smtClean="0">
                            <a:latin typeface="Comic Sans MS" panose="030F0902030302020204" pitchFamily="66" charset="0"/>
                            <a:ea typeface="Cambria Math" panose="02040503050406030204" pitchFamily="18" charset="0"/>
                          </a:rPr>
                          <m:t>cos</m:t>
                        </m:r>
                        <m:r>
                          <m:rPr>
                            <m:nor/>
                          </m:rPr>
                          <a:rPr lang="el-GR" altLang="zh-CN" sz="2000" b="0" i="0" dirty="0" smtClean="0">
                            <a:latin typeface="Cambria Math" panose="02040503050406030204" pitchFamily="18" charset="0"/>
                            <a:ea typeface="Cambria Math" panose="02040503050406030204" pitchFamily="18" charset="0"/>
                          </a:rPr>
                          <m:t>θ</m:t>
                        </m:r>
                      </m:e>
                    </m:d>
                    <m:r>
                      <a:rPr lang="en-US" altLang="zh-CN" sz="2000" b="0" i="1" dirty="0" smtClean="0">
                        <a:latin typeface="Cambria Math" panose="02040503050406030204" pitchFamily="18" charset="0"/>
                        <a:ea typeface="Cambria Math" panose="02040503050406030204" pitchFamily="18" charset="0"/>
                      </a:rPr>
                      <m:t> </m:t>
                    </m:r>
                    <m:r>
                      <m:rPr>
                        <m:nor/>
                      </m:rPr>
                      <a:rPr lang="en-US" altLang="zh-CN" sz="2000" b="0" i="0" dirty="0" smtClean="0">
                        <a:latin typeface="Comic Sans MS" panose="030F0902030302020204" pitchFamily="66" charset="0"/>
                        <a:ea typeface="Cambria Math" panose="02040503050406030204" pitchFamily="18" charset="0"/>
                      </a:rPr>
                      <m:t>&lt; 0.93,   </m:t>
                    </m:r>
                    <m:sSub>
                      <m:sSubPr>
                        <m:ctrlPr>
                          <a:rPr lang="en-US" altLang="zh-CN" sz="2000" i="1" smtClean="0">
                            <a:latin typeface="Cambria Math" panose="02040503050406030204" pitchFamily="18" charset="0"/>
                            <a:ea typeface="Cambria Math" panose="02040503050406030204" pitchFamily="18" charset="0"/>
                          </a:rPr>
                        </m:ctrlPr>
                      </m:sSubPr>
                      <m:e>
                        <m:r>
                          <m:rPr>
                            <m:nor/>
                          </m:rPr>
                          <a:rPr lang="en-US" altLang="zh-CN" sz="2000" b="0" i="0" smtClean="0">
                            <a:latin typeface="Comic Sans MS" panose="030F0902030302020204" pitchFamily="66" charset="0"/>
                            <a:ea typeface="Cambria Math" panose="02040503050406030204" pitchFamily="18" charset="0"/>
                          </a:rPr>
                          <m:t>N</m:t>
                        </m:r>
                      </m:e>
                      <m:sub>
                        <m:r>
                          <m:rPr>
                            <m:nor/>
                          </m:rPr>
                          <a:rPr lang="en-US" altLang="zh-CN" sz="2000" b="0" i="0" smtClean="0">
                            <a:latin typeface="Comic Sans MS" panose="030F0902030302020204" pitchFamily="66" charset="0"/>
                            <a:ea typeface="Cambria Math" panose="02040503050406030204" pitchFamily="18" charset="0"/>
                          </a:rPr>
                          <m:t>total</m:t>
                        </m:r>
                      </m:sub>
                    </m:sSub>
                    <m:r>
                      <m:rPr>
                        <m:nor/>
                      </m:rPr>
                      <a:rPr lang="en-US" altLang="zh-CN" sz="2000" b="0" i="0" smtClean="0">
                        <a:latin typeface="Cambria Math" panose="02040503050406030204" pitchFamily="18" charset="0"/>
                        <a:ea typeface="Cambria Math" panose="02040503050406030204" pitchFamily="18" charset="0"/>
                      </a:rPr>
                      <m:t> </m:t>
                    </m:r>
                    <m:r>
                      <m:rPr>
                        <m:nor/>
                      </m:rPr>
                      <a:rPr lang="en-US" altLang="zh-CN" sz="2000" b="0" i="0" smtClean="0">
                        <a:latin typeface="Comic Sans MS" panose="030F0902030302020204" pitchFamily="66" charset="0"/>
                        <a:ea typeface="Cambria Math" panose="02040503050406030204" pitchFamily="18" charset="0"/>
                      </a:rPr>
                      <m:t>= 2</m:t>
                    </m:r>
                  </m:oMath>
                </a14:m>
                <a:endParaRPr lang="en-US" altLang="zh-CN" sz="2000" dirty="0">
                  <a:latin typeface="Comic Sans MS" panose="030F0902030302020204" pitchFamily="66" charset="0"/>
                  <a:ea typeface="Cambria Math" panose="02040503050406030204" pitchFamily="18" charset="0"/>
                </a:endParaRPr>
              </a:p>
              <a:p>
                <a:pPr>
                  <a:lnSpc>
                    <a:spcPct val="100000"/>
                  </a:lnSpc>
                  <a:buFont typeface="Wingdings" panose="05000000000000000000" pitchFamily="2" charset="2"/>
                  <a:buChar char="Ø"/>
                </a:pPr>
                <a:r>
                  <a:rPr lang="en-US" altLang="zh-CN" sz="2000" dirty="0">
                    <a:latin typeface="Comic Sans MS" panose="030F0902030302020204" pitchFamily="66" charset="0"/>
                    <a:ea typeface="Cambria Math" panose="02040503050406030204" pitchFamily="18" charset="0"/>
                    <a:cs typeface="Times New Roman" panose="02020603050405020304" pitchFamily="18" charset="0"/>
                  </a:rPr>
                  <a:t>Good Photon Choose</a:t>
                </a:r>
              </a:p>
              <a:p>
                <a:pPr>
                  <a:lnSpc>
                    <a:spcPct val="100000"/>
                  </a:lnSpc>
                  <a:buFont typeface="Wingdings" panose="05000000000000000000" pitchFamily="2" charset="2"/>
                  <a:buChar char="ü"/>
                </a:pPr>
                <a14:m>
                  <m:oMath xmlns:m="http://schemas.openxmlformats.org/officeDocument/2006/math">
                    <m:sSub>
                      <m:sSubPr>
                        <m:ctrlPr>
                          <a:rPr lang="en-US" altLang="zh-CN" sz="2000" i="1">
                            <a:latin typeface="Cambria Math" panose="02040503050406030204" pitchFamily="18" charset="0"/>
                            <a:ea typeface="Cambria Math" panose="02040503050406030204" pitchFamily="18" charset="0"/>
                          </a:rPr>
                        </m:ctrlPr>
                      </m:sSubPr>
                      <m:e>
                        <m:r>
                          <m:rPr>
                            <m:nor/>
                          </m:rPr>
                          <a:rPr lang="en-US" altLang="zh-CN" sz="2000" b="0" i="0" smtClean="0">
                            <a:latin typeface="Comic Sans MS" panose="030F0902030302020204" pitchFamily="66" charset="0"/>
                            <a:ea typeface="Cambria Math" panose="02040503050406030204" pitchFamily="18" charset="0"/>
                          </a:rPr>
                          <m:t>N</m:t>
                        </m:r>
                      </m:e>
                      <m:sub>
                        <m:r>
                          <m:rPr>
                            <m:nor/>
                          </m:rPr>
                          <a:rPr lang="en-US" altLang="zh-CN" sz="2000" b="0" i="0" smtClean="0">
                            <a:latin typeface="Comic Sans MS" panose="030F0902030302020204" pitchFamily="66" charset="0"/>
                            <a:ea typeface="Cambria Math" panose="02040503050406030204" pitchFamily="18" charset="0"/>
                          </a:rPr>
                          <m:t>γ</m:t>
                        </m:r>
                      </m:sub>
                    </m:sSub>
                    <m:r>
                      <m:rPr>
                        <m:nor/>
                      </m:rPr>
                      <a:rPr lang="en-US" altLang="zh-CN" sz="2000" b="0" i="0" smtClean="0">
                        <a:latin typeface="Cambria Math" panose="02040503050406030204" pitchFamily="18" charset="0"/>
                        <a:ea typeface="Cambria Math" panose="02040503050406030204" pitchFamily="18" charset="0"/>
                      </a:rPr>
                      <m:t> </m:t>
                    </m:r>
                    <m:r>
                      <m:rPr>
                        <m:nor/>
                      </m:rPr>
                      <a:rPr lang="en-US" altLang="zh-CN" sz="2000" b="0" i="0" smtClean="0">
                        <a:latin typeface="Comic Sans MS" panose="030F0902030302020204" pitchFamily="66" charset="0"/>
                        <a:ea typeface="Cambria Math" panose="02040503050406030204" pitchFamily="18" charset="0"/>
                      </a:rPr>
                      <m:t>= 0,  </m:t>
                    </m:r>
                    <m:r>
                      <m:rPr>
                        <m:nor/>
                      </m:rPr>
                      <a:rPr lang="en-US" altLang="zh-CN" sz="2000" b="0" i="0" dirty="0" smtClean="0">
                        <a:latin typeface="Comic Sans MS" panose="030F0902030302020204" pitchFamily="66" charset="0"/>
                        <a:ea typeface="Cambria Math" panose="02040503050406030204" pitchFamily="18" charset="0"/>
                      </a:rPr>
                      <m:t>dang</m:t>
                    </m:r>
                    <m:r>
                      <m:rPr>
                        <m:nor/>
                      </m:rPr>
                      <a:rPr lang="en-US" altLang="zh-CN" sz="2000" b="0" i="0" dirty="0" smtClean="0">
                        <a:latin typeface="Comic Sans MS" panose="030F0902030302020204" pitchFamily="66" charset="0"/>
                        <a:ea typeface="Cambria Math" panose="02040503050406030204" pitchFamily="18" charset="0"/>
                      </a:rPr>
                      <m:t> ≥</m:t>
                    </m:r>
                    <m:sSup>
                      <m:sSupPr>
                        <m:ctrlPr>
                          <a:rPr lang="en-US" altLang="zh-CN" sz="2000" i="1" dirty="0">
                            <a:latin typeface="Cambria Math" panose="02040503050406030204" pitchFamily="18" charset="0"/>
                            <a:ea typeface="Cambria Math" panose="02040503050406030204" pitchFamily="18" charset="0"/>
                          </a:rPr>
                        </m:ctrlPr>
                      </m:sSupPr>
                      <m:e>
                        <m:r>
                          <m:rPr>
                            <m:nor/>
                          </m:rPr>
                          <a:rPr lang="en-US" altLang="zh-CN" sz="2000" b="0" i="0" dirty="0" smtClean="0">
                            <a:latin typeface="Cambria Math" panose="02040503050406030204" pitchFamily="18" charset="0"/>
                            <a:ea typeface="Cambria Math" panose="02040503050406030204" pitchFamily="18" charset="0"/>
                          </a:rPr>
                          <m:t> </m:t>
                        </m:r>
                        <m:r>
                          <m:rPr>
                            <m:nor/>
                          </m:rPr>
                          <a:rPr lang="en-US" altLang="zh-CN" sz="2000" b="0" i="0" dirty="0" smtClean="0">
                            <a:latin typeface="Comic Sans MS" panose="030F0902030302020204" pitchFamily="66" charset="0"/>
                            <a:ea typeface="Cambria Math" panose="02040503050406030204" pitchFamily="18" charset="0"/>
                          </a:rPr>
                          <m:t>10</m:t>
                        </m:r>
                      </m:e>
                      <m:sup>
                        <m:r>
                          <m:rPr>
                            <m:nor/>
                          </m:rPr>
                          <a:rPr lang="en-US" altLang="zh-CN" sz="2000" b="0" i="0" dirty="0" smtClean="0">
                            <a:latin typeface="Comic Sans MS" panose="030F0902030302020204" pitchFamily="66" charset="0"/>
                            <a:ea typeface="Cambria Math" panose="02040503050406030204" pitchFamily="18" charset="0"/>
                          </a:rPr>
                          <m:t>◦</m:t>
                        </m:r>
                      </m:sup>
                    </m:sSup>
                    <m:r>
                      <m:rPr>
                        <m:nor/>
                      </m:rPr>
                      <a:rPr lang="en-US" altLang="zh-CN" sz="2000" b="0" i="0" dirty="0" smtClean="0">
                        <a:latin typeface="Comic Sans MS" panose="030F0902030302020204" pitchFamily="66" charset="0"/>
                        <a:ea typeface="Cambria Math" panose="02040503050406030204" pitchFamily="18" charset="0"/>
                      </a:rPr>
                      <m:t>,  0 ≤ </m:t>
                    </m:r>
                    <m:r>
                      <m:rPr>
                        <m:nor/>
                      </m:rPr>
                      <a:rPr lang="en-US" altLang="zh-CN" sz="2000" b="0" i="0" dirty="0" smtClean="0">
                        <a:latin typeface="Comic Sans MS" panose="030F0902030302020204" pitchFamily="66" charset="0"/>
                        <a:ea typeface="Cambria Math" panose="02040503050406030204" pitchFamily="18" charset="0"/>
                      </a:rPr>
                      <m:t>TDC</m:t>
                    </m:r>
                    <m:r>
                      <m:rPr>
                        <m:nor/>
                      </m:rPr>
                      <a:rPr lang="en-US" altLang="zh-CN" sz="2000" b="0" i="0" dirty="0" smtClean="0">
                        <a:latin typeface="Comic Sans MS" panose="030F0902030302020204" pitchFamily="66" charset="0"/>
                        <a:ea typeface="Cambria Math" panose="02040503050406030204" pitchFamily="18" charset="0"/>
                      </a:rPr>
                      <m:t> ≤ 700</m:t>
                    </m:r>
                    <m:r>
                      <m:rPr>
                        <m:nor/>
                      </m:rPr>
                      <a:rPr lang="en-US" altLang="zh-CN" sz="2000" b="0" i="0" dirty="0" smtClean="0">
                        <a:latin typeface="Comic Sans MS" panose="030F0902030302020204" pitchFamily="66" charset="0"/>
                        <a:ea typeface="Cambria Math" panose="02040503050406030204" pitchFamily="18" charset="0"/>
                      </a:rPr>
                      <m:t>ns</m:t>
                    </m:r>
                    <m:r>
                      <m:rPr>
                        <m:nor/>
                      </m:rPr>
                      <a:rPr lang="en-US" altLang="zh-CN" sz="2000" b="0" i="0" dirty="0" smtClean="0">
                        <a:highlight>
                          <a:srgbClr val="FFFF00"/>
                        </a:highlight>
                        <a:latin typeface="Comic Sans MS" panose="030F0902030302020204" pitchFamily="66" charset="0"/>
                        <a:ea typeface="Cambria Math" panose="02040503050406030204" pitchFamily="18" charset="0"/>
                      </a:rPr>
                      <m:t> </m:t>
                    </m:r>
                  </m:oMath>
                </a14:m>
                <a:endParaRPr lang="en-US" altLang="zh-CN" sz="2000" i="1" dirty="0">
                  <a:highlight>
                    <a:srgbClr val="FFFF00"/>
                  </a:highlight>
                  <a:latin typeface="Comic Sans MS" panose="030F0902030302020204" pitchFamily="66" charset="0"/>
                  <a:ea typeface="Cambria Math" panose="02040503050406030204" pitchFamily="18" charset="0"/>
                </a:endParaRPr>
              </a:p>
              <a:p>
                <a:pPr>
                  <a:lnSpc>
                    <a:spcPct val="100000"/>
                  </a:lnSpc>
                  <a:buFont typeface="Wingdings" panose="05000000000000000000" pitchFamily="2" charset="2"/>
                  <a:buChar char="ü"/>
                </a:pPr>
                <a14:m>
                  <m:oMath xmlns:m="http://schemas.openxmlformats.org/officeDocument/2006/math">
                    <m:r>
                      <m:rPr>
                        <m:nor/>
                      </m:rPr>
                      <a:rPr lang="en-US" altLang="zh-CN" sz="2000" b="0" i="0" dirty="0" smtClean="0">
                        <a:latin typeface="Comic Sans MS" panose="030F0902030302020204" pitchFamily="66" charset="0"/>
                        <a:ea typeface="Cambria Math" panose="02040503050406030204" pitchFamily="18" charset="0"/>
                      </a:rPr>
                      <m:t>Barrel</m:t>
                    </m:r>
                    <m:r>
                      <m:rPr>
                        <m:nor/>
                      </m:rPr>
                      <a:rPr lang="en-US" altLang="zh-CN" sz="2000" b="0" i="0" dirty="0" smtClean="0">
                        <a:latin typeface="Comic Sans MS" panose="030F0902030302020204" pitchFamily="66" charset="0"/>
                        <a:ea typeface="Cambria Math" panose="02040503050406030204" pitchFamily="18" charset="0"/>
                      </a:rPr>
                      <m:t> </m:t>
                    </m:r>
                    <m:r>
                      <m:rPr>
                        <m:nor/>
                      </m:rPr>
                      <a:rPr lang="en-US" altLang="zh-CN" sz="2000" b="0" i="0" dirty="0" smtClean="0">
                        <a:latin typeface="Comic Sans MS" panose="030F0902030302020204" pitchFamily="66" charset="0"/>
                        <a:ea typeface="Cambria Math" panose="02040503050406030204" pitchFamily="18" charset="0"/>
                      </a:rPr>
                      <m:t>EMC</m:t>
                    </m:r>
                    <m:r>
                      <m:rPr>
                        <m:nor/>
                      </m:rPr>
                      <a:rPr lang="en-US" altLang="zh-CN" sz="2000" b="0" i="0" dirty="0" smtClean="0">
                        <a:latin typeface="Comic Sans MS" panose="030F0902030302020204" pitchFamily="66" charset="0"/>
                        <a:ea typeface="Cambria Math" panose="02040503050406030204" pitchFamily="18" charset="0"/>
                      </a:rPr>
                      <m:t>: </m:t>
                    </m:r>
                    <m:d>
                      <m:dPr>
                        <m:begChr m:val="|"/>
                        <m:endChr m:val="|"/>
                        <m:ctrlPr>
                          <a:rPr lang="en-US" altLang="zh-CN" sz="2000" i="1" dirty="0">
                            <a:latin typeface="Cambria Math" panose="02040503050406030204" pitchFamily="18" charset="0"/>
                            <a:ea typeface="Cambria Math" panose="02040503050406030204" pitchFamily="18" charset="0"/>
                          </a:rPr>
                        </m:ctrlPr>
                      </m:dPr>
                      <m:e>
                        <m:r>
                          <m:rPr>
                            <m:nor/>
                          </m:rPr>
                          <a:rPr lang="en-US" altLang="zh-CN" sz="2000" b="0" i="0" dirty="0" smtClean="0">
                            <a:latin typeface="Comic Sans MS" panose="030F0902030302020204" pitchFamily="66" charset="0"/>
                            <a:ea typeface="Cambria Math" panose="02040503050406030204" pitchFamily="18" charset="0"/>
                          </a:rPr>
                          <m:t>cosθ</m:t>
                        </m:r>
                      </m:e>
                    </m:d>
                    <m:r>
                      <m:rPr>
                        <m:nor/>
                      </m:rPr>
                      <a:rPr lang="en-US" altLang="zh-CN" sz="2000" b="0" i="0" dirty="0" smtClean="0">
                        <a:latin typeface="Cambria Math" panose="02040503050406030204" pitchFamily="18" charset="0"/>
                        <a:ea typeface="Cambria Math" panose="02040503050406030204" pitchFamily="18" charset="0"/>
                      </a:rPr>
                      <m:t> </m:t>
                    </m:r>
                    <m:r>
                      <m:rPr>
                        <m:nor/>
                      </m:rPr>
                      <a:rPr lang="en-US" altLang="zh-CN" sz="2000" dirty="0">
                        <a:latin typeface="Comic Sans MS" panose="030F0902030302020204" pitchFamily="66" charset="0"/>
                        <a:ea typeface="Cambria Math" panose="02040503050406030204" pitchFamily="18" charset="0"/>
                      </a:rPr>
                      <m:t>≤</m:t>
                    </m:r>
                    <m:r>
                      <m:rPr>
                        <m:nor/>
                      </m:rPr>
                      <a:rPr lang="en-US" altLang="zh-CN" sz="2000" b="0" i="0" dirty="0" smtClean="0">
                        <a:latin typeface="Comic Sans MS" panose="030F0902030302020204" pitchFamily="66" charset="0"/>
                        <a:ea typeface="Cambria Math" panose="02040503050406030204" pitchFamily="18" charset="0"/>
                      </a:rPr>
                      <m:t> 0.8</m:t>
                    </m:r>
                    <m:r>
                      <m:rPr>
                        <m:nor/>
                      </m:rPr>
                      <a:rPr lang="el-GR" altLang="zh-CN" sz="2000" b="0" i="0" dirty="0" smtClean="0">
                        <a:latin typeface="Cambria Math" panose="02040503050406030204" pitchFamily="18" charset="0"/>
                        <a:ea typeface="Cambria Math" panose="02040503050406030204" pitchFamily="18" charset="0"/>
                      </a:rPr>
                      <m:t>,</m:t>
                    </m:r>
                    <m:r>
                      <m:rPr>
                        <m:nor/>
                      </m:rPr>
                      <a:rPr lang="en-US" altLang="zh-CN" sz="2000" b="0" i="0" dirty="0" smtClean="0">
                        <a:latin typeface="Comic Sans MS" panose="030F0902030302020204" pitchFamily="66" charset="0"/>
                        <a:ea typeface="Cambria Math" panose="02040503050406030204" pitchFamily="18" charset="0"/>
                      </a:rPr>
                      <m:t>  </m:t>
                    </m:r>
                    <m:sSub>
                      <m:sSubPr>
                        <m:ctrlPr>
                          <a:rPr lang="en-US" altLang="zh-CN" sz="2000" i="1" dirty="0">
                            <a:latin typeface="Cambria Math" panose="02040503050406030204" pitchFamily="18" charset="0"/>
                            <a:ea typeface="Cambria Math" panose="02040503050406030204" pitchFamily="18" charset="0"/>
                          </a:rPr>
                        </m:ctrlPr>
                      </m:sSubPr>
                      <m:e>
                        <m:r>
                          <m:rPr>
                            <m:nor/>
                          </m:rPr>
                          <a:rPr lang="en-US" altLang="zh-CN" sz="2000" b="0" i="0" dirty="0" smtClean="0">
                            <a:latin typeface="Comic Sans MS" panose="030F0902030302020204" pitchFamily="66" charset="0"/>
                            <a:ea typeface="Cambria Math" panose="02040503050406030204" pitchFamily="18" charset="0"/>
                          </a:rPr>
                          <m:t>E</m:t>
                        </m:r>
                      </m:e>
                      <m:sub>
                        <m:r>
                          <m:rPr>
                            <m:nor/>
                          </m:rPr>
                          <a:rPr lang="el-GR" altLang="zh-CN" sz="2000" b="0" i="0" dirty="0" smtClean="0">
                            <a:latin typeface="Cambria Math" panose="02040503050406030204" pitchFamily="18" charset="0"/>
                            <a:ea typeface="Cambria Math" panose="02040503050406030204" pitchFamily="18" charset="0"/>
                          </a:rPr>
                          <m:t>γ</m:t>
                        </m:r>
                      </m:sub>
                    </m:sSub>
                    <m:r>
                      <m:rPr>
                        <m:nor/>
                      </m:rPr>
                      <a:rPr lang="en-US" altLang="zh-CN" sz="2000" b="0" i="0" dirty="0" smtClean="0">
                        <a:latin typeface="Cambria Math" panose="02040503050406030204" pitchFamily="18" charset="0"/>
                        <a:ea typeface="Cambria Math" panose="02040503050406030204" pitchFamily="18" charset="0"/>
                      </a:rPr>
                      <m:t> </m:t>
                    </m:r>
                    <m:r>
                      <m:rPr>
                        <m:nor/>
                      </m:rPr>
                      <a:rPr lang="en-US" altLang="zh-CN" sz="2000" dirty="0">
                        <a:latin typeface="Comic Sans MS" panose="030F0902030302020204" pitchFamily="66" charset="0"/>
                        <a:ea typeface="Cambria Math" panose="02040503050406030204" pitchFamily="18" charset="0"/>
                      </a:rPr>
                      <m:t>≥</m:t>
                    </m:r>
                    <m:r>
                      <m:rPr>
                        <m:nor/>
                      </m:rPr>
                      <a:rPr lang="en-US" altLang="zh-CN" sz="2000" b="0" i="0" dirty="0" smtClean="0">
                        <a:latin typeface="Comic Sans MS" panose="030F0902030302020204" pitchFamily="66" charset="0"/>
                        <a:ea typeface="Cambria Math" panose="02040503050406030204" pitchFamily="18" charset="0"/>
                      </a:rPr>
                      <m:t> 25</m:t>
                    </m:r>
                    <m:r>
                      <m:rPr>
                        <m:nor/>
                      </m:rPr>
                      <a:rPr lang="en-US" altLang="zh-CN" sz="2000" b="0" i="0" dirty="0" smtClean="0">
                        <a:latin typeface="Comic Sans MS" panose="030F0902030302020204" pitchFamily="66" charset="0"/>
                        <a:ea typeface="Cambria Math" panose="02040503050406030204" pitchFamily="18" charset="0"/>
                      </a:rPr>
                      <m:t>MeV</m:t>
                    </m:r>
                    <m:r>
                      <m:rPr>
                        <m:nor/>
                      </m:rPr>
                      <a:rPr lang="en-US" altLang="zh-CN" sz="2000" b="0" i="0" dirty="0" smtClean="0">
                        <a:latin typeface="Comic Sans MS" panose="030F0902030302020204" pitchFamily="66" charset="0"/>
                        <a:ea typeface="Cambria Math" panose="02040503050406030204" pitchFamily="18" charset="0"/>
                      </a:rPr>
                      <m:t> </m:t>
                    </m:r>
                  </m:oMath>
                </a14:m>
                <a:endParaRPr lang="en-US" altLang="zh-CN" sz="2000" i="1" dirty="0">
                  <a:latin typeface="Comic Sans MS" panose="030F0902030302020204" pitchFamily="66" charset="0"/>
                  <a:ea typeface="Cambria Math" panose="02040503050406030204" pitchFamily="18" charset="0"/>
                </a:endParaRPr>
              </a:p>
              <a:p>
                <a:pPr>
                  <a:lnSpc>
                    <a:spcPct val="100000"/>
                  </a:lnSpc>
                  <a:buFont typeface="Wingdings" panose="05000000000000000000" pitchFamily="2" charset="2"/>
                  <a:buChar char="ü"/>
                </a:pPr>
                <a14:m>
                  <m:oMath xmlns:m="http://schemas.openxmlformats.org/officeDocument/2006/math">
                    <m:r>
                      <m:rPr>
                        <m:nor/>
                      </m:rPr>
                      <a:rPr lang="en-US" altLang="zh-CN" sz="2000" b="0" i="0" dirty="0" smtClean="0">
                        <a:latin typeface="Comic Sans MS" panose="030F0902030302020204" pitchFamily="66" charset="0"/>
                        <a:ea typeface="Cambria Math" panose="02040503050406030204" pitchFamily="18" charset="0"/>
                      </a:rPr>
                      <m:t>Endcap</m:t>
                    </m:r>
                    <m:r>
                      <m:rPr>
                        <m:nor/>
                      </m:rPr>
                      <a:rPr lang="en-US" altLang="zh-CN" sz="2000" b="0" i="0" dirty="0" smtClean="0">
                        <a:latin typeface="Comic Sans MS" panose="030F0902030302020204" pitchFamily="66" charset="0"/>
                        <a:ea typeface="Cambria Math" panose="02040503050406030204" pitchFamily="18" charset="0"/>
                      </a:rPr>
                      <m:t> </m:t>
                    </m:r>
                    <m:r>
                      <m:rPr>
                        <m:nor/>
                      </m:rPr>
                      <a:rPr lang="en-US" altLang="zh-CN" sz="2000" b="0" i="0" dirty="0" smtClean="0">
                        <a:latin typeface="Comic Sans MS" panose="030F0902030302020204" pitchFamily="66" charset="0"/>
                        <a:ea typeface="Cambria Math" panose="02040503050406030204" pitchFamily="18" charset="0"/>
                      </a:rPr>
                      <m:t>EMC</m:t>
                    </m:r>
                    <m:r>
                      <m:rPr>
                        <m:nor/>
                      </m:rPr>
                      <a:rPr lang="en-US" altLang="zh-CN" sz="2000" b="0" i="0" dirty="0" smtClean="0">
                        <a:latin typeface="Comic Sans MS" panose="030F0902030302020204" pitchFamily="66" charset="0"/>
                        <a:ea typeface="Cambria Math" panose="02040503050406030204" pitchFamily="18" charset="0"/>
                      </a:rPr>
                      <m:t>: 0.86 ≤</m:t>
                    </m:r>
                    <m:r>
                      <a:rPr lang="en-US" altLang="zh-CN" sz="2000" b="0" i="1" dirty="0" smtClean="0">
                        <a:latin typeface="Cambria Math" panose="02040503050406030204" pitchFamily="18" charset="0"/>
                        <a:ea typeface="Cambria Math" panose="02040503050406030204" pitchFamily="18" charset="0"/>
                      </a:rPr>
                      <m:t> </m:t>
                    </m:r>
                    <m:d>
                      <m:dPr>
                        <m:begChr m:val="|"/>
                        <m:endChr m:val="|"/>
                        <m:ctrlPr>
                          <a:rPr lang="en-US" altLang="zh-CN" sz="2000" i="1" dirty="0">
                            <a:latin typeface="Cambria Math" panose="02040503050406030204" pitchFamily="18" charset="0"/>
                            <a:ea typeface="Cambria Math" panose="02040503050406030204" pitchFamily="18" charset="0"/>
                          </a:rPr>
                        </m:ctrlPr>
                      </m:dPr>
                      <m:e>
                        <m:r>
                          <m:rPr>
                            <m:nor/>
                          </m:rPr>
                          <a:rPr lang="en-US" altLang="zh-CN" sz="2000" dirty="0">
                            <a:latin typeface="Comic Sans MS" panose="030F0902030302020204" pitchFamily="66" charset="0"/>
                            <a:ea typeface="Cambria Math" panose="02040503050406030204" pitchFamily="18" charset="0"/>
                          </a:rPr>
                          <m:t>cosθ</m:t>
                        </m:r>
                      </m:e>
                    </m:d>
                    <m:r>
                      <m:rPr>
                        <m:nor/>
                      </m:rPr>
                      <a:rPr lang="en-US" altLang="zh-CN" sz="2000" b="0" i="0" dirty="0" smtClean="0">
                        <a:latin typeface="Cambria Math" panose="02040503050406030204" pitchFamily="18" charset="0"/>
                        <a:ea typeface="Cambria Math" panose="02040503050406030204" pitchFamily="18" charset="0"/>
                      </a:rPr>
                      <m:t> </m:t>
                    </m:r>
                    <m:r>
                      <m:rPr>
                        <m:nor/>
                      </m:rPr>
                      <a:rPr lang="en-US" altLang="zh-CN" sz="2000" dirty="0">
                        <a:latin typeface="Comic Sans MS" panose="030F0902030302020204" pitchFamily="66" charset="0"/>
                        <a:ea typeface="Cambria Math" panose="02040503050406030204" pitchFamily="18" charset="0"/>
                      </a:rPr>
                      <m:t>≤</m:t>
                    </m:r>
                    <m:r>
                      <m:rPr>
                        <m:nor/>
                      </m:rPr>
                      <a:rPr lang="en-US" altLang="zh-CN" sz="2000" b="0" i="0" dirty="0" smtClean="0">
                        <a:latin typeface="Comic Sans MS" panose="030F0902030302020204" pitchFamily="66" charset="0"/>
                        <a:ea typeface="Cambria Math" panose="02040503050406030204" pitchFamily="18" charset="0"/>
                      </a:rPr>
                      <m:t> 0.92</m:t>
                    </m:r>
                    <m:r>
                      <m:rPr>
                        <m:nor/>
                      </m:rPr>
                      <a:rPr lang="el-GR" altLang="zh-CN" sz="2000" b="0" i="0" dirty="0" smtClean="0">
                        <a:latin typeface="Cambria Math" panose="02040503050406030204" pitchFamily="18" charset="0"/>
                        <a:ea typeface="Cambria Math" panose="02040503050406030204" pitchFamily="18" charset="0"/>
                      </a:rPr>
                      <m:t>,</m:t>
                    </m:r>
                    <m:r>
                      <m:rPr>
                        <m:nor/>
                      </m:rPr>
                      <a:rPr lang="en-US" altLang="zh-CN" sz="2000" b="0" i="0" dirty="0" smtClean="0">
                        <a:latin typeface="Comic Sans MS" panose="030F0902030302020204" pitchFamily="66" charset="0"/>
                        <a:ea typeface="Cambria Math" panose="02040503050406030204" pitchFamily="18" charset="0"/>
                      </a:rPr>
                      <m:t>  </m:t>
                    </m:r>
                    <m:sSub>
                      <m:sSubPr>
                        <m:ctrlPr>
                          <a:rPr lang="en-US" altLang="zh-CN" sz="2000" i="1" dirty="0">
                            <a:latin typeface="Cambria Math" panose="02040503050406030204" pitchFamily="18" charset="0"/>
                            <a:ea typeface="Cambria Math" panose="02040503050406030204" pitchFamily="18" charset="0"/>
                          </a:rPr>
                        </m:ctrlPr>
                      </m:sSubPr>
                      <m:e>
                        <m:r>
                          <m:rPr>
                            <m:nor/>
                          </m:rPr>
                          <a:rPr lang="en-US" altLang="zh-CN" sz="2000" b="0" i="0" dirty="0" smtClean="0">
                            <a:latin typeface="Comic Sans MS" panose="030F0902030302020204" pitchFamily="66" charset="0"/>
                            <a:ea typeface="Cambria Math" panose="02040503050406030204" pitchFamily="18" charset="0"/>
                          </a:rPr>
                          <m:t>E</m:t>
                        </m:r>
                      </m:e>
                      <m:sub>
                        <m:r>
                          <m:rPr>
                            <m:nor/>
                          </m:rPr>
                          <a:rPr lang="el-GR" altLang="zh-CN" sz="2000" b="0" i="0" dirty="0" smtClean="0">
                            <a:latin typeface="Cambria Math" panose="02040503050406030204" pitchFamily="18" charset="0"/>
                            <a:ea typeface="Cambria Math" panose="02040503050406030204" pitchFamily="18" charset="0"/>
                          </a:rPr>
                          <m:t>γ</m:t>
                        </m:r>
                      </m:sub>
                    </m:sSub>
                    <m:r>
                      <m:rPr>
                        <m:nor/>
                      </m:rPr>
                      <a:rPr lang="en-US" altLang="zh-CN" sz="2000" b="0" i="0" dirty="0" smtClean="0">
                        <a:latin typeface="Cambria Math" panose="02040503050406030204" pitchFamily="18" charset="0"/>
                        <a:ea typeface="Cambria Math" panose="02040503050406030204" pitchFamily="18" charset="0"/>
                      </a:rPr>
                      <m:t> </m:t>
                    </m:r>
                    <m:r>
                      <m:rPr>
                        <m:nor/>
                      </m:rPr>
                      <a:rPr lang="en-US" altLang="zh-CN" sz="2000" dirty="0">
                        <a:latin typeface="Comic Sans MS" panose="030F0902030302020204" pitchFamily="66" charset="0"/>
                        <a:ea typeface="Cambria Math" panose="02040503050406030204" pitchFamily="18" charset="0"/>
                      </a:rPr>
                      <m:t>≥</m:t>
                    </m:r>
                    <m:r>
                      <m:rPr>
                        <m:nor/>
                      </m:rPr>
                      <a:rPr lang="en-US" altLang="zh-CN" sz="2000" b="0" i="0" dirty="0" smtClean="0">
                        <a:latin typeface="Comic Sans MS" panose="030F0902030302020204" pitchFamily="66" charset="0"/>
                        <a:ea typeface="Cambria Math" panose="02040503050406030204" pitchFamily="18" charset="0"/>
                      </a:rPr>
                      <m:t> 50</m:t>
                    </m:r>
                    <m:r>
                      <m:rPr>
                        <m:nor/>
                      </m:rPr>
                      <a:rPr lang="en-US" altLang="zh-CN" sz="2000" b="0" i="0" dirty="0" smtClean="0">
                        <a:latin typeface="Comic Sans MS" panose="030F0902030302020204" pitchFamily="66" charset="0"/>
                        <a:ea typeface="Cambria Math" panose="02040503050406030204" pitchFamily="18" charset="0"/>
                      </a:rPr>
                      <m:t>MeV</m:t>
                    </m:r>
                  </m:oMath>
                </a14:m>
                <a:endParaRPr lang="en-US" altLang="zh-CN" sz="2000" dirty="0">
                  <a:latin typeface="Comic Sans MS" panose="030F0902030302020204" pitchFamily="66" charset="0"/>
                  <a:ea typeface="Cambria Math" panose="02040503050406030204" pitchFamily="18" charset="0"/>
                </a:endParaRPr>
              </a:p>
              <a:p>
                <a:pPr>
                  <a:lnSpc>
                    <a:spcPct val="100000"/>
                  </a:lnSpc>
                  <a:buFont typeface="Wingdings" panose="05000000000000000000" pitchFamily="2" charset="2"/>
                  <a:buChar char="Ø"/>
                </a:pPr>
                <a:r>
                  <a:rPr lang="en-US" altLang="zh-CN" sz="2000" dirty="0">
                    <a:latin typeface="Comic Sans MS" panose="030F0902030302020204" pitchFamily="66" charset="0"/>
                    <a:ea typeface="Cambria Math" panose="02040503050406030204" pitchFamily="18" charset="0"/>
                  </a:rPr>
                  <a:t>PID</a:t>
                </a:r>
              </a:p>
              <a:p>
                <a:pPr>
                  <a:lnSpc>
                    <a:spcPct val="100000"/>
                  </a:lnSpc>
                  <a:buFont typeface="Wingdings" panose="05000000000000000000" pitchFamily="2" charset="2"/>
                  <a:buChar char="ü"/>
                </a:pPr>
                <a14:m>
                  <m:oMath xmlns:m="http://schemas.openxmlformats.org/officeDocument/2006/math">
                    <m:r>
                      <m:rPr>
                        <m:nor/>
                      </m:rPr>
                      <a:rPr lang="en-US" altLang="zh-CN" sz="2000" b="0" i="0" dirty="0" smtClean="0">
                        <a:latin typeface="Comic Sans MS" panose="030F0902030302020204" pitchFamily="66" charset="0"/>
                        <a:ea typeface="Cambria Math" panose="02040503050406030204" pitchFamily="18" charset="0"/>
                      </a:rPr>
                      <m:t>For</m:t>
                    </m:r>
                    <m:r>
                      <m:rPr>
                        <m:nor/>
                      </m:rPr>
                      <a:rPr lang="en-US" altLang="zh-CN" sz="2000" b="0" i="0" dirty="0" smtClean="0">
                        <a:latin typeface="Comic Sans MS" panose="030F0902030302020204" pitchFamily="66" charset="0"/>
                        <a:ea typeface="Cambria Math" panose="02040503050406030204" pitchFamily="18" charset="0"/>
                      </a:rPr>
                      <m:t> </m:t>
                    </m:r>
                    <m:r>
                      <m:rPr>
                        <m:nor/>
                      </m:rPr>
                      <a:rPr lang="en-US" altLang="zh-CN" sz="2000" b="0" i="0" dirty="0" smtClean="0">
                        <a:latin typeface="Comic Sans MS" panose="030F0902030302020204" pitchFamily="66" charset="0"/>
                        <a:ea typeface="Cambria Math" panose="02040503050406030204" pitchFamily="18" charset="0"/>
                      </a:rPr>
                      <m:t>e</m:t>
                    </m:r>
                    <m:r>
                      <m:rPr>
                        <m:nor/>
                      </m:rPr>
                      <a:rPr lang="en-US" altLang="zh-CN" sz="2000" b="0" i="0" dirty="0" smtClean="0">
                        <a:latin typeface="Comic Sans MS" panose="030F0902030302020204" pitchFamily="66" charset="0"/>
                        <a:ea typeface="Cambria Math" panose="02040503050406030204" pitchFamily="18" charset="0"/>
                      </a:rPr>
                      <m:t>: </m:t>
                    </m:r>
                    <m:sSub>
                      <m:sSubPr>
                        <m:ctrlPr>
                          <a:rPr lang="en-US" altLang="zh-CN" sz="2000" i="1" smtClean="0">
                            <a:latin typeface="Cambria Math" panose="02040503050406030204" pitchFamily="18" charset="0"/>
                            <a:ea typeface="Cambria Math" panose="02040503050406030204" pitchFamily="18" charset="0"/>
                          </a:rPr>
                        </m:ctrlPr>
                      </m:sSubPr>
                      <m:e>
                        <m:r>
                          <m:rPr>
                            <m:nor/>
                          </m:rPr>
                          <a:rPr lang="en-US" altLang="zh-CN" sz="2000" b="0" i="0" smtClean="0">
                            <a:latin typeface="Comic Sans MS" panose="030F0902030302020204" pitchFamily="66" charset="0"/>
                            <a:ea typeface="Cambria Math" panose="02040503050406030204" pitchFamily="18" charset="0"/>
                          </a:rPr>
                          <m:t>P</m:t>
                        </m:r>
                      </m:e>
                      <m:sub>
                        <m:r>
                          <m:rPr>
                            <m:nor/>
                          </m:rPr>
                          <a:rPr lang="en-US" altLang="zh-CN" sz="2000" b="0" i="0" smtClean="0">
                            <a:latin typeface="Comic Sans MS" panose="030F0902030302020204" pitchFamily="66" charset="0"/>
                            <a:ea typeface="Cambria Math" panose="02040503050406030204" pitchFamily="18" charset="0"/>
                          </a:rPr>
                          <m:t>e</m:t>
                        </m:r>
                      </m:sub>
                    </m:sSub>
                    <m:r>
                      <m:rPr>
                        <m:nor/>
                      </m:rPr>
                      <a:rPr lang="en-US" altLang="zh-CN" sz="2000" b="0" i="0" smtClean="0">
                        <a:latin typeface="Cambria Math" panose="02040503050406030204" pitchFamily="18" charset="0"/>
                        <a:ea typeface="Cambria Math" panose="02040503050406030204" pitchFamily="18" charset="0"/>
                      </a:rPr>
                      <m:t> </m:t>
                    </m:r>
                    <m:r>
                      <m:rPr>
                        <m:nor/>
                      </m:rPr>
                      <a:rPr lang="en-US" altLang="zh-CN" sz="2000" b="0" i="0" smtClean="0">
                        <a:latin typeface="Comic Sans MS" panose="030F0902030302020204" pitchFamily="66" charset="0"/>
                        <a:ea typeface="Cambria Math" panose="02040503050406030204" pitchFamily="18" charset="0"/>
                      </a:rPr>
                      <m:t>&gt; 0.001, </m:t>
                    </m:r>
                    <m:sSub>
                      <m:sSubPr>
                        <m:ctrlPr>
                          <a:rPr lang="en-US" altLang="zh-CN" sz="2000" i="1" smtClean="0">
                            <a:latin typeface="Cambria Math" panose="02040503050406030204" pitchFamily="18" charset="0"/>
                            <a:ea typeface="Cambria Math" panose="02040503050406030204" pitchFamily="18" charset="0"/>
                          </a:rPr>
                        </m:ctrlPr>
                      </m:sSubPr>
                      <m:e>
                        <m:r>
                          <m:rPr>
                            <m:nor/>
                          </m:rPr>
                          <a:rPr lang="en-US" altLang="zh-CN" sz="2000" b="0" i="0" smtClean="0">
                            <a:latin typeface="Comic Sans MS" panose="030F0902030302020204" pitchFamily="66" charset="0"/>
                            <a:ea typeface="Cambria Math" panose="02040503050406030204" pitchFamily="18" charset="0"/>
                          </a:rPr>
                          <m:t>P</m:t>
                        </m:r>
                      </m:e>
                      <m:sub>
                        <m:r>
                          <m:rPr>
                            <m:nor/>
                          </m:rPr>
                          <a:rPr lang="en-US" altLang="zh-CN" sz="2000" b="0" i="0" smtClean="0">
                            <a:latin typeface="Comic Sans MS" panose="030F0902030302020204" pitchFamily="66" charset="0"/>
                            <a:ea typeface="Cambria Math" panose="02040503050406030204" pitchFamily="18" charset="0"/>
                          </a:rPr>
                          <m:t>e</m:t>
                        </m:r>
                      </m:sub>
                    </m:sSub>
                    <m:r>
                      <m:rPr>
                        <m:nor/>
                      </m:rPr>
                      <a:rPr lang="en-US" altLang="zh-CN" sz="2000" b="0" i="0" smtClean="0">
                        <a:latin typeface="Cambria Math" panose="02040503050406030204" pitchFamily="18" charset="0"/>
                        <a:ea typeface="Cambria Math" panose="02040503050406030204" pitchFamily="18" charset="0"/>
                      </a:rPr>
                      <m:t> </m:t>
                    </m:r>
                    <m:r>
                      <m:rPr>
                        <m:nor/>
                      </m:rPr>
                      <a:rPr lang="en-US" altLang="zh-CN" sz="2000" b="0" i="0" smtClean="0">
                        <a:latin typeface="Comic Sans MS" panose="030F0902030302020204" pitchFamily="66" charset="0"/>
                        <a:ea typeface="Cambria Math" panose="02040503050406030204" pitchFamily="18" charset="0"/>
                      </a:rPr>
                      <m:t>&gt; </m:t>
                    </m:r>
                    <m:sSub>
                      <m:sSubPr>
                        <m:ctrlPr>
                          <a:rPr lang="en-US" altLang="zh-CN" sz="2000" i="1" smtClean="0">
                            <a:latin typeface="Cambria Math" panose="02040503050406030204" pitchFamily="18" charset="0"/>
                            <a:ea typeface="Cambria Math" panose="02040503050406030204" pitchFamily="18" charset="0"/>
                          </a:rPr>
                        </m:ctrlPr>
                      </m:sSubPr>
                      <m:e>
                        <m:r>
                          <m:rPr>
                            <m:nor/>
                          </m:rPr>
                          <a:rPr lang="en-US" altLang="zh-CN" sz="2000" b="0" i="0" smtClean="0">
                            <a:latin typeface="Comic Sans MS" panose="030F0902030302020204" pitchFamily="66" charset="0"/>
                            <a:ea typeface="Cambria Math" panose="02040503050406030204" pitchFamily="18" charset="0"/>
                          </a:rPr>
                          <m:t>P</m:t>
                        </m:r>
                      </m:e>
                      <m:sub>
                        <m:r>
                          <m:rPr>
                            <m:nor/>
                          </m:rPr>
                          <a:rPr lang="en-US" altLang="zh-CN" sz="2000" b="0" i="0" smtClean="0">
                            <a:latin typeface="Comic Sans MS" panose="030F0902030302020204" pitchFamily="66" charset="0"/>
                            <a:ea typeface="Cambria Math" panose="02040503050406030204" pitchFamily="18" charset="0"/>
                          </a:rPr>
                          <m:t>μ</m:t>
                        </m:r>
                      </m:sub>
                    </m:sSub>
                    <m:r>
                      <m:rPr>
                        <m:nor/>
                      </m:rPr>
                      <a:rPr lang="en-US" altLang="zh-CN" sz="2000" b="0" i="0" smtClean="0">
                        <a:latin typeface="Comic Sans MS" panose="030F0902030302020204" pitchFamily="66" charset="0"/>
                        <a:ea typeface="Cambria Math" panose="02040503050406030204" pitchFamily="18" charset="0"/>
                      </a:rPr>
                      <m:t>, </m:t>
                    </m:r>
                    <m:sSub>
                      <m:sSubPr>
                        <m:ctrlPr>
                          <a:rPr lang="en-US" altLang="zh-CN" sz="2000" i="1" smtClean="0">
                            <a:latin typeface="Cambria Math" panose="02040503050406030204" pitchFamily="18" charset="0"/>
                            <a:ea typeface="Cambria Math" panose="02040503050406030204" pitchFamily="18" charset="0"/>
                          </a:rPr>
                        </m:ctrlPr>
                      </m:sSubPr>
                      <m:e>
                        <m:r>
                          <m:rPr>
                            <m:nor/>
                          </m:rPr>
                          <a:rPr lang="en-US" altLang="zh-CN" sz="2000" b="0" i="0" smtClean="0">
                            <a:latin typeface="Comic Sans MS" panose="030F0902030302020204" pitchFamily="66" charset="0"/>
                            <a:ea typeface="Cambria Math" panose="02040503050406030204" pitchFamily="18" charset="0"/>
                          </a:rPr>
                          <m:t>P</m:t>
                        </m:r>
                      </m:e>
                      <m:sub>
                        <m:r>
                          <m:rPr>
                            <m:nor/>
                          </m:rPr>
                          <a:rPr lang="en-US" altLang="zh-CN" sz="2000" b="0" i="0" smtClean="0">
                            <a:latin typeface="Comic Sans MS" panose="030F0902030302020204" pitchFamily="66" charset="0"/>
                            <a:ea typeface="Cambria Math" panose="02040503050406030204" pitchFamily="18" charset="0"/>
                          </a:rPr>
                          <m:t>e</m:t>
                        </m:r>
                      </m:sub>
                    </m:sSub>
                    <m:r>
                      <m:rPr>
                        <m:nor/>
                      </m:rPr>
                      <a:rPr lang="en-US" altLang="zh-CN" sz="2000" b="0" i="0" smtClean="0">
                        <a:latin typeface="Cambria Math" panose="02040503050406030204" pitchFamily="18" charset="0"/>
                        <a:ea typeface="Cambria Math" panose="02040503050406030204" pitchFamily="18" charset="0"/>
                      </a:rPr>
                      <m:t> </m:t>
                    </m:r>
                    <m:r>
                      <m:rPr>
                        <m:nor/>
                      </m:rPr>
                      <a:rPr lang="en-US" altLang="zh-CN" sz="2000" b="0" i="0" smtClean="0">
                        <a:latin typeface="Comic Sans MS" panose="030F0902030302020204" pitchFamily="66" charset="0"/>
                        <a:ea typeface="Cambria Math" panose="02040503050406030204" pitchFamily="18" charset="0"/>
                      </a:rPr>
                      <m:t>&gt;</m:t>
                    </m:r>
                    <m:sSub>
                      <m:sSubPr>
                        <m:ctrlPr>
                          <a:rPr lang="en-US" altLang="zh-CN" sz="2000" i="1" smtClean="0">
                            <a:latin typeface="Cambria Math" panose="02040503050406030204" pitchFamily="18" charset="0"/>
                            <a:ea typeface="Cambria Math" panose="02040503050406030204" pitchFamily="18" charset="0"/>
                          </a:rPr>
                        </m:ctrlPr>
                      </m:sSubPr>
                      <m:e>
                        <m:r>
                          <m:rPr>
                            <m:nor/>
                          </m:rPr>
                          <a:rPr lang="en-US" altLang="zh-CN" sz="2000" b="0" i="0" smtClean="0">
                            <a:latin typeface="Cambria Math" panose="02040503050406030204" pitchFamily="18" charset="0"/>
                            <a:ea typeface="Cambria Math" panose="02040503050406030204" pitchFamily="18" charset="0"/>
                          </a:rPr>
                          <m:t> </m:t>
                        </m:r>
                        <m:r>
                          <m:rPr>
                            <m:nor/>
                          </m:rPr>
                          <a:rPr lang="en-US" altLang="zh-CN" sz="2000" b="0" i="0" smtClean="0">
                            <a:latin typeface="Comic Sans MS" panose="030F0902030302020204" pitchFamily="66" charset="0"/>
                            <a:ea typeface="Cambria Math" panose="02040503050406030204" pitchFamily="18" charset="0"/>
                          </a:rPr>
                          <m:t>P</m:t>
                        </m:r>
                      </m:e>
                      <m:sub>
                        <m:r>
                          <m:rPr>
                            <m:nor/>
                          </m:rPr>
                          <a:rPr lang="en-US" altLang="zh-CN" sz="2000" b="0" i="0" smtClean="0">
                            <a:latin typeface="Comic Sans MS" panose="030F0902030302020204" pitchFamily="66" charset="0"/>
                            <a:ea typeface="Cambria Math" panose="02040503050406030204" pitchFamily="18" charset="0"/>
                          </a:rPr>
                          <m:t>π</m:t>
                        </m:r>
                      </m:sub>
                    </m:sSub>
                    <m:r>
                      <m:rPr>
                        <m:nor/>
                      </m:rPr>
                      <a:rPr lang="en-US" altLang="zh-CN" sz="2000" b="0" i="0" smtClean="0">
                        <a:latin typeface="Comic Sans MS" panose="030F0902030302020204" pitchFamily="66" charset="0"/>
                        <a:ea typeface="Cambria Math" panose="02040503050406030204" pitchFamily="18" charset="0"/>
                      </a:rPr>
                      <m:t>, </m:t>
                    </m:r>
                    <m:sSub>
                      <m:sSubPr>
                        <m:ctrlPr>
                          <a:rPr lang="en-US" altLang="zh-CN" sz="2000" i="1" smtClean="0">
                            <a:latin typeface="Cambria Math" panose="02040503050406030204" pitchFamily="18" charset="0"/>
                            <a:ea typeface="Cambria Math" panose="02040503050406030204" pitchFamily="18" charset="0"/>
                          </a:rPr>
                        </m:ctrlPr>
                      </m:sSubPr>
                      <m:e>
                        <m:r>
                          <m:rPr>
                            <m:nor/>
                          </m:rPr>
                          <a:rPr lang="en-US" altLang="zh-CN" sz="2000" b="0" i="0" smtClean="0">
                            <a:latin typeface="Comic Sans MS" panose="030F0902030302020204" pitchFamily="66" charset="0"/>
                            <a:ea typeface="Cambria Math" panose="02040503050406030204" pitchFamily="18" charset="0"/>
                          </a:rPr>
                          <m:t>P</m:t>
                        </m:r>
                      </m:e>
                      <m:sub>
                        <m:r>
                          <m:rPr>
                            <m:nor/>
                          </m:rPr>
                          <a:rPr lang="en-US" altLang="zh-CN" sz="2000" b="0" i="0" smtClean="0">
                            <a:latin typeface="Comic Sans MS" panose="030F0902030302020204" pitchFamily="66" charset="0"/>
                            <a:ea typeface="Cambria Math" panose="02040503050406030204" pitchFamily="18" charset="0"/>
                          </a:rPr>
                          <m:t>e</m:t>
                        </m:r>
                      </m:sub>
                    </m:sSub>
                    <m:r>
                      <m:rPr>
                        <m:nor/>
                      </m:rPr>
                      <a:rPr lang="en-US" altLang="zh-CN" sz="2000" b="0" i="0" smtClean="0">
                        <a:latin typeface="Cambria Math" panose="02040503050406030204" pitchFamily="18" charset="0"/>
                        <a:ea typeface="Cambria Math" panose="02040503050406030204" pitchFamily="18" charset="0"/>
                      </a:rPr>
                      <m:t> </m:t>
                    </m:r>
                    <m:r>
                      <m:rPr>
                        <m:nor/>
                      </m:rPr>
                      <a:rPr lang="en-US" altLang="zh-CN" sz="2000" b="0" i="0" smtClean="0">
                        <a:latin typeface="Comic Sans MS" panose="030F0902030302020204" pitchFamily="66" charset="0"/>
                        <a:ea typeface="Cambria Math" panose="02040503050406030204" pitchFamily="18" charset="0"/>
                      </a:rPr>
                      <m:t>&gt; </m:t>
                    </m:r>
                    <m:sSub>
                      <m:sSubPr>
                        <m:ctrlPr>
                          <a:rPr lang="en-US" altLang="zh-CN" sz="2000" i="1" smtClean="0">
                            <a:latin typeface="Cambria Math" panose="02040503050406030204" pitchFamily="18" charset="0"/>
                            <a:ea typeface="Cambria Math" panose="02040503050406030204" pitchFamily="18" charset="0"/>
                          </a:rPr>
                        </m:ctrlPr>
                      </m:sSubPr>
                      <m:e>
                        <m:r>
                          <m:rPr>
                            <m:nor/>
                          </m:rPr>
                          <a:rPr lang="en-US" altLang="zh-CN" sz="2000" b="0" i="0" smtClean="0">
                            <a:latin typeface="Comic Sans MS" panose="030F0902030302020204" pitchFamily="66" charset="0"/>
                            <a:ea typeface="Cambria Math" panose="02040503050406030204" pitchFamily="18" charset="0"/>
                          </a:rPr>
                          <m:t>P</m:t>
                        </m:r>
                      </m:e>
                      <m:sub>
                        <m:r>
                          <m:rPr>
                            <m:nor/>
                          </m:rPr>
                          <a:rPr lang="en-US" altLang="zh-CN" sz="2000" b="0" i="0" smtClean="0">
                            <a:latin typeface="Comic Sans MS" panose="030F0902030302020204" pitchFamily="66" charset="0"/>
                            <a:ea typeface="Cambria Math" panose="02040503050406030204" pitchFamily="18" charset="0"/>
                          </a:rPr>
                          <m:t>K</m:t>
                        </m:r>
                      </m:sub>
                    </m:sSub>
                    <m:r>
                      <m:rPr>
                        <m:nor/>
                      </m:rPr>
                      <a:rPr lang="en-US" altLang="zh-CN" sz="2000" b="0" i="0" smtClean="0">
                        <a:latin typeface="Comic Sans MS" panose="030F0902030302020204" pitchFamily="66" charset="0"/>
                        <a:ea typeface="Cambria Math" panose="02040503050406030204" pitchFamily="18" charset="0"/>
                      </a:rPr>
                      <m:t>, </m:t>
                    </m:r>
                    <m:sSub>
                      <m:sSubPr>
                        <m:ctrlPr>
                          <a:rPr lang="en-US" altLang="zh-CN" sz="2000" i="1" smtClean="0">
                            <a:latin typeface="Cambria Math" panose="02040503050406030204" pitchFamily="18" charset="0"/>
                            <a:ea typeface="Cambria Math" panose="02040503050406030204" pitchFamily="18" charset="0"/>
                          </a:rPr>
                        </m:ctrlPr>
                      </m:sSubPr>
                      <m:e>
                        <m:r>
                          <m:rPr>
                            <m:nor/>
                          </m:rPr>
                          <a:rPr lang="en-US" altLang="zh-CN" sz="2000" b="0" i="0" smtClean="0">
                            <a:latin typeface="Comic Sans MS" panose="030F0902030302020204" pitchFamily="66" charset="0"/>
                            <a:ea typeface="Cambria Math" panose="02040503050406030204" pitchFamily="18" charset="0"/>
                          </a:rPr>
                          <m:t>P</m:t>
                        </m:r>
                      </m:e>
                      <m:sub>
                        <m:r>
                          <m:rPr>
                            <m:nor/>
                          </m:rPr>
                          <a:rPr lang="en-US" altLang="zh-CN" sz="2000" b="0" i="0" smtClean="0">
                            <a:latin typeface="Comic Sans MS" panose="030F0902030302020204" pitchFamily="66" charset="0"/>
                            <a:ea typeface="Cambria Math" panose="02040503050406030204" pitchFamily="18" charset="0"/>
                          </a:rPr>
                          <m:t>e</m:t>
                        </m:r>
                      </m:sub>
                    </m:sSub>
                    <m:r>
                      <m:rPr>
                        <m:nor/>
                      </m:rPr>
                      <a:rPr lang="en-US" altLang="zh-CN" sz="2000" b="0" i="0" smtClean="0">
                        <a:latin typeface="Cambria Math" panose="02040503050406030204" pitchFamily="18" charset="0"/>
                        <a:ea typeface="Cambria Math" panose="02040503050406030204" pitchFamily="18" charset="0"/>
                      </a:rPr>
                      <m:t> </m:t>
                    </m:r>
                    <m:r>
                      <m:rPr>
                        <m:nor/>
                      </m:rPr>
                      <a:rPr lang="en-US" altLang="zh-CN" sz="2000" b="0" i="0" smtClean="0">
                        <a:latin typeface="Comic Sans MS" panose="030F0902030302020204" pitchFamily="66" charset="0"/>
                        <a:ea typeface="Cambria Math" panose="02040503050406030204" pitchFamily="18" charset="0"/>
                      </a:rPr>
                      <m:t>&gt; </m:t>
                    </m:r>
                    <m:sSub>
                      <m:sSubPr>
                        <m:ctrlPr>
                          <a:rPr lang="en-US" altLang="zh-CN" sz="2000" i="1" smtClean="0">
                            <a:latin typeface="Cambria Math" panose="02040503050406030204" pitchFamily="18" charset="0"/>
                            <a:ea typeface="Cambria Math" panose="02040503050406030204" pitchFamily="18" charset="0"/>
                          </a:rPr>
                        </m:ctrlPr>
                      </m:sSubPr>
                      <m:e>
                        <m:r>
                          <m:rPr>
                            <m:nor/>
                          </m:rPr>
                          <a:rPr lang="en-US" altLang="zh-CN" sz="2000" b="0" i="0" smtClean="0">
                            <a:latin typeface="Comic Sans MS" panose="030F0902030302020204" pitchFamily="66" charset="0"/>
                            <a:ea typeface="Cambria Math" panose="02040503050406030204" pitchFamily="18" charset="0"/>
                          </a:rPr>
                          <m:t>P</m:t>
                        </m:r>
                      </m:e>
                      <m:sub>
                        <m:r>
                          <m:rPr>
                            <m:nor/>
                          </m:rPr>
                          <a:rPr lang="en-US" altLang="zh-CN" sz="2000" b="0" i="0" smtClean="0">
                            <a:latin typeface="Comic Sans MS" panose="030F0902030302020204" pitchFamily="66" charset="0"/>
                            <a:ea typeface="Cambria Math" panose="02040503050406030204" pitchFamily="18" charset="0"/>
                          </a:rPr>
                          <m:t>p</m:t>
                        </m:r>
                      </m:sub>
                    </m:sSub>
                    <m:r>
                      <m:rPr>
                        <m:nor/>
                      </m:rPr>
                      <a:rPr lang="en-US" altLang="zh-CN" sz="2000" b="0" i="0" smtClean="0">
                        <a:latin typeface="Comic Sans MS" panose="030F0902030302020204" pitchFamily="66" charset="0"/>
                        <a:ea typeface="Cambria Math" panose="02040503050406030204" pitchFamily="18" charset="0"/>
                      </a:rPr>
                      <m:t>,  </m:t>
                    </m:r>
                    <m:sSub>
                      <m:sSubPr>
                        <m:ctrlPr>
                          <a:rPr lang="en-US" altLang="zh-CN" sz="2000" i="1" smtClean="0">
                            <a:latin typeface="Cambria Math" panose="02040503050406030204" pitchFamily="18" charset="0"/>
                            <a:ea typeface="Cambria Math" panose="02040503050406030204" pitchFamily="18" charset="0"/>
                          </a:rPr>
                        </m:ctrlPr>
                      </m:sSubPr>
                      <m:e>
                        <m:r>
                          <m:rPr>
                            <m:nor/>
                          </m:rPr>
                          <a:rPr lang="en-US" altLang="zh-CN" sz="2000" b="0" i="0" smtClean="0">
                            <a:latin typeface="Comic Sans MS" panose="030F0902030302020204" pitchFamily="66" charset="0"/>
                            <a:ea typeface="Cambria Math" panose="02040503050406030204" pitchFamily="18" charset="0"/>
                          </a:rPr>
                          <m:t>n</m:t>
                        </m:r>
                      </m:e>
                      <m:sub>
                        <m:r>
                          <m:rPr>
                            <m:nor/>
                          </m:rPr>
                          <a:rPr lang="en-US" altLang="zh-CN" sz="2000" b="0" i="0" smtClean="0">
                            <a:latin typeface="Comic Sans MS" panose="030F0902030302020204" pitchFamily="66" charset="0"/>
                            <a:ea typeface="Cambria Math" panose="02040503050406030204" pitchFamily="18" charset="0"/>
                          </a:rPr>
                          <m:t>e</m:t>
                        </m:r>
                      </m:sub>
                    </m:sSub>
                    <m:r>
                      <m:rPr>
                        <m:nor/>
                      </m:rPr>
                      <a:rPr lang="en-US" altLang="zh-CN" sz="2000" b="0" i="0" smtClean="0">
                        <a:latin typeface="Comic Sans MS" panose="030F0902030302020204" pitchFamily="66" charset="0"/>
                        <a:ea typeface="Cambria Math" panose="02040503050406030204" pitchFamily="18" charset="0"/>
                      </a:rPr>
                      <m:t>=1</m:t>
                    </m:r>
                  </m:oMath>
                </a14:m>
                <a:endParaRPr lang="en-US" altLang="zh-CN" sz="2000" dirty="0">
                  <a:latin typeface="Comic Sans MS" panose="030F0902030302020204" pitchFamily="66" charset="0"/>
                  <a:ea typeface="Cambria Math" panose="02040503050406030204" pitchFamily="18" charset="0"/>
                </a:endParaRPr>
              </a:p>
              <a:p>
                <a:pPr>
                  <a:lnSpc>
                    <a:spcPct val="100000"/>
                  </a:lnSpc>
                  <a:buFont typeface="Wingdings" panose="05000000000000000000" pitchFamily="2" charset="2"/>
                  <a:buChar char="ü"/>
                </a:pPr>
                <a14:m>
                  <m:oMath xmlns:m="http://schemas.openxmlformats.org/officeDocument/2006/math">
                    <m:r>
                      <m:rPr>
                        <m:nor/>
                      </m:rPr>
                      <a:rPr lang="en-US" altLang="zh-CN" sz="2000" b="0" i="0" dirty="0" smtClean="0">
                        <a:latin typeface="Comic Sans MS" panose="030F0902030302020204" pitchFamily="66" charset="0"/>
                        <a:ea typeface="Cambria Math" panose="02040503050406030204" pitchFamily="18" charset="0"/>
                      </a:rPr>
                      <m:t>For</m:t>
                    </m:r>
                    <m:r>
                      <m:rPr>
                        <m:nor/>
                      </m:rPr>
                      <a:rPr lang="en-US" altLang="zh-CN" sz="2000" b="0" i="0" dirty="0" smtClean="0">
                        <a:latin typeface="Comic Sans MS" panose="030F0902030302020204" pitchFamily="66" charset="0"/>
                        <a:ea typeface="Cambria Math" panose="02040503050406030204" pitchFamily="18" charset="0"/>
                      </a:rPr>
                      <m:t> </m:t>
                    </m:r>
                    <m:r>
                      <m:rPr>
                        <m:nor/>
                      </m:rPr>
                      <a:rPr lang="en-US" altLang="zh-CN" sz="2000" b="0" i="0" dirty="0" smtClean="0">
                        <a:latin typeface="Comic Sans MS" panose="030F0902030302020204" pitchFamily="66" charset="0"/>
                        <a:ea typeface="Cambria Math" panose="02040503050406030204" pitchFamily="18" charset="0"/>
                      </a:rPr>
                      <m:t>muon</m:t>
                    </m:r>
                    <m:r>
                      <m:rPr>
                        <m:nor/>
                      </m:rPr>
                      <a:rPr lang="en-US" altLang="zh-CN" sz="2000" b="0" i="0" dirty="0" smtClean="0">
                        <a:latin typeface="Comic Sans MS" panose="030F0902030302020204" pitchFamily="66" charset="0"/>
                        <a:ea typeface="Cambria Math" panose="02040503050406030204" pitchFamily="18" charset="0"/>
                      </a:rPr>
                      <m:t>: </m:t>
                    </m:r>
                    <m:sSub>
                      <m:sSubPr>
                        <m:ctrlPr>
                          <a:rPr lang="en-US" altLang="zh-CN" sz="2000" i="1">
                            <a:latin typeface="Cambria Math" panose="02040503050406030204" pitchFamily="18" charset="0"/>
                            <a:ea typeface="Cambria Math" panose="02040503050406030204" pitchFamily="18" charset="0"/>
                          </a:rPr>
                        </m:ctrlPr>
                      </m:sSubPr>
                      <m:e>
                        <m:r>
                          <m:rPr>
                            <m:nor/>
                          </m:rPr>
                          <a:rPr lang="en-US" altLang="zh-CN" sz="2000" b="0" i="0" smtClean="0">
                            <a:latin typeface="Comic Sans MS" panose="030F0902030302020204" pitchFamily="66" charset="0"/>
                            <a:ea typeface="Cambria Math" panose="02040503050406030204" pitchFamily="18" charset="0"/>
                          </a:rPr>
                          <m:t>P</m:t>
                        </m:r>
                      </m:e>
                      <m:sub>
                        <m:r>
                          <m:rPr>
                            <m:nor/>
                          </m:rPr>
                          <a:rPr lang="en-US" altLang="zh-CN" sz="2000" b="0" i="0" smtClean="0">
                            <a:latin typeface="Comic Sans MS" panose="030F0902030302020204" pitchFamily="66" charset="0"/>
                            <a:ea typeface="Cambria Math" panose="02040503050406030204" pitchFamily="18" charset="0"/>
                          </a:rPr>
                          <m:t>μ</m:t>
                        </m:r>
                      </m:sub>
                    </m:sSub>
                    <m:r>
                      <m:rPr>
                        <m:nor/>
                      </m:rPr>
                      <a:rPr lang="en-US" altLang="zh-CN" sz="2000" b="0" i="0" smtClean="0">
                        <a:latin typeface="Cambria Math" panose="02040503050406030204" pitchFamily="18" charset="0"/>
                        <a:ea typeface="Cambria Math" panose="02040503050406030204" pitchFamily="18" charset="0"/>
                      </a:rPr>
                      <m:t> </m:t>
                    </m:r>
                    <m:r>
                      <m:rPr>
                        <m:nor/>
                      </m:rPr>
                      <a:rPr lang="en-US" altLang="zh-CN" sz="2000" b="0" i="0" smtClean="0">
                        <a:latin typeface="Comic Sans MS" panose="030F0902030302020204" pitchFamily="66" charset="0"/>
                        <a:ea typeface="Cambria Math" panose="02040503050406030204" pitchFamily="18" charset="0"/>
                      </a:rPr>
                      <m:t>&gt; 0.001, </m:t>
                    </m:r>
                    <m:sSub>
                      <m:sSubPr>
                        <m:ctrlPr>
                          <a:rPr lang="en-US" altLang="zh-CN" sz="2000" i="1">
                            <a:latin typeface="Cambria Math" panose="02040503050406030204" pitchFamily="18" charset="0"/>
                            <a:ea typeface="Cambria Math" panose="02040503050406030204" pitchFamily="18" charset="0"/>
                          </a:rPr>
                        </m:ctrlPr>
                      </m:sSubPr>
                      <m:e>
                        <m:r>
                          <m:rPr>
                            <m:nor/>
                          </m:rPr>
                          <a:rPr lang="en-US" altLang="zh-CN" sz="2000" b="0" i="0" smtClean="0">
                            <a:latin typeface="Comic Sans MS" panose="030F0902030302020204" pitchFamily="66" charset="0"/>
                            <a:ea typeface="Cambria Math" panose="02040503050406030204" pitchFamily="18" charset="0"/>
                          </a:rPr>
                          <m:t>P</m:t>
                        </m:r>
                      </m:e>
                      <m:sub>
                        <m:r>
                          <m:rPr>
                            <m:nor/>
                          </m:rPr>
                          <a:rPr lang="en-US" altLang="zh-CN" sz="2000" b="0" i="0" smtClean="0">
                            <a:latin typeface="Comic Sans MS" panose="030F0902030302020204" pitchFamily="66" charset="0"/>
                            <a:ea typeface="Cambria Math" panose="02040503050406030204" pitchFamily="18" charset="0"/>
                          </a:rPr>
                          <m:t>μ</m:t>
                        </m:r>
                      </m:sub>
                    </m:sSub>
                    <m:r>
                      <m:rPr>
                        <m:nor/>
                      </m:rPr>
                      <a:rPr lang="en-US" altLang="zh-CN" sz="2000" b="0" i="0" smtClean="0">
                        <a:latin typeface="Cambria Math" panose="02040503050406030204" pitchFamily="18" charset="0"/>
                        <a:ea typeface="Cambria Math" panose="02040503050406030204" pitchFamily="18" charset="0"/>
                      </a:rPr>
                      <m:t> </m:t>
                    </m:r>
                    <m:r>
                      <m:rPr>
                        <m:nor/>
                      </m:rPr>
                      <a:rPr lang="en-US" altLang="zh-CN" sz="2000" b="0" i="0" smtClean="0">
                        <a:latin typeface="Comic Sans MS" panose="030F0902030302020204" pitchFamily="66" charset="0"/>
                        <a:ea typeface="Cambria Math" panose="02040503050406030204" pitchFamily="18" charset="0"/>
                      </a:rPr>
                      <m:t>&gt; </m:t>
                    </m:r>
                    <m:sSub>
                      <m:sSubPr>
                        <m:ctrlPr>
                          <a:rPr lang="en-US" altLang="zh-CN" sz="2000" i="1">
                            <a:latin typeface="Cambria Math" panose="02040503050406030204" pitchFamily="18" charset="0"/>
                            <a:ea typeface="Cambria Math" panose="02040503050406030204" pitchFamily="18" charset="0"/>
                          </a:rPr>
                        </m:ctrlPr>
                      </m:sSubPr>
                      <m:e>
                        <m:r>
                          <m:rPr>
                            <m:nor/>
                          </m:rPr>
                          <a:rPr lang="en-US" altLang="zh-CN" sz="2000" b="0" i="0" smtClean="0">
                            <a:latin typeface="Comic Sans MS" panose="030F0902030302020204" pitchFamily="66" charset="0"/>
                            <a:ea typeface="Cambria Math" panose="02040503050406030204" pitchFamily="18" charset="0"/>
                          </a:rPr>
                          <m:t>P</m:t>
                        </m:r>
                      </m:e>
                      <m:sub>
                        <m:r>
                          <m:rPr>
                            <m:nor/>
                          </m:rPr>
                          <a:rPr lang="en-US" altLang="zh-CN" sz="2000" b="0" i="0" smtClean="0">
                            <a:latin typeface="Comic Sans MS" panose="030F0902030302020204" pitchFamily="66" charset="0"/>
                            <a:ea typeface="Cambria Math" panose="02040503050406030204" pitchFamily="18" charset="0"/>
                          </a:rPr>
                          <m:t>e</m:t>
                        </m:r>
                      </m:sub>
                    </m:sSub>
                    <m:r>
                      <m:rPr>
                        <m:nor/>
                      </m:rPr>
                      <a:rPr lang="en-US" altLang="zh-CN" sz="2000" b="0" i="0" smtClean="0">
                        <a:latin typeface="Comic Sans MS" panose="030F0902030302020204" pitchFamily="66" charset="0"/>
                        <a:ea typeface="Cambria Math" panose="02040503050406030204" pitchFamily="18" charset="0"/>
                      </a:rPr>
                      <m:t>, </m:t>
                    </m:r>
                    <m:sSub>
                      <m:sSubPr>
                        <m:ctrlPr>
                          <a:rPr lang="en-US" altLang="zh-CN" sz="2000" i="1">
                            <a:latin typeface="Cambria Math" panose="02040503050406030204" pitchFamily="18" charset="0"/>
                            <a:ea typeface="Cambria Math" panose="02040503050406030204" pitchFamily="18" charset="0"/>
                          </a:rPr>
                        </m:ctrlPr>
                      </m:sSubPr>
                      <m:e>
                        <m:r>
                          <m:rPr>
                            <m:nor/>
                          </m:rPr>
                          <a:rPr lang="en-US" altLang="zh-CN" sz="2000" b="0" i="0" smtClean="0">
                            <a:latin typeface="Comic Sans MS" panose="030F0902030302020204" pitchFamily="66" charset="0"/>
                            <a:ea typeface="Cambria Math" panose="02040503050406030204" pitchFamily="18" charset="0"/>
                          </a:rPr>
                          <m:t>P</m:t>
                        </m:r>
                      </m:e>
                      <m:sub>
                        <m:r>
                          <m:rPr>
                            <m:nor/>
                          </m:rPr>
                          <a:rPr lang="en-US" altLang="zh-CN" sz="2000" b="0" i="0" smtClean="0">
                            <a:latin typeface="Comic Sans MS" panose="030F0902030302020204" pitchFamily="66" charset="0"/>
                            <a:ea typeface="Cambria Math" panose="02040503050406030204" pitchFamily="18" charset="0"/>
                          </a:rPr>
                          <m:t>μ</m:t>
                        </m:r>
                      </m:sub>
                    </m:sSub>
                    <m:r>
                      <m:rPr>
                        <m:nor/>
                      </m:rPr>
                      <a:rPr lang="en-US" altLang="zh-CN" sz="2000" b="0" i="0" smtClean="0">
                        <a:latin typeface="Cambria Math" panose="02040503050406030204" pitchFamily="18" charset="0"/>
                        <a:ea typeface="Cambria Math" panose="02040503050406030204" pitchFamily="18" charset="0"/>
                      </a:rPr>
                      <m:t> </m:t>
                    </m:r>
                    <m:r>
                      <m:rPr>
                        <m:nor/>
                      </m:rPr>
                      <a:rPr lang="en-US" altLang="zh-CN" sz="2000" b="0" i="0" smtClean="0">
                        <a:latin typeface="Comic Sans MS" panose="030F0902030302020204" pitchFamily="66" charset="0"/>
                        <a:ea typeface="Cambria Math" panose="02040503050406030204" pitchFamily="18" charset="0"/>
                      </a:rPr>
                      <m:t>&gt;</m:t>
                    </m:r>
                    <m:sSub>
                      <m:sSubPr>
                        <m:ctrlPr>
                          <a:rPr lang="en-US" altLang="zh-CN" sz="2000" i="1">
                            <a:latin typeface="Cambria Math" panose="02040503050406030204" pitchFamily="18" charset="0"/>
                            <a:ea typeface="Cambria Math" panose="02040503050406030204" pitchFamily="18" charset="0"/>
                          </a:rPr>
                        </m:ctrlPr>
                      </m:sSubPr>
                      <m:e>
                        <m:r>
                          <m:rPr>
                            <m:nor/>
                          </m:rPr>
                          <a:rPr lang="en-US" altLang="zh-CN" sz="2000" b="0" i="0" smtClean="0">
                            <a:latin typeface="Cambria Math" panose="02040503050406030204" pitchFamily="18" charset="0"/>
                            <a:ea typeface="Cambria Math" panose="02040503050406030204" pitchFamily="18" charset="0"/>
                          </a:rPr>
                          <m:t> </m:t>
                        </m:r>
                        <m:r>
                          <m:rPr>
                            <m:nor/>
                          </m:rPr>
                          <a:rPr lang="en-US" altLang="zh-CN" sz="2000" b="0" i="0" smtClean="0">
                            <a:latin typeface="Comic Sans MS" panose="030F0902030302020204" pitchFamily="66" charset="0"/>
                            <a:ea typeface="Cambria Math" panose="02040503050406030204" pitchFamily="18" charset="0"/>
                          </a:rPr>
                          <m:t>P</m:t>
                        </m:r>
                      </m:e>
                      <m:sub>
                        <m:r>
                          <m:rPr>
                            <m:nor/>
                          </m:rPr>
                          <a:rPr lang="en-US" altLang="zh-CN" sz="2000" b="0" i="0" smtClean="0">
                            <a:latin typeface="Comic Sans MS" panose="030F0902030302020204" pitchFamily="66" charset="0"/>
                            <a:ea typeface="Cambria Math" panose="02040503050406030204" pitchFamily="18" charset="0"/>
                          </a:rPr>
                          <m:t>π</m:t>
                        </m:r>
                      </m:sub>
                    </m:sSub>
                    <m:r>
                      <m:rPr>
                        <m:nor/>
                      </m:rPr>
                      <a:rPr lang="en-US" altLang="zh-CN" sz="2000" b="0" i="0" smtClean="0">
                        <a:latin typeface="Comic Sans MS" panose="030F0902030302020204" pitchFamily="66" charset="0"/>
                        <a:ea typeface="Cambria Math" panose="02040503050406030204" pitchFamily="18" charset="0"/>
                      </a:rPr>
                      <m:t>, </m:t>
                    </m:r>
                    <m:sSub>
                      <m:sSubPr>
                        <m:ctrlPr>
                          <a:rPr lang="en-US" altLang="zh-CN" sz="2000" i="1">
                            <a:latin typeface="Cambria Math" panose="02040503050406030204" pitchFamily="18" charset="0"/>
                            <a:ea typeface="Cambria Math" panose="02040503050406030204" pitchFamily="18" charset="0"/>
                          </a:rPr>
                        </m:ctrlPr>
                      </m:sSubPr>
                      <m:e>
                        <m:r>
                          <m:rPr>
                            <m:nor/>
                          </m:rPr>
                          <a:rPr lang="en-US" altLang="zh-CN" sz="2000" b="0" i="0" smtClean="0">
                            <a:latin typeface="Comic Sans MS" panose="030F0902030302020204" pitchFamily="66" charset="0"/>
                            <a:ea typeface="Cambria Math" panose="02040503050406030204" pitchFamily="18" charset="0"/>
                          </a:rPr>
                          <m:t>P</m:t>
                        </m:r>
                      </m:e>
                      <m:sub>
                        <m:r>
                          <m:rPr>
                            <m:nor/>
                          </m:rPr>
                          <a:rPr lang="en-US" altLang="zh-CN" sz="2000" b="0" i="0" smtClean="0">
                            <a:latin typeface="Comic Sans MS" panose="030F0902030302020204" pitchFamily="66" charset="0"/>
                            <a:ea typeface="Cambria Math" panose="02040503050406030204" pitchFamily="18" charset="0"/>
                          </a:rPr>
                          <m:t>μ</m:t>
                        </m:r>
                      </m:sub>
                    </m:sSub>
                    <m:r>
                      <m:rPr>
                        <m:nor/>
                      </m:rPr>
                      <a:rPr lang="en-US" altLang="zh-CN" sz="2000" b="0" i="0" smtClean="0">
                        <a:latin typeface="Cambria Math" panose="02040503050406030204" pitchFamily="18" charset="0"/>
                        <a:ea typeface="Cambria Math" panose="02040503050406030204" pitchFamily="18" charset="0"/>
                      </a:rPr>
                      <m:t> </m:t>
                    </m:r>
                    <m:r>
                      <m:rPr>
                        <m:nor/>
                      </m:rPr>
                      <a:rPr lang="en-US" altLang="zh-CN" sz="2000" b="0" i="0" smtClean="0">
                        <a:latin typeface="Comic Sans MS" panose="030F0902030302020204" pitchFamily="66" charset="0"/>
                        <a:ea typeface="Cambria Math" panose="02040503050406030204" pitchFamily="18" charset="0"/>
                      </a:rPr>
                      <m:t>&gt;</m:t>
                    </m:r>
                    <m:sSub>
                      <m:sSubPr>
                        <m:ctrlPr>
                          <a:rPr lang="en-US" altLang="zh-CN" sz="2000" i="1">
                            <a:latin typeface="Cambria Math" panose="02040503050406030204" pitchFamily="18" charset="0"/>
                            <a:ea typeface="Cambria Math" panose="02040503050406030204" pitchFamily="18" charset="0"/>
                          </a:rPr>
                        </m:ctrlPr>
                      </m:sSubPr>
                      <m:e>
                        <m:r>
                          <m:rPr>
                            <m:nor/>
                          </m:rPr>
                          <a:rPr lang="en-US" altLang="zh-CN" sz="2000" b="0" i="0" smtClean="0">
                            <a:latin typeface="Cambria Math" panose="02040503050406030204" pitchFamily="18" charset="0"/>
                            <a:ea typeface="Cambria Math" panose="02040503050406030204" pitchFamily="18" charset="0"/>
                          </a:rPr>
                          <m:t> </m:t>
                        </m:r>
                        <m:r>
                          <m:rPr>
                            <m:nor/>
                          </m:rPr>
                          <a:rPr lang="en-US" altLang="zh-CN" sz="2000" b="0" i="0" smtClean="0">
                            <a:latin typeface="Comic Sans MS" panose="030F0902030302020204" pitchFamily="66" charset="0"/>
                            <a:ea typeface="Cambria Math" panose="02040503050406030204" pitchFamily="18" charset="0"/>
                          </a:rPr>
                          <m:t>P</m:t>
                        </m:r>
                      </m:e>
                      <m:sub>
                        <m:r>
                          <m:rPr>
                            <m:nor/>
                          </m:rPr>
                          <a:rPr lang="en-US" altLang="zh-CN" sz="2000" b="0" i="0" smtClean="0">
                            <a:latin typeface="Comic Sans MS" panose="030F0902030302020204" pitchFamily="66" charset="0"/>
                            <a:ea typeface="Cambria Math" panose="02040503050406030204" pitchFamily="18" charset="0"/>
                          </a:rPr>
                          <m:t>K</m:t>
                        </m:r>
                      </m:sub>
                    </m:sSub>
                    <m:r>
                      <m:rPr>
                        <m:nor/>
                      </m:rPr>
                      <a:rPr lang="en-US" altLang="zh-CN" sz="2000" b="0" i="0" smtClean="0">
                        <a:latin typeface="Comic Sans MS" panose="030F0902030302020204" pitchFamily="66" charset="0"/>
                        <a:ea typeface="Cambria Math" panose="02040503050406030204" pitchFamily="18" charset="0"/>
                      </a:rPr>
                      <m:t>, </m:t>
                    </m:r>
                    <m:sSub>
                      <m:sSubPr>
                        <m:ctrlPr>
                          <a:rPr lang="en-US" altLang="zh-CN" sz="2000" i="1">
                            <a:latin typeface="Cambria Math" panose="02040503050406030204" pitchFamily="18" charset="0"/>
                            <a:ea typeface="Cambria Math" panose="02040503050406030204" pitchFamily="18" charset="0"/>
                          </a:rPr>
                        </m:ctrlPr>
                      </m:sSubPr>
                      <m:e>
                        <m:r>
                          <m:rPr>
                            <m:nor/>
                          </m:rPr>
                          <a:rPr lang="en-US" altLang="zh-CN" sz="2000" b="0" i="0" smtClean="0">
                            <a:latin typeface="Comic Sans MS" panose="030F0902030302020204" pitchFamily="66" charset="0"/>
                            <a:ea typeface="Cambria Math" panose="02040503050406030204" pitchFamily="18" charset="0"/>
                          </a:rPr>
                          <m:t>P</m:t>
                        </m:r>
                      </m:e>
                      <m:sub>
                        <m:r>
                          <m:rPr>
                            <m:nor/>
                          </m:rPr>
                          <a:rPr lang="en-US" altLang="zh-CN" sz="2000" b="0" i="0" smtClean="0">
                            <a:latin typeface="Comic Sans MS" panose="030F0902030302020204" pitchFamily="66" charset="0"/>
                            <a:ea typeface="Cambria Math" panose="02040503050406030204" pitchFamily="18" charset="0"/>
                          </a:rPr>
                          <m:t>μ</m:t>
                        </m:r>
                      </m:sub>
                    </m:sSub>
                    <m:r>
                      <m:rPr>
                        <m:nor/>
                      </m:rPr>
                      <a:rPr lang="en-US" altLang="zh-CN" sz="2000" b="0" i="0" smtClean="0">
                        <a:latin typeface="Cambria Math" panose="02040503050406030204" pitchFamily="18" charset="0"/>
                        <a:ea typeface="Cambria Math" panose="02040503050406030204" pitchFamily="18" charset="0"/>
                      </a:rPr>
                      <m:t> </m:t>
                    </m:r>
                    <m:r>
                      <m:rPr>
                        <m:nor/>
                      </m:rPr>
                      <a:rPr lang="en-US" altLang="zh-CN" sz="2000" b="0" i="0" smtClean="0">
                        <a:latin typeface="Comic Sans MS" panose="030F0902030302020204" pitchFamily="66" charset="0"/>
                        <a:ea typeface="Cambria Math" panose="02040503050406030204" pitchFamily="18" charset="0"/>
                      </a:rPr>
                      <m:t>&gt;</m:t>
                    </m:r>
                    <m:sSub>
                      <m:sSubPr>
                        <m:ctrlPr>
                          <a:rPr lang="en-US" altLang="zh-CN" sz="2000" i="1">
                            <a:latin typeface="Cambria Math" panose="02040503050406030204" pitchFamily="18" charset="0"/>
                            <a:ea typeface="Cambria Math" panose="02040503050406030204" pitchFamily="18" charset="0"/>
                          </a:rPr>
                        </m:ctrlPr>
                      </m:sSubPr>
                      <m:e>
                        <m:r>
                          <m:rPr>
                            <m:nor/>
                          </m:rPr>
                          <a:rPr lang="en-US" altLang="zh-CN" sz="2000" b="0" i="0" smtClean="0">
                            <a:latin typeface="Cambria Math" panose="02040503050406030204" pitchFamily="18" charset="0"/>
                            <a:ea typeface="Cambria Math" panose="02040503050406030204" pitchFamily="18" charset="0"/>
                          </a:rPr>
                          <m:t> </m:t>
                        </m:r>
                        <m:r>
                          <m:rPr>
                            <m:nor/>
                          </m:rPr>
                          <a:rPr lang="en-US" altLang="zh-CN" sz="2000" b="0" i="0" smtClean="0">
                            <a:latin typeface="Comic Sans MS" panose="030F0902030302020204" pitchFamily="66" charset="0"/>
                            <a:ea typeface="Cambria Math" panose="02040503050406030204" pitchFamily="18" charset="0"/>
                          </a:rPr>
                          <m:t>P</m:t>
                        </m:r>
                      </m:e>
                      <m:sub>
                        <m:r>
                          <m:rPr>
                            <m:nor/>
                          </m:rPr>
                          <a:rPr lang="en-US" altLang="zh-CN" sz="2000" b="0" i="0" smtClean="0">
                            <a:latin typeface="Comic Sans MS" panose="030F0902030302020204" pitchFamily="66" charset="0"/>
                            <a:ea typeface="Cambria Math" panose="02040503050406030204" pitchFamily="18" charset="0"/>
                          </a:rPr>
                          <m:t>p</m:t>
                        </m:r>
                      </m:sub>
                    </m:sSub>
                    <m:r>
                      <m:rPr>
                        <m:nor/>
                      </m:rPr>
                      <a:rPr lang="en-US" altLang="zh-CN" sz="2000" b="0" i="0" smtClean="0">
                        <a:latin typeface="Comic Sans MS" panose="030F0902030302020204" pitchFamily="66" charset="0"/>
                        <a:ea typeface="Cambria Math" panose="02040503050406030204" pitchFamily="18" charset="0"/>
                      </a:rPr>
                      <m:t>,  </m:t>
                    </m:r>
                    <m:sSub>
                      <m:sSubPr>
                        <m:ctrlPr>
                          <a:rPr lang="en-US" altLang="zh-CN" sz="2000" i="1" smtClean="0">
                            <a:latin typeface="Cambria Math" panose="02040503050406030204" pitchFamily="18" charset="0"/>
                            <a:ea typeface="Cambria Math" panose="02040503050406030204" pitchFamily="18" charset="0"/>
                          </a:rPr>
                        </m:ctrlPr>
                      </m:sSubPr>
                      <m:e>
                        <m:r>
                          <m:rPr>
                            <m:nor/>
                          </m:rPr>
                          <a:rPr lang="en-US" altLang="zh-CN" sz="2000" b="0" i="0" smtClean="0">
                            <a:latin typeface="Comic Sans MS" panose="030F0902030302020204" pitchFamily="66" charset="0"/>
                            <a:ea typeface="Cambria Math" panose="02040503050406030204" pitchFamily="18" charset="0"/>
                          </a:rPr>
                          <m:t>n</m:t>
                        </m:r>
                      </m:e>
                      <m:sub>
                        <m:r>
                          <m:rPr>
                            <m:nor/>
                          </m:rPr>
                          <a:rPr lang="en-US" altLang="zh-CN" sz="2000" b="0" i="0" smtClean="0">
                            <a:latin typeface="Comic Sans MS" panose="030F0902030302020204" pitchFamily="66" charset="0"/>
                            <a:ea typeface="Cambria Math" panose="02040503050406030204" pitchFamily="18" charset="0"/>
                          </a:rPr>
                          <m:t>μ</m:t>
                        </m:r>
                      </m:sub>
                    </m:sSub>
                    <m:r>
                      <m:rPr>
                        <m:nor/>
                      </m:rPr>
                      <a:rPr lang="en-US" altLang="zh-CN" sz="2000" b="0" i="0" smtClean="0">
                        <a:latin typeface="Comic Sans MS" panose="030F0902030302020204" pitchFamily="66" charset="0"/>
                        <a:ea typeface="Cambria Math" panose="02040503050406030204" pitchFamily="18" charset="0"/>
                      </a:rPr>
                      <m:t>=1</m:t>
                    </m:r>
                  </m:oMath>
                </a14:m>
                <a:endParaRPr lang="en-US" altLang="zh-CN" sz="2000" dirty="0">
                  <a:latin typeface="Comic Sans MS" panose="030F0902030302020204" pitchFamily="66" charset="0"/>
                </a:endParaRPr>
              </a:p>
              <a:p>
                <a:pPr>
                  <a:lnSpc>
                    <a:spcPct val="100000"/>
                  </a:lnSpc>
                  <a:buFont typeface="Wingdings" pitchFamily="2" charset="2"/>
                  <a:buChar char="Ø"/>
                </a:pPr>
                <a:r>
                  <a:rPr lang="en-US" altLang="zh-CN" sz="2000" dirty="0">
                    <a:latin typeface="Comic Sans MS" panose="030F0902030302020204" pitchFamily="66" charset="0"/>
                    <a:ea typeface="Cambria Math" panose="02040503050406030204" pitchFamily="18" charset="0"/>
                    <a:cs typeface="Times New Roman" panose="02020603050405020304" pitchFamily="18" charset="0"/>
                  </a:rPr>
                  <a:t>Vertex fit</a:t>
                </a:r>
                <a:endParaRPr lang="zh-CN" altLang="en-US" sz="2000" dirty="0">
                  <a:latin typeface="Comic Sans MS" panose="030F0902030302020204" pitchFamily="66" charset="0"/>
                </a:endParaRPr>
              </a:p>
            </p:txBody>
          </p:sp>
        </mc:Choice>
        <mc:Fallback xmlns="">
          <p:sp>
            <p:nvSpPr>
              <p:cNvPr id="3" name="内容占位符 2">
                <a:extLst>
                  <a:ext uri="{FF2B5EF4-FFF2-40B4-BE49-F238E27FC236}">
                    <a16:creationId xmlns:a16="http://schemas.microsoft.com/office/drawing/2014/main" id="{58D567E5-12D7-4910-A2FB-862141BE0DA1}"/>
                  </a:ext>
                </a:extLst>
              </p:cNvPr>
              <p:cNvSpPr>
                <a:spLocks noGrp="1" noRot="1" noChangeAspect="1" noMove="1" noResize="1" noEditPoints="1" noAdjustHandles="1" noChangeArrowheads="1" noChangeShapeType="1" noTextEdit="1"/>
              </p:cNvSpPr>
              <p:nvPr>
                <p:ph idx="1"/>
              </p:nvPr>
            </p:nvSpPr>
            <p:spPr>
              <a:xfrm>
                <a:off x="-1" y="1260000"/>
                <a:ext cx="12191999" cy="4629794"/>
              </a:xfrm>
              <a:blipFill>
                <a:blip r:embed="rId3"/>
                <a:stretch>
                  <a:fillRect t="-822" b="-1370"/>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689A52BD-9BF7-46CD-B2C9-2D8321963E5B}"/>
              </a:ext>
            </a:extLst>
          </p:cNvPr>
          <p:cNvSpPr>
            <a:spLocks noGrp="1"/>
          </p:cNvSpPr>
          <p:nvPr>
            <p:ph type="dt" sz="half" idx="10"/>
          </p:nvPr>
        </p:nvSpPr>
        <p:spPr/>
        <p:txBody>
          <a:bodyPr/>
          <a:lstStyle/>
          <a:p>
            <a:fld id="{A0377E6E-A8D3-4BB0-A3B9-23D779FED0CB}" type="datetime1">
              <a:rPr lang="zh-CN" altLang="en-US" smtClean="0"/>
              <a:t>2025/7/29</a:t>
            </a:fld>
            <a:endParaRPr lang="zh-CN" altLang="en-US" dirty="0"/>
          </a:p>
        </p:txBody>
      </p:sp>
      <p:sp>
        <p:nvSpPr>
          <p:cNvPr id="5" name="灯片编号占位符 4">
            <a:extLst>
              <a:ext uri="{FF2B5EF4-FFF2-40B4-BE49-F238E27FC236}">
                <a16:creationId xmlns:a16="http://schemas.microsoft.com/office/drawing/2014/main" id="{E64ECBD1-CF17-45AA-9465-AC1442CD5348}"/>
              </a:ext>
            </a:extLst>
          </p:cNvPr>
          <p:cNvSpPr>
            <a:spLocks noGrp="1"/>
          </p:cNvSpPr>
          <p:nvPr>
            <p:ph type="sldNum" sz="quarter" idx="12"/>
          </p:nvPr>
        </p:nvSpPr>
        <p:spPr/>
        <p:txBody>
          <a:bodyPr/>
          <a:lstStyle/>
          <a:p>
            <a:fld id="{33038C33-7068-4225-BE1B-FBEE078717E7}" type="slidenum">
              <a:rPr lang="zh-CN" altLang="en-US" smtClean="0"/>
              <a:t>21</a:t>
            </a:fld>
            <a:endParaRPr lang="zh-CN" altLang="en-US"/>
          </a:p>
        </p:txBody>
      </p:sp>
      <p:sp>
        <p:nvSpPr>
          <p:cNvPr id="6" name="页脚占位符 5">
            <a:extLst>
              <a:ext uri="{FF2B5EF4-FFF2-40B4-BE49-F238E27FC236}">
                <a16:creationId xmlns:a16="http://schemas.microsoft.com/office/drawing/2014/main" id="{835CB3A0-9B6B-4638-B60A-D44B39A9A802}"/>
              </a:ext>
            </a:extLst>
          </p:cNvPr>
          <p:cNvSpPr>
            <a:spLocks noGrp="1"/>
          </p:cNvSpPr>
          <p:nvPr>
            <p:ph type="ftr" sz="quarter" idx="11"/>
          </p:nvPr>
        </p:nvSpPr>
        <p:spPr/>
        <p:txBody>
          <a:bodyPr/>
          <a:lstStyle/>
          <a:p>
            <a:r>
              <a:rPr lang="en-US" altLang="zh-CN"/>
              <a:t>Examination of T/CP Invariance</a:t>
            </a:r>
            <a:endParaRPr lang="zh-CN" altLang="en-US"/>
          </a:p>
        </p:txBody>
      </p:sp>
      <p:pic>
        <p:nvPicPr>
          <p:cNvPr id="7" name="图片 6">
            <a:extLst>
              <a:ext uri="{FF2B5EF4-FFF2-40B4-BE49-F238E27FC236}">
                <a16:creationId xmlns:a16="http://schemas.microsoft.com/office/drawing/2014/main" id="{9F17A913-8B51-C7B7-59C7-DCCB3454F1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 y="0"/>
            <a:ext cx="1085445" cy="1080000"/>
          </a:xfrm>
          <a:prstGeom prst="rect">
            <a:avLst/>
          </a:prstGeom>
        </p:spPr>
      </p:pic>
      <p:pic>
        <p:nvPicPr>
          <p:cNvPr id="8" name="图片 7">
            <a:extLst>
              <a:ext uri="{FF2B5EF4-FFF2-40B4-BE49-F238E27FC236}">
                <a16:creationId xmlns:a16="http://schemas.microsoft.com/office/drawing/2014/main" id="{ECD030A0-23C6-8E81-6F17-C36D01B5C2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5450" y="0"/>
            <a:ext cx="888554" cy="1080000"/>
          </a:xfrm>
          <a:prstGeom prst="rect">
            <a:avLst/>
          </a:prstGeom>
        </p:spPr>
      </p:pic>
    </p:spTree>
    <p:extLst>
      <p:ext uri="{BB962C8B-B14F-4D97-AF65-F5344CB8AC3E}">
        <p14:creationId xmlns:p14="http://schemas.microsoft.com/office/powerpoint/2010/main" val="1124754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BC8EBE-4F73-4FEA-9F51-69111F2A2759}"/>
              </a:ext>
            </a:extLst>
          </p:cNvPr>
          <p:cNvSpPr>
            <a:spLocks noGrp="1"/>
          </p:cNvSpPr>
          <p:nvPr>
            <p:ph type="title"/>
          </p:nvPr>
        </p:nvSpPr>
        <p:spPr>
          <a:xfrm>
            <a:off x="0" y="360000"/>
            <a:ext cx="12192000" cy="535531"/>
          </a:xfrm>
        </p:spPr>
        <p:txBody>
          <a:bodyPr wrap="square" lIns="360000" rIns="360000">
            <a:spAutoFit/>
          </a:bodyPr>
          <a:lstStyle/>
          <a:p>
            <a:pPr algn="ctr"/>
            <a:r>
              <a:rPr lang="en-US" altLang="zh-CN" sz="3200" dirty="0">
                <a:latin typeface="Comic Sans MS" panose="030F0902030302020204" pitchFamily="66" charset="0"/>
                <a:ea typeface="Cambria Math" panose="02040503050406030204" pitchFamily="18" charset="0"/>
              </a:rPr>
              <a:t>4. Further selection</a:t>
            </a:r>
            <a:endParaRPr lang="zh-CN" altLang="en-US" sz="3200" dirty="0">
              <a:latin typeface="Comic Sans MS" panose="030F0902030302020204" pitchFamily="66"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B156C16-E33A-4D28-8066-DD9A585E8264}"/>
                  </a:ext>
                </a:extLst>
              </p:cNvPr>
              <p:cNvSpPr>
                <a:spLocks noGrp="1"/>
              </p:cNvSpPr>
              <p:nvPr>
                <p:ph idx="1"/>
              </p:nvPr>
            </p:nvSpPr>
            <p:spPr>
              <a:xfrm>
                <a:off x="0" y="1260000"/>
                <a:ext cx="12192000" cy="1794402"/>
              </a:xfrm>
            </p:spPr>
            <p:txBody>
              <a:bodyPr wrap="square" lIns="360000" rIns="360000">
                <a:spAutoFit/>
              </a:bodyPr>
              <a:lstStyle/>
              <a:p>
                <a:pPr>
                  <a:lnSpc>
                    <a:spcPct val="100000"/>
                  </a:lnSpc>
                  <a:buFont typeface="Wingdings" pitchFamily="2" charset="2"/>
                  <a:buChar char="Ø"/>
                </a:pPr>
                <a:r>
                  <a:rPr lang="en-US" altLang="zh-CN" sz="2000" dirty="0">
                    <a:latin typeface="Comic Sans MS" panose="030F0902030302020204" pitchFamily="66" charset="0"/>
                    <a:ea typeface="Cambria Math" panose="02040503050406030204" pitchFamily="18" charset="0"/>
                  </a:rPr>
                  <a:t>For electron and muon:</a:t>
                </a:r>
                <a:endParaRPr lang="en-US" altLang="zh-CN" sz="2000" dirty="0">
                  <a:latin typeface="Comic Sans MS" panose="030F0902030302020204" pitchFamily="66" charset="0"/>
                  <a:ea typeface="宋体" panose="02010600030101010101" pitchFamily="2" charset="-122"/>
                </a:endParaRPr>
              </a:p>
              <a:p>
                <a:pPr>
                  <a:lnSpc>
                    <a:spcPct val="100000"/>
                  </a:lnSpc>
                  <a:buFont typeface="Wingdings" panose="05000000000000000000" pitchFamily="2" charset="2"/>
                  <a:buChar char="ü"/>
                </a:pPr>
                <a:r>
                  <a:rPr lang="en-US" altLang="zh-CN" sz="2000" dirty="0">
                    <a:latin typeface="Comic Sans MS" panose="030F0902030302020204" pitchFamily="66" charset="0"/>
                    <a:ea typeface="宋体" panose="02010600030101010101" pitchFamily="2" charset="-122"/>
                  </a:rPr>
                  <a:t>Momentum in MDC: </a:t>
                </a:r>
                <a14:m>
                  <m:oMath xmlns:m="http://schemas.openxmlformats.org/officeDocument/2006/math">
                    <m:r>
                      <m:rPr>
                        <m:nor/>
                      </m:rPr>
                      <a:rPr lang="en-US" altLang="zh-CN" sz="2000" i="0">
                        <a:latin typeface="Comic Sans MS" panose="030F0902030302020204" pitchFamily="66" charset="0"/>
                        <a:ea typeface="宋体" panose="02010600030101010101" pitchFamily="2" charset="-122"/>
                      </a:rPr>
                      <m:t>P</m:t>
                    </m:r>
                    <m:r>
                      <m:rPr>
                        <m:nor/>
                      </m:rPr>
                      <a:rPr lang="en-US" altLang="zh-CN" sz="2000" b="0" i="0" smtClean="0">
                        <a:latin typeface="Comic Sans MS" panose="030F0902030302020204" pitchFamily="66" charset="0"/>
                        <a:ea typeface="宋体" panose="02010600030101010101" pitchFamily="2" charset="-122"/>
                      </a:rPr>
                      <m:t> </m:t>
                    </m:r>
                    <m:r>
                      <m:rPr>
                        <m:nor/>
                      </m:rPr>
                      <a:rPr lang="en-US" altLang="zh-CN" sz="2000" i="0">
                        <a:latin typeface="Comic Sans MS" panose="030F0902030302020204" pitchFamily="66" charset="0"/>
                        <a:ea typeface="宋体" panose="02010600030101010101" pitchFamily="2" charset="-122"/>
                      </a:rPr>
                      <m:t>&lt;</m:t>
                    </m:r>
                    <m:r>
                      <m:rPr>
                        <m:nor/>
                      </m:rPr>
                      <a:rPr lang="en-US" altLang="zh-CN" sz="2000" b="0" i="0" smtClean="0">
                        <a:latin typeface="Comic Sans MS" panose="030F0902030302020204" pitchFamily="66" charset="0"/>
                        <a:ea typeface="宋体" panose="02010600030101010101" pitchFamily="2" charset="-122"/>
                      </a:rPr>
                      <m:t> </m:t>
                    </m:r>
                    <m:r>
                      <m:rPr>
                        <m:nor/>
                      </m:rPr>
                      <a:rPr lang="en-US" altLang="zh-CN" sz="2000" i="0">
                        <a:latin typeface="Comic Sans MS" panose="030F0902030302020204" pitchFamily="66" charset="0"/>
                        <a:ea typeface="宋体" panose="02010600030101010101" pitchFamily="2" charset="-122"/>
                      </a:rPr>
                      <m:t>1.2</m:t>
                    </m:r>
                  </m:oMath>
                </a14:m>
                <a:endParaRPr lang="en-US" altLang="zh-CN" sz="2000" dirty="0">
                  <a:latin typeface="Comic Sans MS" panose="030F0902030302020204" pitchFamily="66" charset="0"/>
                  <a:ea typeface="宋体" panose="02010600030101010101" pitchFamily="2" charset="-122"/>
                </a:endParaRPr>
              </a:p>
              <a:p>
                <a:pPr>
                  <a:lnSpc>
                    <a:spcPct val="100000"/>
                  </a:lnSpc>
                  <a:buFont typeface="Wingdings" panose="05000000000000000000" pitchFamily="2" charset="2"/>
                  <a:buChar char="ü"/>
                </a:pPr>
                <a:r>
                  <a:rPr lang="en-US" altLang="zh-CN" sz="2000" dirty="0">
                    <a:latin typeface="Comic Sans MS" panose="030F0902030302020204" pitchFamily="66" charset="0"/>
                    <a:ea typeface="宋体" panose="02010600030101010101" pitchFamily="2" charset="-122"/>
                  </a:rPr>
                  <a:t>The energy in EMC: </a:t>
                </a:r>
                <a14:m>
                  <m:oMath xmlns:m="http://schemas.openxmlformats.org/officeDocument/2006/math">
                    <m:sSub>
                      <m:sSubPr>
                        <m:ctrlPr>
                          <a:rPr lang="en-US" altLang="zh-CN" sz="2000" b="0" i="1" smtClean="0">
                            <a:latin typeface="Cambria Math" panose="02040503050406030204" pitchFamily="18" charset="0"/>
                            <a:ea typeface="宋体" panose="02010600030101010101" pitchFamily="2" charset="-122"/>
                          </a:rPr>
                        </m:ctrlPr>
                      </m:sSubPr>
                      <m:e>
                        <m:r>
                          <m:rPr>
                            <m:nor/>
                          </m:rPr>
                          <a:rPr lang="en-US" altLang="zh-CN" sz="2000" b="0" i="0" smtClean="0">
                            <a:latin typeface="Comic Sans MS" panose="030F0902030302020204" pitchFamily="66" charset="0"/>
                            <a:ea typeface="宋体" panose="02010600030101010101" pitchFamily="2" charset="-122"/>
                          </a:rPr>
                          <m:t>E</m:t>
                        </m:r>
                      </m:e>
                      <m:sub>
                        <m:r>
                          <m:rPr>
                            <m:nor/>
                          </m:rPr>
                          <a:rPr lang="en-US" altLang="zh-CN" sz="2000" b="0" i="0" smtClean="0">
                            <a:latin typeface="Comic Sans MS" panose="030F0902030302020204" pitchFamily="66" charset="0"/>
                            <a:ea typeface="宋体" panose="02010600030101010101" pitchFamily="2" charset="-122"/>
                          </a:rPr>
                          <m:t>e</m:t>
                        </m:r>
                      </m:sub>
                    </m:sSub>
                    <m:r>
                      <m:rPr>
                        <m:nor/>
                      </m:rPr>
                      <a:rPr lang="en-US" altLang="zh-CN" sz="2000" b="0" i="0" smtClean="0">
                        <a:latin typeface="Cambria Math" panose="02040503050406030204" pitchFamily="18" charset="0"/>
                        <a:ea typeface="宋体" panose="02010600030101010101" pitchFamily="2" charset="-122"/>
                      </a:rPr>
                      <m:t> </m:t>
                    </m:r>
                    <m:r>
                      <m:rPr>
                        <m:nor/>
                      </m:rPr>
                      <a:rPr lang="en-US" altLang="zh-CN" sz="2000" b="0" i="0" smtClean="0">
                        <a:latin typeface="Comic Sans MS" panose="030F0902030302020204" pitchFamily="66" charset="0"/>
                        <a:ea typeface="宋体" panose="02010600030101010101" pitchFamily="2" charset="-122"/>
                      </a:rPr>
                      <m:t>&lt; 1.2</m:t>
                    </m:r>
                  </m:oMath>
                </a14:m>
                <a:endParaRPr lang="en-US" altLang="zh-CN" sz="2000" dirty="0">
                  <a:latin typeface="Comic Sans MS" panose="030F0902030302020204" pitchFamily="66" charset="0"/>
                  <a:ea typeface="宋体" panose="02010600030101010101" pitchFamily="2" charset="-122"/>
                </a:endParaRPr>
              </a:p>
              <a:p>
                <a:pPr>
                  <a:lnSpc>
                    <a:spcPct val="100000"/>
                  </a:lnSpc>
                  <a:buFont typeface="Wingdings" panose="05000000000000000000" pitchFamily="2" charset="2"/>
                  <a:buChar char="ü"/>
                </a:pPr>
                <a:r>
                  <a:rPr lang="en-US" altLang="zh-CN" sz="2000" dirty="0">
                    <a:latin typeface="Comic Sans MS" panose="030F0902030302020204" pitchFamily="66" charset="0"/>
                    <a:ea typeface="宋体" panose="02010600030101010101" pitchFamily="2" charset="-122"/>
                  </a:rPr>
                  <a:t>The energy in EMC: </a:t>
                </a:r>
                <a14:m>
                  <m:oMath xmlns:m="http://schemas.openxmlformats.org/officeDocument/2006/math">
                    <m:sSub>
                      <m:sSubPr>
                        <m:ctrlPr>
                          <a:rPr lang="en-US" altLang="zh-CN" sz="2000" i="1">
                            <a:latin typeface="Cambria Math" panose="02040503050406030204" pitchFamily="18" charset="0"/>
                            <a:ea typeface="宋体" panose="02010600030101010101" pitchFamily="2" charset="-122"/>
                          </a:rPr>
                        </m:ctrlPr>
                      </m:sSubPr>
                      <m:e>
                        <m:r>
                          <m:rPr>
                            <m:nor/>
                          </m:rPr>
                          <a:rPr lang="en-US" altLang="zh-CN" sz="2000" i="0">
                            <a:latin typeface="Comic Sans MS" panose="030F0902030302020204" pitchFamily="66" charset="0"/>
                            <a:ea typeface="宋体" panose="02010600030101010101" pitchFamily="2" charset="-122"/>
                          </a:rPr>
                          <m:t>E</m:t>
                        </m:r>
                      </m:e>
                      <m:sub>
                        <m:r>
                          <m:rPr>
                            <m:nor/>
                          </m:rPr>
                          <a:rPr lang="en-US" altLang="zh-CN" sz="2000" i="0">
                            <a:latin typeface="Comic Sans MS" panose="030F0902030302020204" pitchFamily="66" charset="0"/>
                            <a:ea typeface="宋体" panose="02010600030101010101" pitchFamily="2" charset="-122"/>
                          </a:rPr>
                          <m:t>μ</m:t>
                        </m:r>
                      </m:sub>
                    </m:sSub>
                    <m:r>
                      <m:rPr>
                        <m:nor/>
                      </m:rPr>
                      <a:rPr lang="en-US" altLang="zh-CN" sz="2000" b="0" i="0" smtClean="0">
                        <a:latin typeface="Cambria Math" panose="02040503050406030204" pitchFamily="18" charset="0"/>
                        <a:ea typeface="宋体" panose="02010600030101010101" pitchFamily="2" charset="-122"/>
                      </a:rPr>
                      <m:t> </m:t>
                    </m:r>
                    <m:r>
                      <m:rPr>
                        <m:nor/>
                      </m:rPr>
                      <a:rPr lang="en-US" altLang="zh-CN" sz="2000" i="0">
                        <a:latin typeface="Comic Sans MS" panose="030F0902030302020204" pitchFamily="66" charset="0"/>
                        <a:ea typeface="宋体" panose="02010600030101010101" pitchFamily="2" charset="-122"/>
                      </a:rPr>
                      <m:t>&lt;</m:t>
                    </m:r>
                    <m:r>
                      <m:rPr>
                        <m:nor/>
                      </m:rPr>
                      <a:rPr lang="en-US" altLang="zh-CN" sz="2000" b="0" i="0" smtClean="0">
                        <a:latin typeface="Comic Sans MS" panose="030F0902030302020204" pitchFamily="66" charset="0"/>
                        <a:ea typeface="宋体" panose="02010600030101010101" pitchFamily="2" charset="-122"/>
                      </a:rPr>
                      <m:t> </m:t>
                    </m:r>
                    <m:r>
                      <m:rPr>
                        <m:nor/>
                      </m:rPr>
                      <a:rPr lang="en-US" altLang="zh-CN" sz="2000" i="0">
                        <a:latin typeface="Comic Sans MS" panose="030F0902030302020204" pitchFamily="66" charset="0"/>
                        <a:ea typeface="宋体" panose="02010600030101010101" pitchFamily="2" charset="-122"/>
                      </a:rPr>
                      <m:t>0.3</m:t>
                    </m:r>
                  </m:oMath>
                </a14:m>
                <a:endParaRPr lang="en-US" altLang="zh-CN" sz="2000" dirty="0">
                  <a:latin typeface="Comic Sans MS" panose="030F0902030302020204" pitchFamily="66" charset="0"/>
                  <a:ea typeface="宋体" panose="02010600030101010101" pitchFamily="2" charset="-122"/>
                </a:endParaRPr>
              </a:p>
            </p:txBody>
          </p:sp>
        </mc:Choice>
        <mc:Fallback xmlns="">
          <p:sp>
            <p:nvSpPr>
              <p:cNvPr id="3" name="内容占位符 2">
                <a:extLst>
                  <a:ext uri="{FF2B5EF4-FFF2-40B4-BE49-F238E27FC236}">
                    <a16:creationId xmlns:a16="http://schemas.microsoft.com/office/drawing/2014/main" id="{CB156C16-E33A-4D28-8066-DD9A585E8264}"/>
                  </a:ext>
                </a:extLst>
              </p:cNvPr>
              <p:cNvSpPr>
                <a:spLocks noGrp="1" noRot="1" noChangeAspect="1" noMove="1" noResize="1" noEditPoints="1" noAdjustHandles="1" noChangeArrowheads="1" noChangeShapeType="1" noTextEdit="1"/>
              </p:cNvSpPr>
              <p:nvPr>
                <p:ph idx="1"/>
              </p:nvPr>
            </p:nvSpPr>
            <p:spPr>
              <a:xfrm>
                <a:off x="0" y="1260000"/>
                <a:ext cx="12192000" cy="1794402"/>
              </a:xfrm>
              <a:blipFill>
                <a:blip r:embed="rId2"/>
                <a:stretch>
                  <a:fillRect t="-2113"/>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94F07BF1-0725-4D5E-B679-325A08B627DD}"/>
              </a:ext>
            </a:extLst>
          </p:cNvPr>
          <p:cNvSpPr>
            <a:spLocks noGrp="1"/>
          </p:cNvSpPr>
          <p:nvPr>
            <p:ph type="dt" sz="half" idx="10"/>
          </p:nvPr>
        </p:nvSpPr>
        <p:spPr/>
        <p:txBody>
          <a:bodyPr/>
          <a:lstStyle/>
          <a:p>
            <a:fld id="{A35CD19C-06E9-4AAC-B80C-DE4C22E21A18}" type="datetime1">
              <a:rPr lang="zh-CN" altLang="en-US" smtClean="0"/>
              <a:t>2025/7/29</a:t>
            </a:fld>
            <a:endParaRPr lang="zh-CN" altLang="en-US"/>
          </a:p>
        </p:txBody>
      </p:sp>
      <p:sp>
        <p:nvSpPr>
          <p:cNvPr id="5" name="页脚占位符 4">
            <a:extLst>
              <a:ext uri="{FF2B5EF4-FFF2-40B4-BE49-F238E27FC236}">
                <a16:creationId xmlns:a16="http://schemas.microsoft.com/office/drawing/2014/main" id="{3001C4B7-D2E0-424E-B208-445BF81EB353}"/>
              </a:ext>
            </a:extLst>
          </p:cNvPr>
          <p:cNvSpPr>
            <a:spLocks noGrp="1"/>
          </p:cNvSpPr>
          <p:nvPr>
            <p:ph type="ftr" sz="quarter" idx="11"/>
          </p:nvPr>
        </p:nvSpPr>
        <p:spPr/>
        <p:txBody>
          <a:bodyPr/>
          <a:lstStyle/>
          <a:p>
            <a:r>
              <a:rPr lang="en-US" altLang="zh-CN"/>
              <a:t>Examination of T/CP Invariance</a:t>
            </a:r>
            <a:endParaRPr lang="zh-CN" altLang="en-US"/>
          </a:p>
        </p:txBody>
      </p:sp>
      <p:sp>
        <p:nvSpPr>
          <p:cNvPr id="6" name="灯片编号占位符 5">
            <a:extLst>
              <a:ext uri="{FF2B5EF4-FFF2-40B4-BE49-F238E27FC236}">
                <a16:creationId xmlns:a16="http://schemas.microsoft.com/office/drawing/2014/main" id="{F848BE2B-DA38-4A6F-9CBD-652F6FAFAA65}"/>
              </a:ext>
            </a:extLst>
          </p:cNvPr>
          <p:cNvSpPr>
            <a:spLocks noGrp="1"/>
          </p:cNvSpPr>
          <p:nvPr>
            <p:ph type="sldNum" sz="quarter" idx="12"/>
          </p:nvPr>
        </p:nvSpPr>
        <p:spPr/>
        <p:txBody>
          <a:bodyPr/>
          <a:lstStyle/>
          <a:p>
            <a:fld id="{33038C33-7068-4225-BE1B-FBEE078717E7}" type="slidenum">
              <a:rPr lang="zh-CN" altLang="en-US" smtClean="0"/>
              <a:t>22</a:t>
            </a:fld>
            <a:endParaRPr lang="zh-CN" altLang="en-US"/>
          </a:p>
        </p:txBody>
      </p:sp>
      <p:pic>
        <p:nvPicPr>
          <p:cNvPr id="9" name="图片 8">
            <a:extLst>
              <a:ext uri="{FF2B5EF4-FFF2-40B4-BE49-F238E27FC236}">
                <a16:creationId xmlns:a16="http://schemas.microsoft.com/office/drawing/2014/main" id="{9C44A4A6-D2AE-4E63-9904-D0E599A18A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00" y="3429000"/>
            <a:ext cx="3506854" cy="2520000"/>
          </a:xfrm>
          <a:prstGeom prst="rect">
            <a:avLst/>
          </a:prstGeom>
        </p:spPr>
      </p:pic>
      <p:pic>
        <p:nvPicPr>
          <p:cNvPr id="11" name="图片 10">
            <a:extLst>
              <a:ext uri="{FF2B5EF4-FFF2-40B4-BE49-F238E27FC236}">
                <a16:creationId xmlns:a16="http://schemas.microsoft.com/office/drawing/2014/main" id="{01E5791C-6873-4009-8536-9D5C4CEC54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226" y="3429000"/>
            <a:ext cx="3506854" cy="2520000"/>
          </a:xfrm>
          <a:prstGeom prst="rect">
            <a:avLst/>
          </a:prstGeom>
        </p:spPr>
      </p:pic>
      <p:pic>
        <p:nvPicPr>
          <p:cNvPr id="13" name="图片 12">
            <a:extLst>
              <a:ext uri="{FF2B5EF4-FFF2-40B4-BE49-F238E27FC236}">
                <a16:creationId xmlns:a16="http://schemas.microsoft.com/office/drawing/2014/main" id="{A77A48AE-F5C5-4249-9E3F-19611ECAA8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7613" y="3429000"/>
            <a:ext cx="3506854" cy="2520000"/>
          </a:xfrm>
          <a:prstGeom prst="rect">
            <a:avLst/>
          </a:prstGeom>
        </p:spPr>
      </p:pic>
      <p:pic>
        <p:nvPicPr>
          <p:cNvPr id="7" name="图片 6">
            <a:extLst>
              <a:ext uri="{FF2B5EF4-FFF2-40B4-BE49-F238E27FC236}">
                <a16:creationId xmlns:a16="http://schemas.microsoft.com/office/drawing/2014/main" id="{2BDA711F-7AF5-1BA6-12D2-8AE0B36975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 y="0"/>
            <a:ext cx="1085445" cy="1080000"/>
          </a:xfrm>
          <a:prstGeom prst="rect">
            <a:avLst/>
          </a:prstGeom>
        </p:spPr>
      </p:pic>
      <p:pic>
        <p:nvPicPr>
          <p:cNvPr id="8" name="图片 7">
            <a:extLst>
              <a:ext uri="{FF2B5EF4-FFF2-40B4-BE49-F238E27FC236}">
                <a16:creationId xmlns:a16="http://schemas.microsoft.com/office/drawing/2014/main" id="{999BEF66-2B2E-72E1-D0CF-C28C15F019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5450" y="0"/>
            <a:ext cx="888554" cy="1080000"/>
          </a:xfrm>
          <a:prstGeom prst="rect">
            <a:avLst/>
          </a:prstGeom>
        </p:spPr>
      </p:pic>
    </p:spTree>
    <p:extLst>
      <p:ext uri="{BB962C8B-B14F-4D97-AF65-F5344CB8AC3E}">
        <p14:creationId xmlns:p14="http://schemas.microsoft.com/office/powerpoint/2010/main" val="1603587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77411-6A0C-0905-E828-CE5A07F928D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9384E6A-9DF6-C376-B9FE-26056845E189}"/>
              </a:ext>
            </a:extLst>
          </p:cNvPr>
          <p:cNvSpPr>
            <a:spLocks noGrp="1"/>
          </p:cNvSpPr>
          <p:nvPr>
            <p:ph type="title"/>
          </p:nvPr>
        </p:nvSpPr>
        <p:spPr>
          <a:xfrm>
            <a:off x="0" y="360000"/>
            <a:ext cx="12191999" cy="535531"/>
          </a:xfrm>
        </p:spPr>
        <p:txBody>
          <a:bodyPr wrap="square">
            <a:spAutoFit/>
          </a:bodyPr>
          <a:lstStyle/>
          <a:p>
            <a:pPr algn="ctr"/>
            <a:r>
              <a:rPr lang="en-US" altLang="zh-CN" sz="3200" dirty="0">
                <a:latin typeface="Comic Sans MS" panose="030F0902030302020204" pitchFamily="66" charset="0"/>
                <a:ea typeface="SimSun" panose="02010600030101010101" pitchFamily="2" charset="-122"/>
              </a:rPr>
              <a:t>4. Further selection</a:t>
            </a:r>
            <a:endParaRPr lang="zh-CN" altLang="en-US" sz="3200" dirty="0">
              <a:latin typeface="Comic Sans MS" panose="030F0902030302020204" pitchFamily="66" charset="0"/>
              <a:ea typeface="SimSun" panose="02010600030101010101" pitchFamily="2" charset="-122"/>
            </a:endParaRPr>
          </a:p>
        </p:txBody>
      </p:sp>
      <p:sp>
        <p:nvSpPr>
          <p:cNvPr id="4" name="日期占位符 3">
            <a:extLst>
              <a:ext uri="{FF2B5EF4-FFF2-40B4-BE49-F238E27FC236}">
                <a16:creationId xmlns:a16="http://schemas.microsoft.com/office/drawing/2014/main" id="{DA69A4A7-7D2D-703E-EC07-27A5280BD9A4}"/>
              </a:ext>
            </a:extLst>
          </p:cNvPr>
          <p:cNvSpPr>
            <a:spLocks noGrp="1"/>
          </p:cNvSpPr>
          <p:nvPr>
            <p:ph type="dt" sz="half" idx="10"/>
          </p:nvPr>
        </p:nvSpPr>
        <p:spPr/>
        <p:txBody>
          <a:bodyPr/>
          <a:lstStyle/>
          <a:p>
            <a:fld id="{A35CD19C-06E9-4AAC-B80C-DE4C22E21A18}" type="datetime1">
              <a:rPr lang="zh-CN" altLang="en-US" smtClean="0"/>
              <a:t>2025/7/29</a:t>
            </a:fld>
            <a:endParaRPr lang="zh-CN" altLang="en-US"/>
          </a:p>
        </p:txBody>
      </p:sp>
      <p:sp>
        <p:nvSpPr>
          <p:cNvPr id="5" name="页脚占位符 4">
            <a:extLst>
              <a:ext uri="{FF2B5EF4-FFF2-40B4-BE49-F238E27FC236}">
                <a16:creationId xmlns:a16="http://schemas.microsoft.com/office/drawing/2014/main" id="{82DB4C51-F0EC-9A4E-4040-E09B45F2EC80}"/>
              </a:ext>
            </a:extLst>
          </p:cNvPr>
          <p:cNvSpPr>
            <a:spLocks noGrp="1"/>
          </p:cNvSpPr>
          <p:nvPr>
            <p:ph type="ftr" sz="quarter" idx="11"/>
          </p:nvPr>
        </p:nvSpPr>
        <p:spPr/>
        <p:txBody>
          <a:bodyPr/>
          <a:lstStyle/>
          <a:p>
            <a:r>
              <a:rPr lang="en-US" altLang="zh-CN"/>
              <a:t>Examination of T/CP Invariance</a:t>
            </a:r>
            <a:endParaRPr lang="zh-CN" altLang="en-US"/>
          </a:p>
        </p:txBody>
      </p:sp>
      <p:sp>
        <p:nvSpPr>
          <p:cNvPr id="6" name="灯片编号占位符 5">
            <a:extLst>
              <a:ext uri="{FF2B5EF4-FFF2-40B4-BE49-F238E27FC236}">
                <a16:creationId xmlns:a16="http://schemas.microsoft.com/office/drawing/2014/main" id="{24D79810-C823-B9FA-C9CD-1476CBD292D9}"/>
              </a:ext>
            </a:extLst>
          </p:cNvPr>
          <p:cNvSpPr>
            <a:spLocks noGrp="1"/>
          </p:cNvSpPr>
          <p:nvPr>
            <p:ph type="sldNum" sz="quarter" idx="12"/>
          </p:nvPr>
        </p:nvSpPr>
        <p:spPr/>
        <p:txBody>
          <a:bodyPr/>
          <a:lstStyle/>
          <a:p>
            <a:fld id="{33038C33-7068-4225-BE1B-FBEE078717E7}" type="slidenum">
              <a:rPr lang="zh-CN" altLang="en-US" smtClean="0"/>
              <a:t>23</a:t>
            </a:fld>
            <a:endParaRPr lang="zh-CN" altLang="en-US"/>
          </a:p>
        </p:txBody>
      </p:sp>
      <p:pic>
        <p:nvPicPr>
          <p:cNvPr id="12" name="图片 11">
            <a:extLst>
              <a:ext uri="{FF2B5EF4-FFF2-40B4-BE49-F238E27FC236}">
                <a16:creationId xmlns:a16="http://schemas.microsoft.com/office/drawing/2014/main" id="{1B2C00D9-F81D-D074-6F13-63D92B81B6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1810" y="1161340"/>
            <a:ext cx="4861990" cy="5040000"/>
          </a:xfrm>
          <a:prstGeom prst="rect">
            <a:avLst/>
          </a:prstGeom>
        </p:spPr>
      </p:pic>
      <p:sp>
        <p:nvSpPr>
          <p:cNvPr id="14" name="矩形 13">
            <a:extLst>
              <a:ext uri="{FF2B5EF4-FFF2-40B4-BE49-F238E27FC236}">
                <a16:creationId xmlns:a16="http://schemas.microsoft.com/office/drawing/2014/main" id="{C6471689-464A-7542-88B0-54D5AA7C90BA}"/>
              </a:ext>
            </a:extLst>
          </p:cNvPr>
          <p:cNvSpPr/>
          <p:nvPr/>
        </p:nvSpPr>
        <p:spPr>
          <a:xfrm>
            <a:off x="6813754" y="2250831"/>
            <a:ext cx="4424517" cy="423543"/>
          </a:xfrm>
          <a:prstGeom prst="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6" name="直线箭头连接符 15">
            <a:extLst>
              <a:ext uri="{FF2B5EF4-FFF2-40B4-BE49-F238E27FC236}">
                <a16:creationId xmlns:a16="http://schemas.microsoft.com/office/drawing/2014/main" id="{8718C36B-AD42-B99E-0A14-4FFCB80289DE}"/>
              </a:ext>
            </a:extLst>
          </p:cNvPr>
          <p:cNvCxnSpPr/>
          <p:nvPr/>
        </p:nvCxnSpPr>
        <p:spPr>
          <a:xfrm flipH="1" flipV="1">
            <a:off x="5031657" y="2250831"/>
            <a:ext cx="1782097" cy="2163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EEEC1475-D4D6-CE6D-F060-22E5A7E94693}"/>
              </a:ext>
            </a:extLst>
          </p:cNvPr>
          <p:cNvSpPr txBox="1"/>
          <p:nvPr/>
        </p:nvSpPr>
        <p:spPr>
          <a:xfrm>
            <a:off x="410618" y="1958875"/>
            <a:ext cx="4746812" cy="400110"/>
          </a:xfrm>
          <a:prstGeom prst="rect">
            <a:avLst/>
          </a:prstGeom>
          <a:noFill/>
        </p:spPr>
        <p:txBody>
          <a:bodyPr wrap="none" rtlCol="0">
            <a:spAutoFit/>
          </a:bodyPr>
          <a:lstStyle/>
          <a:p>
            <a:r>
              <a:rPr kumimoji="1" lang="en-US" altLang="zh-CN" sz="2000" dirty="0">
                <a:latin typeface="Comic Sans MS" panose="030F0902030302020204" pitchFamily="66" charset="0"/>
                <a:ea typeface="Cambria Math" panose="02040503050406030204" pitchFamily="18" charset="0"/>
              </a:rPr>
              <a:t>Muon and Pion, need MUC information.</a:t>
            </a:r>
            <a:endParaRPr kumimoji="1" lang="zh-CN" altLang="en-US" sz="2000" dirty="0">
              <a:latin typeface="Comic Sans MS" panose="030F0902030302020204" pitchFamily="66" charset="0"/>
            </a:endParaRPr>
          </a:p>
        </p:txBody>
      </p:sp>
      <p:cxnSp>
        <p:nvCxnSpPr>
          <p:cNvPr id="18" name="直线箭头连接符 17">
            <a:extLst>
              <a:ext uri="{FF2B5EF4-FFF2-40B4-BE49-F238E27FC236}">
                <a16:creationId xmlns:a16="http://schemas.microsoft.com/office/drawing/2014/main" id="{722971F9-641B-1115-EADE-5DF64A3DCAEA}"/>
              </a:ext>
            </a:extLst>
          </p:cNvPr>
          <p:cNvCxnSpPr>
            <a:cxnSpLocks/>
          </p:cNvCxnSpPr>
          <p:nvPr/>
        </p:nvCxnSpPr>
        <p:spPr>
          <a:xfrm flipH="1">
            <a:off x="5031657" y="3010901"/>
            <a:ext cx="18042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线箭头连接符 19">
            <a:extLst>
              <a:ext uri="{FF2B5EF4-FFF2-40B4-BE49-F238E27FC236}">
                <a16:creationId xmlns:a16="http://schemas.microsoft.com/office/drawing/2014/main" id="{30347816-3D13-6E1C-3F9F-6A9419EA3C91}"/>
              </a:ext>
            </a:extLst>
          </p:cNvPr>
          <p:cNvCxnSpPr>
            <a:cxnSpLocks/>
          </p:cNvCxnSpPr>
          <p:nvPr/>
        </p:nvCxnSpPr>
        <p:spPr>
          <a:xfrm flipH="1">
            <a:off x="5031657" y="3429000"/>
            <a:ext cx="17820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AE95731D-9D1B-99AF-CBD7-012B995FF929}"/>
              </a:ext>
            </a:extLst>
          </p:cNvPr>
          <p:cNvSpPr txBox="1"/>
          <p:nvPr/>
        </p:nvSpPr>
        <p:spPr>
          <a:xfrm>
            <a:off x="410618" y="2868949"/>
            <a:ext cx="4460067" cy="707886"/>
          </a:xfrm>
          <a:prstGeom prst="rect">
            <a:avLst/>
          </a:prstGeom>
          <a:noFill/>
        </p:spPr>
        <p:txBody>
          <a:bodyPr wrap="square" rtlCol="0">
            <a:spAutoFit/>
          </a:bodyPr>
          <a:lstStyle/>
          <a:p>
            <a:r>
              <a:rPr kumimoji="1" lang="en-US" altLang="zh-CN" sz="2000" dirty="0">
                <a:latin typeface="Comic Sans MS" panose="030F0902030302020204" pitchFamily="66" charset="0"/>
              </a:rPr>
              <a:t>Electron, Muon</a:t>
            </a:r>
          </a:p>
          <a:p>
            <a:r>
              <a:rPr kumimoji="1" lang="en-US" altLang="zh-CN" sz="2000" dirty="0">
                <a:latin typeface="Comic Sans MS" panose="030F0902030302020204" pitchFamily="66" charset="0"/>
              </a:rPr>
              <a:t>Need ep-ratio information</a:t>
            </a:r>
            <a:endParaRPr kumimoji="1" lang="zh-CN" altLang="en-US" sz="2000" dirty="0">
              <a:latin typeface="Comic Sans MS" panose="030F0902030302020204" pitchFamily="66" charset="0"/>
            </a:endParaRPr>
          </a:p>
        </p:txBody>
      </p:sp>
      <p:pic>
        <p:nvPicPr>
          <p:cNvPr id="3" name="图片 2">
            <a:extLst>
              <a:ext uri="{FF2B5EF4-FFF2-40B4-BE49-F238E27FC236}">
                <a16:creationId xmlns:a16="http://schemas.microsoft.com/office/drawing/2014/main" id="{CAAF57A4-6CFE-1C23-61D8-9748145FA7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 y="0"/>
            <a:ext cx="1085445" cy="1080000"/>
          </a:xfrm>
          <a:prstGeom prst="rect">
            <a:avLst/>
          </a:prstGeom>
        </p:spPr>
      </p:pic>
      <p:pic>
        <p:nvPicPr>
          <p:cNvPr id="7" name="图片 6">
            <a:extLst>
              <a:ext uri="{FF2B5EF4-FFF2-40B4-BE49-F238E27FC236}">
                <a16:creationId xmlns:a16="http://schemas.microsoft.com/office/drawing/2014/main" id="{0191E2BA-8C55-3F33-3F1D-124166331B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450" y="0"/>
            <a:ext cx="888554" cy="1080000"/>
          </a:xfrm>
          <a:prstGeom prst="rect">
            <a:avLst/>
          </a:prstGeom>
        </p:spPr>
      </p:pic>
    </p:spTree>
    <p:extLst>
      <p:ext uri="{BB962C8B-B14F-4D97-AF65-F5344CB8AC3E}">
        <p14:creationId xmlns:p14="http://schemas.microsoft.com/office/powerpoint/2010/main" val="1847932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C826A-7021-978B-5470-B2E290A3E9A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396DB4A-4F6F-FF73-54F2-051B71974C49}"/>
              </a:ext>
            </a:extLst>
          </p:cNvPr>
          <p:cNvSpPr>
            <a:spLocks noGrp="1"/>
          </p:cNvSpPr>
          <p:nvPr>
            <p:ph type="title"/>
          </p:nvPr>
        </p:nvSpPr>
        <p:spPr>
          <a:xfrm>
            <a:off x="0" y="360000"/>
            <a:ext cx="12192000" cy="535531"/>
          </a:xfrm>
        </p:spPr>
        <p:txBody>
          <a:bodyPr wrap="square">
            <a:spAutoFit/>
          </a:bodyPr>
          <a:lstStyle/>
          <a:p>
            <a:pPr algn="ctr"/>
            <a:r>
              <a:rPr lang="en-US" altLang="zh-CN" sz="3200" dirty="0">
                <a:latin typeface="Comic Sans MS" panose="030F0902030302020204" pitchFamily="66" charset="0"/>
                <a:ea typeface="Cambria Math" panose="02040503050406030204" pitchFamily="18" charset="0"/>
              </a:rPr>
              <a:t>4. Further selection</a:t>
            </a:r>
            <a:endParaRPr lang="zh-CN" altLang="en-US" sz="3200" dirty="0">
              <a:latin typeface="Comic Sans MS" panose="030F0902030302020204" pitchFamily="66" charset="0"/>
            </a:endParaRPr>
          </a:p>
        </p:txBody>
      </p:sp>
      <p:sp>
        <p:nvSpPr>
          <p:cNvPr id="4" name="日期占位符 3">
            <a:extLst>
              <a:ext uri="{FF2B5EF4-FFF2-40B4-BE49-F238E27FC236}">
                <a16:creationId xmlns:a16="http://schemas.microsoft.com/office/drawing/2014/main" id="{5247A8F8-10BE-23D4-F79C-8964C7296112}"/>
              </a:ext>
            </a:extLst>
          </p:cNvPr>
          <p:cNvSpPr>
            <a:spLocks noGrp="1"/>
          </p:cNvSpPr>
          <p:nvPr>
            <p:ph type="dt" sz="half" idx="10"/>
          </p:nvPr>
        </p:nvSpPr>
        <p:spPr/>
        <p:txBody>
          <a:bodyPr/>
          <a:lstStyle/>
          <a:p>
            <a:fld id="{A35CD19C-06E9-4AAC-B80C-DE4C22E21A18}" type="datetime1">
              <a:rPr lang="zh-CN" altLang="en-US" smtClean="0"/>
              <a:t>2025/7/29</a:t>
            </a:fld>
            <a:endParaRPr lang="zh-CN" altLang="en-US"/>
          </a:p>
        </p:txBody>
      </p:sp>
      <p:sp>
        <p:nvSpPr>
          <p:cNvPr id="5" name="页脚占位符 4">
            <a:extLst>
              <a:ext uri="{FF2B5EF4-FFF2-40B4-BE49-F238E27FC236}">
                <a16:creationId xmlns:a16="http://schemas.microsoft.com/office/drawing/2014/main" id="{E9DE81C2-497D-27A6-6134-26E21F18C116}"/>
              </a:ext>
            </a:extLst>
          </p:cNvPr>
          <p:cNvSpPr>
            <a:spLocks noGrp="1"/>
          </p:cNvSpPr>
          <p:nvPr>
            <p:ph type="ftr" sz="quarter" idx="11"/>
          </p:nvPr>
        </p:nvSpPr>
        <p:spPr/>
        <p:txBody>
          <a:bodyPr/>
          <a:lstStyle/>
          <a:p>
            <a:r>
              <a:rPr lang="en-US" altLang="zh-CN"/>
              <a:t>Examination of T/CP Invariance</a:t>
            </a:r>
            <a:endParaRPr lang="zh-CN" altLang="en-US"/>
          </a:p>
        </p:txBody>
      </p:sp>
      <p:sp>
        <p:nvSpPr>
          <p:cNvPr id="6" name="灯片编号占位符 5">
            <a:extLst>
              <a:ext uri="{FF2B5EF4-FFF2-40B4-BE49-F238E27FC236}">
                <a16:creationId xmlns:a16="http://schemas.microsoft.com/office/drawing/2014/main" id="{FCDDD82A-D0D5-6F57-65F2-47F3EFB22B45}"/>
              </a:ext>
            </a:extLst>
          </p:cNvPr>
          <p:cNvSpPr>
            <a:spLocks noGrp="1"/>
          </p:cNvSpPr>
          <p:nvPr>
            <p:ph type="sldNum" sz="quarter" idx="12"/>
          </p:nvPr>
        </p:nvSpPr>
        <p:spPr/>
        <p:txBody>
          <a:bodyPr/>
          <a:lstStyle/>
          <a:p>
            <a:fld id="{33038C33-7068-4225-BE1B-FBEE078717E7}" type="slidenum">
              <a:rPr lang="zh-CN" altLang="en-US" smtClean="0"/>
              <a:t>24</a:t>
            </a:fld>
            <a:endParaRPr lang="zh-CN" altLang="en-US"/>
          </a:p>
        </p:txBody>
      </p:sp>
      <p:pic>
        <p:nvPicPr>
          <p:cNvPr id="23" name="图片 22">
            <a:extLst>
              <a:ext uri="{FF2B5EF4-FFF2-40B4-BE49-F238E27FC236}">
                <a16:creationId xmlns:a16="http://schemas.microsoft.com/office/drawing/2014/main" id="{8159E4EA-7A4E-0224-9AF6-F2ABAE22C3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3319544"/>
            <a:ext cx="3506838" cy="2520000"/>
          </a:xfrm>
          <a:prstGeom prst="rect">
            <a:avLst/>
          </a:prstGeom>
        </p:spPr>
      </p:pic>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242C35B4-F6AB-4A3F-004B-873F0B5D0E62}"/>
                  </a:ext>
                </a:extLst>
              </p:cNvPr>
              <p:cNvSpPr txBox="1"/>
              <p:nvPr/>
            </p:nvSpPr>
            <p:spPr>
              <a:xfrm>
                <a:off x="0" y="1260000"/>
                <a:ext cx="12192000" cy="1298561"/>
              </a:xfrm>
              <a:prstGeom prst="rect">
                <a:avLst/>
              </a:prstGeom>
              <a:noFill/>
            </p:spPr>
            <p:txBody>
              <a:bodyPr wrap="square" lIns="360000" rIns="360000" rtlCol="0">
                <a:spAutoFit/>
              </a:bodyPr>
              <a:lstStyle/>
              <a:p>
                <a:pPr marL="342900" indent="-342900">
                  <a:spcBef>
                    <a:spcPts val="1000"/>
                  </a:spcBef>
                  <a:buFont typeface="Wingdings" pitchFamily="2" charset="2"/>
                  <a:buChar char="Ø"/>
                </a:pPr>
                <a:r>
                  <a:rPr lang="en-US" altLang="zh-CN" sz="2000" dirty="0">
                    <a:latin typeface="Comic Sans MS" panose="030F0902030302020204" pitchFamily="66" charset="0"/>
                    <a:ea typeface="Cambria Math" panose="02040503050406030204" pitchFamily="18" charset="0"/>
                  </a:rPr>
                  <a:t>For electron:</a:t>
                </a:r>
              </a:p>
              <a:p>
                <a:pPr marL="228600" indent="-228600">
                  <a:spcBef>
                    <a:spcPts val="1000"/>
                  </a:spcBef>
                  <a:buFont typeface="Wingdings" panose="05000000000000000000" pitchFamily="2" charset="2"/>
                  <a:buChar char="ü"/>
                </a:pPr>
                <a14:m>
                  <m:oMath xmlns:m="http://schemas.openxmlformats.org/officeDocument/2006/math">
                    <m:r>
                      <m:rPr>
                        <m:nor/>
                      </m:rPr>
                      <a:rPr lang="en-US" altLang="zh-CN" sz="2000" i="0">
                        <a:latin typeface="Comic Sans MS" panose="030F0902030302020204" pitchFamily="66" charset="0"/>
                        <a:ea typeface="宋体" panose="02010600030101010101" pitchFamily="2" charset="-122"/>
                      </a:rPr>
                      <m:t>FOM</m:t>
                    </m:r>
                    <m:r>
                      <m:rPr>
                        <m:nor/>
                      </m:rPr>
                      <a:rPr lang="en-US" altLang="zh-CN" sz="2000" i="0">
                        <a:latin typeface="Comic Sans MS" panose="030F0902030302020204" pitchFamily="66" charset="0"/>
                        <a:ea typeface="宋体" panose="02010600030101010101" pitchFamily="2" charset="-122"/>
                      </a:rPr>
                      <m:t>=</m:t>
                    </m:r>
                    <m:f>
                      <m:fPr>
                        <m:type m:val="lin"/>
                        <m:ctrlPr>
                          <a:rPr lang="en-US" altLang="zh-CN" sz="2000" i="1">
                            <a:latin typeface="Cambria Math" panose="02040503050406030204" pitchFamily="18" charset="0"/>
                            <a:ea typeface="宋体" panose="02010600030101010101" pitchFamily="2" charset="-122"/>
                          </a:rPr>
                        </m:ctrlPr>
                      </m:fPr>
                      <m:num>
                        <m:r>
                          <m:rPr>
                            <m:nor/>
                          </m:rPr>
                          <a:rPr lang="en-US" altLang="zh-CN" sz="2000" i="0">
                            <a:latin typeface="Comic Sans MS" panose="030F0902030302020204" pitchFamily="66" charset="0"/>
                            <a:ea typeface="宋体" panose="02010600030101010101" pitchFamily="2" charset="-122"/>
                          </a:rPr>
                          <m:t>S</m:t>
                        </m:r>
                      </m:num>
                      <m:den>
                        <m:rad>
                          <m:radPr>
                            <m:degHide m:val="on"/>
                            <m:ctrlPr>
                              <a:rPr lang="en-US" altLang="zh-CN" sz="2000" i="1">
                                <a:latin typeface="Cambria Math" panose="02040503050406030204" pitchFamily="18" charset="0"/>
                                <a:ea typeface="宋体" panose="02010600030101010101" pitchFamily="2" charset="-122"/>
                              </a:rPr>
                            </m:ctrlPr>
                          </m:radPr>
                          <m:deg/>
                          <m:e>
                            <m:r>
                              <m:rPr>
                                <m:nor/>
                              </m:rPr>
                              <a:rPr lang="en-US" altLang="zh-CN" sz="2000" b="0" i="0" smtClean="0">
                                <a:latin typeface="Comic Sans MS" panose="030F0902030302020204" pitchFamily="66" charset="0"/>
                                <a:ea typeface="宋体" panose="02010600030101010101" pitchFamily="2" charset="-122"/>
                              </a:rPr>
                              <m:t>S</m:t>
                            </m:r>
                            <m:r>
                              <m:rPr>
                                <m:nor/>
                              </m:rPr>
                              <a:rPr lang="en-US" altLang="zh-CN" sz="2000" b="0" i="0" smtClean="0">
                                <a:latin typeface="Comic Sans MS" panose="030F0902030302020204" pitchFamily="66" charset="0"/>
                                <a:ea typeface="宋体" panose="02010600030101010101" pitchFamily="2" charset="-122"/>
                              </a:rPr>
                              <m:t>+</m:t>
                            </m:r>
                            <m:r>
                              <m:rPr>
                                <m:nor/>
                              </m:rPr>
                              <a:rPr lang="en-US" altLang="zh-CN" sz="2000" i="0">
                                <a:latin typeface="Comic Sans MS" panose="030F0902030302020204" pitchFamily="66" charset="0"/>
                                <a:ea typeface="宋体" panose="02010600030101010101" pitchFamily="2" charset="-122"/>
                              </a:rPr>
                              <m:t>B</m:t>
                            </m:r>
                          </m:e>
                        </m:rad>
                      </m:den>
                    </m:f>
                  </m:oMath>
                </a14:m>
                <a:endParaRPr lang="en-US" altLang="zh-CN" sz="2000" i="1" dirty="0">
                  <a:latin typeface="Comic Sans MS" panose="030F0902030302020204" pitchFamily="66" charset="0"/>
                  <a:ea typeface="宋体" panose="02010600030101010101" pitchFamily="2" charset="-122"/>
                </a:endParaRPr>
              </a:p>
              <a:p>
                <a:pPr marL="228600" indent="-228600">
                  <a:spcBef>
                    <a:spcPts val="1000"/>
                  </a:spcBef>
                  <a:buFont typeface="Wingdings" panose="05000000000000000000" pitchFamily="2" charset="2"/>
                  <a:buChar char="ü"/>
                </a:pPr>
                <a14:m>
                  <m:oMath xmlns:m="http://schemas.openxmlformats.org/officeDocument/2006/math">
                    <m:r>
                      <m:rPr>
                        <m:nor/>
                      </m:rPr>
                      <a:rPr lang="en-US" altLang="zh-CN" sz="2000" i="0" smtClean="0">
                        <a:latin typeface="Comic Sans MS" panose="030F0902030302020204" pitchFamily="66" charset="0"/>
                        <a:ea typeface="宋体" panose="02010600030101010101" pitchFamily="2" charset="-122"/>
                      </a:rPr>
                      <m:t>E</m:t>
                    </m:r>
                    <m:r>
                      <m:rPr>
                        <m:nor/>
                      </m:rPr>
                      <a:rPr lang="en-US" altLang="zh-CN" sz="2000" i="0" smtClean="0">
                        <a:latin typeface="Comic Sans MS" panose="030F0902030302020204" pitchFamily="66" charset="0"/>
                        <a:ea typeface="宋体" panose="02010600030101010101" pitchFamily="2" charset="-122"/>
                      </a:rPr>
                      <m:t>/</m:t>
                    </m:r>
                    <m:r>
                      <m:rPr>
                        <m:nor/>
                      </m:rPr>
                      <a:rPr lang="en-US" altLang="zh-CN" sz="2000" i="0" smtClean="0">
                        <a:latin typeface="Comic Sans MS" panose="030F0902030302020204" pitchFamily="66" charset="0"/>
                        <a:ea typeface="宋体" panose="02010600030101010101" pitchFamily="2" charset="-122"/>
                      </a:rPr>
                      <m:t>P</m:t>
                    </m:r>
                    <m:r>
                      <m:rPr>
                        <m:nor/>
                      </m:rPr>
                      <a:rPr lang="en-US" altLang="zh-CN" sz="2000" b="0" i="0" smtClean="0">
                        <a:latin typeface="Comic Sans MS" panose="030F0902030302020204" pitchFamily="66" charset="0"/>
                        <a:ea typeface="宋体" panose="02010600030101010101" pitchFamily="2" charset="-122"/>
                      </a:rPr>
                      <m:t> &gt; 0.6</m:t>
                    </m:r>
                  </m:oMath>
                </a14:m>
                <a:endParaRPr lang="en-US" altLang="zh-CN" sz="2000" i="1" dirty="0">
                  <a:latin typeface="Comic Sans MS" panose="030F0902030302020204" pitchFamily="66" charset="0"/>
                  <a:ea typeface="宋体" panose="02010600030101010101" pitchFamily="2" charset="-122"/>
                </a:endParaRPr>
              </a:p>
            </p:txBody>
          </p:sp>
        </mc:Choice>
        <mc:Fallback xmlns="">
          <p:sp>
            <p:nvSpPr>
              <p:cNvPr id="24" name="文本框 23">
                <a:extLst>
                  <a:ext uri="{FF2B5EF4-FFF2-40B4-BE49-F238E27FC236}">
                    <a16:creationId xmlns:a16="http://schemas.microsoft.com/office/drawing/2014/main" id="{242C35B4-F6AB-4A3F-004B-873F0B5D0E62}"/>
                  </a:ext>
                </a:extLst>
              </p:cNvPr>
              <p:cNvSpPr txBox="1">
                <a:spLocks noRot="1" noChangeAspect="1" noMove="1" noResize="1" noEditPoints="1" noAdjustHandles="1" noChangeArrowheads="1" noChangeShapeType="1" noTextEdit="1"/>
              </p:cNvSpPr>
              <p:nvPr/>
            </p:nvSpPr>
            <p:spPr>
              <a:xfrm>
                <a:off x="0" y="1260000"/>
                <a:ext cx="12192000" cy="1298561"/>
              </a:xfrm>
              <a:prstGeom prst="rect">
                <a:avLst/>
              </a:prstGeom>
              <a:blipFill>
                <a:blip r:embed="rId3"/>
                <a:stretch>
                  <a:fillRect t="-2913" b="-23301"/>
                </a:stretch>
              </a:blipFill>
            </p:spPr>
            <p:txBody>
              <a:bodyPr/>
              <a:lstStyle/>
              <a:p>
                <a:r>
                  <a:rPr lang="zh-CN" altLang="en-US">
                    <a:noFill/>
                  </a:rPr>
                  <a:t> </a:t>
                </a:r>
              </a:p>
            </p:txBody>
          </p:sp>
        </mc:Fallback>
      </mc:AlternateContent>
      <p:pic>
        <p:nvPicPr>
          <p:cNvPr id="8" name="图片 7">
            <a:extLst>
              <a:ext uri="{FF2B5EF4-FFF2-40B4-BE49-F238E27FC236}">
                <a16:creationId xmlns:a16="http://schemas.microsoft.com/office/drawing/2014/main" id="{2F0F7055-B221-5945-7CC3-F580971E1A57}"/>
              </a:ext>
            </a:extLst>
          </p:cNvPr>
          <p:cNvPicPr>
            <a:picLocks noChangeAspect="1"/>
          </p:cNvPicPr>
          <p:nvPr/>
        </p:nvPicPr>
        <p:blipFill>
          <a:blip r:embed="rId4"/>
          <a:stretch>
            <a:fillRect/>
          </a:stretch>
        </p:blipFill>
        <p:spPr>
          <a:xfrm rot="5400000">
            <a:off x="949800" y="2824211"/>
            <a:ext cx="2520000" cy="3510666"/>
          </a:xfrm>
          <a:prstGeom prst="rect">
            <a:avLst/>
          </a:prstGeom>
        </p:spPr>
      </p:pic>
      <p:pic>
        <p:nvPicPr>
          <p:cNvPr id="10" name="图片 9">
            <a:extLst>
              <a:ext uri="{FF2B5EF4-FFF2-40B4-BE49-F238E27FC236}">
                <a16:creationId xmlns:a16="http://schemas.microsoft.com/office/drawing/2014/main" id="{31522BD9-462C-6329-11FC-14A1E87F0C0C}"/>
              </a:ext>
            </a:extLst>
          </p:cNvPr>
          <p:cNvPicPr>
            <a:picLocks noChangeAspect="1"/>
          </p:cNvPicPr>
          <p:nvPr/>
        </p:nvPicPr>
        <p:blipFill>
          <a:blip r:embed="rId5"/>
          <a:stretch>
            <a:fillRect/>
          </a:stretch>
        </p:blipFill>
        <p:spPr>
          <a:xfrm rot="5400000">
            <a:off x="8455456" y="2824211"/>
            <a:ext cx="2520000" cy="3510667"/>
          </a:xfrm>
          <a:prstGeom prst="rect">
            <a:avLst/>
          </a:prstGeom>
        </p:spPr>
      </p:pic>
      <p:pic>
        <p:nvPicPr>
          <p:cNvPr id="3" name="图片 2">
            <a:extLst>
              <a:ext uri="{FF2B5EF4-FFF2-40B4-BE49-F238E27FC236}">
                <a16:creationId xmlns:a16="http://schemas.microsoft.com/office/drawing/2014/main" id="{9755F1E6-AC23-3A15-872D-147F050866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 y="0"/>
            <a:ext cx="1085445" cy="1080000"/>
          </a:xfrm>
          <a:prstGeom prst="rect">
            <a:avLst/>
          </a:prstGeom>
        </p:spPr>
      </p:pic>
      <p:pic>
        <p:nvPicPr>
          <p:cNvPr id="7" name="图片 6">
            <a:extLst>
              <a:ext uri="{FF2B5EF4-FFF2-40B4-BE49-F238E27FC236}">
                <a16:creationId xmlns:a16="http://schemas.microsoft.com/office/drawing/2014/main" id="{670E620B-5CA5-669F-11D9-354922EC04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5450" y="0"/>
            <a:ext cx="888554" cy="1080000"/>
          </a:xfrm>
          <a:prstGeom prst="rect">
            <a:avLst/>
          </a:prstGeom>
        </p:spPr>
      </p:pic>
      <p:cxnSp>
        <p:nvCxnSpPr>
          <p:cNvPr id="11" name="直线箭头连接符 10">
            <a:extLst>
              <a:ext uri="{FF2B5EF4-FFF2-40B4-BE49-F238E27FC236}">
                <a16:creationId xmlns:a16="http://schemas.microsoft.com/office/drawing/2014/main" id="{4CF6B8C8-383B-C6AE-0EE4-D84C62EE5C2F}"/>
              </a:ext>
            </a:extLst>
          </p:cNvPr>
          <p:cNvCxnSpPr>
            <a:cxnSpLocks/>
          </p:cNvCxnSpPr>
          <p:nvPr/>
        </p:nvCxnSpPr>
        <p:spPr>
          <a:xfrm flipV="1">
            <a:off x="5511800" y="3692993"/>
            <a:ext cx="0" cy="67580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4763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BC4D2D-88DA-4498-8D52-93DC32B218CD}"/>
              </a:ext>
            </a:extLst>
          </p:cNvPr>
          <p:cNvSpPr>
            <a:spLocks noGrp="1"/>
          </p:cNvSpPr>
          <p:nvPr>
            <p:ph type="title"/>
          </p:nvPr>
        </p:nvSpPr>
        <p:spPr>
          <a:xfrm>
            <a:off x="0" y="360000"/>
            <a:ext cx="12192000" cy="535531"/>
          </a:xfrm>
        </p:spPr>
        <p:txBody>
          <a:bodyPr wrap="square">
            <a:spAutoFit/>
          </a:bodyPr>
          <a:lstStyle/>
          <a:p>
            <a:pPr algn="ctr"/>
            <a:r>
              <a:rPr lang="en-US" altLang="zh-CN" sz="3200" dirty="0">
                <a:latin typeface="Comic Sans MS" panose="030F0902030302020204" pitchFamily="66" charset="0"/>
                <a:ea typeface="Cambria Math" panose="02040503050406030204" pitchFamily="18" charset="0"/>
              </a:rPr>
              <a:t>4. Further selection</a:t>
            </a:r>
            <a:endParaRPr lang="zh-CN" altLang="en-US" sz="3200" dirty="0">
              <a:latin typeface="Comic Sans MS" panose="030F0902030302020204" pitchFamily="66" charset="0"/>
            </a:endParaRPr>
          </a:p>
        </p:txBody>
      </p:sp>
      <p:sp>
        <p:nvSpPr>
          <p:cNvPr id="4" name="日期占位符 3">
            <a:extLst>
              <a:ext uri="{FF2B5EF4-FFF2-40B4-BE49-F238E27FC236}">
                <a16:creationId xmlns:a16="http://schemas.microsoft.com/office/drawing/2014/main" id="{79C73C98-D9F1-43C1-89B4-1665CFD4882C}"/>
              </a:ext>
            </a:extLst>
          </p:cNvPr>
          <p:cNvSpPr>
            <a:spLocks noGrp="1"/>
          </p:cNvSpPr>
          <p:nvPr>
            <p:ph type="dt" sz="half" idx="10"/>
          </p:nvPr>
        </p:nvSpPr>
        <p:spPr/>
        <p:txBody>
          <a:bodyPr/>
          <a:lstStyle/>
          <a:p>
            <a:fld id="{A35CD19C-06E9-4AAC-B80C-DE4C22E21A18}" type="datetime1">
              <a:rPr lang="zh-CN" altLang="en-US" smtClean="0"/>
              <a:t>2025/7/29</a:t>
            </a:fld>
            <a:endParaRPr lang="zh-CN" altLang="en-US"/>
          </a:p>
        </p:txBody>
      </p:sp>
      <p:sp>
        <p:nvSpPr>
          <p:cNvPr id="5" name="页脚占位符 4">
            <a:extLst>
              <a:ext uri="{FF2B5EF4-FFF2-40B4-BE49-F238E27FC236}">
                <a16:creationId xmlns:a16="http://schemas.microsoft.com/office/drawing/2014/main" id="{E585B923-7AC7-421B-A098-F2828201C607}"/>
              </a:ext>
            </a:extLst>
          </p:cNvPr>
          <p:cNvSpPr>
            <a:spLocks noGrp="1"/>
          </p:cNvSpPr>
          <p:nvPr>
            <p:ph type="ftr" sz="quarter" idx="11"/>
          </p:nvPr>
        </p:nvSpPr>
        <p:spPr/>
        <p:txBody>
          <a:bodyPr/>
          <a:lstStyle/>
          <a:p>
            <a:r>
              <a:rPr lang="en-US" altLang="zh-CN"/>
              <a:t>Examination of T/CP Invariance</a:t>
            </a:r>
            <a:endParaRPr lang="zh-CN" altLang="en-US"/>
          </a:p>
        </p:txBody>
      </p:sp>
      <p:sp>
        <p:nvSpPr>
          <p:cNvPr id="6" name="灯片编号占位符 5">
            <a:extLst>
              <a:ext uri="{FF2B5EF4-FFF2-40B4-BE49-F238E27FC236}">
                <a16:creationId xmlns:a16="http://schemas.microsoft.com/office/drawing/2014/main" id="{9C2594D6-A380-4DA2-8928-EE953144A422}"/>
              </a:ext>
            </a:extLst>
          </p:cNvPr>
          <p:cNvSpPr>
            <a:spLocks noGrp="1"/>
          </p:cNvSpPr>
          <p:nvPr>
            <p:ph type="sldNum" sz="quarter" idx="12"/>
          </p:nvPr>
        </p:nvSpPr>
        <p:spPr/>
        <p:txBody>
          <a:bodyPr/>
          <a:lstStyle/>
          <a:p>
            <a:fld id="{33038C33-7068-4225-BE1B-FBEE078717E7}" type="slidenum">
              <a:rPr lang="zh-CN" altLang="en-US" smtClean="0"/>
              <a:t>25</a:t>
            </a:fld>
            <a:endParaRPr lang="zh-CN" altLang="en-US"/>
          </a:p>
        </p:txBody>
      </p:sp>
      <mc:AlternateContent xmlns:mc="http://schemas.openxmlformats.org/markup-compatibility/2006" xmlns:a14="http://schemas.microsoft.com/office/drawing/2010/main">
        <mc:Choice Requires="a14">
          <p:sp>
            <p:nvSpPr>
              <p:cNvPr id="16" name="内容占位符 7">
                <a:extLst>
                  <a:ext uri="{FF2B5EF4-FFF2-40B4-BE49-F238E27FC236}">
                    <a16:creationId xmlns:a16="http://schemas.microsoft.com/office/drawing/2014/main" id="{257FE1BA-A139-4F65-1016-CB7940E7E9D5}"/>
                  </a:ext>
                </a:extLst>
              </p:cNvPr>
              <p:cNvSpPr>
                <a:spLocks noGrp="1"/>
              </p:cNvSpPr>
              <p:nvPr>
                <p:ph idx="1"/>
              </p:nvPr>
            </p:nvSpPr>
            <p:spPr>
              <a:xfrm>
                <a:off x="0" y="1080000"/>
                <a:ext cx="12192000" cy="1922193"/>
              </a:xfrm>
            </p:spPr>
            <p:txBody>
              <a:bodyPr wrap="square" lIns="360000" rIns="360000">
                <a:spAutoFit/>
              </a:bodyPr>
              <a:lstStyle/>
              <a:p>
                <a:pPr>
                  <a:lnSpc>
                    <a:spcPct val="100000"/>
                  </a:lnSpc>
                  <a:buFont typeface="Wingdings" panose="05000000000000000000" pitchFamily="2" charset="2"/>
                  <a:buChar char="Ø"/>
                </a:pPr>
                <a:r>
                  <a:rPr lang="en-US" altLang="zh-CN" sz="2000" b="0" dirty="0">
                    <a:latin typeface="Comic Sans MS" panose="030F0902030302020204" pitchFamily="66" charset="0"/>
                    <a:ea typeface="Cambria Math" panose="02040503050406030204" pitchFamily="18" charset="0"/>
                  </a:rPr>
                  <a:t>Use the relationship between P and depth in the MUC</a:t>
                </a:r>
              </a:p>
              <a:p>
                <a:pPr>
                  <a:lnSpc>
                    <a:spcPct val="100000"/>
                  </a:lnSpc>
                  <a:buFont typeface="Wingdings" panose="05000000000000000000" pitchFamily="2" charset="2"/>
                  <a:buChar char="ü"/>
                </a:pPr>
                <a14:m>
                  <m:oMath xmlns:m="http://schemas.openxmlformats.org/officeDocument/2006/math">
                    <m:r>
                      <m:rPr>
                        <m:nor/>
                      </m:rPr>
                      <a:rPr lang="en-US" altLang="zh-CN" sz="2000" b="0" i="0" smtClean="0">
                        <a:latin typeface="Comic Sans MS" panose="030F0902030302020204" pitchFamily="66" charset="0"/>
                        <a:ea typeface="宋体" panose="02010600030101010101" pitchFamily="2" charset="-122"/>
                      </a:rPr>
                      <m:t>FOM</m:t>
                    </m:r>
                    <m:r>
                      <m:rPr>
                        <m:nor/>
                      </m:rPr>
                      <a:rPr lang="en-US" altLang="zh-CN" sz="2000" b="0" i="0" smtClean="0">
                        <a:latin typeface="Comic Sans MS" panose="030F0902030302020204" pitchFamily="66" charset="0"/>
                        <a:ea typeface="宋体" panose="02010600030101010101" pitchFamily="2" charset="-122"/>
                      </a:rPr>
                      <m:t>=</m:t>
                    </m:r>
                    <m:f>
                      <m:fPr>
                        <m:type m:val="lin"/>
                        <m:ctrlPr>
                          <a:rPr lang="en-US" altLang="zh-CN" sz="2000" b="0" i="1" smtClean="0">
                            <a:latin typeface="Cambria Math" panose="02040503050406030204" pitchFamily="18" charset="0"/>
                            <a:ea typeface="宋体" panose="02010600030101010101" pitchFamily="2" charset="-122"/>
                          </a:rPr>
                        </m:ctrlPr>
                      </m:fPr>
                      <m:num>
                        <m:r>
                          <m:rPr>
                            <m:nor/>
                          </m:rPr>
                          <a:rPr lang="en-US" altLang="zh-CN" sz="2000" b="0" i="0" smtClean="0">
                            <a:latin typeface="Comic Sans MS" panose="030F0902030302020204" pitchFamily="66" charset="0"/>
                            <a:ea typeface="宋体" panose="02010600030101010101" pitchFamily="2" charset="-122"/>
                          </a:rPr>
                          <m:t>S</m:t>
                        </m:r>
                      </m:num>
                      <m:den>
                        <m:rad>
                          <m:radPr>
                            <m:degHide m:val="on"/>
                            <m:ctrlPr>
                              <a:rPr lang="en-US" altLang="zh-CN" sz="2000" b="0" i="1" smtClean="0">
                                <a:latin typeface="Cambria Math" panose="02040503050406030204" pitchFamily="18" charset="0"/>
                                <a:ea typeface="宋体" panose="02010600030101010101" pitchFamily="2" charset="-122"/>
                              </a:rPr>
                            </m:ctrlPr>
                          </m:radPr>
                          <m:deg/>
                          <m:e>
                            <m:r>
                              <m:rPr>
                                <m:nor/>
                              </m:rPr>
                              <a:rPr lang="en-US" altLang="zh-CN" sz="2000" b="0" i="0" smtClean="0">
                                <a:latin typeface="Comic Sans MS" panose="030F0902030302020204" pitchFamily="66" charset="0"/>
                                <a:ea typeface="宋体" panose="02010600030101010101" pitchFamily="2" charset="-122"/>
                              </a:rPr>
                              <m:t>S</m:t>
                            </m:r>
                            <m:r>
                              <m:rPr>
                                <m:nor/>
                              </m:rPr>
                              <a:rPr lang="en-US" altLang="zh-CN" sz="2000" b="0" i="0" smtClean="0">
                                <a:latin typeface="Comic Sans MS" panose="030F0902030302020204" pitchFamily="66" charset="0"/>
                                <a:ea typeface="宋体" panose="02010600030101010101" pitchFamily="2" charset="-122"/>
                              </a:rPr>
                              <m:t>+</m:t>
                            </m:r>
                            <m:r>
                              <m:rPr>
                                <m:nor/>
                              </m:rPr>
                              <a:rPr lang="en-US" altLang="zh-CN" sz="2000" b="0" i="0" smtClean="0">
                                <a:latin typeface="Comic Sans MS" panose="030F0902030302020204" pitchFamily="66" charset="0"/>
                                <a:ea typeface="宋体" panose="02010600030101010101" pitchFamily="2" charset="-122"/>
                              </a:rPr>
                              <m:t>B</m:t>
                            </m:r>
                          </m:e>
                        </m:rad>
                      </m:den>
                    </m:f>
                  </m:oMath>
                </a14:m>
                <a:endParaRPr lang="en-US" altLang="zh-CN" sz="2400" b="0" dirty="0">
                  <a:latin typeface="Comic Sans MS" panose="030F0902030302020204" pitchFamily="66" charset="0"/>
                  <a:ea typeface="Cambria Math" panose="02040503050406030204" pitchFamily="18" charset="0"/>
                </a:endParaRPr>
              </a:p>
              <a:p>
                <a:pPr>
                  <a:lnSpc>
                    <a:spcPct val="100000"/>
                  </a:lnSpc>
                  <a:buFont typeface="Wingdings" panose="05000000000000000000" pitchFamily="2" charset="2"/>
                  <a:buChar char="ü"/>
                </a:pPr>
                <a14:m>
                  <m:oMath xmlns:m="http://schemas.openxmlformats.org/officeDocument/2006/math">
                    <m:r>
                      <m:rPr>
                        <m:nor/>
                      </m:rPr>
                      <a:rPr lang="en-US" altLang="zh-CN" sz="2000" b="0" i="0" smtClean="0">
                        <a:latin typeface="Comic Sans MS" panose="030F0902030302020204" pitchFamily="66" charset="0"/>
                      </a:rPr>
                      <m:t>MU</m:t>
                    </m:r>
                    <m:sSub>
                      <m:sSubPr>
                        <m:ctrlPr>
                          <a:rPr lang="en-US" altLang="zh-CN" sz="2000" b="0" i="1" smtClean="0">
                            <a:latin typeface="Cambria Math" panose="02040503050406030204" pitchFamily="18" charset="0"/>
                          </a:rPr>
                        </m:ctrlPr>
                      </m:sSubPr>
                      <m:e>
                        <m:r>
                          <m:rPr>
                            <m:nor/>
                          </m:rPr>
                          <a:rPr lang="en-US" altLang="zh-CN" sz="2000" b="0" i="0" smtClean="0">
                            <a:latin typeface="Comic Sans MS" panose="030F0902030302020204" pitchFamily="66" charset="0"/>
                          </a:rPr>
                          <m:t>C</m:t>
                        </m:r>
                      </m:e>
                      <m:sub>
                        <m:r>
                          <m:rPr>
                            <m:nor/>
                          </m:rPr>
                          <a:rPr lang="en-US" altLang="zh-CN" sz="2000" b="0" i="0" smtClean="0">
                            <a:latin typeface="Comic Sans MS" panose="030F0902030302020204" pitchFamily="66" charset="0"/>
                          </a:rPr>
                          <m:t>depth</m:t>
                        </m:r>
                      </m:sub>
                    </m:sSub>
                    <m:r>
                      <m:rPr>
                        <m:nor/>
                      </m:rPr>
                      <a:rPr lang="en-US" altLang="zh-CN" sz="2000" b="0" i="0" smtClean="0">
                        <a:latin typeface="Cambria Math" panose="02040503050406030204" pitchFamily="18" charset="0"/>
                      </a:rPr>
                      <m:t> </m:t>
                    </m:r>
                    <m:r>
                      <m:rPr>
                        <m:nor/>
                      </m:rPr>
                      <a:rPr lang="en-US" altLang="zh-CN" sz="2000" b="0" i="0" smtClean="0">
                        <a:latin typeface="Comic Sans MS" panose="030F0902030302020204" pitchFamily="66" charset="0"/>
                      </a:rPr>
                      <m:t>&gt; 81</m:t>
                    </m:r>
                    <m:r>
                      <m:rPr>
                        <m:nor/>
                      </m:rPr>
                      <a:rPr lang="en-US" altLang="zh-CN" sz="2000" b="0" i="0" smtClean="0">
                        <a:latin typeface="Comic Sans MS" panose="030F0902030302020204" pitchFamily="66" charset="0"/>
                        <a:ea typeface="Cambria Math" panose="02040503050406030204" pitchFamily="18" charset="0"/>
                      </a:rPr>
                      <m:t>×</m:t>
                    </m:r>
                    <m:r>
                      <m:rPr>
                        <m:nor/>
                      </m:rPr>
                      <a:rPr lang="en-US" altLang="zh-CN" sz="2000" b="0" i="0" smtClean="0">
                        <a:latin typeface="Comic Sans MS" panose="030F0902030302020204" pitchFamily="66" charset="0"/>
                        <a:ea typeface="Cambria Math" panose="02040503050406030204" pitchFamily="18" charset="0"/>
                      </a:rPr>
                      <m:t>(</m:t>
                    </m:r>
                    <m:r>
                      <m:rPr>
                        <m:nor/>
                      </m:rPr>
                      <a:rPr lang="en-US" altLang="zh-CN" sz="2000" b="0" i="0" smtClean="0">
                        <a:latin typeface="Comic Sans MS" panose="030F0902030302020204" pitchFamily="66" charset="0"/>
                        <a:ea typeface="Cambria Math" panose="02040503050406030204" pitchFamily="18" charset="0"/>
                      </a:rPr>
                      <m:t>P</m:t>
                    </m:r>
                    <m:r>
                      <m:rPr>
                        <m:nor/>
                      </m:rPr>
                      <a:rPr lang="en-US" altLang="zh-CN" sz="2000" b="0" i="0" smtClean="0">
                        <a:latin typeface="Comic Sans MS" panose="030F0902030302020204" pitchFamily="66" charset="0"/>
                        <a:ea typeface="Cambria Math" panose="02040503050406030204" pitchFamily="18" charset="0"/>
                      </a:rPr>
                      <m:t>−0.65)</m:t>
                    </m:r>
                  </m:oMath>
                </a14:m>
                <a:endParaRPr lang="en-US" altLang="zh-CN" sz="2000" dirty="0">
                  <a:latin typeface="Comic Sans MS" panose="030F0902030302020204" pitchFamily="66" charset="0"/>
                </a:endParaRPr>
              </a:p>
              <a:p>
                <a:pPr>
                  <a:lnSpc>
                    <a:spcPct val="100000"/>
                  </a:lnSpc>
                  <a:buFont typeface="Wingdings" panose="05000000000000000000" pitchFamily="2" charset="2"/>
                  <a:buChar char="ü"/>
                </a:pPr>
                <a:r>
                  <a:rPr lang="en-US" altLang="zh-CN" sz="2000" dirty="0">
                    <a:latin typeface="Comic Sans MS" panose="030F0902030302020204" pitchFamily="66" charset="0"/>
                  </a:rPr>
                  <a:t>---reference: https://</a:t>
                </a:r>
                <a:r>
                  <a:rPr lang="en-US" altLang="zh-CN" sz="2000" dirty="0" err="1">
                    <a:latin typeface="Comic Sans MS" panose="030F0902030302020204" pitchFamily="66" charset="0"/>
                  </a:rPr>
                  <a:t>arxiv.org</a:t>
                </a:r>
                <a:r>
                  <a:rPr lang="en-US" altLang="zh-CN" sz="2000" dirty="0">
                    <a:latin typeface="Comic Sans MS" panose="030F0902030302020204" pitchFamily="66" charset="0"/>
                  </a:rPr>
                  <a:t>/pdf/2502.19850(BAM-686)</a:t>
                </a:r>
                <a:endParaRPr lang="zh-CN" altLang="en-US" sz="2000" dirty="0">
                  <a:latin typeface="Comic Sans MS" panose="030F0902030302020204" pitchFamily="66" charset="0"/>
                </a:endParaRPr>
              </a:p>
            </p:txBody>
          </p:sp>
        </mc:Choice>
        <mc:Fallback xmlns="">
          <p:sp>
            <p:nvSpPr>
              <p:cNvPr id="16" name="内容占位符 7">
                <a:extLst>
                  <a:ext uri="{FF2B5EF4-FFF2-40B4-BE49-F238E27FC236}">
                    <a16:creationId xmlns:a16="http://schemas.microsoft.com/office/drawing/2014/main" id="{257FE1BA-A139-4F65-1016-CB7940E7E9D5}"/>
                  </a:ext>
                </a:extLst>
              </p:cNvPr>
              <p:cNvSpPr>
                <a:spLocks noGrp="1" noRot="1" noChangeAspect="1" noMove="1" noResize="1" noEditPoints="1" noAdjustHandles="1" noChangeArrowheads="1" noChangeShapeType="1" noTextEdit="1"/>
              </p:cNvSpPr>
              <p:nvPr>
                <p:ph idx="1"/>
              </p:nvPr>
            </p:nvSpPr>
            <p:spPr>
              <a:xfrm>
                <a:off x="0" y="1080000"/>
                <a:ext cx="12192000" cy="1922193"/>
              </a:xfrm>
              <a:blipFill>
                <a:blip r:embed="rId3"/>
                <a:stretch>
                  <a:fillRect t="-1307" b="-1961"/>
                </a:stretch>
              </a:blipFill>
            </p:spPr>
            <p:txBody>
              <a:bodyPr/>
              <a:lstStyle/>
              <a:p>
                <a:r>
                  <a:rPr lang="zh-CN" altLang="en-US">
                    <a:noFill/>
                  </a:rPr>
                  <a:t> </a:t>
                </a:r>
              </a:p>
            </p:txBody>
          </p:sp>
        </mc:Fallback>
      </mc:AlternateContent>
      <p:pic>
        <p:nvPicPr>
          <p:cNvPr id="7" name="图片 6">
            <a:extLst>
              <a:ext uri="{FF2B5EF4-FFF2-40B4-BE49-F238E27FC236}">
                <a16:creationId xmlns:a16="http://schemas.microsoft.com/office/drawing/2014/main" id="{9A2559D6-7324-8DA6-D3C7-C080ED3F07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5853" y="3127109"/>
            <a:ext cx="4320000" cy="3104325"/>
          </a:xfrm>
          <a:prstGeom prst="rect">
            <a:avLst/>
          </a:prstGeom>
        </p:spPr>
      </p:pic>
      <p:pic>
        <p:nvPicPr>
          <p:cNvPr id="9" name="图片 8">
            <a:extLst>
              <a:ext uri="{FF2B5EF4-FFF2-40B4-BE49-F238E27FC236}">
                <a16:creationId xmlns:a16="http://schemas.microsoft.com/office/drawing/2014/main" id="{D659FD1C-DC3C-264E-DE53-40D816688AC3}"/>
              </a:ext>
            </a:extLst>
          </p:cNvPr>
          <p:cNvPicPr>
            <a:picLocks noChangeAspect="1"/>
          </p:cNvPicPr>
          <p:nvPr/>
        </p:nvPicPr>
        <p:blipFill>
          <a:blip r:embed="rId5"/>
          <a:stretch>
            <a:fillRect/>
          </a:stretch>
        </p:blipFill>
        <p:spPr>
          <a:xfrm rot="5400000">
            <a:off x="1165376" y="2519271"/>
            <a:ext cx="3100954" cy="4320000"/>
          </a:xfrm>
          <a:prstGeom prst="rect">
            <a:avLst/>
          </a:prstGeom>
        </p:spPr>
      </p:pic>
      <p:pic>
        <p:nvPicPr>
          <p:cNvPr id="3" name="图片 2">
            <a:extLst>
              <a:ext uri="{FF2B5EF4-FFF2-40B4-BE49-F238E27FC236}">
                <a16:creationId xmlns:a16="http://schemas.microsoft.com/office/drawing/2014/main" id="{03F89176-87E2-B8D5-4DBA-F893F83B25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 y="0"/>
            <a:ext cx="1085445" cy="1080000"/>
          </a:xfrm>
          <a:prstGeom prst="rect">
            <a:avLst/>
          </a:prstGeom>
        </p:spPr>
      </p:pic>
      <p:pic>
        <p:nvPicPr>
          <p:cNvPr id="8" name="图片 7">
            <a:extLst>
              <a:ext uri="{FF2B5EF4-FFF2-40B4-BE49-F238E27FC236}">
                <a16:creationId xmlns:a16="http://schemas.microsoft.com/office/drawing/2014/main" id="{A4F23832-01C4-62D5-C296-0580B22F659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5450" y="0"/>
            <a:ext cx="888554" cy="1080000"/>
          </a:xfrm>
          <a:prstGeom prst="rect">
            <a:avLst/>
          </a:prstGeom>
        </p:spPr>
      </p:pic>
      <p:cxnSp>
        <p:nvCxnSpPr>
          <p:cNvPr id="11" name="直线连接符 10">
            <a:extLst>
              <a:ext uri="{FF2B5EF4-FFF2-40B4-BE49-F238E27FC236}">
                <a16:creationId xmlns:a16="http://schemas.microsoft.com/office/drawing/2014/main" id="{707EAF1D-B97E-137F-EF24-4F6905968CC7}"/>
              </a:ext>
            </a:extLst>
          </p:cNvPr>
          <p:cNvCxnSpPr>
            <a:cxnSpLocks/>
          </p:cNvCxnSpPr>
          <p:nvPr/>
        </p:nvCxnSpPr>
        <p:spPr>
          <a:xfrm>
            <a:off x="5312600" y="4329280"/>
            <a:ext cx="298904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线连接符 12">
            <a:extLst>
              <a:ext uri="{FF2B5EF4-FFF2-40B4-BE49-F238E27FC236}">
                <a16:creationId xmlns:a16="http://schemas.microsoft.com/office/drawing/2014/main" id="{2F627787-730C-63C5-580A-3C783047B873}"/>
              </a:ext>
            </a:extLst>
          </p:cNvPr>
          <p:cNvCxnSpPr>
            <a:cxnSpLocks/>
          </p:cNvCxnSpPr>
          <p:nvPr/>
        </p:nvCxnSpPr>
        <p:spPr>
          <a:xfrm>
            <a:off x="8301644" y="4329280"/>
            <a:ext cx="0" cy="159492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椭圆 17">
            <a:extLst>
              <a:ext uri="{FF2B5EF4-FFF2-40B4-BE49-F238E27FC236}">
                <a16:creationId xmlns:a16="http://schemas.microsoft.com/office/drawing/2014/main" id="{9363A57B-22C0-F5DC-9858-0FB35F68DDBD}"/>
              </a:ext>
            </a:extLst>
          </p:cNvPr>
          <p:cNvSpPr>
            <a:spLocks noChangeAspect="1"/>
          </p:cNvSpPr>
          <p:nvPr/>
        </p:nvSpPr>
        <p:spPr>
          <a:xfrm>
            <a:off x="8265644" y="4293279"/>
            <a:ext cx="72000" cy="72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1730908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AB239-1998-B525-665D-BAF4DFCE4F7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7152E43-4545-659E-1251-FF9920D8F0B9}"/>
              </a:ext>
            </a:extLst>
          </p:cNvPr>
          <p:cNvSpPr>
            <a:spLocks noGrp="1"/>
          </p:cNvSpPr>
          <p:nvPr>
            <p:ph type="title"/>
          </p:nvPr>
        </p:nvSpPr>
        <p:spPr>
          <a:xfrm>
            <a:off x="0" y="360000"/>
            <a:ext cx="12192000" cy="535531"/>
          </a:xfrm>
        </p:spPr>
        <p:txBody>
          <a:bodyPr wrap="square">
            <a:spAutoFit/>
          </a:bodyPr>
          <a:lstStyle/>
          <a:p>
            <a:pPr algn="ctr"/>
            <a:r>
              <a:rPr lang="en-US" altLang="zh-CN" sz="3200" dirty="0">
                <a:latin typeface="Comic Sans MS" panose="030F0902030302020204" pitchFamily="66" charset="0"/>
                <a:ea typeface="Cambria Math" panose="02040503050406030204" pitchFamily="18" charset="0"/>
              </a:rPr>
              <a:t>4. Further selection</a:t>
            </a:r>
            <a:endParaRPr lang="zh-CN" altLang="en-US" sz="3200" dirty="0">
              <a:latin typeface="Comic Sans MS" panose="030F0902030302020204" pitchFamily="66" charset="0"/>
            </a:endParaRPr>
          </a:p>
        </p:txBody>
      </p:sp>
      <p:sp>
        <p:nvSpPr>
          <p:cNvPr id="4" name="日期占位符 3">
            <a:extLst>
              <a:ext uri="{FF2B5EF4-FFF2-40B4-BE49-F238E27FC236}">
                <a16:creationId xmlns:a16="http://schemas.microsoft.com/office/drawing/2014/main" id="{2B4E8475-0AD1-C350-86E1-48665D86049E}"/>
              </a:ext>
            </a:extLst>
          </p:cNvPr>
          <p:cNvSpPr>
            <a:spLocks noGrp="1"/>
          </p:cNvSpPr>
          <p:nvPr>
            <p:ph type="dt" sz="half" idx="10"/>
          </p:nvPr>
        </p:nvSpPr>
        <p:spPr/>
        <p:txBody>
          <a:bodyPr/>
          <a:lstStyle/>
          <a:p>
            <a:fld id="{A35CD19C-06E9-4AAC-B80C-DE4C22E21A18}" type="datetime1">
              <a:rPr lang="zh-CN" altLang="en-US" smtClean="0"/>
              <a:t>2025/7/29</a:t>
            </a:fld>
            <a:endParaRPr lang="zh-CN" altLang="en-US"/>
          </a:p>
        </p:txBody>
      </p:sp>
      <p:sp>
        <p:nvSpPr>
          <p:cNvPr id="5" name="页脚占位符 4">
            <a:extLst>
              <a:ext uri="{FF2B5EF4-FFF2-40B4-BE49-F238E27FC236}">
                <a16:creationId xmlns:a16="http://schemas.microsoft.com/office/drawing/2014/main" id="{5257ED97-7419-8E90-4253-BDEFC95EF9F8}"/>
              </a:ext>
            </a:extLst>
          </p:cNvPr>
          <p:cNvSpPr>
            <a:spLocks noGrp="1"/>
          </p:cNvSpPr>
          <p:nvPr>
            <p:ph type="ftr" sz="quarter" idx="11"/>
          </p:nvPr>
        </p:nvSpPr>
        <p:spPr/>
        <p:txBody>
          <a:bodyPr/>
          <a:lstStyle/>
          <a:p>
            <a:r>
              <a:rPr lang="en-US" altLang="zh-CN"/>
              <a:t>Examination of T/CP Invariance</a:t>
            </a:r>
            <a:endParaRPr lang="zh-CN" altLang="en-US"/>
          </a:p>
        </p:txBody>
      </p:sp>
      <p:sp>
        <p:nvSpPr>
          <p:cNvPr id="6" name="灯片编号占位符 5">
            <a:extLst>
              <a:ext uri="{FF2B5EF4-FFF2-40B4-BE49-F238E27FC236}">
                <a16:creationId xmlns:a16="http://schemas.microsoft.com/office/drawing/2014/main" id="{205D1BC7-BEB3-F80B-CE72-29FEB2D38170}"/>
              </a:ext>
            </a:extLst>
          </p:cNvPr>
          <p:cNvSpPr>
            <a:spLocks noGrp="1"/>
          </p:cNvSpPr>
          <p:nvPr>
            <p:ph type="sldNum" sz="quarter" idx="12"/>
          </p:nvPr>
        </p:nvSpPr>
        <p:spPr/>
        <p:txBody>
          <a:bodyPr/>
          <a:lstStyle/>
          <a:p>
            <a:fld id="{33038C33-7068-4225-BE1B-FBEE078717E7}" type="slidenum">
              <a:rPr lang="zh-CN" altLang="en-US" smtClean="0"/>
              <a:t>26</a:t>
            </a:fld>
            <a:endParaRPr lang="zh-CN" altLang="en-US"/>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64237BA2-90E6-AEFD-CF6F-10818A1FA784}"/>
                  </a:ext>
                </a:extLst>
              </p:cNvPr>
              <p:cNvSpPr txBox="1"/>
              <p:nvPr/>
            </p:nvSpPr>
            <p:spPr>
              <a:xfrm>
                <a:off x="0" y="1440000"/>
                <a:ext cx="12192000" cy="709200"/>
              </a:xfrm>
              <a:prstGeom prst="rect">
                <a:avLst/>
              </a:prstGeom>
              <a:noFill/>
            </p:spPr>
            <p:txBody>
              <a:bodyPr wrap="square" lIns="360000" rIns="360000" rtlCol="0">
                <a:spAutoFit/>
              </a:bodyPr>
              <a:lstStyle/>
              <a:p>
                <a:r>
                  <a:rPr kumimoji="1" lang="en-US" altLang="zh-CN" sz="2000" dirty="0">
                    <a:latin typeface="Comic Sans MS" panose="030F0902030302020204" pitchFamily="66" charset="0"/>
                    <a:ea typeface="Cambria Math" panose="02040503050406030204" pitchFamily="18" charset="0"/>
                  </a:rPr>
                  <a:t>The left background</a:t>
                </a:r>
              </a:p>
              <a:p>
                <a:r>
                  <a:rPr kumimoji="1" lang="en-US" altLang="zh-CN" sz="2000" dirty="0">
                    <a:latin typeface="Comic Sans MS" panose="030F0902030302020204" pitchFamily="66" charset="0"/>
                    <a:ea typeface="Cambria Math" panose="02040503050406030204" pitchFamily="18" charset="0"/>
                  </a:rPr>
                  <a:t>Need the miss mass and miss </a:t>
                </a:r>
                <a14:m>
                  <m:oMath xmlns:m="http://schemas.openxmlformats.org/officeDocument/2006/math">
                    <m:r>
                      <m:rPr>
                        <m:nor/>
                      </m:rPr>
                      <a:rPr kumimoji="1" lang="en-US" altLang="zh-CN" sz="2000" i="0" dirty="0" smtClean="0">
                        <a:latin typeface="Comic Sans MS" panose="030F0902030302020204" pitchFamily="66" charset="0"/>
                        <a:ea typeface="Cambria Math" panose="02040503050406030204" pitchFamily="18" charset="0"/>
                      </a:rPr>
                      <m:t>cos</m:t>
                    </m:r>
                    <m:r>
                      <m:rPr>
                        <m:nor/>
                      </m:rPr>
                      <a:rPr kumimoji="1" lang="en-US" altLang="zh-CN" sz="2000" b="0" i="0" dirty="0" smtClean="0">
                        <a:latin typeface="Comic Sans MS" panose="030F0902030302020204" pitchFamily="66" charset="0"/>
                        <a:ea typeface="Cambria Math" panose="02040503050406030204" pitchFamily="18" charset="0"/>
                      </a:rPr>
                      <m:t>θ</m:t>
                    </m:r>
                  </m:oMath>
                </a14:m>
                <a:endParaRPr kumimoji="1" lang="en-US" altLang="zh-CN" sz="2000" dirty="0">
                  <a:latin typeface="Comic Sans MS" panose="030F0902030302020204" pitchFamily="66" charset="0"/>
                  <a:ea typeface="Cambria Math" panose="02040503050406030204" pitchFamily="18" charset="0"/>
                </a:endParaRPr>
              </a:p>
            </p:txBody>
          </p:sp>
        </mc:Choice>
        <mc:Fallback xmlns="">
          <p:sp>
            <p:nvSpPr>
              <p:cNvPr id="9" name="文本框 8">
                <a:extLst>
                  <a:ext uri="{FF2B5EF4-FFF2-40B4-BE49-F238E27FC236}">
                    <a16:creationId xmlns:a16="http://schemas.microsoft.com/office/drawing/2014/main" id="{64237BA2-90E6-AEFD-CF6F-10818A1FA784}"/>
                  </a:ext>
                </a:extLst>
              </p:cNvPr>
              <p:cNvSpPr txBox="1">
                <a:spLocks noRot="1" noChangeAspect="1" noMove="1" noResize="1" noEditPoints="1" noAdjustHandles="1" noChangeArrowheads="1" noChangeShapeType="1" noTextEdit="1"/>
              </p:cNvSpPr>
              <p:nvPr/>
            </p:nvSpPr>
            <p:spPr>
              <a:xfrm>
                <a:off x="0" y="1440000"/>
                <a:ext cx="12192000" cy="709200"/>
              </a:xfrm>
              <a:prstGeom prst="rect">
                <a:avLst/>
              </a:prstGeom>
              <a:blipFill>
                <a:blip r:embed="rId2"/>
                <a:stretch>
                  <a:fillRect t="-5263" b="-1403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0463CD96-E9D4-5377-6265-27B5EE9B6350}"/>
                  </a:ext>
                </a:extLst>
              </p:cNvPr>
              <p:cNvSpPr txBox="1"/>
              <p:nvPr/>
            </p:nvSpPr>
            <p:spPr>
              <a:xfrm>
                <a:off x="360000" y="2802161"/>
                <a:ext cx="4223575" cy="1253677"/>
              </a:xfrm>
              <a:prstGeom prst="rect">
                <a:avLst/>
              </a:prstGeom>
              <a:noFill/>
            </p:spPr>
            <p:txBody>
              <a:bodyPr wrap="square">
                <a:spAutoFit/>
              </a:bodyPr>
              <a:lstStyle/>
              <a:p>
                <a:pPr marL="342900" indent="-342900">
                  <a:lnSpc>
                    <a:spcPct val="100000"/>
                  </a:lnSpc>
                  <a:buFont typeface="Wingdings" pitchFamily="2" charset="2"/>
                  <a:buChar char="ü"/>
                </a:pPr>
                <a14:m>
                  <m:oMath xmlns:m="http://schemas.openxmlformats.org/officeDocument/2006/math">
                    <m:sSub>
                      <m:sSubPr>
                        <m:ctrlPr>
                          <a:rPr lang="en-US" altLang="zh-CN" sz="2000" i="1" dirty="0" smtClean="0">
                            <a:latin typeface="Cambria Math" panose="02040503050406030204" pitchFamily="18" charset="0"/>
                            <a:ea typeface="宋体" panose="02010600030101010101" pitchFamily="2" charset="-122"/>
                          </a:rPr>
                        </m:ctrlPr>
                      </m:sSubPr>
                      <m:e>
                        <m:r>
                          <a:rPr lang="en-US" altLang="zh-CN" sz="2000" i="1" dirty="0">
                            <a:latin typeface="Cambria Math" panose="02040503050406030204" pitchFamily="18" charset="0"/>
                            <a:ea typeface="宋体" panose="02010600030101010101" pitchFamily="2" charset="-122"/>
                          </a:rPr>
                          <m:t>𝑀</m:t>
                        </m:r>
                      </m:e>
                      <m:sub>
                        <m:r>
                          <a:rPr lang="en-US" altLang="zh-CN" sz="2000" i="1" dirty="0">
                            <a:latin typeface="Cambria Math" panose="02040503050406030204" pitchFamily="18" charset="0"/>
                            <a:ea typeface="宋体" panose="02010600030101010101" pitchFamily="2" charset="-122"/>
                          </a:rPr>
                          <m:t>𝑚𝑖𝑠𝑠</m:t>
                        </m:r>
                      </m:sub>
                    </m:sSub>
                    <m:r>
                      <a:rPr lang="en-US" altLang="zh-CN" sz="2000" i="1" dirty="0">
                        <a:latin typeface="Cambria Math" panose="02040503050406030204" pitchFamily="18" charset="0"/>
                        <a:ea typeface="宋体" panose="02010600030101010101" pitchFamily="2" charset="-122"/>
                      </a:rPr>
                      <m:t>=</m:t>
                    </m:r>
                    <m:d>
                      <m:dPr>
                        <m:ctrlPr>
                          <a:rPr lang="en-US" altLang="zh-CN" sz="2000" i="1" dirty="0">
                            <a:latin typeface="Cambria Math" panose="02040503050406030204" pitchFamily="18" charset="0"/>
                          </a:rPr>
                        </m:ctrlPr>
                      </m:dPr>
                      <m:e>
                        <m:r>
                          <m:rPr>
                            <m:sty m:val="p"/>
                          </m:rPr>
                          <a:rPr lang="en-US" altLang="zh-CN" sz="2000" i="1" dirty="0">
                            <a:latin typeface="Cambria Math" panose="02040503050406030204" pitchFamily="18" charset="0"/>
                          </a:rPr>
                          <m:t>P</m:t>
                        </m:r>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4</m:t>
                            </m:r>
                          </m:e>
                          <m:sub>
                            <m:r>
                              <a:rPr lang="en-US" altLang="zh-CN" sz="2000" i="1" dirty="0">
                                <a:latin typeface="Cambria Math" panose="02040503050406030204" pitchFamily="18" charset="0"/>
                              </a:rPr>
                              <m:t>𝜓</m:t>
                            </m:r>
                            <m:d>
                              <m:dPr>
                                <m:ctrlPr>
                                  <a:rPr lang="en-US" altLang="zh-CN" sz="2000" i="1" dirty="0">
                                    <a:latin typeface="Cambria Math" panose="02040503050406030204" pitchFamily="18" charset="0"/>
                                  </a:rPr>
                                </m:ctrlPr>
                              </m:dPr>
                              <m:e>
                                <m:r>
                                  <a:rPr lang="en-US" altLang="zh-CN" sz="2000" i="1" dirty="0">
                                    <a:latin typeface="Cambria Math" panose="02040503050406030204" pitchFamily="18" charset="0"/>
                                  </a:rPr>
                                  <m:t>2</m:t>
                                </m:r>
                                <m:r>
                                  <a:rPr lang="en-US" altLang="zh-CN" sz="2000" i="1" dirty="0">
                                    <a:latin typeface="Cambria Math" panose="02040503050406030204" pitchFamily="18" charset="0"/>
                                  </a:rPr>
                                  <m:t>𝑆</m:t>
                                </m:r>
                              </m:e>
                            </m:d>
                          </m:sub>
                        </m:sSub>
                        <m:r>
                          <a:rPr lang="en-US" altLang="zh-CN" sz="2000" i="1" dirty="0">
                            <a:latin typeface="Cambria Math" panose="02040503050406030204" pitchFamily="18" charset="0"/>
                          </a:rPr>
                          <m:t>−</m:t>
                        </m:r>
                        <m:r>
                          <m:rPr>
                            <m:sty m:val="p"/>
                          </m:rPr>
                          <a:rPr lang="en-US" altLang="zh-CN" sz="2000" i="1" dirty="0">
                            <a:latin typeface="Cambria Math" panose="02040503050406030204" pitchFamily="18" charset="0"/>
                          </a:rPr>
                          <m:t>P</m:t>
                        </m:r>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4</m:t>
                            </m:r>
                          </m:e>
                          <m:sub>
                            <m:r>
                              <a:rPr lang="en-US" altLang="zh-CN" sz="2000" i="1" dirty="0">
                                <a:latin typeface="Cambria Math" panose="02040503050406030204" pitchFamily="18" charset="0"/>
                              </a:rPr>
                              <m:t>𝑙𝑙</m:t>
                            </m:r>
                          </m:sub>
                        </m:sSub>
                      </m:e>
                    </m:d>
                    <m:r>
                      <a:rPr lang="en-US" altLang="zh-CN" sz="2000" i="1" dirty="0">
                        <a:latin typeface="Cambria Math" panose="02040503050406030204" pitchFamily="18" charset="0"/>
                        <a:ea typeface="Cambria Math" panose="02040503050406030204" pitchFamily="18" charset="0"/>
                      </a:rPr>
                      <m:t>∙</m:t>
                    </m:r>
                    <m:r>
                      <m:rPr>
                        <m:sty m:val="p"/>
                      </m:rPr>
                      <a:rPr lang="en-US" altLang="zh-CN" sz="2000" i="1" dirty="0">
                        <a:latin typeface="Cambria Math" panose="02040503050406030204" pitchFamily="18" charset="0"/>
                      </a:rPr>
                      <m:t>m</m:t>
                    </m:r>
                    <m:r>
                      <a:rPr lang="en-US" altLang="zh-CN" sz="2000" i="1" dirty="0">
                        <a:latin typeface="Cambria Math" panose="02040503050406030204" pitchFamily="18" charset="0"/>
                      </a:rPr>
                      <m:t>()</m:t>
                    </m:r>
                  </m:oMath>
                </a14:m>
                <a:endParaRPr lang="en-US" altLang="zh-CN" sz="2000" dirty="0">
                  <a:latin typeface="Cambria Math" panose="02040503050406030204" pitchFamily="18" charset="0"/>
                  <a:ea typeface="宋体" panose="02010600030101010101" pitchFamily="2" charset="-122"/>
                </a:endParaRPr>
              </a:p>
              <a:p>
                <a:pPr marL="342900" indent="-342900">
                  <a:lnSpc>
                    <a:spcPct val="100000"/>
                  </a:lnSpc>
                  <a:buFont typeface="Wingdings" pitchFamily="2" charset="2"/>
                  <a:buChar char="ü"/>
                </a:pPr>
                <a:endParaRPr lang="en-US" altLang="zh-CN" sz="2000" dirty="0">
                  <a:latin typeface="Cambria Math" panose="02040503050406030204" pitchFamily="18" charset="0"/>
                  <a:ea typeface="宋体" panose="02010600030101010101" pitchFamily="2" charset="-122"/>
                </a:endParaRPr>
              </a:p>
              <a:p>
                <a:pPr marL="342900" indent="-342900">
                  <a:buFont typeface="Wingdings" pitchFamily="2" charset="2"/>
                  <a:buChar char="ü"/>
                </a:pPr>
                <a14:m>
                  <m:oMath xmlns:m="http://schemas.openxmlformats.org/officeDocument/2006/math">
                    <m:r>
                      <m:rPr>
                        <m:sty m:val="p"/>
                      </m:rPr>
                      <a:rPr lang="en-US" altLang="zh-CN" sz="2000" i="1" dirty="0" smtClean="0">
                        <a:latin typeface="Cambria Math" panose="02040503050406030204" pitchFamily="18" charset="0"/>
                        <a:ea typeface="宋体" panose="02010600030101010101" pitchFamily="2" charset="-122"/>
                      </a:rPr>
                      <m:t>cos</m:t>
                    </m:r>
                    <m:sSub>
                      <m:sSubPr>
                        <m:ctrlPr>
                          <a:rPr lang="en-US" altLang="zh-CN" sz="2000" i="1" dirty="0" err="1">
                            <a:latin typeface="Cambria Math" panose="02040503050406030204" pitchFamily="18" charset="0"/>
                            <a:ea typeface="宋体" panose="02010600030101010101" pitchFamily="2" charset="-122"/>
                          </a:rPr>
                        </m:ctrlPr>
                      </m:sSubPr>
                      <m:e>
                        <m:r>
                          <a:rPr lang="en-US" altLang="zh-CN" sz="2000" i="1" dirty="0">
                            <a:latin typeface="Cambria Math" panose="02040503050406030204" pitchFamily="18" charset="0"/>
                            <a:ea typeface="宋体" panose="02010600030101010101" pitchFamily="2" charset="-122"/>
                          </a:rPr>
                          <m:t>𝜃</m:t>
                        </m:r>
                      </m:e>
                      <m:sub>
                        <m:r>
                          <a:rPr lang="en-US" altLang="zh-CN" sz="2000" i="1" dirty="0">
                            <a:latin typeface="Cambria Math" panose="02040503050406030204" pitchFamily="18" charset="0"/>
                            <a:ea typeface="宋体" panose="02010600030101010101" pitchFamily="2" charset="-122"/>
                          </a:rPr>
                          <m:t>𝑚𝑖𝑠𝑠</m:t>
                        </m:r>
                      </m:sub>
                    </m:sSub>
                    <m:r>
                      <a:rPr lang="en-US" altLang="zh-CN" sz="2000" i="1" dirty="0">
                        <a:latin typeface="Cambria Math" panose="02040503050406030204" pitchFamily="18" charset="0"/>
                        <a:ea typeface="宋体" panose="02010600030101010101" pitchFamily="2" charset="-122"/>
                      </a:rPr>
                      <m:t>=</m:t>
                    </m:r>
                    <m:f>
                      <m:fPr>
                        <m:ctrlPr>
                          <a:rPr lang="en-US" altLang="zh-CN" sz="2000" i="1" dirty="0">
                            <a:latin typeface="Cambria Math" panose="02040503050406030204" pitchFamily="18" charset="0"/>
                            <a:ea typeface="宋体" panose="02010600030101010101" pitchFamily="2" charset="-122"/>
                          </a:rPr>
                        </m:ctrlPr>
                      </m:fPr>
                      <m:num>
                        <m:r>
                          <a:rPr lang="en-US" altLang="zh-CN" sz="2000" i="1" dirty="0">
                            <a:latin typeface="Cambria Math" panose="02040503050406030204" pitchFamily="18" charset="0"/>
                            <a:ea typeface="宋体" panose="02010600030101010101" pitchFamily="2" charset="-122"/>
                          </a:rPr>
                          <m:t>−</m:t>
                        </m:r>
                        <m:sSub>
                          <m:sSubPr>
                            <m:ctrlPr>
                              <a:rPr lang="en-US" altLang="zh-CN" sz="2000" i="1" dirty="0">
                                <a:latin typeface="Cambria Math" panose="02040503050406030204" pitchFamily="18" charset="0"/>
                                <a:ea typeface="宋体" panose="02010600030101010101" pitchFamily="2" charset="-122"/>
                              </a:rPr>
                            </m:ctrlPr>
                          </m:sSubPr>
                          <m:e>
                            <m:d>
                              <m:dPr>
                                <m:ctrlPr>
                                  <a:rPr lang="en-US" altLang="zh-CN" sz="2000" i="1" dirty="0">
                                    <a:latin typeface="Cambria Math" panose="02040503050406030204" pitchFamily="18" charset="0"/>
                                    <a:ea typeface="宋体" panose="02010600030101010101" pitchFamily="2" charset="-122"/>
                                  </a:rPr>
                                </m:ctrlPr>
                              </m:dPr>
                              <m:e>
                                <m:sSub>
                                  <m:sSubPr>
                                    <m:ctrlPr>
                                      <a:rPr lang="en-US" altLang="zh-CN" sz="2000" i="1" dirty="0">
                                        <a:latin typeface="Cambria Math" panose="02040503050406030204" pitchFamily="18" charset="0"/>
                                      </a:rPr>
                                    </m:ctrlPr>
                                  </m:sSubPr>
                                  <m:e>
                                    <m:r>
                                      <a:rPr lang="en-US" altLang="zh-CN" sz="2000" b="0" i="1" dirty="0" smtClean="0">
                                        <a:latin typeface="Cambria Math" panose="02040503050406030204" pitchFamily="18" charset="0"/>
                                      </a:rPr>
                                      <m:t>𝑝</m:t>
                                    </m:r>
                                  </m:e>
                                  <m:sub>
                                    <m:r>
                                      <a:rPr lang="pl-PL" altLang="zh-CN" sz="2000" i="1" dirty="0">
                                        <a:latin typeface="Cambria Math" panose="02040503050406030204" pitchFamily="18" charset="0"/>
                                      </a:rPr>
                                      <m:t>1</m:t>
                                    </m:r>
                                  </m:sub>
                                </m:sSub>
                                <m:r>
                                  <a:rPr lang="pl-PL" altLang="zh-CN" sz="2000" i="1" dirty="0">
                                    <a:latin typeface="Cambria Math" panose="02040503050406030204" pitchFamily="18" charset="0"/>
                                  </a:rPr>
                                  <m:t>+</m:t>
                                </m:r>
                                <m:sSub>
                                  <m:sSubPr>
                                    <m:ctrlPr>
                                      <a:rPr lang="en-US" altLang="zh-CN" sz="2000" i="1" dirty="0">
                                        <a:latin typeface="Cambria Math" panose="02040503050406030204" pitchFamily="18" charset="0"/>
                                      </a:rPr>
                                    </m:ctrlPr>
                                  </m:sSubPr>
                                  <m:e>
                                    <m:r>
                                      <a:rPr lang="en-US" altLang="zh-CN" sz="2000" b="0" i="1" dirty="0" smtClean="0">
                                        <a:latin typeface="Cambria Math" panose="02040503050406030204" pitchFamily="18" charset="0"/>
                                      </a:rPr>
                                      <m:t>𝑝</m:t>
                                    </m:r>
                                  </m:e>
                                  <m:sub>
                                    <m:r>
                                      <a:rPr lang="pl-PL" altLang="zh-CN" sz="2000" i="1" dirty="0">
                                        <a:latin typeface="Cambria Math" panose="02040503050406030204" pitchFamily="18" charset="0"/>
                                      </a:rPr>
                                      <m:t>2</m:t>
                                    </m:r>
                                  </m:sub>
                                </m:sSub>
                              </m:e>
                            </m:d>
                          </m:e>
                          <m:sub>
                            <m:r>
                              <a:rPr lang="en-US" altLang="zh-CN" sz="2000" b="0" i="1" dirty="0" smtClean="0">
                                <a:latin typeface="Cambria Math" panose="02040503050406030204" pitchFamily="18" charset="0"/>
                              </a:rPr>
                              <m:t>𝑧</m:t>
                            </m:r>
                          </m:sub>
                        </m:sSub>
                      </m:num>
                      <m:den>
                        <m:r>
                          <a:rPr lang="en-US" altLang="zh-CN" sz="2000" i="1" dirty="0">
                            <a:latin typeface="Cambria Math" panose="02040503050406030204" pitchFamily="18" charset="0"/>
                            <a:ea typeface="宋体" panose="02010600030101010101" pitchFamily="2" charset="-122"/>
                          </a:rPr>
                          <m:t>|</m:t>
                        </m:r>
                        <m:sSub>
                          <m:sSubPr>
                            <m:ctrlPr>
                              <a:rPr lang="en-US" altLang="zh-CN" sz="2000" i="1" dirty="0">
                                <a:latin typeface="Cambria Math" panose="02040503050406030204" pitchFamily="18" charset="0"/>
                              </a:rPr>
                            </m:ctrlPr>
                          </m:sSubPr>
                          <m:e>
                            <m:r>
                              <a:rPr lang="en-US" altLang="zh-CN" sz="2000" b="0" i="1" dirty="0" smtClean="0">
                                <a:latin typeface="Cambria Math" panose="02040503050406030204" pitchFamily="18" charset="0"/>
                              </a:rPr>
                              <m:t>𝑝</m:t>
                            </m:r>
                          </m:e>
                          <m:sub>
                            <m:r>
                              <a:rPr lang="pl-PL" altLang="zh-CN" sz="2000" i="1" dirty="0">
                                <a:latin typeface="Cambria Math" panose="02040503050406030204" pitchFamily="18" charset="0"/>
                              </a:rPr>
                              <m:t>1</m:t>
                            </m:r>
                          </m:sub>
                        </m:sSub>
                        <m:r>
                          <a:rPr lang="pl-PL" altLang="zh-CN" sz="2000" i="1" dirty="0">
                            <a:latin typeface="Cambria Math" panose="02040503050406030204" pitchFamily="18" charset="0"/>
                          </a:rPr>
                          <m:t>+</m:t>
                        </m:r>
                        <m:sSub>
                          <m:sSubPr>
                            <m:ctrlPr>
                              <a:rPr lang="en-US" altLang="zh-CN" sz="2000" i="1" dirty="0">
                                <a:latin typeface="Cambria Math" panose="02040503050406030204" pitchFamily="18" charset="0"/>
                              </a:rPr>
                            </m:ctrlPr>
                          </m:sSubPr>
                          <m:e>
                            <m:r>
                              <a:rPr lang="en-US" altLang="zh-CN" sz="2000" b="0" i="1" dirty="0" smtClean="0">
                                <a:latin typeface="Cambria Math" panose="02040503050406030204" pitchFamily="18" charset="0"/>
                              </a:rPr>
                              <m:t>𝑝</m:t>
                            </m:r>
                          </m:e>
                          <m:sub>
                            <m:r>
                              <a:rPr lang="pl-PL" altLang="zh-CN" sz="2000" i="1" dirty="0">
                                <a:latin typeface="Cambria Math" panose="02040503050406030204" pitchFamily="18" charset="0"/>
                              </a:rPr>
                              <m:t>2</m:t>
                            </m:r>
                          </m:sub>
                        </m:sSub>
                        <m:r>
                          <a:rPr lang="en-US" altLang="zh-CN" sz="2000" i="1" dirty="0">
                            <a:latin typeface="Cambria Math" panose="02040503050406030204" pitchFamily="18" charset="0"/>
                          </a:rPr>
                          <m:t>|</m:t>
                        </m:r>
                      </m:den>
                    </m:f>
                  </m:oMath>
                </a14:m>
                <a:endParaRPr lang="en-US" altLang="zh-CN" sz="1800" dirty="0">
                  <a:latin typeface="Cambria Math" panose="02040503050406030204" pitchFamily="18" charset="0"/>
                  <a:ea typeface="宋体" panose="02010600030101010101" pitchFamily="2" charset="-122"/>
                </a:endParaRPr>
              </a:p>
            </p:txBody>
          </p:sp>
        </mc:Choice>
        <mc:Fallback xmlns="">
          <p:sp>
            <p:nvSpPr>
              <p:cNvPr id="11" name="文本框 10">
                <a:extLst>
                  <a:ext uri="{FF2B5EF4-FFF2-40B4-BE49-F238E27FC236}">
                    <a16:creationId xmlns:a16="http://schemas.microsoft.com/office/drawing/2014/main" id="{0463CD96-E9D4-5377-6265-27B5EE9B6350}"/>
                  </a:ext>
                </a:extLst>
              </p:cNvPr>
              <p:cNvSpPr txBox="1">
                <a:spLocks noRot="1" noChangeAspect="1" noMove="1" noResize="1" noEditPoints="1" noAdjustHandles="1" noChangeArrowheads="1" noChangeShapeType="1" noTextEdit="1"/>
              </p:cNvSpPr>
              <p:nvPr/>
            </p:nvSpPr>
            <p:spPr>
              <a:xfrm>
                <a:off x="360000" y="2802161"/>
                <a:ext cx="4223575" cy="1253677"/>
              </a:xfrm>
              <a:prstGeom prst="rect">
                <a:avLst/>
              </a:prstGeom>
              <a:blipFill>
                <a:blip r:embed="rId4"/>
                <a:stretch>
                  <a:fillRect l="-1201" b="-2000"/>
                </a:stretch>
              </a:blipFill>
            </p:spPr>
            <p:txBody>
              <a:bodyPr/>
              <a:lstStyle/>
              <a:p>
                <a:r>
                  <a:rPr lang="zh-CN" altLang="en-US">
                    <a:noFill/>
                  </a:rPr>
                  <a:t> </a:t>
                </a:r>
              </a:p>
            </p:txBody>
          </p:sp>
        </mc:Fallback>
      </mc:AlternateContent>
      <p:pic>
        <p:nvPicPr>
          <p:cNvPr id="10" name="图片 9">
            <a:extLst>
              <a:ext uri="{FF2B5EF4-FFF2-40B4-BE49-F238E27FC236}">
                <a16:creationId xmlns:a16="http://schemas.microsoft.com/office/drawing/2014/main" id="{2B2E64FB-9455-2A3A-193D-EB11F4A752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1585" y="908999"/>
            <a:ext cx="4568830" cy="5040000"/>
          </a:xfrm>
          <a:prstGeom prst="rect">
            <a:avLst/>
          </a:prstGeom>
        </p:spPr>
      </p:pic>
      <p:sp>
        <p:nvSpPr>
          <p:cNvPr id="8" name="矩形 7">
            <a:extLst>
              <a:ext uri="{FF2B5EF4-FFF2-40B4-BE49-F238E27FC236}">
                <a16:creationId xmlns:a16="http://schemas.microsoft.com/office/drawing/2014/main" id="{5978AD5C-0261-935E-84D8-638FB3D7D8F0}"/>
              </a:ext>
            </a:extLst>
          </p:cNvPr>
          <p:cNvSpPr/>
          <p:nvPr/>
        </p:nvSpPr>
        <p:spPr>
          <a:xfrm>
            <a:off x="6441586" y="2423520"/>
            <a:ext cx="4750670" cy="3525479"/>
          </a:xfrm>
          <a:prstGeom prst="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3" name="图片 2">
            <a:extLst>
              <a:ext uri="{FF2B5EF4-FFF2-40B4-BE49-F238E27FC236}">
                <a16:creationId xmlns:a16="http://schemas.microsoft.com/office/drawing/2014/main" id="{525547E0-7268-E22A-8860-F404F1E5C1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 y="0"/>
            <a:ext cx="1085445" cy="1080000"/>
          </a:xfrm>
          <a:prstGeom prst="rect">
            <a:avLst/>
          </a:prstGeom>
        </p:spPr>
      </p:pic>
      <p:pic>
        <p:nvPicPr>
          <p:cNvPr id="7" name="图片 6">
            <a:extLst>
              <a:ext uri="{FF2B5EF4-FFF2-40B4-BE49-F238E27FC236}">
                <a16:creationId xmlns:a16="http://schemas.microsoft.com/office/drawing/2014/main" id="{D057696C-AE1F-9850-BC85-76C986B777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5450" y="0"/>
            <a:ext cx="888554" cy="1080000"/>
          </a:xfrm>
          <a:prstGeom prst="rect">
            <a:avLst/>
          </a:prstGeom>
        </p:spPr>
      </p:pic>
    </p:spTree>
    <p:extLst>
      <p:ext uri="{BB962C8B-B14F-4D97-AF65-F5344CB8AC3E}">
        <p14:creationId xmlns:p14="http://schemas.microsoft.com/office/powerpoint/2010/main" val="3664140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7C0DA3-0751-4AEF-946F-29217D6F77A5}"/>
              </a:ext>
            </a:extLst>
          </p:cNvPr>
          <p:cNvSpPr>
            <a:spLocks noGrp="1"/>
          </p:cNvSpPr>
          <p:nvPr>
            <p:ph type="title"/>
          </p:nvPr>
        </p:nvSpPr>
        <p:spPr>
          <a:xfrm>
            <a:off x="0" y="360000"/>
            <a:ext cx="12192000" cy="535531"/>
          </a:xfrm>
        </p:spPr>
        <p:txBody>
          <a:bodyPr wrap="square">
            <a:spAutoFit/>
          </a:bodyPr>
          <a:lstStyle/>
          <a:p>
            <a:pPr algn="ctr"/>
            <a:r>
              <a:rPr lang="en-US" altLang="zh-CN" sz="3200" dirty="0">
                <a:latin typeface="Comic Sans MS" panose="030F0902030302020204" pitchFamily="66" charset="0"/>
                <a:ea typeface="Cambria Math" panose="02040503050406030204" pitchFamily="18" charset="0"/>
              </a:rPr>
              <a:t>4. Further selection</a:t>
            </a:r>
            <a:endParaRPr lang="zh-CN" altLang="en-US" sz="3200" dirty="0">
              <a:latin typeface="Comic Sans MS" panose="030F0902030302020204" pitchFamily="66" charset="0"/>
            </a:endParaRPr>
          </a:p>
        </p:txBody>
      </p:sp>
      <p:sp>
        <p:nvSpPr>
          <p:cNvPr id="4" name="日期占位符 3">
            <a:extLst>
              <a:ext uri="{FF2B5EF4-FFF2-40B4-BE49-F238E27FC236}">
                <a16:creationId xmlns:a16="http://schemas.microsoft.com/office/drawing/2014/main" id="{1BC4E703-6F3F-4B63-92EC-1568D8F3145F}"/>
              </a:ext>
            </a:extLst>
          </p:cNvPr>
          <p:cNvSpPr>
            <a:spLocks noGrp="1"/>
          </p:cNvSpPr>
          <p:nvPr>
            <p:ph type="dt" sz="half" idx="10"/>
          </p:nvPr>
        </p:nvSpPr>
        <p:spPr/>
        <p:txBody>
          <a:bodyPr/>
          <a:lstStyle/>
          <a:p>
            <a:fld id="{A35CD19C-06E9-4AAC-B80C-DE4C22E21A18}" type="datetime1">
              <a:rPr lang="zh-CN" altLang="en-US" smtClean="0"/>
              <a:t>2025/7/29</a:t>
            </a:fld>
            <a:endParaRPr lang="zh-CN" altLang="en-US"/>
          </a:p>
        </p:txBody>
      </p:sp>
      <p:sp>
        <p:nvSpPr>
          <p:cNvPr id="5" name="页脚占位符 4">
            <a:extLst>
              <a:ext uri="{FF2B5EF4-FFF2-40B4-BE49-F238E27FC236}">
                <a16:creationId xmlns:a16="http://schemas.microsoft.com/office/drawing/2014/main" id="{AD5FF48E-5F74-4F47-A8D3-E86247C3B920}"/>
              </a:ext>
            </a:extLst>
          </p:cNvPr>
          <p:cNvSpPr>
            <a:spLocks noGrp="1"/>
          </p:cNvSpPr>
          <p:nvPr>
            <p:ph type="ftr" sz="quarter" idx="11"/>
          </p:nvPr>
        </p:nvSpPr>
        <p:spPr/>
        <p:txBody>
          <a:bodyPr/>
          <a:lstStyle/>
          <a:p>
            <a:r>
              <a:rPr lang="en-US" altLang="zh-CN"/>
              <a:t>Examination of T/CP Invariance</a:t>
            </a:r>
            <a:endParaRPr lang="zh-CN" altLang="en-US"/>
          </a:p>
        </p:txBody>
      </p:sp>
      <p:sp>
        <p:nvSpPr>
          <p:cNvPr id="6" name="灯片编号占位符 5">
            <a:extLst>
              <a:ext uri="{FF2B5EF4-FFF2-40B4-BE49-F238E27FC236}">
                <a16:creationId xmlns:a16="http://schemas.microsoft.com/office/drawing/2014/main" id="{E8DACCF7-2882-45B1-9A82-DDC88A155D81}"/>
              </a:ext>
            </a:extLst>
          </p:cNvPr>
          <p:cNvSpPr>
            <a:spLocks noGrp="1"/>
          </p:cNvSpPr>
          <p:nvPr>
            <p:ph type="sldNum" sz="quarter" idx="12"/>
          </p:nvPr>
        </p:nvSpPr>
        <p:spPr/>
        <p:txBody>
          <a:bodyPr/>
          <a:lstStyle/>
          <a:p>
            <a:fld id="{33038C33-7068-4225-BE1B-FBEE078717E7}" type="slidenum">
              <a:rPr lang="zh-CN" altLang="en-US" smtClean="0"/>
              <a:t>27</a:t>
            </a:fld>
            <a:endParaRPr lang="zh-CN" altLang="en-US"/>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5554C99F-046F-ADA6-5EC8-4211308B9500}"/>
                  </a:ext>
                </a:extLst>
              </p:cNvPr>
              <p:cNvSpPr txBox="1"/>
              <p:nvPr/>
            </p:nvSpPr>
            <p:spPr>
              <a:xfrm>
                <a:off x="0" y="1440000"/>
                <a:ext cx="12192000" cy="802977"/>
              </a:xfrm>
              <a:prstGeom prst="rect">
                <a:avLst/>
              </a:prstGeom>
              <a:noFill/>
            </p:spPr>
            <p:txBody>
              <a:bodyPr wrap="square" lIns="360000">
                <a:spAutoFit/>
              </a:bodyPr>
              <a:lstStyle/>
              <a:p>
                <a:pPr marL="342900" indent="-342900">
                  <a:lnSpc>
                    <a:spcPct val="120000"/>
                  </a:lnSpc>
                  <a:buFont typeface="Wingdings" pitchFamily="2" charset="2"/>
                  <a:buChar char="Ø"/>
                </a:pPr>
                <a:r>
                  <a:rPr lang="en-US" altLang="zh-CN" sz="2000" dirty="0">
                    <a:latin typeface="Comic Sans MS" panose="030F0902030302020204" pitchFamily="66" charset="0"/>
                    <a:ea typeface="宋体" panose="02010600030101010101" pitchFamily="2" charset="-122"/>
                  </a:rPr>
                  <a:t>The missing mass: </a:t>
                </a:r>
                <a14:m>
                  <m:oMath xmlns:m="http://schemas.openxmlformats.org/officeDocument/2006/math">
                    <m:sSub>
                      <m:sSubPr>
                        <m:ctrlPr>
                          <a:rPr lang="en-US" altLang="zh-CN" sz="2000" i="1" dirty="0">
                            <a:latin typeface="Cambria Math" panose="02040503050406030204" pitchFamily="18" charset="0"/>
                            <a:ea typeface="宋体" panose="02010600030101010101" pitchFamily="2" charset="-122"/>
                          </a:rPr>
                        </m:ctrlPr>
                      </m:sSubPr>
                      <m:e>
                        <m:r>
                          <a:rPr lang="en-US" altLang="zh-CN" sz="2000" i="1" dirty="0">
                            <a:latin typeface="Cambria Math" panose="02040503050406030204" pitchFamily="18" charset="0"/>
                            <a:ea typeface="宋体" panose="02010600030101010101" pitchFamily="2" charset="-122"/>
                          </a:rPr>
                          <m:t>𝑀</m:t>
                        </m:r>
                      </m:e>
                      <m:sub>
                        <m:r>
                          <a:rPr lang="en-US" altLang="zh-CN" sz="2000" i="1" dirty="0">
                            <a:latin typeface="Cambria Math" panose="02040503050406030204" pitchFamily="18" charset="0"/>
                            <a:ea typeface="宋体" panose="02010600030101010101" pitchFamily="2" charset="-122"/>
                          </a:rPr>
                          <m:t>𝑚𝑖𝑠𝑠</m:t>
                        </m:r>
                      </m:sub>
                    </m:sSub>
                    <m:r>
                      <a:rPr lang="en-US" altLang="zh-CN" sz="2000" i="1" dirty="0">
                        <a:latin typeface="Cambria Math" panose="02040503050406030204" pitchFamily="18" charset="0"/>
                        <a:ea typeface="宋体" panose="02010600030101010101" pitchFamily="2" charset="-122"/>
                      </a:rPr>
                      <m:t>&lt;3.</m:t>
                    </m:r>
                    <m:r>
                      <a:rPr lang="en-US" altLang="zh-CN" sz="2000" b="0" i="1" dirty="0" smtClean="0">
                        <a:latin typeface="Cambria Math" panose="02040503050406030204" pitchFamily="18" charset="0"/>
                        <a:ea typeface="宋体" panose="02010600030101010101" pitchFamily="2" charset="-122"/>
                      </a:rPr>
                      <m:t>05</m:t>
                    </m:r>
                  </m:oMath>
                </a14:m>
                <a:endParaRPr lang="en-US" altLang="zh-CN" sz="2000" dirty="0">
                  <a:latin typeface="Comic Sans MS" panose="030F0902030302020204" pitchFamily="66" charset="0"/>
                  <a:ea typeface="宋体" panose="02010600030101010101" pitchFamily="2" charset="-122"/>
                </a:endParaRPr>
              </a:p>
              <a:p>
                <a:pPr marL="342900" indent="-342900">
                  <a:lnSpc>
                    <a:spcPct val="120000"/>
                  </a:lnSpc>
                  <a:buFont typeface="Wingdings" pitchFamily="2" charset="2"/>
                  <a:buChar char="Ø"/>
                </a:pPr>
                <a:r>
                  <a:rPr lang="en-US" altLang="zh-CN" sz="2000" dirty="0">
                    <a:latin typeface="Comic Sans MS" panose="030F0902030302020204" pitchFamily="66" charset="0"/>
                    <a:ea typeface="宋体" panose="02010600030101010101" pitchFamily="2" charset="-122"/>
                  </a:rPr>
                  <a:t>The missing </a:t>
                </a:r>
                <a14:m>
                  <m:oMath xmlns:m="http://schemas.openxmlformats.org/officeDocument/2006/math">
                    <m:r>
                      <m:rPr>
                        <m:sty m:val="p"/>
                      </m:rPr>
                      <a:rPr kumimoji="1" lang="en-US" altLang="zh-CN" sz="2000" i="1" dirty="0">
                        <a:latin typeface="Cambria Math" panose="02040503050406030204" pitchFamily="18" charset="0"/>
                        <a:ea typeface="Cambria Math" panose="02040503050406030204" pitchFamily="18" charset="0"/>
                      </a:rPr>
                      <m:t>cos</m:t>
                    </m:r>
                    <m:r>
                      <a:rPr kumimoji="1" lang="en-US" altLang="zh-CN" sz="2000" i="1" dirty="0">
                        <a:latin typeface="Cambria Math" panose="02040503050406030204" pitchFamily="18" charset="0"/>
                        <a:ea typeface="Cambria Math" panose="02040503050406030204" pitchFamily="18" charset="0"/>
                      </a:rPr>
                      <m:t>𝜃</m:t>
                    </m:r>
                  </m:oMath>
                </a14:m>
                <a:r>
                  <a:rPr lang="en-US" altLang="zh-CN" sz="2000" dirty="0">
                    <a:latin typeface="Comic Sans MS" panose="030F0902030302020204" pitchFamily="66" charset="0"/>
                    <a:ea typeface="宋体" panose="02010600030101010101" pitchFamily="2" charset="-122"/>
                  </a:rPr>
                  <a:t>: </a:t>
                </a:r>
                <a14:m>
                  <m:oMath xmlns:m="http://schemas.openxmlformats.org/officeDocument/2006/math">
                    <m:r>
                      <a:rPr lang="en-US" altLang="zh-CN" sz="2000" dirty="0">
                        <a:latin typeface="Cambria Math" panose="02040503050406030204" pitchFamily="18" charset="0"/>
                        <a:ea typeface="宋体" panose="02010600030101010101" pitchFamily="2" charset="-122"/>
                      </a:rPr>
                      <m:t>|</m:t>
                    </m:r>
                    <m:r>
                      <m:rPr>
                        <m:sty m:val="p"/>
                      </m:rPr>
                      <a:rPr lang="en-US" altLang="zh-CN" sz="2000" i="1" dirty="0">
                        <a:latin typeface="Cambria Math" panose="02040503050406030204" pitchFamily="18" charset="0"/>
                        <a:ea typeface="宋体" panose="02010600030101010101" pitchFamily="2" charset="-122"/>
                      </a:rPr>
                      <m:t>cos</m:t>
                    </m:r>
                    <m:sSub>
                      <m:sSubPr>
                        <m:ctrlPr>
                          <a:rPr lang="en-US" altLang="zh-CN" sz="2000" i="1" dirty="0" err="1">
                            <a:latin typeface="Cambria Math" panose="02040503050406030204" pitchFamily="18" charset="0"/>
                            <a:ea typeface="宋体" panose="02010600030101010101" pitchFamily="2" charset="-122"/>
                          </a:rPr>
                        </m:ctrlPr>
                      </m:sSubPr>
                      <m:e>
                        <m:r>
                          <a:rPr lang="en-US" altLang="zh-CN" sz="2000" i="1" dirty="0">
                            <a:latin typeface="Cambria Math" panose="02040503050406030204" pitchFamily="18" charset="0"/>
                            <a:ea typeface="宋体" panose="02010600030101010101" pitchFamily="2" charset="-122"/>
                          </a:rPr>
                          <m:t>𝜃</m:t>
                        </m:r>
                      </m:e>
                      <m:sub>
                        <m:r>
                          <a:rPr lang="en-US" altLang="zh-CN" sz="2000" i="1" dirty="0">
                            <a:latin typeface="Cambria Math" panose="02040503050406030204" pitchFamily="18" charset="0"/>
                            <a:ea typeface="宋体" panose="02010600030101010101" pitchFamily="2" charset="-122"/>
                          </a:rPr>
                          <m:t>𝑚𝑖𝑠𝑠</m:t>
                        </m:r>
                      </m:sub>
                    </m:sSub>
                    <m:r>
                      <a:rPr lang="en-US" altLang="zh-CN" sz="2000" i="1" dirty="0">
                        <a:latin typeface="Cambria Math" panose="02040503050406030204" pitchFamily="18" charset="0"/>
                        <a:ea typeface="宋体" panose="02010600030101010101" pitchFamily="2" charset="-122"/>
                      </a:rPr>
                      <m:t>|&lt;0.8</m:t>
                    </m:r>
                  </m:oMath>
                </a14:m>
                <a:endParaRPr lang="en-US" altLang="zh-CN" sz="2000" dirty="0">
                  <a:latin typeface="Comic Sans MS" panose="030F0902030302020204" pitchFamily="66" charset="0"/>
                  <a:ea typeface="宋体" panose="02010600030101010101" pitchFamily="2" charset="-122"/>
                </a:endParaRPr>
              </a:p>
            </p:txBody>
          </p:sp>
        </mc:Choice>
        <mc:Fallback xmlns="">
          <p:sp>
            <p:nvSpPr>
              <p:cNvPr id="12" name="文本框 11">
                <a:extLst>
                  <a:ext uri="{FF2B5EF4-FFF2-40B4-BE49-F238E27FC236}">
                    <a16:creationId xmlns:a16="http://schemas.microsoft.com/office/drawing/2014/main" id="{5554C99F-046F-ADA6-5EC8-4211308B9500}"/>
                  </a:ext>
                </a:extLst>
              </p:cNvPr>
              <p:cNvSpPr txBox="1">
                <a:spLocks noRot="1" noChangeAspect="1" noMove="1" noResize="1" noEditPoints="1" noAdjustHandles="1" noChangeArrowheads="1" noChangeShapeType="1" noTextEdit="1"/>
              </p:cNvSpPr>
              <p:nvPr/>
            </p:nvSpPr>
            <p:spPr>
              <a:xfrm>
                <a:off x="0" y="1440000"/>
                <a:ext cx="12192000" cy="802977"/>
              </a:xfrm>
              <a:prstGeom prst="rect">
                <a:avLst/>
              </a:prstGeom>
              <a:blipFill>
                <a:blip r:embed="rId3"/>
                <a:stretch>
                  <a:fillRect b="-12500"/>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F5E11D89-1B6D-054A-C0E6-7305071C4E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 y="0"/>
            <a:ext cx="1085445" cy="1080000"/>
          </a:xfrm>
          <a:prstGeom prst="rect">
            <a:avLst/>
          </a:prstGeom>
        </p:spPr>
      </p:pic>
      <p:pic>
        <p:nvPicPr>
          <p:cNvPr id="9" name="图片 8">
            <a:extLst>
              <a:ext uri="{FF2B5EF4-FFF2-40B4-BE49-F238E27FC236}">
                <a16:creationId xmlns:a16="http://schemas.microsoft.com/office/drawing/2014/main" id="{53F80E0B-F71B-BFAC-92A7-580BA54B9D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5450" y="0"/>
            <a:ext cx="888554" cy="1080000"/>
          </a:xfrm>
          <a:prstGeom prst="rect">
            <a:avLst/>
          </a:prstGeom>
        </p:spPr>
      </p:pic>
      <p:grpSp>
        <p:nvGrpSpPr>
          <p:cNvPr id="11" name="组合 10">
            <a:extLst>
              <a:ext uri="{FF2B5EF4-FFF2-40B4-BE49-F238E27FC236}">
                <a16:creationId xmlns:a16="http://schemas.microsoft.com/office/drawing/2014/main" id="{91C183A7-8AA8-14A6-6575-75AA201D94BB}"/>
              </a:ext>
            </a:extLst>
          </p:cNvPr>
          <p:cNvGrpSpPr>
            <a:grpSpLocks noChangeAspect="1"/>
          </p:cNvGrpSpPr>
          <p:nvPr/>
        </p:nvGrpSpPr>
        <p:grpSpPr>
          <a:xfrm>
            <a:off x="4819865" y="1588001"/>
            <a:ext cx="3060000" cy="2198899"/>
            <a:chOff x="354989" y="2745055"/>
            <a:chExt cx="2520000" cy="1810864"/>
          </a:xfrm>
        </p:grpSpPr>
        <p:pic>
          <p:nvPicPr>
            <p:cNvPr id="10" name="图片 9">
              <a:extLst>
                <a:ext uri="{FF2B5EF4-FFF2-40B4-BE49-F238E27FC236}">
                  <a16:creationId xmlns:a16="http://schemas.microsoft.com/office/drawing/2014/main" id="{4B0D1C7E-85B9-73EB-CED4-D9A67DEBF0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989" y="2745055"/>
              <a:ext cx="2520000" cy="1810864"/>
            </a:xfrm>
            <a:prstGeom prst="rect">
              <a:avLst/>
            </a:prstGeom>
          </p:spPr>
        </p:pic>
        <p:cxnSp>
          <p:nvCxnSpPr>
            <p:cNvPr id="13" name="直线箭头连接符 12">
              <a:extLst>
                <a:ext uri="{FF2B5EF4-FFF2-40B4-BE49-F238E27FC236}">
                  <a16:creationId xmlns:a16="http://schemas.microsoft.com/office/drawing/2014/main" id="{37203C3A-2B62-CA7C-BA21-8B45DC66F19A}"/>
                </a:ext>
              </a:extLst>
            </p:cNvPr>
            <p:cNvCxnSpPr/>
            <p:nvPr/>
          </p:nvCxnSpPr>
          <p:spPr>
            <a:xfrm>
              <a:off x="2284351" y="3591949"/>
              <a:ext cx="0" cy="5400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组合 15">
            <a:extLst>
              <a:ext uri="{FF2B5EF4-FFF2-40B4-BE49-F238E27FC236}">
                <a16:creationId xmlns:a16="http://schemas.microsoft.com/office/drawing/2014/main" id="{2D7C34AC-96D0-D3A8-54AE-2E48F0F6F315}"/>
              </a:ext>
            </a:extLst>
          </p:cNvPr>
          <p:cNvGrpSpPr>
            <a:grpSpLocks noChangeAspect="1"/>
          </p:cNvGrpSpPr>
          <p:nvPr/>
        </p:nvGrpSpPr>
        <p:grpSpPr>
          <a:xfrm>
            <a:off x="8392061" y="1585414"/>
            <a:ext cx="3060000" cy="2198899"/>
            <a:chOff x="4342573" y="2745055"/>
            <a:chExt cx="2520000" cy="1810864"/>
          </a:xfrm>
        </p:grpSpPr>
        <p:pic>
          <p:nvPicPr>
            <p:cNvPr id="7" name="图片 6">
              <a:extLst>
                <a:ext uri="{FF2B5EF4-FFF2-40B4-BE49-F238E27FC236}">
                  <a16:creationId xmlns:a16="http://schemas.microsoft.com/office/drawing/2014/main" id="{F8FF2AB6-6176-9494-DE7F-D82BA72882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42573" y="2745055"/>
              <a:ext cx="2520000" cy="1810864"/>
            </a:xfrm>
            <a:prstGeom prst="rect">
              <a:avLst/>
            </a:prstGeom>
          </p:spPr>
        </p:pic>
        <p:cxnSp>
          <p:nvCxnSpPr>
            <p:cNvPr id="14" name="直线箭头连接符 13">
              <a:extLst>
                <a:ext uri="{FF2B5EF4-FFF2-40B4-BE49-F238E27FC236}">
                  <a16:creationId xmlns:a16="http://schemas.microsoft.com/office/drawing/2014/main" id="{90D831B2-B731-F682-F334-5FD26F456E68}"/>
                </a:ext>
              </a:extLst>
            </p:cNvPr>
            <p:cNvCxnSpPr/>
            <p:nvPr/>
          </p:nvCxnSpPr>
          <p:spPr>
            <a:xfrm>
              <a:off x="6256202" y="3671832"/>
              <a:ext cx="0" cy="5400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 name="组合 17">
            <a:extLst>
              <a:ext uri="{FF2B5EF4-FFF2-40B4-BE49-F238E27FC236}">
                <a16:creationId xmlns:a16="http://schemas.microsoft.com/office/drawing/2014/main" id="{56920E49-3CBE-1C87-1EF5-F6355BE29E2D}"/>
              </a:ext>
            </a:extLst>
          </p:cNvPr>
          <p:cNvGrpSpPr>
            <a:grpSpLocks noChangeAspect="1"/>
          </p:cNvGrpSpPr>
          <p:nvPr/>
        </p:nvGrpSpPr>
        <p:grpSpPr>
          <a:xfrm>
            <a:off x="4819865" y="3784313"/>
            <a:ext cx="3060000" cy="2198899"/>
            <a:chOff x="349368" y="3188709"/>
            <a:chExt cx="3506853" cy="2520000"/>
          </a:xfrm>
        </p:grpSpPr>
        <p:pic>
          <p:nvPicPr>
            <p:cNvPr id="19" name="图片 18">
              <a:extLst>
                <a:ext uri="{FF2B5EF4-FFF2-40B4-BE49-F238E27FC236}">
                  <a16:creationId xmlns:a16="http://schemas.microsoft.com/office/drawing/2014/main" id="{E3159236-DCDF-6122-4B0C-938C71A924A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9368" y="3188709"/>
              <a:ext cx="3506853" cy="2520000"/>
            </a:xfrm>
            <a:prstGeom prst="rect">
              <a:avLst/>
            </a:prstGeom>
          </p:spPr>
        </p:pic>
        <p:cxnSp>
          <p:nvCxnSpPr>
            <p:cNvPr id="20" name="直线箭头连接符 19">
              <a:extLst>
                <a:ext uri="{FF2B5EF4-FFF2-40B4-BE49-F238E27FC236}">
                  <a16:creationId xmlns:a16="http://schemas.microsoft.com/office/drawing/2014/main" id="{2EFF35D1-8608-B87D-A845-5C0B9ECBDE90}"/>
                </a:ext>
              </a:extLst>
            </p:cNvPr>
            <p:cNvCxnSpPr/>
            <p:nvPr/>
          </p:nvCxnSpPr>
          <p:spPr>
            <a:xfrm>
              <a:off x="1155600" y="4477755"/>
              <a:ext cx="0" cy="75353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线箭头连接符 20">
              <a:extLst>
                <a:ext uri="{FF2B5EF4-FFF2-40B4-BE49-F238E27FC236}">
                  <a16:creationId xmlns:a16="http://schemas.microsoft.com/office/drawing/2014/main" id="{4EEA8176-1880-1CC5-E5FC-D038CD6509BE}"/>
                </a:ext>
              </a:extLst>
            </p:cNvPr>
            <p:cNvCxnSpPr/>
            <p:nvPr/>
          </p:nvCxnSpPr>
          <p:spPr>
            <a:xfrm>
              <a:off x="3397547" y="4486955"/>
              <a:ext cx="0" cy="75353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 name="组合 21">
            <a:extLst>
              <a:ext uri="{FF2B5EF4-FFF2-40B4-BE49-F238E27FC236}">
                <a16:creationId xmlns:a16="http://schemas.microsoft.com/office/drawing/2014/main" id="{62EBA125-9215-23DE-544F-A4F1880993D6}"/>
              </a:ext>
            </a:extLst>
          </p:cNvPr>
          <p:cNvGrpSpPr>
            <a:grpSpLocks noChangeAspect="1"/>
          </p:cNvGrpSpPr>
          <p:nvPr/>
        </p:nvGrpSpPr>
        <p:grpSpPr>
          <a:xfrm>
            <a:off x="8392061" y="3784313"/>
            <a:ext cx="3060000" cy="2199175"/>
            <a:chOff x="4038600" y="3188709"/>
            <a:chExt cx="3506853" cy="2520000"/>
          </a:xfrm>
        </p:grpSpPr>
        <p:pic>
          <p:nvPicPr>
            <p:cNvPr id="23" name="图片 22">
              <a:extLst>
                <a:ext uri="{FF2B5EF4-FFF2-40B4-BE49-F238E27FC236}">
                  <a16:creationId xmlns:a16="http://schemas.microsoft.com/office/drawing/2014/main" id="{AE4B52F3-6F85-47E4-158D-ED3C3EC8620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38600" y="3188709"/>
              <a:ext cx="3506853" cy="2520000"/>
            </a:xfrm>
            <a:prstGeom prst="rect">
              <a:avLst/>
            </a:prstGeom>
          </p:spPr>
        </p:pic>
        <p:cxnSp>
          <p:nvCxnSpPr>
            <p:cNvPr id="24" name="直线箭头连接符 23">
              <a:extLst>
                <a:ext uri="{FF2B5EF4-FFF2-40B4-BE49-F238E27FC236}">
                  <a16:creationId xmlns:a16="http://schemas.microsoft.com/office/drawing/2014/main" id="{191AEE19-72E2-122E-AB40-D1431E2D6D83}"/>
                </a:ext>
              </a:extLst>
            </p:cNvPr>
            <p:cNvCxnSpPr/>
            <p:nvPr/>
          </p:nvCxnSpPr>
          <p:spPr>
            <a:xfrm>
              <a:off x="4845347" y="4478486"/>
              <a:ext cx="0" cy="75353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线箭头连接符 24">
              <a:extLst>
                <a:ext uri="{FF2B5EF4-FFF2-40B4-BE49-F238E27FC236}">
                  <a16:creationId xmlns:a16="http://schemas.microsoft.com/office/drawing/2014/main" id="{38F0A52A-48E2-234A-B3F8-A01DC7E3DCC5}"/>
                </a:ext>
              </a:extLst>
            </p:cNvPr>
            <p:cNvCxnSpPr/>
            <p:nvPr/>
          </p:nvCxnSpPr>
          <p:spPr>
            <a:xfrm>
              <a:off x="7089013" y="4467817"/>
              <a:ext cx="0" cy="75353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07418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DEEA-A170-A770-D3D7-E6078D362B8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D8CCD65-ECB7-6224-7F23-E0D00F7D862B}"/>
              </a:ext>
            </a:extLst>
          </p:cNvPr>
          <p:cNvSpPr>
            <a:spLocks noGrp="1"/>
          </p:cNvSpPr>
          <p:nvPr>
            <p:ph type="title"/>
          </p:nvPr>
        </p:nvSpPr>
        <p:spPr>
          <a:xfrm>
            <a:off x="0" y="360000"/>
            <a:ext cx="12192000" cy="535531"/>
          </a:xfrm>
        </p:spPr>
        <p:txBody>
          <a:bodyPr wrap="square">
            <a:spAutoFit/>
          </a:bodyPr>
          <a:lstStyle/>
          <a:p>
            <a:pPr algn="ctr"/>
            <a:r>
              <a:rPr lang="en-US" altLang="zh-CN" sz="3200" dirty="0">
                <a:latin typeface="Comic Sans MS" panose="030F0902030302020204" pitchFamily="66" charset="0"/>
                <a:ea typeface="Cambria Math" panose="02040503050406030204" pitchFamily="18" charset="0"/>
              </a:rPr>
              <a:t>4. Cut flow</a:t>
            </a:r>
            <a:endParaRPr lang="zh-CN" altLang="en-US" sz="3200" dirty="0">
              <a:latin typeface="Comic Sans MS" panose="030F0902030302020204" pitchFamily="66" charset="0"/>
            </a:endParaRPr>
          </a:p>
        </p:txBody>
      </p:sp>
      <p:sp>
        <p:nvSpPr>
          <p:cNvPr id="4" name="日期占位符 3">
            <a:extLst>
              <a:ext uri="{FF2B5EF4-FFF2-40B4-BE49-F238E27FC236}">
                <a16:creationId xmlns:a16="http://schemas.microsoft.com/office/drawing/2014/main" id="{C4B56E96-0F82-1955-A602-F72612C476E3}"/>
              </a:ext>
            </a:extLst>
          </p:cNvPr>
          <p:cNvSpPr>
            <a:spLocks noGrp="1"/>
          </p:cNvSpPr>
          <p:nvPr>
            <p:ph type="dt" sz="half" idx="10"/>
          </p:nvPr>
        </p:nvSpPr>
        <p:spPr/>
        <p:txBody>
          <a:bodyPr/>
          <a:lstStyle/>
          <a:p>
            <a:fld id="{A35CD19C-06E9-4AAC-B80C-DE4C22E21A18}" type="datetime1">
              <a:rPr lang="zh-CN" altLang="en-US" smtClean="0"/>
              <a:t>2025/7/29</a:t>
            </a:fld>
            <a:endParaRPr lang="zh-CN" altLang="en-US"/>
          </a:p>
        </p:txBody>
      </p:sp>
      <p:sp>
        <p:nvSpPr>
          <p:cNvPr id="5" name="页脚占位符 4">
            <a:extLst>
              <a:ext uri="{FF2B5EF4-FFF2-40B4-BE49-F238E27FC236}">
                <a16:creationId xmlns:a16="http://schemas.microsoft.com/office/drawing/2014/main" id="{CD30F89D-57C1-6B03-756C-6471598BC9EF}"/>
              </a:ext>
            </a:extLst>
          </p:cNvPr>
          <p:cNvSpPr>
            <a:spLocks noGrp="1"/>
          </p:cNvSpPr>
          <p:nvPr>
            <p:ph type="ftr" sz="quarter" idx="11"/>
          </p:nvPr>
        </p:nvSpPr>
        <p:spPr/>
        <p:txBody>
          <a:bodyPr/>
          <a:lstStyle/>
          <a:p>
            <a:r>
              <a:rPr lang="en-US" altLang="zh-CN"/>
              <a:t>Examination of T/CP Invariance</a:t>
            </a:r>
            <a:endParaRPr lang="zh-CN" altLang="en-US"/>
          </a:p>
        </p:txBody>
      </p:sp>
      <p:sp>
        <p:nvSpPr>
          <p:cNvPr id="6" name="灯片编号占位符 5">
            <a:extLst>
              <a:ext uri="{FF2B5EF4-FFF2-40B4-BE49-F238E27FC236}">
                <a16:creationId xmlns:a16="http://schemas.microsoft.com/office/drawing/2014/main" id="{82B8CBE1-95A0-9903-6AB0-B7B5B2E2858B}"/>
              </a:ext>
            </a:extLst>
          </p:cNvPr>
          <p:cNvSpPr>
            <a:spLocks noGrp="1"/>
          </p:cNvSpPr>
          <p:nvPr>
            <p:ph type="sldNum" sz="quarter" idx="12"/>
          </p:nvPr>
        </p:nvSpPr>
        <p:spPr/>
        <p:txBody>
          <a:bodyPr/>
          <a:lstStyle/>
          <a:p>
            <a:fld id="{33038C33-7068-4225-BE1B-FBEE078717E7}" type="slidenum">
              <a:rPr lang="zh-CN" altLang="en-US" smtClean="0"/>
              <a:t>28</a:t>
            </a:fld>
            <a:endParaRPr lang="zh-CN" altLang="en-US"/>
          </a:p>
        </p:txBody>
      </p:sp>
      <mc:AlternateContent xmlns:mc="http://schemas.openxmlformats.org/markup-compatibility/2006" xmlns:a14="http://schemas.microsoft.com/office/drawing/2010/main">
        <mc:Choice Requires="a14">
          <p:graphicFrame>
            <p:nvGraphicFramePr>
              <p:cNvPr id="3" name="内容占位符 3">
                <a:extLst>
                  <a:ext uri="{FF2B5EF4-FFF2-40B4-BE49-F238E27FC236}">
                    <a16:creationId xmlns:a16="http://schemas.microsoft.com/office/drawing/2014/main" id="{E4CAC7AD-0C85-4974-A2E0-62939B138DDE}"/>
                  </a:ext>
                </a:extLst>
              </p:cNvPr>
              <p:cNvGraphicFramePr>
                <a:graphicFrameLocks noGrp="1"/>
              </p:cNvGraphicFramePr>
              <p:nvPr>
                <p:ph idx="1"/>
                <p:extLst>
                  <p:ext uri="{D42A27DB-BD31-4B8C-83A1-F6EECF244321}">
                    <p14:modId xmlns:p14="http://schemas.microsoft.com/office/powerpoint/2010/main" val="2675853063"/>
                  </p:ext>
                </p:extLst>
              </p:nvPr>
            </p:nvGraphicFramePr>
            <p:xfrm>
              <a:off x="1596000" y="1260000"/>
              <a:ext cx="9000000" cy="4824000"/>
            </p:xfrm>
            <a:graphic>
              <a:graphicData uri="http://schemas.openxmlformats.org/drawingml/2006/table">
                <a:tbl>
                  <a:tblPr firstRow="1" bandRow="1">
                    <a:tableStyleId>{5C22544A-7EE6-4342-B048-85BDC9FD1C3A}</a:tableStyleId>
                  </a:tblPr>
                  <a:tblGrid>
                    <a:gridCol w="3240000">
                      <a:extLst>
                        <a:ext uri="{9D8B030D-6E8A-4147-A177-3AD203B41FA5}">
                          <a16:colId xmlns:a16="http://schemas.microsoft.com/office/drawing/2014/main" val="384059077"/>
                        </a:ext>
                      </a:extLst>
                    </a:gridCol>
                    <a:gridCol w="2880000">
                      <a:extLst>
                        <a:ext uri="{9D8B030D-6E8A-4147-A177-3AD203B41FA5}">
                          <a16:colId xmlns:a16="http://schemas.microsoft.com/office/drawing/2014/main" val="3290558502"/>
                        </a:ext>
                      </a:extLst>
                    </a:gridCol>
                    <a:gridCol w="2880000">
                      <a:extLst>
                        <a:ext uri="{9D8B030D-6E8A-4147-A177-3AD203B41FA5}">
                          <a16:colId xmlns:a16="http://schemas.microsoft.com/office/drawing/2014/main" val="3932232238"/>
                        </a:ext>
                      </a:extLst>
                    </a:gridCol>
                  </a:tblGrid>
                  <a:tr h="360000">
                    <a:tc>
                      <a:txBody>
                        <a:bodyPr/>
                        <a:lstStyle/>
                        <a:p>
                          <a:pPr algn="ctr"/>
                          <a:r>
                            <a:rPr lang="en-US" altLang="zh-CN" sz="160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a:t>Events selection</a:t>
                          </a:r>
                          <a:endParaRPr lang="zh-CN" altLang="en-US" sz="1600" dirty="0">
                            <a:solidFill>
                              <a:schemeClr val="tx1"/>
                            </a:solidFill>
                            <a:latin typeface="Cambria Math" panose="02040503050406030204" pitchFamily="18" charset="0"/>
                            <a:cs typeface="Times New Roman" panose="02020603050405020304" pitchFamily="18" charset="0"/>
                          </a:endParaRPr>
                        </a:p>
                      </a:txBody>
                      <a:tcPr anchor="ct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60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a:t>Signal MC</a:t>
                          </a:r>
                          <a:endParaRPr lang="zh-CN" altLang="en-US" sz="1600" dirty="0">
                            <a:solidFill>
                              <a:schemeClr val="tx1"/>
                            </a:solidFill>
                            <a:latin typeface="Cambria Math" panose="02040503050406030204" pitchFamily="18" charset="0"/>
                            <a:cs typeface="Times New Roman" panose="02020603050405020304" pitchFamily="18" charset="0"/>
                          </a:endParaRPr>
                        </a:p>
                      </a:txBody>
                      <a:tcPr anchor="ct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60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a:t>Inclusive MC</a:t>
                          </a:r>
                          <a:endParaRPr lang="zh-CN" altLang="en-US" sz="1600" dirty="0">
                            <a:solidFill>
                              <a:schemeClr val="tx1"/>
                            </a:solidFill>
                            <a:latin typeface="Cambria Math" panose="02040503050406030204" pitchFamily="18" charset="0"/>
                            <a:cs typeface="Times New Roman" panose="02020603050405020304" pitchFamily="18" charset="0"/>
                          </a:endParaRPr>
                        </a:p>
                      </a:txBody>
                      <a:tcPr anchor="ct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1049520"/>
                      </a:ext>
                    </a:extLst>
                  </a:tr>
                  <a:tr h="360000">
                    <a:tc>
                      <a:txBody>
                        <a:bodyPr/>
                        <a:lstStyle/>
                        <a:p>
                          <a:pPr algn="ct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Total number</a:t>
                          </a:r>
                          <a:endParaRPr lang="zh-CN" altLang="en-US" sz="1600" dirty="0">
                            <a:latin typeface="Cambria Math" panose="02040503050406030204" pitchFamily="18" charset="0"/>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1000000 (</a:t>
                          </a:r>
                          <a:r>
                            <a:rPr lang="en-US" altLang="zh-CN" sz="16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100.0%</a:t>
                          </a: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a:t>
                          </a:r>
                          <a:endParaRPr lang="zh-CN" altLang="en-US" sz="1600" dirty="0">
                            <a:latin typeface="Cambria Math" panose="02040503050406030204" pitchFamily="18" charset="0"/>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14:m>
                            <m:oMath xmlns:m="http://schemas.openxmlformats.org/officeDocument/2006/math">
                              <m:r>
                                <a:rPr lang="en-US" altLang="zh-CN" sz="1600" b="0" i="1" dirty="0" smtClean="0">
                                  <a:latin typeface="Cambria Math" panose="02040503050406030204" pitchFamily="18" charset="0"/>
                                  <a:ea typeface="Cambria Math" panose="02040503050406030204" pitchFamily="18" charset="0"/>
                                  <a:cs typeface="Times New Roman" panose="02020603050405020304" pitchFamily="18" charset="0"/>
                                </a:rPr>
                                <m:t>23×</m:t>
                              </m:r>
                              <m:sSup>
                                <m:sSupPr>
                                  <m:ctrlPr>
                                    <a:rPr lang="en-US" altLang="zh-CN" sz="1600" b="0" i="1" dirty="0"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600" b="0" i="1" dirty="0"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altLang="zh-CN" sz="1600" b="0" i="1" dirty="0" smtClean="0">
                                      <a:latin typeface="Cambria Math" panose="02040503050406030204" pitchFamily="18" charset="0"/>
                                      <a:ea typeface="Cambria Math" panose="02040503050406030204" pitchFamily="18" charset="0"/>
                                      <a:cs typeface="Times New Roman" panose="02020603050405020304" pitchFamily="18" charset="0"/>
                                    </a:rPr>
                                    <m:t>8</m:t>
                                  </m:r>
                                </m:sup>
                              </m:sSup>
                            </m:oMath>
                          </a14:m>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 </a:t>
                          </a:r>
                          <a:endParaRPr lang="zh-CN" altLang="en-US" sz="1600" dirty="0">
                            <a:latin typeface="Cambria Math" panose="02040503050406030204" pitchFamily="18" charset="0"/>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585651947"/>
                      </a:ext>
                    </a:extLst>
                  </a:tr>
                  <a:tr h="360000">
                    <a:tc>
                      <a:txBody>
                        <a:bodyPr/>
                        <a:lstStyle/>
                        <a:p>
                          <a:pPr algn="ct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Charge choose</a:t>
                          </a:r>
                          <a:endParaRPr lang="zh-CN" altLang="en-US" sz="1600" dirty="0">
                            <a:latin typeface="Cambria Math" panose="020405030504060302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826526 (</a:t>
                          </a:r>
                          <a:r>
                            <a:rPr lang="en-US" altLang="zh-CN" sz="16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82.65%</a:t>
                          </a: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zh-CN" sz="1600"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82.65%</a:t>
                          </a: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a:t>
                          </a:r>
                          <a:endParaRPr lang="zh-CN" altLang="en-US" sz="1600" dirty="0">
                            <a:latin typeface="Cambria Math" panose="020405030504060302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altLang="zh-CN" sz="1600" b="0" i="1" dirty="0" smtClean="0">
                                  <a:latin typeface="Cambria Math" panose="02040503050406030204" pitchFamily="18" charset="0"/>
                                  <a:ea typeface="Cambria Math" panose="02040503050406030204" pitchFamily="18" charset="0"/>
                                  <a:cs typeface="Times New Roman" panose="02020603050405020304" pitchFamily="18" charset="0"/>
                                </a:rPr>
                                <m:t>4.09×</m:t>
                              </m:r>
                              <m:sSup>
                                <m:sSupPr>
                                  <m:ctrlPr>
                                    <a:rPr lang="en-US" altLang="zh-CN" sz="1600" b="0" i="1" dirty="0"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600" b="0" i="1" dirty="0"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altLang="zh-CN" sz="1600" b="0" i="1" dirty="0" smtClean="0">
                                      <a:latin typeface="Cambria Math" panose="02040503050406030204" pitchFamily="18" charset="0"/>
                                      <a:ea typeface="Cambria Math" panose="02040503050406030204" pitchFamily="18" charset="0"/>
                                      <a:cs typeface="Times New Roman" panose="02020603050405020304" pitchFamily="18" charset="0"/>
                                    </a:rPr>
                                    <m:t>8</m:t>
                                  </m:r>
                                </m:sup>
                              </m:sSup>
                            </m:oMath>
                          </a14:m>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 </a:t>
                          </a:r>
                          <a:endParaRPr lang="zh-CN" altLang="en-US" sz="1600" dirty="0">
                            <a:latin typeface="Cambria Math" panose="020405030504060302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422348181"/>
                      </a:ext>
                    </a:extLst>
                  </a:tr>
                  <a:tr h="360000">
                    <a:tc>
                      <a:txBody>
                        <a:bodyPr/>
                        <a:lstStyle/>
                        <a:p>
                          <a:pPr algn="ct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Photon choose</a:t>
                          </a:r>
                          <a:endParaRPr lang="zh-CN" altLang="en-US" sz="1600" dirty="0">
                            <a:latin typeface="Cambria Math" panose="020405030504060302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 678673 (</a:t>
                          </a:r>
                          <a:r>
                            <a:rPr lang="en-US" altLang="zh-CN" sz="16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67.87%</a:t>
                          </a: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zh-CN" sz="1600"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82.11%</a:t>
                          </a: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a:t>
                          </a:r>
                          <a:endParaRPr lang="zh-CN" altLang="en-US" sz="1600" dirty="0">
                            <a:latin typeface="Cambria Math" panose="020405030504060302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altLang="zh-CN" sz="1600" b="0" i="1" dirty="0" smtClean="0">
                                  <a:latin typeface="Cambria Math" panose="02040503050406030204" pitchFamily="18" charset="0"/>
                                  <a:ea typeface="Cambria Math" panose="02040503050406030204" pitchFamily="18" charset="0"/>
                                  <a:cs typeface="Times New Roman" panose="02020603050405020304" pitchFamily="18" charset="0"/>
                                </a:rPr>
                                <m:t>3.77×</m:t>
                              </m:r>
                              <m:sSup>
                                <m:sSupPr>
                                  <m:ctrlPr>
                                    <a:rPr lang="en-US" altLang="zh-CN" sz="1600" b="0" i="1" dirty="0"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600" b="0" i="1" dirty="0"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altLang="zh-CN" sz="1600" b="0" i="1" dirty="0" smtClean="0">
                                      <a:latin typeface="Cambria Math" panose="02040503050406030204" pitchFamily="18" charset="0"/>
                                      <a:ea typeface="Cambria Math" panose="02040503050406030204" pitchFamily="18" charset="0"/>
                                      <a:cs typeface="Times New Roman" panose="02020603050405020304" pitchFamily="18" charset="0"/>
                                    </a:rPr>
                                    <m:t>7</m:t>
                                  </m:r>
                                </m:sup>
                              </m:sSup>
                            </m:oMath>
                          </a14:m>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 </a:t>
                          </a:r>
                          <a:endParaRPr lang="zh-CN" altLang="en-US" sz="1600" dirty="0">
                            <a:latin typeface="Cambria Math" panose="020405030504060302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451166811"/>
                      </a:ext>
                    </a:extLst>
                  </a:tr>
                  <a:tr h="360000">
                    <a:tc>
                      <a:txBody>
                        <a:bodyPr/>
                        <a:lstStyle/>
                        <a:p>
                          <a:pPr algn="ct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PID</a:t>
                          </a:r>
                          <a:endParaRPr lang="zh-CN" altLang="en-US" sz="1600" dirty="0">
                            <a:latin typeface="Cambria Math" panose="020405030504060302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 460925 (</a:t>
                          </a:r>
                          <a:r>
                            <a:rPr lang="en-US" altLang="zh-CN" sz="16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46.09%</a:t>
                          </a: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zh-CN" sz="1600"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67.92%</a:t>
                          </a: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a:t>
                          </a:r>
                          <a:endParaRPr lang="zh-CN" altLang="en-US" sz="1600" dirty="0">
                            <a:latin typeface="Cambria Math" panose="020405030504060302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altLang="zh-CN" sz="1600" b="0" i="1" dirty="0" smtClean="0">
                                  <a:latin typeface="Cambria Math" panose="02040503050406030204" pitchFamily="18" charset="0"/>
                                  <a:ea typeface="Cambria Math" panose="02040503050406030204" pitchFamily="18" charset="0"/>
                                  <a:cs typeface="Times New Roman" panose="02020603050405020304" pitchFamily="18" charset="0"/>
                                </a:rPr>
                                <m:t>9.01×</m:t>
                              </m:r>
                              <m:sSup>
                                <m:sSupPr>
                                  <m:ctrlPr>
                                    <a:rPr lang="en-US" altLang="zh-CN" sz="1600" b="0" i="1" dirty="0"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600" b="0" i="1" dirty="0"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altLang="zh-CN" sz="1600" b="0" i="1" dirty="0" smtClean="0">
                                      <a:latin typeface="Cambria Math" panose="02040503050406030204" pitchFamily="18" charset="0"/>
                                      <a:ea typeface="Cambria Math" panose="02040503050406030204" pitchFamily="18" charset="0"/>
                                      <a:cs typeface="Times New Roman" panose="02020603050405020304" pitchFamily="18" charset="0"/>
                                    </a:rPr>
                                    <m:t>5</m:t>
                                  </m:r>
                                </m:sup>
                              </m:sSup>
                            </m:oMath>
                          </a14:m>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 </a:t>
                          </a:r>
                          <a:endParaRPr lang="zh-CN" altLang="en-US" sz="1600" dirty="0">
                            <a:latin typeface="Cambria Math" panose="020405030504060302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590888962"/>
                      </a:ext>
                    </a:extLst>
                  </a:tr>
                  <a:tr h="360000">
                    <a:tc>
                      <a:txBody>
                        <a:bodyPr/>
                        <a:lstStyle/>
                        <a:p>
                          <a:pPr algn="ct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Vertex fit</a:t>
                          </a:r>
                          <a:endParaRPr lang="zh-CN" altLang="en-US" sz="1600" dirty="0">
                            <a:latin typeface="Cambria Math" panose="020405030504060302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460397 (</a:t>
                          </a:r>
                          <a:r>
                            <a:rPr lang="en-US" altLang="zh-CN" sz="16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46.04%</a:t>
                          </a: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zh-CN" sz="1600"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99.89%</a:t>
                          </a: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a:t>
                          </a:r>
                          <a:endParaRPr lang="zh-CN" altLang="en-US" sz="1600" dirty="0">
                            <a:latin typeface="Cambria Math" panose="020405030504060302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altLang="zh-CN" sz="1600" b="0" i="1" dirty="0" smtClean="0">
                                  <a:latin typeface="Cambria Math" panose="02040503050406030204" pitchFamily="18" charset="0"/>
                                  <a:ea typeface="Cambria Math" panose="02040503050406030204" pitchFamily="18" charset="0"/>
                                  <a:cs typeface="Times New Roman" panose="02020603050405020304" pitchFamily="18" charset="0"/>
                                </a:rPr>
                                <m:t>8.99×</m:t>
                              </m:r>
                              <m:sSup>
                                <m:sSupPr>
                                  <m:ctrlPr>
                                    <a:rPr lang="en-US" altLang="zh-CN" sz="1600" b="0" i="1" dirty="0"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600" b="0" i="1" dirty="0"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altLang="zh-CN" sz="1600" b="0" i="1" dirty="0" smtClean="0">
                                      <a:latin typeface="Cambria Math" panose="02040503050406030204" pitchFamily="18" charset="0"/>
                                      <a:ea typeface="Cambria Math" panose="02040503050406030204" pitchFamily="18" charset="0"/>
                                      <a:cs typeface="Times New Roman" panose="02020603050405020304" pitchFamily="18" charset="0"/>
                                    </a:rPr>
                                    <m:t>5</m:t>
                                  </m:r>
                                </m:sup>
                              </m:sSup>
                            </m:oMath>
                          </a14:m>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 </a:t>
                          </a:r>
                          <a:endParaRPr lang="zh-CN" altLang="en-US" sz="1600" dirty="0">
                            <a:latin typeface="Cambria Math" panose="020405030504060302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09286899"/>
                      </a:ext>
                    </a:extLst>
                  </a:tr>
                  <a:tr h="648000">
                    <a:tc>
                      <a:txBody>
                        <a:bodyPr/>
                        <a:lstStyle/>
                        <a:p>
                          <a:pPr algn="ctr"/>
                          <a14:m>
                            <m:oMathPara xmlns:m="http://schemas.openxmlformats.org/officeDocument/2006/math">
                              <m:oMathParaPr>
                                <m:jc m:val="centerGroup"/>
                              </m:oMathParaPr>
                              <m:oMath xmlns:m="http://schemas.openxmlformats.org/officeDocument/2006/math">
                                <m:r>
                                  <a:rPr lang="en-US" altLang="zh-CN" sz="1600" i="1" smtClean="0">
                                    <a:latin typeface="Cambria Math" panose="02040503050406030204" pitchFamily="18" charset="0"/>
                                    <a:ea typeface="宋体" panose="02010600030101010101" pitchFamily="2" charset="-122"/>
                                  </a:rPr>
                                  <m:t>𝑃</m:t>
                                </m:r>
                                <m:r>
                                  <a:rPr lang="en-US" altLang="zh-CN" sz="1600" i="1" smtClean="0">
                                    <a:latin typeface="Cambria Math" panose="02040503050406030204" pitchFamily="18" charset="0"/>
                                    <a:ea typeface="宋体" panose="02010600030101010101" pitchFamily="2" charset="-122"/>
                                  </a:rPr>
                                  <m:t>&lt;1.2</m:t>
                                </m:r>
                              </m:oMath>
                            </m:oMathPara>
                          </a14:m>
                          <a:endParaRPr lang="en-US" altLang="zh-CN" sz="1600" dirty="0">
                            <a:latin typeface="Cambria Math" panose="020405030504060302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ea typeface="宋体" panose="02010600030101010101" pitchFamily="2" charset="-122"/>
                                      </a:rPr>
                                    </m:ctrlPr>
                                  </m:sSubPr>
                                  <m:e>
                                    <m:r>
                                      <a:rPr lang="en-US" altLang="zh-CN" sz="1600" b="0" i="1" smtClean="0">
                                        <a:latin typeface="Cambria Math" panose="02040503050406030204" pitchFamily="18" charset="0"/>
                                        <a:ea typeface="宋体" panose="02010600030101010101" pitchFamily="2" charset="-122"/>
                                      </a:rPr>
                                      <m:t>𝐸</m:t>
                                    </m:r>
                                  </m:e>
                                  <m:sub>
                                    <m:r>
                                      <a:rPr lang="en-US" altLang="zh-CN" sz="1600" b="0" i="1" smtClean="0">
                                        <a:latin typeface="Cambria Math" panose="02040503050406030204" pitchFamily="18" charset="0"/>
                                        <a:ea typeface="宋体" panose="02010600030101010101" pitchFamily="2" charset="-122"/>
                                      </a:rPr>
                                      <m:t>𝑒</m:t>
                                    </m:r>
                                  </m:sub>
                                </m:sSub>
                                <m:r>
                                  <a:rPr lang="en-US" altLang="zh-CN" sz="1600" b="0" i="1" smtClean="0">
                                    <a:latin typeface="Cambria Math" panose="02040503050406030204" pitchFamily="18" charset="0"/>
                                    <a:ea typeface="宋体" panose="02010600030101010101" pitchFamily="2" charset="-122"/>
                                  </a:rPr>
                                  <m:t>&lt;1.2,</m:t>
                                </m:r>
                                <m:sSub>
                                  <m:sSubPr>
                                    <m:ctrlPr>
                                      <a:rPr lang="en-US" altLang="zh-CN" sz="1600" i="1" smtClean="0">
                                        <a:latin typeface="Cambria Math" panose="02040503050406030204" pitchFamily="18" charset="0"/>
                                        <a:ea typeface="宋体" panose="02010600030101010101" pitchFamily="2" charset="-122"/>
                                      </a:rPr>
                                    </m:ctrlPr>
                                  </m:sSubPr>
                                  <m:e>
                                    <m:r>
                                      <a:rPr lang="en-US" altLang="zh-CN" sz="1600" i="1">
                                        <a:latin typeface="Cambria Math" panose="02040503050406030204" pitchFamily="18" charset="0"/>
                                        <a:ea typeface="宋体" panose="02010600030101010101" pitchFamily="2" charset="-122"/>
                                      </a:rPr>
                                      <m:t>𝐸</m:t>
                                    </m:r>
                                  </m:e>
                                  <m:sub>
                                    <m:r>
                                      <a:rPr lang="en-US" altLang="zh-CN" sz="1600" i="1">
                                        <a:latin typeface="Cambria Math" panose="02040503050406030204" pitchFamily="18" charset="0"/>
                                        <a:ea typeface="宋体" panose="02010600030101010101" pitchFamily="2" charset="-122"/>
                                      </a:rPr>
                                      <m:t>𝜇</m:t>
                                    </m:r>
                                  </m:sub>
                                </m:sSub>
                                <m:r>
                                  <a:rPr lang="en-US" altLang="zh-CN" sz="1600" i="1">
                                    <a:latin typeface="Cambria Math" panose="02040503050406030204" pitchFamily="18" charset="0"/>
                                    <a:ea typeface="宋体" panose="02010600030101010101" pitchFamily="2" charset="-122"/>
                                  </a:rPr>
                                  <m:t>&lt;0.3</m:t>
                                </m:r>
                              </m:oMath>
                            </m:oMathPara>
                          </a14:m>
                          <a:endParaRPr lang="zh-CN" altLang="en-US" sz="1600" dirty="0">
                            <a:latin typeface="Cambria Math" panose="020405030504060302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latin typeface="Cambria Math" panose="02040503050406030204" pitchFamily="18" charset="0"/>
                              <a:cs typeface="Times New Roman" panose="02020603050405020304" pitchFamily="18" charset="0"/>
                            </a:rPr>
                            <a:t>457213</a:t>
                          </a: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a:t>
                          </a:r>
                          <a:r>
                            <a:rPr lang="en-US" altLang="zh-CN" sz="16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45.72%</a:t>
                          </a: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zh-CN" sz="1600"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99.31%</a:t>
                          </a: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a:t>
                          </a:r>
                          <a:endParaRPr lang="zh-CN" altLang="en-US" sz="1600" dirty="0">
                            <a:latin typeface="Cambria Math" panose="020405030504060302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altLang="zh-CN" sz="1600" dirty="0">
                              <a:latin typeface="Cambria Math" panose="02040503050406030204" pitchFamily="18" charset="0"/>
                              <a:cs typeface="Times New Roman" panose="02020603050405020304" pitchFamily="18" charset="0"/>
                            </a:rPr>
                            <a:t>255632</a:t>
                          </a:r>
                          <a:endParaRPr lang="zh-CN" altLang="en-US" sz="1600" dirty="0">
                            <a:latin typeface="Cambria Math" panose="020405030504060302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88907394"/>
                      </a:ext>
                    </a:extLst>
                  </a:tr>
                  <a:tr h="3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ea typeface="宋体" panose="02010600030101010101" pitchFamily="2" charset="-122"/>
                                      </a:rPr>
                                    </m:ctrlPr>
                                  </m:sSubPr>
                                  <m:e>
                                    <m:r>
                                      <a:rPr lang="en-US" altLang="zh-CN" sz="1600" i="1" smtClean="0">
                                        <a:latin typeface="Cambria Math" panose="02040503050406030204" pitchFamily="18" charset="0"/>
                                        <a:ea typeface="宋体" panose="02010600030101010101" pitchFamily="2" charset="-122"/>
                                      </a:rPr>
                                      <m:t>𝐸</m:t>
                                    </m:r>
                                  </m:e>
                                  <m:sub>
                                    <m:r>
                                      <a:rPr lang="en-US" altLang="zh-CN" sz="1600" b="0" i="1" smtClean="0">
                                        <a:latin typeface="Cambria Math" panose="02040503050406030204" pitchFamily="18" charset="0"/>
                                        <a:ea typeface="宋体" panose="02010600030101010101" pitchFamily="2" charset="-122"/>
                                      </a:rPr>
                                      <m:t>𝑒</m:t>
                                    </m:r>
                                  </m:sub>
                                </m:sSub>
                                <m:r>
                                  <a:rPr lang="en-US" altLang="zh-CN" sz="1600" i="1" smtClean="0">
                                    <a:latin typeface="Cambria Math" panose="02040503050406030204" pitchFamily="18" charset="0"/>
                                    <a:ea typeface="宋体" panose="02010600030101010101" pitchFamily="2" charset="-122"/>
                                  </a:rPr>
                                  <m:t>/</m:t>
                                </m:r>
                                <m:sSub>
                                  <m:sSubPr>
                                    <m:ctrlPr>
                                      <a:rPr lang="en-US" altLang="zh-CN" sz="1600" b="0" i="1" smtClean="0">
                                        <a:latin typeface="Cambria Math" panose="02040503050406030204" pitchFamily="18" charset="0"/>
                                        <a:ea typeface="宋体" panose="02010600030101010101" pitchFamily="2" charset="-122"/>
                                      </a:rPr>
                                    </m:ctrlPr>
                                  </m:sSubPr>
                                  <m:e>
                                    <m:r>
                                      <a:rPr lang="en-US" altLang="zh-CN" sz="1600" i="1" smtClean="0">
                                        <a:latin typeface="Cambria Math" panose="02040503050406030204" pitchFamily="18" charset="0"/>
                                        <a:ea typeface="宋体" panose="02010600030101010101" pitchFamily="2" charset="-122"/>
                                      </a:rPr>
                                      <m:t>𝑃</m:t>
                                    </m:r>
                                  </m:e>
                                  <m:sub>
                                    <m:r>
                                      <a:rPr lang="en-US" altLang="zh-CN" sz="1600" b="0" i="1" smtClean="0">
                                        <a:latin typeface="Cambria Math" panose="02040503050406030204" pitchFamily="18" charset="0"/>
                                        <a:ea typeface="宋体" panose="02010600030101010101" pitchFamily="2" charset="-122"/>
                                      </a:rPr>
                                      <m:t>𝑒</m:t>
                                    </m:r>
                                  </m:sub>
                                </m:sSub>
                                <m:r>
                                  <a:rPr lang="en-US" altLang="zh-CN" sz="1600" b="0" i="1" smtClean="0">
                                    <a:latin typeface="Cambria Math" panose="02040503050406030204" pitchFamily="18" charset="0"/>
                                    <a:ea typeface="宋体" panose="02010600030101010101" pitchFamily="2" charset="-122"/>
                                  </a:rPr>
                                  <m:t>&gt;0.6</m:t>
                                </m:r>
                              </m:oMath>
                            </m:oMathPara>
                          </a14:m>
                          <a:endParaRPr lang="en-US" altLang="zh-CN" sz="1600" i="1" dirty="0">
                            <a:latin typeface="Cambria Math" panose="02040503050406030204" pitchFamily="18" charset="0"/>
                            <a:ea typeface="宋体" panose="02010600030101010101" pitchFamily="2" charset="-122"/>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latin typeface="Cambria Math" panose="02040503050406030204" pitchFamily="18" charset="0"/>
                              <a:cs typeface="Times New Roman" panose="02020603050405020304" pitchFamily="18" charset="0"/>
                            </a:rPr>
                            <a:t>446268 </a:t>
                          </a: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a:t>
                          </a:r>
                          <a:r>
                            <a:rPr lang="en-US" altLang="zh-CN" sz="16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44.63%</a:t>
                          </a: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zh-CN" sz="1600"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97.61%</a:t>
                          </a: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a:t>
                          </a:r>
                          <a:endParaRPr lang="zh-CN" altLang="en-US" sz="1600" dirty="0">
                            <a:latin typeface="Cambria Math" panose="02040503050406030204" pitchFamily="18" charset="0"/>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dirty="0">
                              <a:latin typeface="Cambria Math" panose="02040503050406030204" pitchFamily="18" charset="0"/>
                              <a:cs typeface="Times New Roman" panose="02020603050405020304" pitchFamily="18" charset="0"/>
                            </a:rPr>
                            <a:t>229257</a:t>
                          </a:r>
                          <a:endParaRPr lang="zh-CN" altLang="en-US" sz="1600" dirty="0">
                            <a:latin typeface="Cambria Math" panose="02040503050406030204" pitchFamily="18" charset="0"/>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9990793"/>
                      </a:ext>
                    </a:extLst>
                  </a:tr>
                  <a:tr h="648000">
                    <a:tc>
                      <a:txBody>
                        <a:bodyPr/>
                        <a:lstStyle/>
                        <a:p>
                          <a:pPr algn="ct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cs typeface="Times New Roman" panose="02020603050405020304" pitchFamily="18" charset="0"/>
                                  </a:rPr>
                                  <m:t>𝑑𝑒𝑝𝑡</m:t>
                                </m:r>
                                <m:sSub>
                                  <m:sSubPr>
                                    <m:ctrlPr>
                                      <a:rPr lang="en-US" altLang="zh-CN" sz="1600" b="0" i="1" smtClean="0">
                                        <a:latin typeface="Cambria Math" panose="02040503050406030204" pitchFamily="18" charset="0"/>
                                        <a:cs typeface="Times New Roman" panose="02020603050405020304" pitchFamily="18" charset="0"/>
                                      </a:rPr>
                                    </m:ctrlPr>
                                  </m:sSubPr>
                                  <m:e>
                                    <m:r>
                                      <a:rPr lang="en-US" altLang="zh-CN" sz="1600" b="0" i="1" smtClean="0">
                                        <a:latin typeface="Cambria Math" panose="02040503050406030204" pitchFamily="18" charset="0"/>
                                        <a:cs typeface="Times New Roman" panose="02020603050405020304" pitchFamily="18" charset="0"/>
                                      </a:rPr>
                                      <m:t>h</m:t>
                                    </m:r>
                                  </m:e>
                                  <m:sub>
                                    <m:r>
                                      <a:rPr lang="en-US" altLang="zh-CN" sz="1600" b="0" i="1" smtClean="0">
                                        <a:latin typeface="Cambria Math" panose="02040503050406030204" pitchFamily="18" charset="0"/>
                                        <a:cs typeface="Times New Roman" panose="02020603050405020304" pitchFamily="18" charset="0"/>
                                      </a:rPr>
                                      <m:t>𝑀𝐷𝐶</m:t>
                                    </m:r>
                                  </m:sub>
                                </m:sSub>
                                <m:r>
                                  <a:rPr lang="en-US" altLang="zh-CN" sz="1600" b="0" i="1" smtClean="0">
                                    <a:latin typeface="Cambria Math" panose="02040503050406030204" pitchFamily="18" charset="0"/>
                                    <a:cs typeface="Times New Roman" panose="02020603050405020304" pitchFamily="18" charset="0"/>
                                  </a:rPr>
                                  <m:t>&gt;0</m:t>
                                </m:r>
                              </m:oMath>
                            </m:oMathPara>
                          </a14:m>
                          <a:endParaRPr lang="en-US" altLang="zh-CN" sz="1600" dirty="0">
                            <a:latin typeface="Cambria Math" panose="020405030504060302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cs typeface="Times New Roman" panose="02020603050405020304" pitchFamily="18" charset="0"/>
                                  </a:rPr>
                                  <m:t>𝑑𝑒𝑝𝑡</m:t>
                                </m:r>
                                <m:sSub>
                                  <m:sSubPr>
                                    <m:ctrlPr>
                                      <a:rPr lang="en-US" altLang="zh-CN" sz="1600" b="0" i="1" smtClean="0">
                                        <a:latin typeface="Cambria Math" panose="02040503050406030204" pitchFamily="18" charset="0"/>
                                        <a:cs typeface="Times New Roman" panose="02020603050405020304" pitchFamily="18" charset="0"/>
                                      </a:rPr>
                                    </m:ctrlPr>
                                  </m:sSubPr>
                                  <m:e>
                                    <m:r>
                                      <a:rPr lang="en-US" altLang="zh-CN" sz="1600" b="0" i="1" smtClean="0">
                                        <a:latin typeface="Cambria Math" panose="02040503050406030204" pitchFamily="18" charset="0"/>
                                        <a:cs typeface="Times New Roman" panose="02020603050405020304" pitchFamily="18" charset="0"/>
                                      </a:rPr>
                                      <m:t>h</m:t>
                                    </m:r>
                                  </m:e>
                                  <m:sub>
                                    <m:r>
                                      <a:rPr lang="en-US" altLang="zh-CN" sz="1600" b="0" i="1" smtClean="0">
                                        <a:latin typeface="Cambria Math" panose="02040503050406030204" pitchFamily="18" charset="0"/>
                                        <a:cs typeface="Times New Roman" panose="02020603050405020304" pitchFamily="18" charset="0"/>
                                      </a:rPr>
                                      <m:t>𝑀𝐷𝐶</m:t>
                                    </m:r>
                                  </m:sub>
                                </m:sSub>
                                <m:r>
                                  <a:rPr lang="en-US" altLang="zh-CN" sz="1600" b="0" i="1" smtClean="0">
                                    <a:latin typeface="Cambria Math" panose="02040503050406030204" pitchFamily="18" charset="0"/>
                                    <a:cs typeface="Times New Roman" panose="02020603050405020304" pitchFamily="18" charset="0"/>
                                  </a:rPr>
                                  <m:t>&gt;81</m:t>
                                </m:r>
                                <m:r>
                                  <a:rPr lang="en-US" altLang="zh-CN" sz="16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CN" sz="1600" b="0" i="1" smtClean="0">
                                    <a:latin typeface="Cambria Math" panose="02040503050406030204" pitchFamily="18" charset="0"/>
                                    <a:ea typeface="Cambria Math" panose="02040503050406030204" pitchFamily="18" charset="0"/>
                                    <a:cs typeface="Times New Roman" panose="02020603050405020304" pitchFamily="18" charset="0"/>
                                  </a:rPr>
                                  <m:t>𝑃</m:t>
                                </m:r>
                                <m:r>
                                  <a:rPr lang="en-US" altLang="zh-CN" sz="1600" b="0" i="1" smtClean="0">
                                    <a:latin typeface="Cambria Math" panose="02040503050406030204" pitchFamily="18" charset="0"/>
                                    <a:ea typeface="Cambria Math" panose="02040503050406030204" pitchFamily="18" charset="0"/>
                                    <a:cs typeface="Times New Roman" panose="02020603050405020304" pitchFamily="18" charset="0"/>
                                  </a:rPr>
                                  <m:t>−0.65)</m:t>
                                </m:r>
                              </m:oMath>
                            </m:oMathPara>
                          </a14:m>
                          <a:endParaRPr lang="zh-CN" altLang="en-US" sz="1600" dirty="0">
                            <a:latin typeface="Cambria Math" panose="02040503050406030204" pitchFamily="18" charset="0"/>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latin typeface="Cambria Math" panose="02040503050406030204" pitchFamily="18" charset="0"/>
                              <a:cs typeface="Times New Roman" panose="02020603050405020304" pitchFamily="18" charset="0"/>
                            </a:rPr>
                            <a:t>386709</a:t>
                          </a: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a:t>
                          </a:r>
                          <a:r>
                            <a:rPr lang="en-US" altLang="zh-CN" sz="16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38.67%</a:t>
                          </a: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zh-CN" sz="1600"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86.65%</a:t>
                          </a: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a:t>
                          </a:r>
                          <a:endParaRPr lang="zh-CN" altLang="en-US" sz="1600" dirty="0">
                            <a:latin typeface="Cambria Math" panose="02040503050406030204" pitchFamily="18" charset="0"/>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dirty="0">
                              <a:latin typeface="Cambria Math" panose="02040503050406030204" pitchFamily="18" charset="0"/>
                              <a:cs typeface="Times New Roman" panose="02020603050405020304" pitchFamily="18" charset="0"/>
                            </a:rPr>
                            <a:t>128200</a:t>
                          </a:r>
                          <a:endParaRPr lang="zh-CN" altLang="en-US" sz="1600" dirty="0">
                            <a:latin typeface="Cambria Math" panose="02040503050406030204" pitchFamily="18" charset="0"/>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818158"/>
                      </a:ext>
                    </a:extLst>
                  </a:tr>
                  <a:tr h="648000">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600" i="1" dirty="0" smtClean="0">
                                        <a:latin typeface="Cambria Math" panose="02040503050406030204" pitchFamily="18" charset="0"/>
                                        <a:ea typeface="宋体" panose="02010600030101010101" pitchFamily="2" charset="-122"/>
                                      </a:rPr>
                                    </m:ctrlPr>
                                  </m:sSubPr>
                                  <m:e>
                                    <m:r>
                                      <a:rPr lang="en-US" altLang="zh-CN" sz="1600" i="1" dirty="0">
                                        <a:latin typeface="Cambria Math" panose="02040503050406030204" pitchFamily="18" charset="0"/>
                                        <a:ea typeface="宋体" panose="02010600030101010101" pitchFamily="2" charset="-122"/>
                                      </a:rPr>
                                      <m:t>𝑀</m:t>
                                    </m:r>
                                  </m:e>
                                  <m:sub>
                                    <m:r>
                                      <a:rPr lang="en-US" altLang="zh-CN" sz="1600" i="1" dirty="0">
                                        <a:latin typeface="Cambria Math" panose="02040503050406030204" pitchFamily="18" charset="0"/>
                                        <a:ea typeface="宋体" panose="02010600030101010101" pitchFamily="2" charset="-122"/>
                                      </a:rPr>
                                      <m:t>𝑚𝑖𝑠𝑠</m:t>
                                    </m:r>
                                  </m:sub>
                                </m:sSub>
                                <m:r>
                                  <a:rPr lang="en-US" altLang="zh-CN" sz="1600" i="1" dirty="0">
                                    <a:latin typeface="Cambria Math" panose="02040503050406030204" pitchFamily="18" charset="0"/>
                                    <a:ea typeface="宋体" panose="02010600030101010101" pitchFamily="2" charset="-122"/>
                                  </a:rPr>
                                  <m:t>&lt;3.</m:t>
                                </m:r>
                                <m:r>
                                  <a:rPr lang="en-US" altLang="zh-CN" sz="1600" b="0" i="1" dirty="0" smtClean="0">
                                    <a:latin typeface="Cambria Math" panose="02040503050406030204" pitchFamily="18" charset="0"/>
                                    <a:ea typeface="宋体" panose="02010600030101010101" pitchFamily="2" charset="-122"/>
                                  </a:rPr>
                                  <m:t>05</m:t>
                                </m:r>
                              </m:oMath>
                            </m:oMathPara>
                          </a14:m>
                          <a:endParaRPr lang="en-US" altLang="zh-CN" sz="1600" dirty="0">
                            <a:latin typeface="Cambria Math" panose="020405030504060302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a:rPr lang="en-US" altLang="zh-CN" sz="1600" b="0" i="0" dirty="0" smtClean="0">
                                    <a:latin typeface="Cambria Math" panose="02040503050406030204" pitchFamily="18" charset="0"/>
                                    <a:ea typeface="宋体" panose="02010600030101010101" pitchFamily="2" charset="-122"/>
                                  </a:rPr>
                                  <m:t>|</m:t>
                                </m:r>
                                <m:r>
                                  <m:rPr>
                                    <m:sty m:val="p"/>
                                  </m:rPr>
                                  <a:rPr lang="en-US" altLang="zh-CN" sz="1600" i="1" dirty="0">
                                    <a:latin typeface="Cambria Math" panose="02040503050406030204" pitchFamily="18" charset="0"/>
                                    <a:ea typeface="宋体" panose="02010600030101010101" pitchFamily="2" charset="-122"/>
                                  </a:rPr>
                                  <m:t>cos</m:t>
                                </m:r>
                                <m:sSub>
                                  <m:sSubPr>
                                    <m:ctrlPr>
                                      <a:rPr lang="en-US" altLang="zh-CN" sz="1600" i="1" dirty="0" err="1">
                                        <a:latin typeface="Cambria Math" panose="02040503050406030204" pitchFamily="18" charset="0"/>
                                        <a:ea typeface="宋体" panose="02010600030101010101" pitchFamily="2" charset="-122"/>
                                      </a:rPr>
                                    </m:ctrlPr>
                                  </m:sSubPr>
                                  <m:e>
                                    <m:r>
                                      <a:rPr lang="en-US" altLang="zh-CN" sz="1600" i="1" dirty="0">
                                        <a:latin typeface="Cambria Math" panose="02040503050406030204" pitchFamily="18" charset="0"/>
                                        <a:ea typeface="宋体" panose="02010600030101010101" pitchFamily="2" charset="-122"/>
                                      </a:rPr>
                                      <m:t>𝜃</m:t>
                                    </m:r>
                                  </m:e>
                                  <m:sub>
                                    <m:r>
                                      <a:rPr lang="en-US" altLang="zh-CN" sz="1600" i="1" dirty="0">
                                        <a:latin typeface="Cambria Math" panose="02040503050406030204" pitchFamily="18" charset="0"/>
                                        <a:ea typeface="宋体" panose="02010600030101010101" pitchFamily="2" charset="-122"/>
                                      </a:rPr>
                                      <m:t>𝑚𝑖𝑠𝑠</m:t>
                                    </m:r>
                                  </m:sub>
                                </m:sSub>
                                <m:r>
                                  <a:rPr lang="en-US" altLang="zh-CN" sz="1600" b="0" i="1" dirty="0" smtClean="0">
                                    <a:latin typeface="Cambria Math" panose="02040503050406030204" pitchFamily="18" charset="0"/>
                                    <a:ea typeface="宋体" panose="02010600030101010101" pitchFamily="2" charset="-122"/>
                                  </a:rPr>
                                  <m:t>|&lt;0.8</m:t>
                                </m:r>
                              </m:oMath>
                            </m:oMathPara>
                          </a14:m>
                          <a:endParaRPr lang="zh-CN" altLang="en-US" sz="1600" dirty="0">
                            <a:latin typeface="Cambria Math" panose="02040503050406030204" pitchFamily="18" charset="0"/>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330118(</a:t>
                          </a:r>
                          <a:r>
                            <a:rPr lang="en-US" altLang="zh-CN" sz="16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33.01%</a:t>
                          </a: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zh-CN" sz="1600"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85.37%</a:t>
                          </a: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a:t>
                          </a:r>
                          <a:endParaRPr lang="zh-CN" altLang="en-US" sz="1600" dirty="0">
                            <a:latin typeface="Cambria Math" panose="02040503050406030204" pitchFamily="18" charset="0"/>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dirty="0">
                              <a:latin typeface="Cambria Math" panose="02040503050406030204" pitchFamily="18" charset="0"/>
                              <a:cs typeface="Times New Roman" panose="02020603050405020304" pitchFamily="18" charset="0"/>
                            </a:rPr>
                            <a:t>111239</a:t>
                          </a:r>
                          <a:endParaRPr lang="zh-CN" altLang="en-US" sz="1600" dirty="0">
                            <a:latin typeface="Cambria Math" panose="02040503050406030204" pitchFamily="18" charset="0"/>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9296704"/>
                      </a:ext>
                    </a:extLst>
                  </a:tr>
                  <a:tr h="360000">
                    <a:tc>
                      <a:txBody>
                        <a:bodyPr/>
                        <a:lstStyle/>
                        <a:p>
                          <a:pPr algn="ct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Detection efficiency</a:t>
                          </a:r>
                          <a:endParaRPr lang="zh-CN" altLang="en-US" sz="1600" dirty="0">
                            <a:latin typeface="Cambria Math" panose="02040503050406030204" pitchFamily="18" charset="0"/>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altLang="zh-CN" sz="1600" dirty="0">
                              <a:latin typeface="Cambria Math" panose="02040503050406030204" pitchFamily="18" charset="0"/>
                            </a:rPr>
                            <a:t>33.01%</a:t>
                          </a:r>
                          <a:endParaRPr lang="zh-CN" altLang="en-US" sz="1600" dirty="0">
                            <a:latin typeface="Cambria Math" panose="02040503050406030204" pitchFamily="18" charset="0"/>
                          </a:endParaRPr>
                        </a:p>
                      </a:txBody>
                      <a:tcPr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zh-CN" altLang="en-US" sz="1600" dirty="0">
                            <a:latin typeface="Cambria Math" panose="02040503050406030204" pitchFamily="18" charset="0"/>
                          </a:endParaRPr>
                        </a:p>
                      </a:txBody>
                      <a:tcPr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7795255"/>
                      </a:ext>
                    </a:extLst>
                  </a:tr>
                </a:tbl>
              </a:graphicData>
            </a:graphic>
          </p:graphicFrame>
        </mc:Choice>
        <mc:Fallback xmlns="">
          <p:graphicFrame>
            <p:nvGraphicFramePr>
              <p:cNvPr id="3" name="内容占位符 3">
                <a:extLst>
                  <a:ext uri="{FF2B5EF4-FFF2-40B4-BE49-F238E27FC236}">
                    <a16:creationId xmlns:a16="http://schemas.microsoft.com/office/drawing/2014/main" id="{E4CAC7AD-0C85-4974-A2E0-62939B138DDE}"/>
                  </a:ext>
                </a:extLst>
              </p:cNvPr>
              <p:cNvGraphicFramePr>
                <a:graphicFrameLocks noGrp="1"/>
              </p:cNvGraphicFramePr>
              <p:nvPr>
                <p:ph idx="1"/>
                <p:extLst>
                  <p:ext uri="{D42A27DB-BD31-4B8C-83A1-F6EECF244321}">
                    <p14:modId xmlns:p14="http://schemas.microsoft.com/office/powerpoint/2010/main" val="2675853063"/>
                  </p:ext>
                </p:extLst>
              </p:nvPr>
            </p:nvGraphicFramePr>
            <p:xfrm>
              <a:off x="1596000" y="1260000"/>
              <a:ext cx="9000000" cy="4824000"/>
            </p:xfrm>
            <a:graphic>
              <a:graphicData uri="http://schemas.openxmlformats.org/drawingml/2006/table">
                <a:tbl>
                  <a:tblPr firstRow="1" bandRow="1">
                    <a:tableStyleId>{5C22544A-7EE6-4342-B048-85BDC9FD1C3A}</a:tableStyleId>
                  </a:tblPr>
                  <a:tblGrid>
                    <a:gridCol w="3240000">
                      <a:extLst>
                        <a:ext uri="{9D8B030D-6E8A-4147-A177-3AD203B41FA5}">
                          <a16:colId xmlns:a16="http://schemas.microsoft.com/office/drawing/2014/main" val="384059077"/>
                        </a:ext>
                      </a:extLst>
                    </a:gridCol>
                    <a:gridCol w="2880000">
                      <a:extLst>
                        <a:ext uri="{9D8B030D-6E8A-4147-A177-3AD203B41FA5}">
                          <a16:colId xmlns:a16="http://schemas.microsoft.com/office/drawing/2014/main" val="3290558502"/>
                        </a:ext>
                      </a:extLst>
                    </a:gridCol>
                    <a:gridCol w="2880000">
                      <a:extLst>
                        <a:ext uri="{9D8B030D-6E8A-4147-A177-3AD203B41FA5}">
                          <a16:colId xmlns:a16="http://schemas.microsoft.com/office/drawing/2014/main" val="3932232238"/>
                        </a:ext>
                      </a:extLst>
                    </a:gridCol>
                  </a:tblGrid>
                  <a:tr h="360000">
                    <a:tc>
                      <a:txBody>
                        <a:bodyPr/>
                        <a:lstStyle/>
                        <a:p>
                          <a:pPr algn="ctr"/>
                          <a:r>
                            <a:rPr lang="en-US" altLang="zh-CN" sz="160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a:t>Events selection</a:t>
                          </a:r>
                          <a:endParaRPr lang="zh-CN" altLang="en-US" sz="1600" dirty="0">
                            <a:solidFill>
                              <a:schemeClr val="tx1"/>
                            </a:solidFill>
                            <a:latin typeface="Cambria Math" panose="02040503050406030204" pitchFamily="18" charset="0"/>
                            <a:cs typeface="Times New Roman" panose="02020603050405020304" pitchFamily="18" charset="0"/>
                          </a:endParaRPr>
                        </a:p>
                      </a:txBody>
                      <a:tcPr anchor="ct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60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a:t>Signal MC</a:t>
                          </a:r>
                          <a:endParaRPr lang="zh-CN" altLang="en-US" sz="1600" dirty="0">
                            <a:solidFill>
                              <a:schemeClr val="tx1"/>
                            </a:solidFill>
                            <a:latin typeface="Cambria Math" panose="02040503050406030204" pitchFamily="18" charset="0"/>
                            <a:cs typeface="Times New Roman" panose="02020603050405020304" pitchFamily="18" charset="0"/>
                          </a:endParaRPr>
                        </a:p>
                      </a:txBody>
                      <a:tcPr anchor="ct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60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a:t>Inclusive MC</a:t>
                          </a:r>
                          <a:endParaRPr lang="zh-CN" altLang="en-US" sz="1600" dirty="0">
                            <a:solidFill>
                              <a:schemeClr val="tx1"/>
                            </a:solidFill>
                            <a:latin typeface="Cambria Math" panose="02040503050406030204" pitchFamily="18" charset="0"/>
                            <a:cs typeface="Times New Roman" panose="02020603050405020304" pitchFamily="18" charset="0"/>
                          </a:endParaRPr>
                        </a:p>
                      </a:txBody>
                      <a:tcPr anchor="ct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1049520"/>
                      </a:ext>
                    </a:extLst>
                  </a:tr>
                  <a:tr h="360000">
                    <a:tc>
                      <a:txBody>
                        <a:bodyPr/>
                        <a:lstStyle/>
                        <a:p>
                          <a:pPr algn="ct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Total number</a:t>
                          </a:r>
                          <a:endParaRPr lang="zh-CN" altLang="en-US" sz="1600" dirty="0">
                            <a:latin typeface="Cambria Math" panose="02040503050406030204" pitchFamily="18" charset="0"/>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1000000 (</a:t>
                          </a:r>
                          <a:r>
                            <a:rPr lang="en-US" altLang="zh-CN" sz="16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100.0%</a:t>
                          </a: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a:t>
                          </a:r>
                          <a:endParaRPr lang="zh-CN" altLang="en-US" sz="1600" dirty="0">
                            <a:latin typeface="Cambria Math" panose="02040503050406030204" pitchFamily="18" charset="0"/>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zh-CN"/>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blipFill>
                          <a:blip r:embed="rId3"/>
                          <a:stretch>
                            <a:fillRect l="-213216" t="-100000" r="-441" b="-1131034"/>
                          </a:stretch>
                        </a:blipFill>
                      </a:tcPr>
                    </a:tc>
                    <a:extLst>
                      <a:ext uri="{0D108BD9-81ED-4DB2-BD59-A6C34878D82A}">
                        <a16:rowId xmlns:a16="http://schemas.microsoft.com/office/drawing/2014/main" val="585651947"/>
                      </a:ext>
                    </a:extLst>
                  </a:tr>
                  <a:tr h="360000">
                    <a:tc>
                      <a:txBody>
                        <a:bodyPr/>
                        <a:lstStyle/>
                        <a:p>
                          <a:pPr algn="ct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Charge choose</a:t>
                          </a:r>
                          <a:endParaRPr lang="zh-CN" altLang="en-US" sz="1600" dirty="0">
                            <a:latin typeface="Cambria Math" panose="020405030504060302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826526 (</a:t>
                          </a:r>
                          <a:r>
                            <a:rPr lang="en-US" altLang="zh-CN" sz="16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82.65%</a:t>
                          </a: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zh-CN" sz="1600"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82.65%</a:t>
                          </a: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a:t>
                          </a:r>
                          <a:endParaRPr lang="zh-CN" altLang="en-US" sz="1600" dirty="0">
                            <a:latin typeface="Cambria Math" panose="020405030504060302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zh-CN"/>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213216" t="-207143" r="-441" b="-1071429"/>
                          </a:stretch>
                        </a:blipFill>
                      </a:tcPr>
                    </a:tc>
                    <a:extLst>
                      <a:ext uri="{0D108BD9-81ED-4DB2-BD59-A6C34878D82A}">
                        <a16:rowId xmlns:a16="http://schemas.microsoft.com/office/drawing/2014/main" val="2422348181"/>
                      </a:ext>
                    </a:extLst>
                  </a:tr>
                  <a:tr h="360000">
                    <a:tc>
                      <a:txBody>
                        <a:bodyPr/>
                        <a:lstStyle/>
                        <a:p>
                          <a:pPr algn="ct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Photon choose</a:t>
                          </a:r>
                          <a:endParaRPr lang="zh-CN" altLang="en-US" sz="1600" dirty="0">
                            <a:latin typeface="Cambria Math" panose="020405030504060302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 678673 (</a:t>
                          </a:r>
                          <a:r>
                            <a:rPr lang="en-US" altLang="zh-CN" sz="16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67.87%</a:t>
                          </a: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zh-CN" sz="1600"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82.11%</a:t>
                          </a: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a:t>
                          </a:r>
                          <a:endParaRPr lang="zh-CN" altLang="en-US" sz="1600" dirty="0">
                            <a:latin typeface="Cambria Math" panose="020405030504060302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zh-CN"/>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213216" t="-296552" r="-441" b="-934483"/>
                          </a:stretch>
                        </a:blipFill>
                      </a:tcPr>
                    </a:tc>
                    <a:extLst>
                      <a:ext uri="{0D108BD9-81ED-4DB2-BD59-A6C34878D82A}">
                        <a16:rowId xmlns:a16="http://schemas.microsoft.com/office/drawing/2014/main" val="1451166811"/>
                      </a:ext>
                    </a:extLst>
                  </a:tr>
                  <a:tr h="360000">
                    <a:tc>
                      <a:txBody>
                        <a:bodyPr/>
                        <a:lstStyle/>
                        <a:p>
                          <a:pPr algn="ct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PID</a:t>
                          </a:r>
                          <a:endParaRPr lang="zh-CN" altLang="en-US" sz="1600" dirty="0">
                            <a:latin typeface="Cambria Math" panose="020405030504060302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 460925 (</a:t>
                          </a:r>
                          <a:r>
                            <a:rPr lang="en-US" altLang="zh-CN" sz="16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46.09%</a:t>
                          </a: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zh-CN" sz="1600"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67.92%</a:t>
                          </a: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a:t>
                          </a:r>
                          <a:endParaRPr lang="zh-CN" altLang="en-US" sz="1600" dirty="0">
                            <a:latin typeface="Cambria Math" panose="020405030504060302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zh-CN"/>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213216" t="-410714" r="-441" b="-867857"/>
                          </a:stretch>
                        </a:blipFill>
                      </a:tcPr>
                    </a:tc>
                    <a:extLst>
                      <a:ext uri="{0D108BD9-81ED-4DB2-BD59-A6C34878D82A}">
                        <a16:rowId xmlns:a16="http://schemas.microsoft.com/office/drawing/2014/main" val="590888962"/>
                      </a:ext>
                    </a:extLst>
                  </a:tr>
                  <a:tr h="360000">
                    <a:tc>
                      <a:txBody>
                        <a:bodyPr/>
                        <a:lstStyle/>
                        <a:p>
                          <a:pPr algn="ct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Vertex fit</a:t>
                          </a:r>
                          <a:endParaRPr lang="zh-CN" altLang="en-US" sz="1600" dirty="0">
                            <a:latin typeface="Cambria Math" panose="020405030504060302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460397 (</a:t>
                          </a:r>
                          <a:r>
                            <a:rPr lang="en-US" altLang="zh-CN" sz="16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46.04%</a:t>
                          </a: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zh-CN" sz="1600"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99.89%</a:t>
                          </a: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a:t>
                          </a:r>
                          <a:endParaRPr lang="zh-CN" altLang="en-US" sz="1600" dirty="0">
                            <a:latin typeface="Cambria Math" panose="020405030504060302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zh-CN"/>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213216" t="-493103" r="-441" b="-737931"/>
                          </a:stretch>
                        </a:blipFill>
                      </a:tcPr>
                    </a:tc>
                    <a:extLst>
                      <a:ext uri="{0D108BD9-81ED-4DB2-BD59-A6C34878D82A}">
                        <a16:rowId xmlns:a16="http://schemas.microsoft.com/office/drawing/2014/main" val="2109286899"/>
                      </a:ext>
                    </a:extLst>
                  </a:tr>
                  <a:tr h="648000">
                    <a:tc>
                      <a:txBody>
                        <a:bodyPr/>
                        <a:lstStyle/>
                        <a:p>
                          <a:endParaRPr lang="zh-CN"/>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391" t="-337255" r="-177734" b="-319608"/>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latin typeface="Cambria Math" panose="02040503050406030204" pitchFamily="18" charset="0"/>
                              <a:cs typeface="Times New Roman" panose="02020603050405020304" pitchFamily="18" charset="0"/>
                            </a:rPr>
                            <a:t>457213</a:t>
                          </a: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a:t>
                          </a:r>
                          <a:r>
                            <a:rPr lang="en-US" altLang="zh-CN" sz="16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45.72%</a:t>
                          </a: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zh-CN" sz="1600"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99.31%</a:t>
                          </a: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a:t>
                          </a:r>
                          <a:endParaRPr lang="zh-CN" altLang="en-US" sz="1600" dirty="0">
                            <a:latin typeface="Cambria Math" panose="020405030504060302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altLang="zh-CN" sz="1600" dirty="0">
                              <a:latin typeface="Cambria Math" panose="02040503050406030204" pitchFamily="18" charset="0"/>
                              <a:cs typeface="Times New Roman" panose="02020603050405020304" pitchFamily="18" charset="0"/>
                            </a:rPr>
                            <a:t>255632</a:t>
                          </a:r>
                          <a:endParaRPr lang="zh-CN" altLang="en-US" sz="1600" dirty="0">
                            <a:latin typeface="Cambria Math" panose="020405030504060302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88907394"/>
                      </a:ext>
                    </a:extLst>
                  </a:tr>
                  <a:tr h="360000">
                    <a:tc>
                      <a:txBody>
                        <a:bodyPr/>
                        <a:lstStyle/>
                        <a:p>
                          <a:endParaRPr lang="zh-CN"/>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391" t="-796429" r="-177734" b="-482143"/>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latin typeface="Cambria Math" panose="02040503050406030204" pitchFamily="18" charset="0"/>
                              <a:cs typeface="Times New Roman" panose="02020603050405020304" pitchFamily="18" charset="0"/>
                            </a:rPr>
                            <a:t>446268 </a:t>
                          </a: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a:t>
                          </a:r>
                          <a:r>
                            <a:rPr lang="en-US" altLang="zh-CN" sz="16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44.63%</a:t>
                          </a: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zh-CN" sz="1600"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97.61%</a:t>
                          </a: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a:t>
                          </a:r>
                          <a:endParaRPr lang="zh-CN" altLang="en-US" sz="1600" dirty="0">
                            <a:latin typeface="Cambria Math" panose="02040503050406030204" pitchFamily="18" charset="0"/>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dirty="0">
                              <a:latin typeface="Cambria Math" panose="02040503050406030204" pitchFamily="18" charset="0"/>
                              <a:cs typeface="Times New Roman" panose="02020603050405020304" pitchFamily="18" charset="0"/>
                            </a:rPr>
                            <a:t>229257</a:t>
                          </a:r>
                          <a:endParaRPr lang="zh-CN" altLang="en-US" sz="1600" dirty="0">
                            <a:latin typeface="Cambria Math" panose="02040503050406030204" pitchFamily="18" charset="0"/>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9990793"/>
                      </a:ext>
                    </a:extLst>
                  </a:tr>
                  <a:tr h="648000">
                    <a:tc>
                      <a:txBody>
                        <a:bodyPr/>
                        <a:lstStyle/>
                        <a:p>
                          <a:endParaRPr lang="zh-CN"/>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391" t="-492157" r="-177734" b="-164706"/>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latin typeface="Cambria Math" panose="02040503050406030204" pitchFamily="18" charset="0"/>
                              <a:cs typeface="Times New Roman" panose="02020603050405020304" pitchFamily="18" charset="0"/>
                            </a:rPr>
                            <a:t>386709</a:t>
                          </a: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a:t>
                          </a:r>
                          <a:r>
                            <a:rPr lang="en-US" altLang="zh-CN" sz="16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38.67%</a:t>
                          </a: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zh-CN" sz="1600"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86.65%</a:t>
                          </a: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a:t>
                          </a:r>
                          <a:endParaRPr lang="zh-CN" altLang="en-US" sz="1600" dirty="0">
                            <a:latin typeface="Cambria Math" panose="02040503050406030204" pitchFamily="18" charset="0"/>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dirty="0">
                              <a:latin typeface="Cambria Math" panose="02040503050406030204" pitchFamily="18" charset="0"/>
                              <a:cs typeface="Times New Roman" panose="02020603050405020304" pitchFamily="18" charset="0"/>
                            </a:rPr>
                            <a:t>128200</a:t>
                          </a:r>
                          <a:endParaRPr lang="zh-CN" altLang="en-US" sz="1600" dirty="0">
                            <a:latin typeface="Cambria Math" panose="02040503050406030204" pitchFamily="18" charset="0"/>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818158"/>
                      </a:ext>
                    </a:extLst>
                  </a:tr>
                  <a:tr h="648000">
                    <a:tc>
                      <a:txBody>
                        <a:bodyPr/>
                        <a:lstStyle/>
                        <a:p>
                          <a:endParaRPr lang="zh-CN"/>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391" t="-580769" r="-177734" b="-61538"/>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330118(</a:t>
                          </a:r>
                          <a:r>
                            <a:rPr lang="en-US" altLang="zh-CN" sz="16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33.01%</a:t>
                          </a: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zh-CN" sz="1600"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85.37%</a:t>
                          </a: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a:t>
                          </a:r>
                          <a:endParaRPr lang="zh-CN" altLang="en-US" sz="1600" dirty="0">
                            <a:latin typeface="Cambria Math" panose="02040503050406030204" pitchFamily="18" charset="0"/>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dirty="0">
                              <a:latin typeface="Cambria Math" panose="02040503050406030204" pitchFamily="18" charset="0"/>
                              <a:cs typeface="Times New Roman" panose="02020603050405020304" pitchFamily="18" charset="0"/>
                            </a:rPr>
                            <a:t>111239</a:t>
                          </a:r>
                          <a:endParaRPr lang="zh-CN" altLang="en-US" sz="1600" dirty="0">
                            <a:latin typeface="Cambria Math" panose="02040503050406030204" pitchFamily="18" charset="0"/>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9296704"/>
                      </a:ext>
                    </a:extLst>
                  </a:tr>
                  <a:tr h="360000">
                    <a:tc>
                      <a:txBody>
                        <a:bodyPr/>
                        <a:lstStyle/>
                        <a:p>
                          <a:pPr algn="ctr"/>
                          <a:r>
                            <a:rPr lang="en-US" altLang="zh-CN" sz="1600" dirty="0">
                              <a:latin typeface="Cambria Math" panose="02040503050406030204" pitchFamily="18" charset="0"/>
                              <a:ea typeface="Cambria Math" panose="02040503050406030204" pitchFamily="18" charset="0"/>
                              <a:cs typeface="Times New Roman" panose="02020603050405020304" pitchFamily="18" charset="0"/>
                            </a:rPr>
                            <a:t>Detection efficiency</a:t>
                          </a:r>
                          <a:endParaRPr lang="zh-CN" altLang="en-US" sz="1600" dirty="0">
                            <a:latin typeface="Cambria Math" panose="02040503050406030204" pitchFamily="18" charset="0"/>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altLang="zh-CN" sz="1600" dirty="0">
                              <a:latin typeface="Cambria Math" panose="02040503050406030204" pitchFamily="18" charset="0"/>
                            </a:rPr>
                            <a:t>33.01%</a:t>
                          </a:r>
                          <a:endParaRPr lang="zh-CN" altLang="en-US" sz="1600" dirty="0">
                            <a:latin typeface="Cambria Math" panose="02040503050406030204" pitchFamily="18" charset="0"/>
                          </a:endParaRPr>
                        </a:p>
                      </a:txBody>
                      <a:tcPr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zh-CN" altLang="en-US" sz="1600" dirty="0">
                            <a:latin typeface="Cambria Math" panose="02040503050406030204" pitchFamily="18" charset="0"/>
                          </a:endParaRPr>
                        </a:p>
                      </a:txBody>
                      <a:tcPr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7795255"/>
                      </a:ext>
                    </a:extLst>
                  </a:tr>
                </a:tbl>
              </a:graphicData>
            </a:graphic>
          </p:graphicFrame>
        </mc:Fallback>
      </mc:AlternateContent>
      <p:pic>
        <p:nvPicPr>
          <p:cNvPr id="7" name="图片 6">
            <a:extLst>
              <a:ext uri="{FF2B5EF4-FFF2-40B4-BE49-F238E27FC236}">
                <a16:creationId xmlns:a16="http://schemas.microsoft.com/office/drawing/2014/main" id="{5DA3A9B3-2196-7D6C-4705-91EA97C3A0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 y="0"/>
            <a:ext cx="1085445" cy="1080000"/>
          </a:xfrm>
          <a:prstGeom prst="rect">
            <a:avLst/>
          </a:prstGeom>
        </p:spPr>
      </p:pic>
      <p:pic>
        <p:nvPicPr>
          <p:cNvPr id="8" name="图片 7">
            <a:extLst>
              <a:ext uri="{FF2B5EF4-FFF2-40B4-BE49-F238E27FC236}">
                <a16:creationId xmlns:a16="http://schemas.microsoft.com/office/drawing/2014/main" id="{C8BE2BD9-5428-C85A-E3DD-280843A0A1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5450" y="0"/>
            <a:ext cx="888554" cy="1080000"/>
          </a:xfrm>
          <a:prstGeom prst="rect">
            <a:avLst/>
          </a:prstGeom>
        </p:spPr>
      </p:pic>
    </p:spTree>
    <p:extLst>
      <p:ext uri="{BB962C8B-B14F-4D97-AF65-F5344CB8AC3E}">
        <p14:creationId xmlns:p14="http://schemas.microsoft.com/office/powerpoint/2010/main" val="2926613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CAB63-D732-E310-0659-B495C70191C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5117130-E977-78F6-0012-6A4517559CCD}"/>
              </a:ext>
            </a:extLst>
          </p:cNvPr>
          <p:cNvSpPr>
            <a:spLocks noGrp="1"/>
          </p:cNvSpPr>
          <p:nvPr>
            <p:ph type="title"/>
          </p:nvPr>
        </p:nvSpPr>
        <p:spPr>
          <a:xfrm>
            <a:off x="0" y="360000"/>
            <a:ext cx="12192000" cy="535531"/>
          </a:xfrm>
        </p:spPr>
        <p:txBody>
          <a:bodyPr wrap="square">
            <a:spAutoFit/>
          </a:bodyPr>
          <a:lstStyle/>
          <a:p>
            <a:pPr algn="ctr"/>
            <a:r>
              <a:rPr lang="en-US" altLang="zh-CN" sz="3200" dirty="0">
                <a:latin typeface="Comic Sans MS" panose="030F0902030302020204" pitchFamily="66" charset="0"/>
                <a:ea typeface="Cambria Math" panose="02040503050406030204" pitchFamily="18" charset="0"/>
              </a:rPr>
              <a:t>5. Background analysis</a:t>
            </a:r>
            <a:endParaRPr lang="zh-CN" altLang="en-US" sz="3200" dirty="0">
              <a:latin typeface="Comic Sans MS" panose="030F0902030302020204" pitchFamily="66" charset="0"/>
            </a:endParaRPr>
          </a:p>
        </p:txBody>
      </p:sp>
      <p:sp>
        <p:nvSpPr>
          <p:cNvPr id="4" name="日期占位符 3">
            <a:extLst>
              <a:ext uri="{FF2B5EF4-FFF2-40B4-BE49-F238E27FC236}">
                <a16:creationId xmlns:a16="http://schemas.microsoft.com/office/drawing/2014/main" id="{E5593B4C-1AC6-97F7-A1AE-DEC9FA3D4F0D}"/>
              </a:ext>
            </a:extLst>
          </p:cNvPr>
          <p:cNvSpPr>
            <a:spLocks noGrp="1"/>
          </p:cNvSpPr>
          <p:nvPr>
            <p:ph type="dt" sz="half" idx="10"/>
          </p:nvPr>
        </p:nvSpPr>
        <p:spPr/>
        <p:txBody>
          <a:bodyPr/>
          <a:lstStyle/>
          <a:p>
            <a:fld id="{A35CD19C-06E9-4AAC-B80C-DE4C22E21A18}" type="datetime1">
              <a:rPr lang="zh-CN" altLang="en-US" smtClean="0"/>
              <a:t>2025/7/29</a:t>
            </a:fld>
            <a:endParaRPr lang="zh-CN" altLang="en-US"/>
          </a:p>
        </p:txBody>
      </p:sp>
      <p:sp>
        <p:nvSpPr>
          <p:cNvPr id="5" name="页脚占位符 4">
            <a:extLst>
              <a:ext uri="{FF2B5EF4-FFF2-40B4-BE49-F238E27FC236}">
                <a16:creationId xmlns:a16="http://schemas.microsoft.com/office/drawing/2014/main" id="{BFBDF020-DDBF-D486-96EF-85A2154D9FCA}"/>
              </a:ext>
            </a:extLst>
          </p:cNvPr>
          <p:cNvSpPr>
            <a:spLocks noGrp="1"/>
          </p:cNvSpPr>
          <p:nvPr>
            <p:ph type="ftr" sz="quarter" idx="11"/>
          </p:nvPr>
        </p:nvSpPr>
        <p:spPr/>
        <p:txBody>
          <a:bodyPr/>
          <a:lstStyle/>
          <a:p>
            <a:r>
              <a:rPr lang="en-US" altLang="zh-CN"/>
              <a:t>Examination of T/CP Invariance</a:t>
            </a:r>
            <a:endParaRPr lang="zh-CN" altLang="en-US"/>
          </a:p>
        </p:txBody>
      </p:sp>
      <p:sp>
        <p:nvSpPr>
          <p:cNvPr id="6" name="灯片编号占位符 5">
            <a:extLst>
              <a:ext uri="{FF2B5EF4-FFF2-40B4-BE49-F238E27FC236}">
                <a16:creationId xmlns:a16="http://schemas.microsoft.com/office/drawing/2014/main" id="{A994AFAA-EA15-8FBC-80F4-5A058110891D}"/>
              </a:ext>
            </a:extLst>
          </p:cNvPr>
          <p:cNvSpPr>
            <a:spLocks noGrp="1"/>
          </p:cNvSpPr>
          <p:nvPr>
            <p:ph type="sldNum" sz="quarter" idx="12"/>
          </p:nvPr>
        </p:nvSpPr>
        <p:spPr/>
        <p:txBody>
          <a:bodyPr/>
          <a:lstStyle/>
          <a:p>
            <a:fld id="{33038C33-7068-4225-BE1B-FBEE078717E7}" type="slidenum">
              <a:rPr lang="zh-CN" altLang="en-US" smtClean="0"/>
              <a:t>29</a:t>
            </a:fld>
            <a:endParaRPr lang="zh-CN" altLang="en-US"/>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41E047EA-D295-8115-1C64-FCF3F135D50E}"/>
                  </a:ext>
                </a:extLst>
              </p:cNvPr>
              <p:cNvSpPr txBox="1"/>
              <p:nvPr/>
            </p:nvSpPr>
            <p:spPr>
              <a:xfrm>
                <a:off x="0" y="1440000"/>
                <a:ext cx="6095999" cy="1631216"/>
              </a:xfrm>
              <a:prstGeom prst="rect">
                <a:avLst/>
              </a:prstGeom>
              <a:noFill/>
            </p:spPr>
            <p:txBody>
              <a:bodyPr wrap="square" lIns="360000" rtlCol="0">
                <a:spAutoFit/>
              </a:bodyPr>
              <a:lstStyle/>
              <a:p>
                <a:pPr marL="342900" indent="-342900">
                  <a:buFont typeface="Wingdings" pitchFamily="2" charset="2"/>
                  <a:buChar char="Ø"/>
                </a:pPr>
                <a:r>
                  <a:rPr kumimoji="1" lang="en-US" altLang="zh-CN" sz="2000" dirty="0">
                    <a:latin typeface="Comic Sans MS" panose="030F0902030302020204" pitchFamily="66" charset="0"/>
                    <a:ea typeface="Cambria Math" panose="02040503050406030204" pitchFamily="18" charset="0"/>
                  </a:rPr>
                  <a:t>Main background</a:t>
                </a:r>
              </a:p>
              <a:p>
                <a:pPr marL="342900" indent="-342900">
                  <a:buFont typeface="Wingdings" pitchFamily="2" charset="2"/>
                  <a:buChar char="ü"/>
                </a:pPr>
                <a14:m>
                  <m:oMath xmlns:m="http://schemas.openxmlformats.org/officeDocument/2006/math">
                    <m:r>
                      <a:rPr lang="en-US" altLang="zh-CN" sz="2000" i="1" smtClean="0">
                        <a:latin typeface="Cambria Math" panose="02040503050406030204" pitchFamily="18" charset="0"/>
                      </a:rPr>
                      <m:t>𝜓</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2</m:t>
                        </m:r>
                        <m:r>
                          <a:rPr lang="en-US" altLang="zh-CN" sz="2000" i="1">
                            <a:latin typeface="Cambria Math" panose="02040503050406030204" pitchFamily="18" charset="0"/>
                          </a:rPr>
                          <m:t>𝑆</m:t>
                        </m:r>
                      </m:e>
                    </m:d>
                    <m:r>
                      <a:rPr lang="en-US" altLang="zh-CN" sz="2000" i="1">
                        <a:latin typeface="Cambria Math" panose="02040503050406030204" pitchFamily="18" charset="0"/>
                      </a:rPr>
                      <m:t>→</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𝜏</m:t>
                        </m:r>
                      </m:e>
                      <m:sup>
                        <m:r>
                          <a:rPr lang="en-US" altLang="zh-CN" sz="2000" b="0" i="1" smtClean="0">
                            <a:latin typeface="Cambria Math" panose="02040503050406030204" pitchFamily="18" charset="0"/>
                          </a:rPr>
                          <m:t>+</m:t>
                        </m:r>
                      </m:sup>
                    </m:sSup>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𝜏</m:t>
                        </m:r>
                      </m:e>
                      <m:sup>
                        <m:r>
                          <a:rPr lang="en-US" altLang="zh-CN" sz="2000" b="0" i="1" smtClean="0">
                            <a:latin typeface="Cambria Math" panose="02040503050406030204" pitchFamily="18" charset="0"/>
                          </a:rPr>
                          <m:t>−</m:t>
                        </m:r>
                      </m:sup>
                    </m:sSup>
                    <m:r>
                      <a:rPr lang="en-US" altLang="zh-CN" sz="2000" b="0" i="1" smtClean="0">
                        <a:latin typeface="Cambria Math" panose="02040503050406030204" pitchFamily="18" charset="0"/>
                      </a:rPr>
                      <m:t>→</m:t>
                    </m:r>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𝑒</m:t>
                        </m:r>
                      </m:e>
                      <m:sup>
                        <m:r>
                          <a:rPr lang="en-US" altLang="zh-CN" sz="2000" i="1">
                            <a:latin typeface="Cambria Math" panose="02040503050406030204" pitchFamily="18" charset="0"/>
                          </a:rPr>
                          <m:t>+</m:t>
                        </m:r>
                      </m:sup>
                    </m:sSup>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𝜋</m:t>
                        </m:r>
                      </m:e>
                      <m:sup>
                        <m:r>
                          <a:rPr lang="en-US" altLang="zh-CN" sz="2000" i="1">
                            <a:latin typeface="Cambria Math" panose="02040503050406030204" pitchFamily="18" charset="0"/>
                          </a:rPr>
                          <m:t>−</m:t>
                        </m:r>
                      </m:sup>
                    </m:sSup>
                    <m:r>
                      <a:rPr lang="en-US" altLang="zh-CN" sz="2000" b="0" i="1" smtClean="0">
                        <a:latin typeface="Cambria Math" panose="02040503050406030204" pitchFamily="18" charset="0"/>
                      </a:rPr>
                      <m:t>3</m:t>
                    </m:r>
                    <m:r>
                      <a:rPr lang="en-US" altLang="zh-CN" sz="2000" b="0" i="1" smtClean="0">
                        <a:latin typeface="Cambria Math" panose="02040503050406030204" pitchFamily="18" charset="0"/>
                      </a:rPr>
                      <m:t>𝜈</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𝑐</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𝑐</m:t>
                    </m:r>
                    <m:r>
                      <a:rPr lang="en-US" altLang="zh-CN" sz="2000" b="0" i="1" smtClean="0">
                        <a:latin typeface="Cambria Math" panose="02040503050406030204" pitchFamily="18" charset="0"/>
                      </a:rPr>
                      <m:t>.</m:t>
                    </m:r>
                  </m:oMath>
                </a14:m>
                <a:endParaRPr lang="en-US" altLang="zh-CN" sz="2000" dirty="0">
                  <a:latin typeface="Comic Sans MS" panose="030F0902030302020204" pitchFamily="66" charset="0"/>
                </a:endParaRPr>
              </a:p>
              <a:p>
                <a:pPr marL="342900" indent="-342900">
                  <a:buFont typeface="Wingdings" pitchFamily="2" charset="2"/>
                  <a:buChar char="ü"/>
                </a:pPr>
                <a:endParaRPr lang="en-US" altLang="zh-CN" sz="2000" dirty="0">
                  <a:latin typeface="Comic Sans MS" panose="030F0902030302020204" pitchFamily="66" charset="0"/>
                </a:endParaRPr>
              </a:p>
              <a:p>
                <a:pPr marL="342900" indent="-342900">
                  <a:buFont typeface="Wingdings" pitchFamily="2" charset="2"/>
                  <a:buChar char="Ø"/>
                </a:pPr>
                <a:r>
                  <a:rPr kumimoji="1" lang="en" altLang="zh-CN" sz="2000" dirty="0">
                    <a:latin typeface="Comic Sans MS" panose="030F0902030302020204" pitchFamily="66" charset="0"/>
                    <a:ea typeface="Cambria Math" panose="02040503050406030204" pitchFamily="18" charset="0"/>
                  </a:rPr>
                  <a:t>The number of background events is about 7696 in total, about </a:t>
                </a:r>
                <a:r>
                  <a:rPr kumimoji="1" lang="en" altLang="zh-CN" sz="2000" dirty="0">
                    <a:solidFill>
                      <a:srgbClr val="FF0000"/>
                    </a:solidFill>
                    <a:latin typeface="Comic Sans MS" panose="030F0902030302020204" pitchFamily="66" charset="0"/>
                    <a:ea typeface="Cambria Math" panose="02040503050406030204" pitchFamily="18" charset="0"/>
                  </a:rPr>
                  <a:t>7.31%</a:t>
                </a:r>
                <a:r>
                  <a:rPr kumimoji="1" lang="en" altLang="zh-CN" sz="2000" dirty="0">
                    <a:latin typeface="Comic Sans MS" panose="030F0902030302020204" pitchFamily="66" charset="0"/>
                    <a:ea typeface="Cambria Math" panose="02040503050406030204" pitchFamily="18" charset="0"/>
                  </a:rPr>
                  <a:t> to inclusive MC.</a:t>
                </a:r>
              </a:p>
            </p:txBody>
          </p:sp>
        </mc:Choice>
        <mc:Fallback xmlns="">
          <p:sp>
            <p:nvSpPr>
              <p:cNvPr id="12" name="文本框 11">
                <a:extLst>
                  <a:ext uri="{FF2B5EF4-FFF2-40B4-BE49-F238E27FC236}">
                    <a16:creationId xmlns:a16="http://schemas.microsoft.com/office/drawing/2014/main" id="{41E047EA-D295-8115-1C64-FCF3F135D50E}"/>
                  </a:ext>
                </a:extLst>
              </p:cNvPr>
              <p:cNvSpPr txBox="1">
                <a:spLocks noRot="1" noChangeAspect="1" noMove="1" noResize="1" noEditPoints="1" noAdjustHandles="1" noChangeArrowheads="1" noChangeShapeType="1" noTextEdit="1"/>
              </p:cNvSpPr>
              <p:nvPr/>
            </p:nvSpPr>
            <p:spPr>
              <a:xfrm>
                <a:off x="0" y="1440000"/>
                <a:ext cx="6095999" cy="1631216"/>
              </a:xfrm>
              <a:prstGeom prst="rect">
                <a:avLst/>
              </a:prstGeom>
              <a:blipFill>
                <a:blip r:embed="rId2"/>
                <a:stretch>
                  <a:fillRect t="-2326" b="-6202"/>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8E14ADE1-0626-3E90-2F1F-67473892DA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 y="0"/>
            <a:ext cx="1085445" cy="1080000"/>
          </a:xfrm>
          <a:prstGeom prst="rect">
            <a:avLst/>
          </a:prstGeom>
        </p:spPr>
      </p:pic>
      <p:pic>
        <p:nvPicPr>
          <p:cNvPr id="8" name="图片 7">
            <a:extLst>
              <a:ext uri="{FF2B5EF4-FFF2-40B4-BE49-F238E27FC236}">
                <a16:creationId xmlns:a16="http://schemas.microsoft.com/office/drawing/2014/main" id="{3A20495C-8D23-E5DD-A864-6CB3E57BE9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450" y="0"/>
            <a:ext cx="888554" cy="1080000"/>
          </a:xfrm>
          <a:prstGeom prst="rect">
            <a:avLst/>
          </a:prstGeom>
        </p:spPr>
      </p:pic>
      <p:pic>
        <p:nvPicPr>
          <p:cNvPr id="10" name="图片 9">
            <a:extLst>
              <a:ext uri="{FF2B5EF4-FFF2-40B4-BE49-F238E27FC236}">
                <a16:creationId xmlns:a16="http://schemas.microsoft.com/office/drawing/2014/main" id="{7AF85789-CC84-B218-4CAB-D28EE38CB0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8931" y="1089000"/>
            <a:ext cx="4203338" cy="4680000"/>
          </a:xfrm>
          <a:prstGeom prst="rect">
            <a:avLst/>
          </a:prstGeom>
        </p:spPr>
      </p:pic>
    </p:spTree>
    <p:extLst>
      <p:ext uri="{BB962C8B-B14F-4D97-AF65-F5344CB8AC3E}">
        <p14:creationId xmlns:p14="http://schemas.microsoft.com/office/powerpoint/2010/main" val="1575728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2647C-3D97-2802-8F6C-76445AB46BB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7BE58E9-61D5-076D-DB52-C8B355045EFF}"/>
              </a:ext>
            </a:extLst>
          </p:cNvPr>
          <p:cNvSpPr>
            <a:spLocks noGrp="1"/>
          </p:cNvSpPr>
          <p:nvPr>
            <p:ph type="title"/>
          </p:nvPr>
        </p:nvSpPr>
        <p:spPr>
          <a:xfrm>
            <a:off x="0" y="360000"/>
            <a:ext cx="12192000" cy="535531"/>
          </a:xfrm>
        </p:spPr>
        <p:txBody>
          <a:bodyPr wrap="square" lIns="0" rIns="0">
            <a:spAutoFit/>
          </a:bodyPr>
          <a:lstStyle/>
          <a:p>
            <a:pPr algn="ctr"/>
            <a:r>
              <a:rPr lang="en-US" altLang="zh-CN" sz="3200" dirty="0">
                <a:latin typeface="Comic Sans MS" panose="030F0902030302020204" pitchFamily="66" charset="0"/>
                <a:ea typeface="Cambria Math" panose="02040503050406030204" pitchFamily="18" charset="0"/>
              </a:rPr>
              <a:t>Use TMVA to help distinguish signals from backgrounds.</a:t>
            </a:r>
            <a:endParaRPr lang="zh-CN" altLang="en-US" sz="3200" dirty="0">
              <a:latin typeface="Comic Sans MS" panose="030F0902030302020204" pitchFamily="66" charset="0"/>
            </a:endParaRPr>
          </a:p>
        </p:txBody>
      </p:sp>
      <p:sp>
        <p:nvSpPr>
          <p:cNvPr id="4" name="日期占位符 3">
            <a:extLst>
              <a:ext uri="{FF2B5EF4-FFF2-40B4-BE49-F238E27FC236}">
                <a16:creationId xmlns:a16="http://schemas.microsoft.com/office/drawing/2014/main" id="{DB5DB5C5-1C5A-8278-5AE1-0017F001640F}"/>
              </a:ext>
            </a:extLst>
          </p:cNvPr>
          <p:cNvSpPr>
            <a:spLocks noGrp="1"/>
          </p:cNvSpPr>
          <p:nvPr>
            <p:ph type="dt" sz="half" idx="10"/>
          </p:nvPr>
        </p:nvSpPr>
        <p:spPr/>
        <p:txBody>
          <a:bodyPr/>
          <a:lstStyle/>
          <a:p>
            <a:fld id="{A35CD19C-06E9-4AAC-B80C-DE4C22E21A18}" type="datetime1">
              <a:rPr lang="zh-CN" altLang="en-US" smtClean="0"/>
              <a:t>2025/7/29</a:t>
            </a:fld>
            <a:endParaRPr lang="zh-CN" altLang="en-US"/>
          </a:p>
        </p:txBody>
      </p:sp>
      <p:sp>
        <p:nvSpPr>
          <p:cNvPr id="5" name="页脚占位符 4">
            <a:extLst>
              <a:ext uri="{FF2B5EF4-FFF2-40B4-BE49-F238E27FC236}">
                <a16:creationId xmlns:a16="http://schemas.microsoft.com/office/drawing/2014/main" id="{B0C09D09-01A3-42D9-816C-7C3C5DEBD5EF}"/>
              </a:ext>
            </a:extLst>
          </p:cNvPr>
          <p:cNvSpPr>
            <a:spLocks noGrp="1"/>
          </p:cNvSpPr>
          <p:nvPr>
            <p:ph type="ftr" sz="quarter" idx="11"/>
          </p:nvPr>
        </p:nvSpPr>
        <p:spPr/>
        <p:txBody>
          <a:bodyPr/>
          <a:lstStyle/>
          <a:p>
            <a:r>
              <a:rPr lang="en-US" altLang="zh-CN"/>
              <a:t>Examination of T/CP Invariance</a:t>
            </a:r>
            <a:endParaRPr lang="zh-CN" altLang="en-US"/>
          </a:p>
        </p:txBody>
      </p:sp>
      <p:sp>
        <p:nvSpPr>
          <p:cNvPr id="6" name="灯片编号占位符 5">
            <a:extLst>
              <a:ext uri="{FF2B5EF4-FFF2-40B4-BE49-F238E27FC236}">
                <a16:creationId xmlns:a16="http://schemas.microsoft.com/office/drawing/2014/main" id="{F3222228-44AE-CCED-5E53-014E2793A7A5}"/>
              </a:ext>
            </a:extLst>
          </p:cNvPr>
          <p:cNvSpPr>
            <a:spLocks noGrp="1"/>
          </p:cNvSpPr>
          <p:nvPr>
            <p:ph type="sldNum" sz="quarter" idx="12"/>
          </p:nvPr>
        </p:nvSpPr>
        <p:spPr/>
        <p:txBody>
          <a:bodyPr/>
          <a:lstStyle/>
          <a:p>
            <a:fld id="{33038C33-7068-4225-BE1B-FBEE078717E7}" type="slidenum">
              <a:rPr lang="zh-CN" altLang="en-US" smtClean="0"/>
              <a:t>3</a:t>
            </a:fld>
            <a:endParaRPr lang="zh-CN" altLang="en-US"/>
          </a:p>
        </p:txBody>
      </p:sp>
      <p:sp>
        <p:nvSpPr>
          <p:cNvPr id="11" name="文本框 10">
            <a:extLst>
              <a:ext uri="{FF2B5EF4-FFF2-40B4-BE49-F238E27FC236}">
                <a16:creationId xmlns:a16="http://schemas.microsoft.com/office/drawing/2014/main" id="{1C246E56-50AA-85DD-9013-8B0EAC903A1F}"/>
              </a:ext>
            </a:extLst>
          </p:cNvPr>
          <p:cNvSpPr txBox="1"/>
          <p:nvPr/>
        </p:nvSpPr>
        <p:spPr>
          <a:xfrm>
            <a:off x="0" y="1080000"/>
            <a:ext cx="12191999" cy="3388363"/>
          </a:xfrm>
          <a:prstGeom prst="rect">
            <a:avLst/>
          </a:prstGeom>
          <a:noFill/>
        </p:spPr>
        <p:txBody>
          <a:bodyPr wrap="square" lIns="360000" rIns="360000" rtlCol="0">
            <a:spAutoFit/>
          </a:bodyPr>
          <a:lstStyle/>
          <a:p>
            <a:pPr marL="342900" indent="-342900">
              <a:lnSpc>
                <a:spcPct val="120000"/>
              </a:lnSpc>
              <a:buFont typeface="Wingdings" pitchFamily="2" charset="2"/>
              <a:buChar char="Ø"/>
            </a:pPr>
            <a:r>
              <a:rPr lang="en-US" altLang="zh-CN" sz="2000" dirty="0">
                <a:solidFill>
                  <a:srgbClr val="0070C0"/>
                </a:solidFill>
                <a:latin typeface="Comic Sans MS" panose="030F0902030302020204" pitchFamily="66" charset="0"/>
                <a:ea typeface="Cambria Math" panose="02040503050406030204" pitchFamily="18" charset="0"/>
              </a:rPr>
              <a:t>Training and testing data.</a:t>
            </a:r>
          </a:p>
          <a:p>
            <a:pPr marL="342900" indent="-342900">
              <a:lnSpc>
                <a:spcPct val="120000"/>
              </a:lnSpc>
              <a:buFont typeface="Wingdings" pitchFamily="2" charset="2"/>
              <a:buChar char="ü"/>
            </a:pPr>
            <a:r>
              <a:rPr lang="en-US" altLang="zh-CN" sz="2000" dirty="0">
                <a:latin typeface="Comic Sans MS" panose="030F0902030302020204" pitchFamily="66" charset="0"/>
                <a:ea typeface="Cambria Math" panose="02040503050406030204" pitchFamily="18" charset="0"/>
              </a:rPr>
              <a:t>The inclusive MC signal and background are distinguished through topology, with 70% used as training</a:t>
            </a:r>
            <a:r>
              <a:rPr lang="zh-CN" altLang="en-US" sz="2000" dirty="0">
                <a:latin typeface="Comic Sans MS" panose="030F0902030302020204" pitchFamily="66" charset="0"/>
                <a:ea typeface="Cambria Math" panose="02040503050406030204" pitchFamily="18" charset="0"/>
              </a:rPr>
              <a:t> </a:t>
            </a:r>
            <a:r>
              <a:rPr lang="en-US" altLang="zh-CN" sz="2000" dirty="0">
                <a:latin typeface="Comic Sans MS" panose="030F0902030302020204" pitchFamily="66" charset="0"/>
                <a:ea typeface="Cambria Math" panose="02040503050406030204" pitchFamily="18" charset="0"/>
              </a:rPr>
              <a:t>sample and 30% as test  sample.</a:t>
            </a:r>
            <a:endParaRPr lang="en-US" altLang="zh-CN" sz="2000" dirty="0">
              <a:solidFill>
                <a:srgbClr val="0070C0"/>
              </a:solidFill>
              <a:latin typeface="Comic Sans MS" panose="030F0902030302020204" pitchFamily="66" charset="0"/>
              <a:ea typeface="Cambria Math" panose="02040503050406030204" pitchFamily="18" charset="0"/>
            </a:endParaRPr>
          </a:p>
          <a:p>
            <a:pPr marL="342900" indent="-342900">
              <a:lnSpc>
                <a:spcPct val="120000"/>
              </a:lnSpc>
              <a:buFont typeface="Wingdings" pitchFamily="2" charset="2"/>
              <a:buChar char="Ø"/>
            </a:pPr>
            <a:endParaRPr lang="en-US" altLang="zh-CN" sz="2000" dirty="0">
              <a:solidFill>
                <a:srgbClr val="0070C0"/>
              </a:solidFill>
              <a:latin typeface="Comic Sans MS" panose="030F0902030302020204" pitchFamily="66" charset="0"/>
              <a:ea typeface="Cambria Math" panose="02040503050406030204" pitchFamily="18" charset="0"/>
            </a:endParaRPr>
          </a:p>
          <a:p>
            <a:pPr marL="342900" indent="-342900">
              <a:lnSpc>
                <a:spcPct val="120000"/>
              </a:lnSpc>
              <a:buFont typeface="Wingdings" pitchFamily="2" charset="2"/>
              <a:buChar char="Ø"/>
            </a:pPr>
            <a:r>
              <a:rPr lang="en-US" altLang="zh-CN" sz="2000" dirty="0">
                <a:solidFill>
                  <a:srgbClr val="0070C0"/>
                </a:solidFill>
                <a:latin typeface="Comic Sans MS" panose="030F0902030302020204" pitchFamily="66" charset="0"/>
                <a:ea typeface="Cambria Math" panose="02040503050406030204" pitchFamily="18" charset="0"/>
              </a:rPr>
              <a:t>Four methods were used for training respectively.</a:t>
            </a:r>
          </a:p>
          <a:p>
            <a:pPr marL="342900" indent="-342900">
              <a:lnSpc>
                <a:spcPct val="120000"/>
              </a:lnSpc>
              <a:buFont typeface="Wingdings" pitchFamily="2" charset="2"/>
              <a:buChar char="ü"/>
            </a:pPr>
            <a:r>
              <a:rPr lang="en-US" altLang="zh-CN" sz="2000" dirty="0">
                <a:latin typeface="Comic Sans MS" panose="030F0902030302020204" pitchFamily="66" charset="0"/>
                <a:ea typeface="Cambria Math" panose="02040503050406030204" pitchFamily="18" charset="0"/>
              </a:rPr>
              <a:t>Fisher(</a:t>
            </a:r>
            <a:r>
              <a:rPr lang="en" altLang="zh-CN" sz="2000" dirty="0">
                <a:latin typeface="Comic Sans MS" panose="030F0902030302020204" pitchFamily="66" charset="0"/>
                <a:ea typeface="Cambria Math" panose="02040503050406030204" pitchFamily="18" charset="0"/>
              </a:rPr>
              <a:t>Fisher discriminant</a:t>
            </a:r>
            <a:r>
              <a:rPr lang="en-US" altLang="zh-CN" sz="2000" dirty="0">
                <a:latin typeface="Comic Sans MS" panose="030F0902030302020204" pitchFamily="66" charset="0"/>
                <a:ea typeface="Cambria Math" panose="02040503050406030204" pitchFamily="18" charset="0"/>
              </a:rPr>
              <a:t>)</a:t>
            </a:r>
          </a:p>
          <a:p>
            <a:pPr marL="342900" indent="-342900">
              <a:lnSpc>
                <a:spcPct val="120000"/>
              </a:lnSpc>
              <a:buFont typeface="Wingdings" pitchFamily="2" charset="2"/>
              <a:buChar char="ü"/>
            </a:pPr>
            <a:r>
              <a:rPr lang="en-US" altLang="zh-CN" sz="2000" dirty="0" err="1">
                <a:latin typeface="Comic Sans MS" panose="030F0902030302020204" pitchFamily="66" charset="0"/>
                <a:ea typeface="Cambria Math" panose="02040503050406030204" pitchFamily="18" charset="0"/>
              </a:rPr>
              <a:t>FisherG</a:t>
            </a:r>
            <a:r>
              <a:rPr lang="en-US" altLang="zh-CN" sz="2000" dirty="0">
                <a:latin typeface="Comic Sans MS" panose="030F0902030302020204" pitchFamily="66" charset="0"/>
                <a:ea typeface="Cambria Math" panose="02040503050406030204" pitchFamily="18" charset="0"/>
              </a:rPr>
              <a:t>(</a:t>
            </a:r>
            <a:r>
              <a:rPr lang="en" altLang="zh-CN" sz="2000" dirty="0">
                <a:latin typeface="Comic Sans MS" panose="030F0902030302020204" pitchFamily="66" charset="0"/>
                <a:ea typeface="Cambria Math" panose="02040503050406030204" pitchFamily="18" charset="0"/>
              </a:rPr>
              <a:t>Fisher with Gauss-transformed input variables</a:t>
            </a:r>
            <a:r>
              <a:rPr lang="en-US" altLang="zh-CN" sz="2000" dirty="0">
                <a:latin typeface="Comic Sans MS" panose="030F0902030302020204" pitchFamily="66" charset="0"/>
                <a:ea typeface="Cambria Math" panose="02040503050406030204" pitchFamily="18" charset="0"/>
              </a:rPr>
              <a:t>)</a:t>
            </a:r>
          </a:p>
          <a:p>
            <a:pPr marL="342900" indent="-342900">
              <a:lnSpc>
                <a:spcPct val="120000"/>
              </a:lnSpc>
              <a:buFont typeface="Wingdings" pitchFamily="2" charset="2"/>
              <a:buChar char="ü"/>
            </a:pPr>
            <a:r>
              <a:rPr lang="en-US" altLang="zh-CN" sz="2000" dirty="0">
                <a:latin typeface="Comic Sans MS" panose="030F0902030302020204" pitchFamily="66" charset="0"/>
                <a:ea typeface="Cambria Math" panose="02040503050406030204" pitchFamily="18" charset="0"/>
              </a:rPr>
              <a:t>MLP(</a:t>
            </a:r>
            <a:r>
              <a:rPr lang="en" altLang="zh-CN" sz="2000" dirty="0">
                <a:latin typeface="Comic Sans MS" panose="030F0902030302020204" pitchFamily="66" charset="0"/>
                <a:ea typeface="Cambria Math" panose="02040503050406030204" pitchFamily="18" charset="0"/>
              </a:rPr>
              <a:t>Multilayer Perceptron</a:t>
            </a:r>
            <a:r>
              <a:rPr lang="en-US" altLang="zh-CN" sz="2000" dirty="0">
                <a:latin typeface="Comic Sans MS" panose="030F0902030302020204" pitchFamily="66" charset="0"/>
                <a:ea typeface="Cambria Math" panose="02040503050406030204" pitchFamily="18" charset="0"/>
              </a:rPr>
              <a:t>)</a:t>
            </a:r>
          </a:p>
          <a:p>
            <a:pPr marL="342900" indent="-342900">
              <a:lnSpc>
                <a:spcPct val="120000"/>
              </a:lnSpc>
              <a:buFont typeface="Wingdings" pitchFamily="2" charset="2"/>
              <a:buChar char="ü"/>
            </a:pPr>
            <a:r>
              <a:rPr lang="en-US" altLang="zh-CN" sz="2000" dirty="0">
                <a:latin typeface="Comic Sans MS" panose="030F0902030302020204" pitchFamily="66" charset="0"/>
                <a:ea typeface="Cambria Math" panose="02040503050406030204" pitchFamily="18" charset="0"/>
              </a:rPr>
              <a:t>BDTG(</a:t>
            </a:r>
            <a:r>
              <a:rPr lang="en" altLang="zh-CN" sz="2000" dirty="0">
                <a:latin typeface="Comic Sans MS" panose="030F0902030302020204" pitchFamily="66" charset="0"/>
                <a:ea typeface="Cambria Math" panose="02040503050406030204" pitchFamily="18" charset="0"/>
              </a:rPr>
              <a:t>Boosted Decision Trees</a:t>
            </a:r>
            <a:r>
              <a:rPr lang="en-US" altLang="zh-CN" sz="2000" dirty="0">
                <a:latin typeface="Comic Sans MS" panose="030F0902030302020204" pitchFamily="66" charset="0"/>
                <a:ea typeface="Cambria Math" panose="02040503050406030204" pitchFamily="18" charset="0"/>
              </a:rPr>
              <a:t>)</a:t>
            </a:r>
          </a:p>
        </p:txBody>
      </p:sp>
    </p:spTree>
    <p:extLst>
      <p:ext uri="{BB962C8B-B14F-4D97-AF65-F5344CB8AC3E}">
        <p14:creationId xmlns:p14="http://schemas.microsoft.com/office/powerpoint/2010/main" val="2301474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15797-4142-2726-9A6C-FA2292898DC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65A1C89-0D79-F625-258F-13B283BA2D86}"/>
              </a:ext>
            </a:extLst>
          </p:cNvPr>
          <p:cNvSpPr>
            <a:spLocks noGrp="1"/>
          </p:cNvSpPr>
          <p:nvPr>
            <p:ph type="title"/>
          </p:nvPr>
        </p:nvSpPr>
        <p:spPr>
          <a:xfrm>
            <a:off x="0" y="360000"/>
            <a:ext cx="12192000" cy="535531"/>
          </a:xfrm>
        </p:spPr>
        <p:txBody>
          <a:bodyPr wrap="square">
            <a:spAutoFit/>
          </a:bodyPr>
          <a:lstStyle/>
          <a:p>
            <a:pPr algn="ctr"/>
            <a:r>
              <a:rPr lang="en-US" altLang="zh-CN" sz="3200" dirty="0">
                <a:latin typeface="Comic Sans MS" panose="030F0902030302020204" pitchFamily="66" charset="0"/>
                <a:ea typeface="Cambria Math" panose="02040503050406030204" pitchFamily="18" charset="0"/>
              </a:rPr>
              <a:t>5. Signal MC Vs </a:t>
            </a:r>
            <a:r>
              <a:rPr lang="en-US" altLang="zh-CN" sz="3200" dirty="0" err="1">
                <a:latin typeface="Comic Sans MS" panose="030F0902030302020204" pitchFamily="66" charset="0"/>
                <a:ea typeface="Cambria Math" panose="02040503050406030204" pitchFamily="18" charset="0"/>
              </a:rPr>
              <a:t>invlusive</a:t>
            </a:r>
            <a:r>
              <a:rPr lang="en-US" altLang="zh-CN" sz="3200" dirty="0">
                <a:latin typeface="Comic Sans MS" panose="030F0902030302020204" pitchFamily="66" charset="0"/>
                <a:ea typeface="Cambria Math" panose="02040503050406030204" pitchFamily="18" charset="0"/>
              </a:rPr>
              <a:t> MC</a:t>
            </a:r>
            <a:endParaRPr lang="zh-CN" altLang="en-US" sz="3200" dirty="0">
              <a:latin typeface="Comic Sans MS" panose="030F0902030302020204" pitchFamily="66" charset="0"/>
            </a:endParaRPr>
          </a:p>
        </p:txBody>
      </p:sp>
      <p:sp>
        <p:nvSpPr>
          <p:cNvPr id="4" name="日期占位符 3">
            <a:extLst>
              <a:ext uri="{FF2B5EF4-FFF2-40B4-BE49-F238E27FC236}">
                <a16:creationId xmlns:a16="http://schemas.microsoft.com/office/drawing/2014/main" id="{C602A2E0-BEEC-490A-E850-6B67DC8F3101}"/>
              </a:ext>
            </a:extLst>
          </p:cNvPr>
          <p:cNvSpPr>
            <a:spLocks noGrp="1"/>
          </p:cNvSpPr>
          <p:nvPr>
            <p:ph type="dt" sz="half" idx="10"/>
          </p:nvPr>
        </p:nvSpPr>
        <p:spPr>
          <a:xfrm>
            <a:off x="838200" y="6356350"/>
            <a:ext cx="2520000" cy="365125"/>
          </a:xfrm>
        </p:spPr>
        <p:txBody>
          <a:bodyPr/>
          <a:lstStyle/>
          <a:p>
            <a:fld id="{A35CD19C-06E9-4AAC-B80C-DE4C22E21A18}" type="datetime1">
              <a:rPr lang="zh-CN" altLang="en-US" smtClean="0"/>
              <a:t>2025/7/29</a:t>
            </a:fld>
            <a:endParaRPr lang="zh-CN" altLang="en-US"/>
          </a:p>
        </p:txBody>
      </p:sp>
      <p:sp>
        <p:nvSpPr>
          <p:cNvPr id="5" name="页脚占位符 4">
            <a:extLst>
              <a:ext uri="{FF2B5EF4-FFF2-40B4-BE49-F238E27FC236}">
                <a16:creationId xmlns:a16="http://schemas.microsoft.com/office/drawing/2014/main" id="{1CF29D2C-E901-AD1C-3B68-3B5885ABFDA3}"/>
              </a:ext>
            </a:extLst>
          </p:cNvPr>
          <p:cNvSpPr>
            <a:spLocks noGrp="1"/>
          </p:cNvSpPr>
          <p:nvPr>
            <p:ph type="ftr" sz="quarter" idx="11"/>
          </p:nvPr>
        </p:nvSpPr>
        <p:spPr>
          <a:xfrm>
            <a:off x="4038600" y="6356350"/>
            <a:ext cx="2520000" cy="365125"/>
          </a:xfrm>
        </p:spPr>
        <p:txBody>
          <a:bodyPr/>
          <a:lstStyle/>
          <a:p>
            <a:r>
              <a:rPr lang="en-US" altLang="zh-CN"/>
              <a:t>Examination of T/CP Invariance</a:t>
            </a:r>
            <a:endParaRPr lang="zh-CN" altLang="en-US"/>
          </a:p>
        </p:txBody>
      </p:sp>
      <p:sp>
        <p:nvSpPr>
          <p:cNvPr id="6" name="灯片编号占位符 5">
            <a:extLst>
              <a:ext uri="{FF2B5EF4-FFF2-40B4-BE49-F238E27FC236}">
                <a16:creationId xmlns:a16="http://schemas.microsoft.com/office/drawing/2014/main" id="{A0A499C9-65A8-9BE5-8DE2-5D0A5AEE9CB4}"/>
              </a:ext>
            </a:extLst>
          </p:cNvPr>
          <p:cNvSpPr>
            <a:spLocks noGrp="1"/>
          </p:cNvSpPr>
          <p:nvPr>
            <p:ph type="sldNum" sz="quarter" idx="12"/>
          </p:nvPr>
        </p:nvSpPr>
        <p:spPr>
          <a:xfrm>
            <a:off x="8610600" y="6356350"/>
            <a:ext cx="2520000" cy="365125"/>
          </a:xfrm>
        </p:spPr>
        <p:txBody>
          <a:bodyPr/>
          <a:lstStyle/>
          <a:p>
            <a:fld id="{33038C33-7068-4225-BE1B-FBEE078717E7}" type="slidenum">
              <a:rPr lang="zh-CN" altLang="en-US" smtClean="0"/>
              <a:t>30</a:t>
            </a:fld>
            <a:endParaRPr lang="zh-CN" altLang="en-US"/>
          </a:p>
        </p:txBody>
      </p:sp>
      <p:pic>
        <p:nvPicPr>
          <p:cNvPr id="9" name="图片 8">
            <a:extLst>
              <a:ext uri="{FF2B5EF4-FFF2-40B4-BE49-F238E27FC236}">
                <a16:creationId xmlns:a16="http://schemas.microsoft.com/office/drawing/2014/main" id="{CBD8EF3A-9D44-D9BB-F108-E29AAA7FE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 y="0"/>
            <a:ext cx="1085445" cy="1080000"/>
          </a:xfrm>
          <a:prstGeom prst="rect">
            <a:avLst/>
          </a:prstGeom>
        </p:spPr>
      </p:pic>
      <p:pic>
        <p:nvPicPr>
          <p:cNvPr id="10" name="图片 9">
            <a:extLst>
              <a:ext uri="{FF2B5EF4-FFF2-40B4-BE49-F238E27FC236}">
                <a16:creationId xmlns:a16="http://schemas.microsoft.com/office/drawing/2014/main" id="{E0FEE11C-E715-42C5-C882-267A64A09A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450" y="0"/>
            <a:ext cx="888554" cy="1080000"/>
          </a:xfrm>
          <a:prstGeom prst="rect">
            <a:avLst/>
          </a:prstGeom>
        </p:spPr>
      </p:pic>
      <p:pic>
        <p:nvPicPr>
          <p:cNvPr id="13" name="图片 12">
            <a:extLst>
              <a:ext uri="{FF2B5EF4-FFF2-40B4-BE49-F238E27FC236}">
                <a16:creationId xmlns:a16="http://schemas.microsoft.com/office/drawing/2014/main" id="{920BE7E2-3CC4-0E60-F922-C1AD332D6F04}"/>
              </a:ext>
            </a:extLst>
          </p:cNvPr>
          <p:cNvPicPr>
            <a:picLocks noChangeAspect="1"/>
          </p:cNvPicPr>
          <p:nvPr/>
        </p:nvPicPr>
        <p:blipFill>
          <a:blip r:embed="rId4"/>
          <a:stretch>
            <a:fillRect/>
          </a:stretch>
        </p:blipFill>
        <p:spPr>
          <a:xfrm rot="5400000">
            <a:off x="8519999" y="3375331"/>
            <a:ext cx="2520000" cy="3510664"/>
          </a:xfrm>
          <a:prstGeom prst="rect">
            <a:avLst/>
          </a:prstGeom>
        </p:spPr>
      </p:pic>
      <p:pic>
        <p:nvPicPr>
          <p:cNvPr id="15" name="图片 14">
            <a:extLst>
              <a:ext uri="{FF2B5EF4-FFF2-40B4-BE49-F238E27FC236}">
                <a16:creationId xmlns:a16="http://schemas.microsoft.com/office/drawing/2014/main" id="{D8C1E3F6-8F66-DC1C-7145-79943ABF7BA3}"/>
              </a:ext>
            </a:extLst>
          </p:cNvPr>
          <p:cNvPicPr>
            <a:picLocks noChangeAspect="1"/>
          </p:cNvPicPr>
          <p:nvPr/>
        </p:nvPicPr>
        <p:blipFill>
          <a:blip r:embed="rId5"/>
          <a:stretch>
            <a:fillRect/>
          </a:stretch>
        </p:blipFill>
        <p:spPr>
          <a:xfrm rot="5400000">
            <a:off x="4836000" y="720000"/>
            <a:ext cx="2520000" cy="3510664"/>
          </a:xfrm>
          <a:prstGeom prst="rect">
            <a:avLst/>
          </a:prstGeom>
        </p:spPr>
      </p:pic>
      <p:pic>
        <p:nvPicPr>
          <p:cNvPr id="19" name="图片 18">
            <a:extLst>
              <a:ext uri="{FF2B5EF4-FFF2-40B4-BE49-F238E27FC236}">
                <a16:creationId xmlns:a16="http://schemas.microsoft.com/office/drawing/2014/main" id="{C78D4C45-B3CE-007C-50B4-89D3E2817EBA}"/>
              </a:ext>
            </a:extLst>
          </p:cNvPr>
          <p:cNvPicPr>
            <a:picLocks noChangeAspect="1"/>
          </p:cNvPicPr>
          <p:nvPr/>
        </p:nvPicPr>
        <p:blipFill>
          <a:blip r:embed="rId6"/>
          <a:stretch>
            <a:fillRect/>
          </a:stretch>
        </p:blipFill>
        <p:spPr>
          <a:xfrm rot="5400000">
            <a:off x="8520000" y="720000"/>
            <a:ext cx="2520000" cy="3510664"/>
          </a:xfrm>
          <a:prstGeom prst="rect">
            <a:avLst/>
          </a:prstGeom>
        </p:spPr>
      </p:pic>
      <p:pic>
        <p:nvPicPr>
          <p:cNvPr id="21" name="图片 20">
            <a:extLst>
              <a:ext uri="{FF2B5EF4-FFF2-40B4-BE49-F238E27FC236}">
                <a16:creationId xmlns:a16="http://schemas.microsoft.com/office/drawing/2014/main" id="{A85BF142-8AA6-BB6D-3731-5C0B43695766}"/>
              </a:ext>
            </a:extLst>
          </p:cNvPr>
          <p:cNvPicPr>
            <a:picLocks noChangeAspect="1"/>
          </p:cNvPicPr>
          <p:nvPr/>
        </p:nvPicPr>
        <p:blipFill>
          <a:blip r:embed="rId7"/>
          <a:stretch>
            <a:fillRect/>
          </a:stretch>
        </p:blipFill>
        <p:spPr>
          <a:xfrm rot="5400000">
            <a:off x="1152000" y="3375331"/>
            <a:ext cx="2520000" cy="3510664"/>
          </a:xfrm>
          <a:prstGeom prst="rect">
            <a:avLst/>
          </a:prstGeom>
        </p:spPr>
      </p:pic>
      <p:pic>
        <p:nvPicPr>
          <p:cNvPr id="23" name="图片 22">
            <a:extLst>
              <a:ext uri="{FF2B5EF4-FFF2-40B4-BE49-F238E27FC236}">
                <a16:creationId xmlns:a16="http://schemas.microsoft.com/office/drawing/2014/main" id="{246AC04B-CB6A-3C95-F5FA-FA37B002FB54}"/>
              </a:ext>
            </a:extLst>
          </p:cNvPr>
          <p:cNvPicPr>
            <a:picLocks noChangeAspect="1"/>
          </p:cNvPicPr>
          <p:nvPr/>
        </p:nvPicPr>
        <p:blipFill>
          <a:blip r:embed="rId8"/>
          <a:stretch>
            <a:fillRect/>
          </a:stretch>
        </p:blipFill>
        <p:spPr>
          <a:xfrm rot="5400000">
            <a:off x="4835999" y="3375331"/>
            <a:ext cx="2520001" cy="3510665"/>
          </a:xfrm>
          <a:prstGeom prst="rect">
            <a:avLst/>
          </a:prstGeom>
        </p:spPr>
      </p:pic>
      <p:pic>
        <p:nvPicPr>
          <p:cNvPr id="25" name="图片 24">
            <a:extLst>
              <a:ext uri="{FF2B5EF4-FFF2-40B4-BE49-F238E27FC236}">
                <a16:creationId xmlns:a16="http://schemas.microsoft.com/office/drawing/2014/main" id="{F00AD142-3466-D8E3-F22B-942F0AACD419}"/>
              </a:ext>
            </a:extLst>
          </p:cNvPr>
          <p:cNvPicPr>
            <a:picLocks noChangeAspect="1"/>
          </p:cNvPicPr>
          <p:nvPr/>
        </p:nvPicPr>
        <p:blipFill>
          <a:blip r:embed="rId9"/>
          <a:stretch>
            <a:fillRect/>
          </a:stretch>
        </p:blipFill>
        <p:spPr>
          <a:xfrm rot="5400000">
            <a:off x="1152000" y="720000"/>
            <a:ext cx="2520000" cy="3510663"/>
          </a:xfrm>
          <a:prstGeom prst="rect">
            <a:avLst/>
          </a:prstGeom>
        </p:spPr>
      </p:pic>
    </p:spTree>
    <p:extLst>
      <p:ext uri="{BB962C8B-B14F-4D97-AF65-F5344CB8AC3E}">
        <p14:creationId xmlns:p14="http://schemas.microsoft.com/office/powerpoint/2010/main" val="2929780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8628C-858D-F2F0-3E8E-649FDB2D5550}"/>
            </a:ext>
          </a:extLst>
        </p:cNvPr>
        <p:cNvGrpSpPr/>
        <p:nvPr/>
      </p:nvGrpSpPr>
      <p:grpSpPr>
        <a:xfrm>
          <a:off x="0" y="0"/>
          <a:ext cx="0" cy="0"/>
          <a:chOff x="0" y="0"/>
          <a:chExt cx="0" cy="0"/>
        </a:xfrm>
      </p:grpSpPr>
      <p:sp>
        <p:nvSpPr>
          <p:cNvPr id="4" name="日期占位符 3">
            <a:extLst>
              <a:ext uri="{FF2B5EF4-FFF2-40B4-BE49-F238E27FC236}">
                <a16:creationId xmlns:a16="http://schemas.microsoft.com/office/drawing/2014/main" id="{725AFE8B-4552-2906-715D-42DE08A16CE4}"/>
              </a:ext>
            </a:extLst>
          </p:cNvPr>
          <p:cNvSpPr>
            <a:spLocks noGrp="1"/>
          </p:cNvSpPr>
          <p:nvPr>
            <p:ph type="dt" sz="half" idx="10"/>
          </p:nvPr>
        </p:nvSpPr>
        <p:spPr/>
        <p:txBody>
          <a:bodyPr/>
          <a:lstStyle/>
          <a:p>
            <a:fld id="{A35CD19C-06E9-4AAC-B80C-DE4C22E21A18}" type="datetime1">
              <a:rPr lang="zh-CN" altLang="en-US" smtClean="0"/>
              <a:t>2025/7/29</a:t>
            </a:fld>
            <a:endParaRPr lang="zh-CN" altLang="en-US"/>
          </a:p>
        </p:txBody>
      </p:sp>
      <p:sp>
        <p:nvSpPr>
          <p:cNvPr id="5" name="页脚占位符 4">
            <a:extLst>
              <a:ext uri="{FF2B5EF4-FFF2-40B4-BE49-F238E27FC236}">
                <a16:creationId xmlns:a16="http://schemas.microsoft.com/office/drawing/2014/main" id="{14CE9057-608D-8793-DA56-1A7FBF2A784A}"/>
              </a:ext>
            </a:extLst>
          </p:cNvPr>
          <p:cNvSpPr>
            <a:spLocks noGrp="1"/>
          </p:cNvSpPr>
          <p:nvPr>
            <p:ph type="ftr" sz="quarter" idx="11"/>
          </p:nvPr>
        </p:nvSpPr>
        <p:spPr/>
        <p:txBody>
          <a:bodyPr/>
          <a:lstStyle/>
          <a:p>
            <a:r>
              <a:rPr lang="en-US" altLang="zh-CN"/>
              <a:t>Examination of T/CP Invariance</a:t>
            </a:r>
            <a:endParaRPr lang="zh-CN" altLang="en-US"/>
          </a:p>
        </p:txBody>
      </p:sp>
      <p:sp>
        <p:nvSpPr>
          <p:cNvPr id="6" name="灯片编号占位符 5">
            <a:extLst>
              <a:ext uri="{FF2B5EF4-FFF2-40B4-BE49-F238E27FC236}">
                <a16:creationId xmlns:a16="http://schemas.microsoft.com/office/drawing/2014/main" id="{DB0890F5-E3AB-E833-F4A6-68CB7B100FB6}"/>
              </a:ext>
            </a:extLst>
          </p:cNvPr>
          <p:cNvSpPr>
            <a:spLocks noGrp="1"/>
          </p:cNvSpPr>
          <p:nvPr>
            <p:ph type="sldNum" sz="quarter" idx="12"/>
          </p:nvPr>
        </p:nvSpPr>
        <p:spPr/>
        <p:txBody>
          <a:bodyPr/>
          <a:lstStyle/>
          <a:p>
            <a:fld id="{33038C33-7068-4225-BE1B-FBEE078717E7}" type="slidenum">
              <a:rPr lang="zh-CN" altLang="en-US" smtClean="0"/>
              <a:t>31</a:t>
            </a:fld>
            <a:endParaRPr lang="zh-CN" altLang="en-US"/>
          </a:p>
        </p:txBody>
      </p:sp>
      <p:sp>
        <p:nvSpPr>
          <p:cNvPr id="12" name="文本框 11">
            <a:extLst>
              <a:ext uri="{FF2B5EF4-FFF2-40B4-BE49-F238E27FC236}">
                <a16:creationId xmlns:a16="http://schemas.microsoft.com/office/drawing/2014/main" id="{7F227C51-685A-62B4-0048-89D946059004}"/>
              </a:ext>
            </a:extLst>
          </p:cNvPr>
          <p:cNvSpPr txBox="1"/>
          <p:nvPr/>
        </p:nvSpPr>
        <p:spPr>
          <a:xfrm>
            <a:off x="0" y="1260000"/>
            <a:ext cx="12191999" cy="1015663"/>
          </a:xfrm>
          <a:prstGeom prst="rect">
            <a:avLst/>
          </a:prstGeom>
          <a:noFill/>
        </p:spPr>
        <p:txBody>
          <a:bodyPr wrap="square" lIns="360000" rIns="360000" rtlCol="0">
            <a:spAutoFit/>
          </a:bodyPr>
          <a:lstStyle/>
          <a:p>
            <a:pPr marL="285750" indent="-285750">
              <a:buFont typeface="Wingdings" pitchFamily="2" charset="2"/>
              <a:buChar char="Ø"/>
            </a:pPr>
            <a:r>
              <a:rPr lang="en" altLang="zh-CN" sz="2000" dirty="0">
                <a:latin typeface="Comic Sans MS" panose="030F0902030302020204" pitchFamily="66" charset="0"/>
              </a:rPr>
              <a:t>As a </a:t>
            </a:r>
            <a:r>
              <a:rPr lang="en-US" altLang="zh-CN" sz="2000" dirty="0">
                <a:latin typeface="Comic Sans MS" panose="030F0902030302020204" pitchFamily="66" charset="0"/>
                <a:ea typeface="Cambria Math" panose="02040503050406030204" pitchFamily="18" charset="0"/>
              </a:rPr>
              <a:t>uncertainty</a:t>
            </a:r>
            <a:r>
              <a:rPr lang="en" altLang="zh-CN" sz="2000" dirty="0">
                <a:latin typeface="Comic Sans MS" panose="030F0902030302020204" pitchFamily="66" charset="0"/>
              </a:rPr>
              <a:t> of the systematic detector effect, we formed the observables using the high multiplicity samples which have the number of tracks larger than 4. These samples should not have any angular correlations among any combination of charged tracks.</a:t>
            </a:r>
          </a:p>
        </p:txBody>
      </p:sp>
      <p:sp>
        <p:nvSpPr>
          <p:cNvPr id="2" name="标题 1">
            <a:extLst>
              <a:ext uri="{FF2B5EF4-FFF2-40B4-BE49-F238E27FC236}">
                <a16:creationId xmlns:a16="http://schemas.microsoft.com/office/drawing/2014/main" id="{FCCFACCB-45B7-61D9-2F31-DF0D12C2CC25}"/>
              </a:ext>
            </a:extLst>
          </p:cNvPr>
          <p:cNvSpPr>
            <a:spLocks noGrp="1"/>
          </p:cNvSpPr>
          <p:nvPr>
            <p:ph type="title"/>
          </p:nvPr>
        </p:nvSpPr>
        <p:spPr>
          <a:xfrm>
            <a:off x="0" y="360000"/>
            <a:ext cx="12192000" cy="535531"/>
          </a:xfrm>
        </p:spPr>
        <p:txBody>
          <a:bodyPr wrap="square">
            <a:spAutoFit/>
          </a:bodyPr>
          <a:lstStyle/>
          <a:p>
            <a:pPr algn="ctr"/>
            <a:r>
              <a:rPr lang="en-US" altLang="zh-CN" sz="3200" dirty="0">
                <a:latin typeface="Comic Sans MS" panose="030F0902030302020204" pitchFamily="66" charset="0"/>
                <a:ea typeface="Cambria Math" panose="02040503050406030204" pitchFamily="18" charset="0"/>
              </a:rPr>
              <a:t>6. Systematic uncertainty</a:t>
            </a:r>
            <a:endParaRPr lang="zh-CN" altLang="en-US" sz="3200" dirty="0">
              <a:latin typeface="Comic Sans MS" panose="030F0902030302020204" pitchFamily="66" charset="0"/>
            </a:endParaRPr>
          </a:p>
        </p:txBody>
      </p:sp>
      <p:pic>
        <p:nvPicPr>
          <p:cNvPr id="3" name="图片 2">
            <a:extLst>
              <a:ext uri="{FF2B5EF4-FFF2-40B4-BE49-F238E27FC236}">
                <a16:creationId xmlns:a16="http://schemas.microsoft.com/office/drawing/2014/main" id="{37FC2C76-06E2-3749-EDC6-844895F94A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 y="0"/>
            <a:ext cx="1085445" cy="1080000"/>
          </a:xfrm>
          <a:prstGeom prst="rect">
            <a:avLst/>
          </a:prstGeom>
        </p:spPr>
      </p:pic>
      <p:pic>
        <p:nvPicPr>
          <p:cNvPr id="7" name="图片 6">
            <a:extLst>
              <a:ext uri="{FF2B5EF4-FFF2-40B4-BE49-F238E27FC236}">
                <a16:creationId xmlns:a16="http://schemas.microsoft.com/office/drawing/2014/main" id="{E20DF5EA-95AA-FC24-7592-0E89934A37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450" y="0"/>
            <a:ext cx="888554" cy="1080000"/>
          </a:xfrm>
          <a:prstGeom prst="rect">
            <a:avLst/>
          </a:prstGeom>
        </p:spPr>
      </p:pic>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7E59C4DF-8568-8283-24CF-76E2E632FD6A}"/>
                  </a:ext>
                </a:extLst>
              </p:cNvPr>
              <p:cNvSpPr txBox="1"/>
              <p:nvPr/>
            </p:nvSpPr>
            <p:spPr>
              <a:xfrm>
                <a:off x="0" y="2340000"/>
                <a:ext cx="12191994" cy="3559116"/>
              </a:xfrm>
              <a:prstGeom prst="rect">
                <a:avLst/>
              </a:prstGeom>
              <a:noFill/>
            </p:spPr>
            <p:txBody>
              <a:bodyPr wrap="square" lIns="360000" rIns="360000" rtlCol="0">
                <a:spAutoFit/>
              </a:bodyPr>
              <a:lstStyle/>
              <a:p>
                <a:pPr marL="285750" indent="-285750">
                  <a:lnSpc>
                    <a:spcPct val="150000"/>
                  </a:lnSpc>
                  <a:buFont typeface="Wingdings" pitchFamily="2" charset="2"/>
                  <a:buChar char="Ø"/>
                </a:pPr>
                <a:r>
                  <a:rPr lang="en" altLang="zh-CN" sz="2000" dirty="0">
                    <a:latin typeface="Comic Sans MS" panose="030F0902030302020204" pitchFamily="66" charset="0"/>
                    <a:ea typeface="Cambria Math" panose="02040503050406030204" pitchFamily="18" charset="0"/>
                  </a:rPr>
                  <a:t>Event select</a:t>
                </a:r>
              </a:p>
              <a:p>
                <a:pPr marL="342900" indent="-342900">
                  <a:lnSpc>
                    <a:spcPct val="150000"/>
                  </a:lnSpc>
                  <a:buFont typeface="Wingdings" pitchFamily="2" charset="2"/>
                  <a:buChar char="ü"/>
                </a:pPr>
                <a:r>
                  <a:rPr lang="en-US" altLang="zh-CN" sz="2000" dirty="0">
                    <a:latin typeface="Comic Sans MS" panose="030F0902030302020204" pitchFamily="66" charset="0"/>
                    <a:ea typeface="Cambria Math" panose="02040503050406030204" pitchFamily="18" charset="0"/>
                    <a:cs typeface="Times New Roman" panose="02020603050405020304" pitchFamily="18" charset="0"/>
                  </a:rPr>
                  <a:t>Good Charged Choose: </a:t>
                </a:r>
                <a14:m>
                  <m:oMath xmlns:m="http://schemas.openxmlformats.org/officeDocument/2006/math">
                    <m:d>
                      <m:dPr>
                        <m:begChr m:val="|"/>
                        <m:endChr m:val="|"/>
                        <m:ctrlPr>
                          <a:rPr lang="en-US" altLang="zh-CN" sz="2000" i="1" dirty="0">
                            <a:latin typeface="Cambria Math" panose="02040503050406030204" pitchFamily="18" charset="0"/>
                            <a:ea typeface="Cambria Math" panose="02040503050406030204" pitchFamily="18" charset="0"/>
                          </a:rPr>
                        </m:ctrlPr>
                      </m:dPr>
                      <m:e>
                        <m:sSub>
                          <m:sSubPr>
                            <m:ctrlPr>
                              <a:rPr lang="en-US" altLang="zh-CN" sz="2000" i="1" dirty="0">
                                <a:latin typeface="Cambria Math" panose="02040503050406030204" pitchFamily="18" charset="0"/>
                                <a:ea typeface="Cambria Math" panose="02040503050406030204" pitchFamily="18" charset="0"/>
                              </a:rPr>
                            </m:ctrlPr>
                          </m:sSubPr>
                          <m:e>
                            <m:r>
                              <a:rPr lang="en-US" altLang="zh-CN" sz="2000" b="0" i="1" dirty="0" smtClean="0">
                                <a:latin typeface="Cambria Math" panose="02040503050406030204" pitchFamily="18" charset="0"/>
                                <a:ea typeface="Cambria Math" panose="02040503050406030204" pitchFamily="18" charset="0"/>
                              </a:rPr>
                              <m:t>𝑉</m:t>
                            </m:r>
                          </m:e>
                          <m:sub>
                            <m:r>
                              <a:rPr lang="en-US" altLang="zh-CN" sz="2000" b="0" i="1" dirty="0" smtClean="0">
                                <a:latin typeface="Cambria Math" panose="02040503050406030204" pitchFamily="18" charset="0"/>
                                <a:ea typeface="Cambria Math" panose="02040503050406030204" pitchFamily="18" charset="0"/>
                              </a:rPr>
                              <m:t>𝑟</m:t>
                            </m:r>
                          </m:sub>
                        </m:sSub>
                      </m:e>
                    </m:d>
                    <m:r>
                      <a:rPr lang="en-US" altLang="zh-CN" sz="2000" b="0" i="1" dirty="0" smtClean="0">
                        <a:latin typeface="Cambria Math" panose="02040503050406030204" pitchFamily="18" charset="0"/>
                        <a:ea typeface="Cambria Math" panose="02040503050406030204" pitchFamily="18" charset="0"/>
                      </a:rPr>
                      <m:t>&lt;1.0</m:t>
                    </m:r>
                    <m:r>
                      <a:rPr lang="en-US" altLang="zh-CN" sz="2000" b="0" i="1" dirty="0" smtClean="0">
                        <a:latin typeface="Cambria Math" panose="02040503050406030204" pitchFamily="18" charset="0"/>
                        <a:ea typeface="Cambria Math" panose="02040503050406030204" pitchFamily="18" charset="0"/>
                      </a:rPr>
                      <m:t>𝑐𝑚</m:t>
                    </m:r>
                    <m:r>
                      <a:rPr lang="en-US" altLang="zh-CN" sz="2000" b="0" i="1" dirty="0" smtClean="0">
                        <a:latin typeface="Cambria Math" panose="02040503050406030204" pitchFamily="18" charset="0"/>
                        <a:ea typeface="Cambria Math" panose="02040503050406030204" pitchFamily="18" charset="0"/>
                      </a:rPr>
                      <m:t>,  </m:t>
                    </m:r>
                    <m:d>
                      <m:dPr>
                        <m:begChr m:val="|"/>
                        <m:endChr m:val="|"/>
                        <m:ctrlPr>
                          <a:rPr lang="en-US" altLang="zh-CN" sz="2000" i="1" dirty="0">
                            <a:latin typeface="Cambria Math" panose="02040503050406030204" pitchFamily="18" charset="0"/>
                            <a:ea typeface="Cambria Math" panose="02040503050406030204" pitchFamily="18" charset="0"/>
                          </a:rPr>
                        </m:ctrlPr>
                      </m:dPr>
                      <m:e>
                        <m:sSub>
                          <m:sSubPr>
                            <m:ctrlPr>
                              <a:rPr lang="en-US" altLang="zh-CN" sz="2000" i="1" dirty="0">
                                <a:latin typeface="Cambria Math" panose="02040503050406030204" pitchFamily="18" charset="0"/>
                                <a:ea typeface="Cambria Math" panose="02040503050406030204" pitchFamily="18" charset="0"/>
                              </a:rPr>
                            </m:ctrlPr>
                          </m:sSubPr>
                          <m:e>
                            <m:r>
                              <a:rPr lang="en-US" altLang="zh-CN" sz="2000" b="0" i="1" dirty="0" smtClean="0">
                                <a:latin typeface="Cambria Math" panose="02040503050406030204" pitchFamily="18" charset="0"/>
                                <a:ea typeface="Cambria Math" panose="02040503050406030204" pitchFamily="18" charset="0"/>
                              </a:rPr>
                              <m:t>𝑉</m:t>
                            </m:r>
                          </m:e>
                          <m:sub>
                            <m:r>
                              <a:rPr lang="en-US" altLang="zh-CN" sz="2000" b="0" i="1" dirty="0" smtClean="0">
                                <a:latin typeface="Cambria Math" panose="02040503050406030204" pitchFamily="18" charset="0"/>
                                <a:ea typeface="Cambria Math" panose="02040503050406030204" pitchFamily="18" charset="0"/>
                              </a:rPr>
                              <m:t>𝑍</m:t>
                            </m:r>
                          </m:sub>
                        </m:sSub>
                      </m:e>
                    </m:d>
                    <m:r>
                      <a:rPr lang="en-US" altLang="zh-CN" sz="2000" b="0" i="1" dirty="0" smtClean="0">
                        <a:latin typeface="Cambria Math" panose="02040503050406030204" pitchFamily="18" charset="0"/>
                        <a:ea typeface="Cambria Math" panose="02040503050406030204" pitchFamily="18" charset="0"/>
                      </a:rPr>
                      <m:t>&lt;10</m:t>
                    </m:r>
                    <m:r>
                      <a:rPr lang="en-US" altLang="zh-CN" sz="2000" b="0" i="1" dirty="0" smtClean="0">
                        <a:latin typeface="Cambria Math" panose="02040503050406030204" pitchFamily="18" charset="0"/>
                        <a:ea typeface="Cambria Math" panose="02040503050406030204" pitchFamily="18" charset="0"/>
                      </a:rPr>
                      <m:t>𝑐𝑚</m:t>
                    </m:r>
                    <m:r>
                      <a:rPr lang="en-US" altLang="zh-CN" sz="2000" b="0" i="1" dirty="0" smtClean="0">
                        <a:latin typeface="Cambria Math" panose="02040503050406030204" pitchFamily="18" charset="0"/>
                        <a:ea typeface="Cambria Math" panose="02040503050406030204" pitchFamily="18" charset="0"/>
                      </a:rPr>
                      <m:t>,  </m:t>
                    </m:r>
                    <m:d>
                      <m:dPr>
                        <m:begChr m:val="|"/>
                        <m:endChr m:val="|"/>
                        <m:ctrlPr>
                          <a:rPr lang="en-US" altLang="zh-CN" sz="2000" i="1" dirty="0">
                            <a:latin typeface="Cambria Math" panose="02040503050406030204" pitchFamily="18" charset="0"/>
                            <a:ea typeface="Cambria Math" panose="02040503050406030204" pitchFamily="18" charset="0"/>
                          </a:rPr>
                        </m:ctrlPr>
                      </m:dPr>
                      <m:e>
                        <m:r>
                          <a:rPr lang="en-US" altLang="zh-CN" sz="2000" b="0" i="1" dirty="0" smtClean="0">
                            <a:latin typeface="Cambria Math" panose="02040503050406030204" pitchFamily="18" charset="0"/>
                            <a:ea typeface="Cambria Math" panose="02040503050406030204" pitchFamily="18" charset="0"/>
                          </a:rPr>
                          <m:t>𝑐𝑜𝑠</m:t>
                        </m:r>
                        <m:r>
                          <a:rPr lang="el-GR" altLang="zh-CN" sz="2000" b="0" i="1" dirty="0" smtClean="0">
                            <a:latin typeface="Cambria Math" panose="02040503050406030204" pitchFamily="18" charset="0"/>
                            <a:ea typeface="Cambria Math" panose="02040503050406030204" pitchFamily="18" charset="0"/>
                          </a:rPr>
                          <m:t>𝜃</m:t>
                        </m:r>
                      </m:e>
                    </m:d>
                    <m:r>
                      <a:rPr lang="el-GR" altLang="zh-CN" sz="2000" b="0" i="1" dirty="0" smtClean="0">
                        <a:latin typeface="Cambria Math" panose="02040503050406030204" pitchFamily="18" charset="0"/>
                        <a:ea typeface="Cambria Math" panose="02040503050406030204" pitchFamily="18" charset="0"/>
                      </a:rPr>
                      <m:t>≤0.93</m:t>
                    </m:r>
                    <m:r>
                      <a:rPr lang="en-US" altLang="zh-CN" sz="2000" b="0" i="1" dirty="0" smtClean="0">
                        <a:latin typeface="Cambria Math" panose="02040503050406030204" pitchFamily="18" charset="0"/>
                        <a:ea typeface="Cambria Math" panose="02040503050406030204" pitchFamily="18" charset="0"/>
                      </a:rPr>
                      <m:t>,</m:t>
                    </m:r>
                    <m:r>
                      <a:rPr lang="el-GR" altLang="zh-CN" sz="2000" b="0" i="1" dirty="0" smtClean="0">
                        <a:latin typeface="Cambria Math" panose="02040503050406030204" pitchFamily="18" charset="0"/>
                        <a:ea typeface="Cambria Math" panose="02040503050406030204" pitchFamily="18" charset="0"/>
                      </a:rPr>
                      <m:t> </m:t>
                    </m:r>
                    <m:r>
                      <a:rPr lang="en-US" altLang="zh-CN" sz="2000" b="0" i="1" dirty="0" smtClean="0">
                        <a:latin typeface="Cambria Math" panose="02040503050406030204" pitchFamily="18" charset="0"/>
                        <a:ea typeface="Cambria Math" panose="02040503050406030204" pitchFamily="18" charset="0"/>
                      </a:rPr>
                      <m:t> </m:t>
                    </m:r>
                    <m:sSub>
                      <m:sSubPr>
                        <m:ctrlPr>
                          <a:rPr lang="en-US" altLang="zh-CN" sz="2000" i="1" dirty="0">
                            <a:latin typeface="Cambria Math" panose="02040503050406030204" pitchFamily="18" charset="0"/>
                            <a:ea typeface="Cambria Math" panose="02040503050406030204" pitchFamily="18" charset="0"/>
                          </a:rPr>
                        </m:ctrlPr>
                      </m:sSubPr>
                      <m:e>
                        <m:r>
                          <a:rPr lang="en-US" altLang="zh-CN" sz="2000" b="0" i="1" dirty="0" smtClean="0">
                            <a:latin typeface="Cambria Math" panose="02040503050406030204" pitchFamily="18" charset="0"/>
                            <a:ea typeface="Cambria Math" panose="02040503050406030204" pitchFamily="18" charset="0"/>
                          </a:rPr>
                          <m:t>4&lt;</m:t>
                        </m:r>
                        <m:r>
                          <a:rPr lang="en-US" altLang="zh-CN" sz="2000" b="0" i="1" dirty="0" smtClean="0">
                            <a:latin typeface="Cambria Math" panose="02040503050406030204" pitchFamily="18" charset="0"/>
                            <a:ea typeface="Cambria Math" panose="02040503050406030204" pitchFamily="18" charset="0"/>
                          </a:rPr>
                          <m:t>𝑁</m:t>
                        </m:r>
                      </m:e>
                      <m:sub>
                        <m:r>
                          <a:rPr lang="en-US" altLang="zh-CN" sz="2000" b="0" i="1" dirty="0" smtClean="0">
                            <a:latin typeface="Cambria Math" panose="02040503050406030204" pitchFamily="18" charset="0"/>
                            <a:ea typeface="Cambria Math" panose="02040503050406030204" pitchFamily="18" charset="0"/>
                          </a:rPr>
                          <m:t>𝑡𝑜𝑡𝑎𝑙</m:t>
                        </m:r>
                      </m:sub>
                    </m:sSub>
                    <m:r>
                      <a:rPr lang="en-US" altLang="zh-CN" sz="2000" b="0" i="1" dirty="0" smtClean="0">
                        <a:latin typeface="Cambria Math" panose="02040503050406030204" pitchFamily="18" charset="0"/>
                        <a:ea typeface="Cambria Math" panose="02040503050406030204" pitchFamily="18" charset="0"/>
                      </a:rPr>
                      <m:t>&lt;8,  </m:t>
                    </m:r>
                    <m:sSub>
                      <m:sSubPr>
                        <m:ctrlPr>
                          <a:rPr lang="en-US" altLang="zh-CN" sz="2000" i="1" dirty="0">
                            <a:latin typeface="Cambria Math" panose="02040503050406030204" pitchFamily="18" charset="0"/>
                            <a:ea typeface="Cambria Math" panose="02040503050406030204" pitchFamily="18" charset="0"/>
                          </a:rPr>
                        </m:ctrlPr>
                      </m:sSubPr>
                      <m:e>
                        <m:r>
                          <a:rPr lang="en-US" altLang="zh-CN" sz="2000" b="0" i="1" dirty="0" smtClean="0">
                            <a:latin typeface="Cambria Math" panose="02040503050406030204" pitchFamily="18" charset="0"/>
                            <a:ea typeface="Cambria Math" panose="02040503050406030204" pitchFamily="18" charset="0"/>
                          </a:rPr>
                          <m:t>𝑄</m:t>
                        </m:r>
                      </m:e>
                      <m:sub>
                        <m:r>
                          <a:rPr lang="en-US" altLang="zh-CN" sz="2000" b="0" i="1" dirty="0" smtClean="0">
                            <a:latin typeface="Cambria Math" panose="02040503050406030204" pitchFamily="18" charset="0"/>
                            <a:ea typeface="Cambria Math" panose="02040503050406030204" pitchFamily="18" charset="0"/>
                          </a:rPr>
                          <m:t>𝑡𝑜𝑡𝑎𝑙</m:t>
                        </m:r>
                      </m:sub>
                    </m:sSub>
                    <m:r>
                      <a:rPr lang="en-US" altLang="zh-CN" sz="2000" b="0" i="1" dirty="0" smtClean="0">
                        <a:latin typeface="Cambria Math" panose="02040503050406030204" pitchFamily="18" charset="0"/>
                        <a:ea typeface="Cambria Math" panose="02040503050406030204" pitchFamily="18" charset="0"/>
                      </a:rPr>
                      <m:t>=0</m:t>
                    </m:r>
                  </m:oMath>
                </a14:m>
                <a:endParaRPr lang="en-US" altLang="zh-CN" sz="2000" dirty="0">
                  <a:latin typeface="Comic Sans MS" panose="030F0902030302020204" pitchFamily="66" charset="0"/>
                  <a:ea typeface="Cambria Math" panose="02040503050406030204" pitchFamily="18" charset="0"/>
                  <a:cs typeface="Times New Roman" panose="02020603050405020304" pitchFamily="18" charset="0"/>
                </a:endParaRPr>
              </a:p>
              <a:p>
                <a:pPr marL="342900" indent="-342900">
                  <a:lnSpc>
                    <a:spcPct val="150000"/>
                  </a:lnSpc>
                  <a:buFont typeface="Wingdings" pitchFamily="2" charset="2"/>
                  <a:buChar char="ü"/>
                </a:pPr>
                <a:r>
                  <a:rPr lang="en-US" altLang="zh-CN" sz="2000" dirty="0">
                    <a:latin typeface="Comic Sans MS" panose="030F0902030302020204" pitchFamily="66" charset="0"/>
                    <a:ea typeface="Cambria Math" panose="02040503050406030204" pitchFamily="18" charset="0"/>
                    <a:cs typeface="Times New Roman" panose="02020603050405020304" pitchFamily="18" charset="0"/>
                  </a:rPr>
                  <a:t>Photon Choose: </a:t>
                </a:r>
                <a14:m>
                  <m:oMath xmlns:m="http://schemas.openxmlformats.org/officeDocument/2006/math">
                    <m:sSub>
                      <m:sSubPr>
                        <m:ctrlPr>
                          <a:rPr lang="en-US" altLang="zh-CN" sz="2000" i="1" dirty="0">
                            <a:latin typeface="Cambria Math" panose="02040503050406030204" pitchFamily="18" charset="0"/>
                            <a:ea typeface="Cambria Math" panose="02040503050406030204" pitchFamily="18" charset="0"/>
                          </a:rPr>
                        </m:ctrlPr>
                      </m:sSubPr>
                      <m:e>
                        <m:r>
                          <a:rPr lang="en-US" altLang="zh-CN" sz="2000" b="0" i="1" dirty="0" smtClean="0">
                            <a:latin typeface="Cambria Math" panose="02040503050406030204" pitchFamily="18" charset="0"/>
                            <a:ea typeface="Cambria Math" panose="02040503050406030204" pitchFamily="18" charset="0"/>
                          </a:rPr>
                          <m:t>𝑁</m:t>
                        </m:r>
                      </m:e>
                      <m:sub>
                        <m:r>
                          <a:rPr lang="el-GR" altLang="zh-CN" sz="2000" b="0" i="1" dirty="0" smtClean="0">
                            <a:latin typeface="Cambria Math" panose="02040503050406030204" pitchFamily="18" charset="0"/>
                            <a:ea typeface="Cambria Math" panose="02040503050406030204" pitchFamily="18" charset="0"/>
                          </a:rPr>
                          <m:t>𝛾</m:t>
                        </m:r>
                      </m:sub>
                    </m:sSub>
                    <m:r>
                      <a:rPr lang="en-US" altLang="zh-CN" sz="2000" b="0" i="1" dirty="0" smtClean="0">
                        <a:latin typeface="Cambria Math" panose="02040503050406030204" pitchFamily="18" charset="0"/>
                        <a:ea typeface="Cambria Math" panose="02040503050406030204" pitchFamily="18" charset="0"/>
                      </a:rPr>
                      <m:t>=0</m:t>
                    </m:r>
                    <m:r>
                      <a:rPr lang="el-GR" altLang="zh-CN" sz="2000" b="0" i="1" dirty="0" smtClean="0">
                        <a:latin typeface="Cambria Math" panose="02040503050406030204" pitchFamily="18" charset="0"/>
                        <a:ea typeface="Cambria Math" panose="02040503050406030204" pitchFamily="18" charset="0"/>
                      </a:rPr>
                      <m:t>,</m:t>
                    </m:r>
                    <m:r>
                      <a:rPr lang="en-US" altLang="zh-CN" sz="2000" b="0" i="1" dirty="0" smtClean="0">
                        <a:latin typeface="Cambria Math" panose="02040503050406030204" pitchFamily="18" charset="0"/>
                        <a:ea typeface="Cambria Math" panose="02040503050406030204" pitchFamily="18" charset="0"/>
                      </a:rPr>
                      <m:t>  </m:t>
                    </m:r>
                    <m:r>
                      <a:rPr lang="en-US" altLang="zh-CN" sz="2000" b="0" i="1" dirty="0" smtClean="0">
                        <a:latin typeface="Cambria Math" panose="02040503050406030204" pitchFamily="18" charset="0"/>
                        <a:ea typeface="Cambria Math" panose="02040503050406030204" pitchFamily="18" charset="0"/>
                      </a:rPr>
                      <m:t>𝑑𝑎𝑛𝑔</m:t>
                    </m:r>
                    <m:r>
                      <a:rPr lang="en-US" altLang="zh-CN" sz="2000" b="0" i="1" dirty="0" smtClean="0">
                        <a:latin typeface="Cambria Math" panose="02040503050406030204" pitchFamily="18" charset="0"/>
                        <a:ea typeface="Cambria Math" panose="02040503050406030204" pitchFamily="18" charset="0"/>
                      </a:rPr>
                      <m:t>≥</m:t>
                    </m:r>
                    <m:sSup>
                      <m:sSupPr>
                        <m:ctrlPr>
                          <a:rPr lang="en-US" altLang="zh-CN" sz="2000" i="1" dirty="0">
                            <a:latin typeface="Cambria Math" panose="02040503050406030204" pitchFamily="18" charset="0"/>
                            <a:ea typeface="Cambria Math" panose="02040503050406030204" pitchFamily="18" charset="0"/>
                          </a:rPr>
                        </m:ctrlPr>
                      </m:sSupPr>
                      <m:e>
                        <m:r>
                          <a:rPr lang="en-US" altLang="zh-CN" sz="2000" b="0" i="1" dirty="0" smtClean="0">
                            <a:latin typeface="Cambria Math" panose="02040503050406030204" pitchFamily="18" charset="0"/>
                            <a:ea typeface="Cambria Math" panose="02040503050406030204" pitchFamily="18" charset="0"/>
                          </a:rPr>
                          <m:t>10</m:t>
                        </m:r>
                      </m:e>
                      <m:sup>
                        <m:r>
                          <a:rPr lang="en-US" altLang="zh-CN" sz="2000" b="0" i="1" dirty="0" smtClean="0">
                            <a:latin typeface="Cambria Math" panose="02040503050406030204" pitchFamily="18" charset="0"/>
                            <a:ea typeface="Cambria Math" panose="02040503050406030204" pitchFamily="18" charset="0"/>
                          </a:rPr>
                          <m:t>◦</m:t>
                        </m:r>
                      </m:sup>
                    </m:sSup>
                    <m:r>
                      <a:rPr lang="en-US" altLang="zh-CN" sz="2000" b="0" i="1" dirty="0" smtClean="0">
                        <a:latin typeface="Cambria Math" panose="02040503050406030204" pitchFamily="18" charset="0"/>
                        <a:ea typeface="Cambria Math" panose="02040503050406030204" pitchFamily="18" charset="0"/>
                      </a:rPr>
                      <m:t>,  0≤</m:t>
                    </m:r>
                    <m:r>
                      <a:rPr lang="en-US" altLang="zh-CN" sz="2000" b="0" i="1" dirty="0" smtClean="0">
                        <a:latin typeface="Cambria Math" panose="02040503050406030204" pitchFamily="18" charset="0"/>
                        <a:ea typeface="Cambria Math" panose="02040503050406030204" pitchFamily="18" charset="0"/>
                      </a:rPr>
                      <m:t>𝑇𝐷𝐶</m:t>
                    </m:r>
                    <m:r>
                      <a:rPr lang="en-US" altLang="zh-CN" sz="2000" b="0" i="1" dirty="0" smtClean="0">
                        <a:latin typeface="Cambria Math" panose="02040503050406030204" pitchFamily="18" charset="0"/>
                        <a:ea typeface="Cambria Math" panose="02040503050406030204" pitchFamily="18" charset="0"/>
                      </a:rPr>
                      <m:t>≤700</m:t>
                    </m:r>
                    <m:r>
                      <a:rPr lang="en-US" altLang="zh-CN" sz="2000" b="0" i="1" dirty="0" smtClean="0">
                        <a:latin typeface="Cambria Math" panose="02040503050406030204" pitchFamily="18" charset="0"/>
                        <a:ea typeface="Cambria Math" panose="02040503050406030204" pitchFamily="18" charset="0"/>
                      </a:rPr>
                      <m:t>𝑛𝑠</m:t>
                    </m:r>
                    <m:r>
                      <a:rPr lang="en-US" altLang="zh-CN" sz="2000" b="0" i="1" dirty="0" smtClean="0">
                        <a:latin typeface="Cambria Math" panose="02040503050406030204" pitchFamily="18" charset="0"/>
                        <a:ea typeface="Cambria Math" panose="02040503050406030204" pitchFamily="18" charset="0"/>
                      </a:rPr>
                      <m:t> </m:t>
                    </m:r>
                  </m:oMath>
                </a14:m>
                <a:endParaRPr lang="en-US" altLang="zh-CN" sz="2000" i="1" dirty="0">
                  <a:latin typeface="Comic Sans MS" panose="030F0902030302020204" pitchFamily="66" charset="0"/>
                  <a:ea typeface="Cambria Math" panose="02040503050406030204" pitchFamily="18" charset="0"/>
                </a:endParaRPr>
              </a:p>
              <a:p>
                <a:pPr marL="2160000">
                  <a:lnSpc>
                    <a:spcPct val="150000"/>
                  </a:lnSpc>
                </a:pPr>
                <a14:m>
                  <m:oMath xmlns:m="http://schemas.openxmlformats.org/officeDocument/2006/math">
                    <m:r>
                      <a:rPr lang="en-US" altLang="zh-CN" sz="2000" b="0" i="1" dirty="0" smtClean="0">
                        <a:latin typeface="Cambria Math" panose="02040503050406030204" pitchFamily="18" charset="0"/>
                        <a:ea typeface="Cambria Math" panose="02040503050406030204" pitchFamily="18" charset="0"/>
                      </a:rPr>
                      <m:t>𝐵𝑎𝑟𝑟𝑒𝑙</m:t>
                    </m:r>
                    <m:d>
                      <m:dPr>
                        <m:ctrlPr>
                          <a:rPr lang="en-US" altLang="zh-CN" sz="2000" b="0" i="1" dirty="0" smtClean="0">
                            <a:latin typeface="Cambria Math" panose="02040503050406030204" pitchFamily="18" charset="0"/>
                            <a:ea typeface="Cambria Math" panose="02040503050406030204" pitchFamily="18" charset="0"/>
                          </a:rPr>
                        </m:ctrlPr>
                      </m:dPr>
                      <m:e>
                        <m:d>
                          <m:dPr>
                            <m:begChr m:val="|"/>
                            <m:endChr m:val="|"/>
                            <m:ctrlPr>
                              <a:rPr lang="en-US" altLang="zh-CN" sz="2000" i="1" dirty="0">
                                <a:latin typeface="Cambria Math" panose="02040503050406030204" pitchFamily="18" charset="0"/>
                                <a:ea typeface="Cambria Math" panose="02040503050406030204" pitchFamily="18" charset="0"/>
                              </a:rPr>
                            </m:ctrlPr>
                          </m:dPr>
                          <m:e>
                            <m:r>
                              <a:rPr lang="en-US" altLang="zh-CN" sz="2000" b="0" i="1" dirty="0" smtClean="0">
                                <a:latin typeface="Cambria Math" panose="02040503050406030204" pitchFamily="18" charset="0"/>
                                <a:ea typeface="Cambria Math" panose="02040503050406030204" pitchFamily="18" charset="0"/>
                              </a:rPr>
                              <m:t>𝑐𝑜𝑠</m:t>
                            </m:r>
                            <m:r>
                              <a:rPr lang="el-GR" altLang="zh-CN" sz="2000" b="0" i="1" dirty="0" smtClean="0">
                                <a:latin typeface="Cambria Math" panose="02040503050406030204" pitchFamily="18" charset="0"/>
                                <a:ea typeface="Cambria Math" panose="02040503050406030204" pitchFamily="18" charset="0"/>
                              </a:rPr>
                              <m:t>𝜃</m:t>
                            </m:r>
                          </m:e>
                        </m:d>
                        <m:r>
                          <a:rPr lang="el-GR" altLang="zh-CN" sz="2000" b="0" i="1" dirty="0" smtClean="0">
                            <a:latin typeface="Cambria Math" panose="02040503050406030204" pitchFamily="18" charset="0"/>
                            <a:ea typeface="Cambria Math" panose="02040503050406030204" pitchFamily="18" charset="0"/>
                          </a:rPr>
                          <m:t>≤0.8</m:t>
                        </m:r>
                      </m:e>
                    </m:d>
                    <m:r>
                      <a:rPr lang="en-US" altLang="zh-CN" sz="2000" b="0" i="1" dirty="0" smtClean="0">
                        <a:latin typeface="Cambria Math" panose="02040503050406030204" pitchFamily="18" charset="0"/>
                        <a:ea typeface="Cambria Math" panose="02040503050406030204" pitchFamily="18" charset="0"/>
                      </a:rPr>
                      <m:t>: </m:t>
                    </m:r>
                    <m:sSub>
                      <m:sSubPr>
                        <m:ctrlPr>
                          <a:rPr lang="en-US" altLang="zh-CN" sz="2000" i="1" dirty="0">
                            <a:latin typeface="Cambria Math" panose="02040503050406030204" pitchFamily="18" charset="0"/>
                            <a:ea typeface="Cambria Math" panose="02040503050406030204" pitchFamily="18" charset="0"/>
                          </a:rPr>
                        </m:ctrlPr>
                      </m:sSubPr>
                      <m:e>
                        <m:r>
                          <a:rPr lang="en-US" altLang="zh-CN" sz="2000" b="0" i="1" dirty="0" smtClean="0">
                            <a:latin typeface="Cambria Math" panose="02040503050406030204" pitchFamily="18" charset="0"/>
                            <a:ea typeface="Cambria Math" panose="02040503050406030204" pitchFamily="18" charset="0"/>
                          </a:rPr>
                          <m:t>𝐸</m:t>
                        </m:r>
                      </m:e>
                      <m:sub>
                        <m:r>
                          <a:rPr lang="el-GR" altLang="zh-CN" sz="2000" b="0" i="1" dirty="0" smtClean="0">
                            <a:latin typeface="Cambria Math" panose="02040503050406030204" pitchFamily="18" charset="0"/>
                            <a:ea typeface="Cambria Math" panose="02040503050406030204" pitchFamily="18" charset="0"/>
                          </a:rPr>
                          <m:t>𝛾</m:t>
                        </m:r>
                      </m:sub>
                    </m:sSub>
                    <m:r>
                      <a:rPr lang="el-GR" altLang="zh-CN" sz="2000" b="0" i="1" dirty="0" smtClean="0">
                        <a:latin typeface="Cambria Math" panose="02040503050406030204" pitchFamily="18" charset="0"/>
                        <a:ea typeface="Cambria Math" panose="02040503050406030204" pitchFamily="18" charset="0"/>
                      </a:rPr>
                      <m:t>≥25</m:t>
                    </m:r>
                    <m:r>
                      <a:rPr lang="en-US" altLang="zh-CN" sz="2000" b="0" i="1" dirty="0" smtClean="0">
                        <a:latin typeface="Cambria Math" panose="02040503050406030204" pitchFamily="18" charset="0"/>
                        <a:ea typeface="Cambria Math" panose="02040503050406030204" pitchFamily="18" charset="0"/>
                      </a:rPr>
                      <m:t>𝑀𝑒𝑉</m:t>
                    </m:r>
                  </m:oMath>
                </a14:m>
                <a:r>
                  <a:rPr lang="en-US" altLang="zh-CN" sz="2000" i="1" dirty="0">
                    <a:latin typeface="Comic Sans MS" panose="030F0902030302020204" pitchFamily="66" charset="0"/>
                    <a:ea typeface="Cambria Math" panose="02040503050406030204" pitchFamily="18" charset="0"/>
                  </a:rPr>
                  <a:t> </a:t>
                </a:r>
              </a:p>
              <a:p>
                <a:pPr marL="2160000">
                  <a:lnSpc>
                    <a:spcPct val="150000"/>
                  </a:lnSpc>
                </a:pPr>
                <a14:m>
                  <m:oMath xmlns:m="http://schemas.openxmlformats.org/officeDocument/2006/math">
                    <m:r>
                      <a:rPr lang="en-US" altLang="zh-CN" sz="2000" b="0" i="1" dirty="0" smtClean="0">
                        <a:latin typeface="Cambria Math" panose="02040503050406030204" pitchFamily="18" charset="0"/>
                        <a:ea typeface="Cambria Math" panose="02040503050406030204" pitchFamily="18" charset="0"/>
                      </a:rPr>
                      <m:t>𝐸𝑛𝑑𝑐𝑎𝑝</m:t>
                    </m:r>
                    <m:d>
                      <m:dPr>
                        <m:ctrlPr>
                          <a:rPr lang="en-US" altLang="zh-CN" sz="2000" b="0" i="1" dirty="0" smtClean="0">
                            <a:latin typeface="Cambria Math" panose="02040503050406030204" pitchFamily="18" charset="0"/>
                            <a:ea typeface="Cambria Math" panose="02040503050406030204" pitchFamily="18" charset="0"/>
                          </a:rPr>
                        </m:ctrlPr>
                      </m:dPr>
                      <m:e>
                        <m:r>
                          <a:rPr lang="en-US" altLang="zh-CN" sz="2000" b="0" i="1" dirty="0" smtClean="0">
                            <a:latin typeface="Cambria Math" panose="02040503050406030204" pitchFamily="18" charset="0"/>
                            <a:ea typeface="Cambria Math" panose="02040503050406030204" pitchFamily="18" charset="0"/>
                          </a:rPr>
                          <m:t>0.86≤</m:t>
                        </m:r>
                        <m:d>
                          <m:dPr>
                            <m:begChr m:val="|"/>
                            <m:endChr m:val="|"/>
                            <m:ctrlPr>
                              <a:rPr lang="en-US" altLang="zh-CN" sz="2000" i="1" dirty="0">
                                <a:latin typeface="Cambria Math" panose="02040503050406030204" pitchFamily="18" charset="0"/>
                                <a:ea typeface="Cambria Math" panose="02040503050406030204" pitchFamily="18" charset="0"/>
                              </a:rPr>
                            </m:ctrlPr>
                          </m:dPr>
                          <m:e>
                            <m:r>
                              <a:rPr lang="en-US" altLang="zh-CN" sz="2000" b="0" i="1" dirty="0" smtClean="0">
                                <a:latin typeface="Cambria Math" panose="02040503050406030204" pitchFamily="18" charset="0"/>
                                <a:ea typeface="Cambria Math" panose="02040503050406030204" pitchFamily="18" charset="0"/>
                              </a:rPr>
                              <m:t>𝑐𝑜𝑠</m:t>
                            </m:r>
                            <m:r>
                              <a:rPr lang="el-GR" altLang="zh-CN" sz="2000" b="0" i="1" dirty="0" smtClean="0">
                                <a:latin typeface="Cambria Math" panose="02040503050406030204" pitchFamily="18" charset="0"/>
                                <a:ea typeface="Cambria Math" panose="02040503050406030204" pitchFamily="18" charset="0"/>
                              </a:rPr>
                              <m:t>𝜃</m:t>
                            </m:r>
                          </m:e>
                        </m:d>
                        <m:r>
                          <a:rPr lang="el-GR" altLang="zh-CN" sz="2000" b="0" i="1" dirty="0" smtClean="0">
                            <a:latin typeface="Cambria Math" panose="02040503050406030204" pitchFamily="18" charset="0"/>
                            <a:ea typeface="Cambria Math" panose="02040503050406030204" pitchFamily="18" charset="0"/>
                          </a:rPr>
                          <m:t>≤0.92</m:t>
                        </m:r>
                      </m:e>
                    </m:d>
                    <m:r>
                      <a:rPr lang="en-US" altLang="zh-CN" sz="2000" b="0" i="1" dirty="0" smtClean="0">
                        <a:latin typeface="Cambria Math" panose="02040503050406030204" pitchFamily="18" charset="0"/>
                        <a:ea typeface="Cambria Math" panose="02040503050406030204" pitchFamily="18" charset="0"/>
                      </a:rPr>
                      <m:t>: </m:t>
                    </m:r>
                    <m:sSub>
                      <m:sSubPr>
                        <m:ctrlPr>
                          <a:rPr lang="en-US" altLang="zh-CN" sz="2000" i="1" dirty="0">
                            <a:latin typeface="Cambria Math" panose="02040503050406030204" pitchFamily="18" charset="0"/>
                            <a:ea typeface="Cambria Math" panose="02040503050406030204" pitchFamily="18" charset="0"/>
                          </a:rPr>
                        </m:ctrlPr>
                      </m:sSubPr>
                      <m:e>
                        <m:r>
                          <a:rPr lang="en-US" altLang="zh-CN" sz="2000" b="0" i="1" dirty="0" smtClean="0">
                            <a:latin typeface="Cambria Math" panose="02040503050406030204" pitchFamily="18" charset="0"/>
                            <a:ea typeface="Cambria Math" panose="02040503050406030204" pitchFamily="18" charset="0"/>
                          </a:rPr>
                          <m:t>𝐸</m:t>
                        </m:r>
                      </m:e>
                      <m:sub>
                        <m:r>
                          <a:rPr lang="el-GR" altLang="zh-CN" sz="2000" b="0" i="1" dirty="0" smtClean="0">
                            <a:latin typeface="Cambria Math" panose="02040503050406030204" pitchFamily="18" charset="0"/>
                            <a:ea typeface="Cambria Math" panose="02040503050406030204" pitchFamily="18" charset="0"/>
                          </a:rPr>
                          <m:t>𝛾</m:t>
                        </m:r>
                      </m:sub>
                    </m:sSub>
                    <m:r>
                      <a:rPr lang="el-GR" altLang="zh-CN" sz="2000" b="0" i="1" dirty="0" smtClean="0">
                        <a:latin typeface="Cambria Math" panose="02040503050406030204" pitchFamily="18" charset="0"/>
                        <a:ea typeface="Cambria Math" panose="02040503050406030204" pitchFamily="18" charset="0"/>
                      </a:rPr>
                      <m:t>≥50</m:t>
                    </m:r>
                    <m:r>
                      <a:rPr lang="en-US" altLang="zh-CN" sz="2000" b="0" i="1" dirty="0" smtClean="0">
                        <a:latin typeface="Cambria Math" panose="02040503050406030204" pitchFamily="18" charset="0"/>
                        <a:ea typeface="Cambria Math" panose="02040503050406030204" pitchFamily="18" charset="0"/>
                      </a:rPr>
                      <m:t>𝑀𝑒𝑉</m:t>
                    </m:r>
                  </m:oMath>
                </a14:m>
                <a:r>
                  <a:rPr lang="en-US" altLang="zh-CN" sz="2000" dirty="0">
                    <a:latin typeface="Comic Sans MS" panose="030F0902030302020204" pitchFamily="66" charset="0"/>
                    <a:ea typeface="Cambria Math" panose="02040503050406030204" pitchFamily="18" charset="0"/>
                    <a:cs typeface="Times New Roman" panose="02020603050405020304" pitchFamily="18" charset="0"/>
                  </a:rPr>
                  <a:t> </a:t>
                </a:r>
              </a:p>
              <a:p>
                <a:pPr>
                  <a:lnSpc>
                    <a:spcPct val="150000"/>
                  </a:lnSpc>
                  <a:buFont typeface="Wingdings" panose="05000000000000000000" pitchFamily="2" charset="2"/>
                  <a:buChar char="Ø"/>
                </a:pPr>
                <a:r>
                  <a:rPr lang="en-US" altLang="zh-CN" sz="2000" dirty="0">
                    <a:latin typeface="Comic Sans MS" panose="030F0902030302020204" pitchFamily="66" charset="0"/>
                    <a:ea typeface="Cambria Math" panose="02040503050406030204" pitchFamily="18" charset="0"/>
                    <a:cs typeface="Times New Roman" panose="02020603050405020304" pitchFamily="18" charset="0"/>
                  </a:rPr>
                  <a:t>PID(No </a:t>
                </a:r>
                <a14:m>
                  <m:oMath xmlns:m="http://schemas.openxmlformats.org/officeDocument/2006/math">
                    <m:r>
                      <a:rPr lang="en-US" altLang="zh-CN" sz="2000" i="1">
                        <a:latin typeface="Cambria Math" panose="02040503050406030204" pitchFamily="18" charset="0"/>
                        <a:ea typeface="Cambria Math" panose="02040503050406030204" pitchFamily="18" charset="0"/>
                        <a:cs typeface="Times New Roman" panose="02020603050405020304" pitchFamily="18" charset="0"/>
                      </a:rPr>
                      <m:t>𝑒</m:t>
                    </m:r>
                    <m:r>
                      <a:rPr lang="en-US" altLang="zh-CN" sz="2000" i="1">
                        <a:latin typeface="Cambria Math" panose="02040503050406030204" pitchFamily="18" charset="0"/>
                        <a:ea typeface="Cambria Math" panose="02040503050406030204" pitchFamily="18" charset="0"/>
                        <a:cs typeface="Times New Roman" panose="02020603050405020304" pitchFamily="18" charset="0"/>
                      </a:rPr>
                      <m:t>, </m:t>
                    </m:r>
                    <m:r>
                      <a:rPr lang="en-US" altLang="zh-CN" sz="2000" i="1">
                        <a:latin typeface="Cambria Math" panose="02040503050406030204" pitchFamily="18" charset="0"/>
                        <a:ea typeface="Cambria Math" panose="02040503050406030204" pitchFamily="18" charset="0"/>
                        <a:cs typeface="Times New Roman" panose="02020603050405020304" pitchFamily="18" charset="0"/>
                      </a:rPr>
                      <m:t>𝜇</m:t>
                    </m:r>
                  </m:oMath>
                </a14:m>
                <a:r>
                  <a:rPr lang="en-US" altLang="zh-CN" sz="2000" dirty="0">
                    <a:latin typeface="Comic Sans MS" panose="030F0902030302020204" pitchFamily="66" charset="0"/>
                    <a:ea typeface="Cambria Math" panose="02040503050406030204" pitchFamily="18" charset="0"/>
                    <a:cs typeface="Times New Roman" panose="02020603050405020304" pitchFamily="18" charset="0"/>
                  </a:rPr>
                  <a:t>): </a:t>
                </a:r>
                <a14:m>
                  <m:oMath xmlns:m="http://schemas.openxmlformats.org/officeDocument/2006/math">
                    <m:r>
                      <a:rPr lang="en-US" altLang="zh-CN" sz="2000" b="0" i="1" dirty="0" smtClean="0">
                        <a:latin typeface="Cambria Math" panose="02040503050406030204" pitchFamily="18" charset="0"/>
                        <a:ea typeface="Cambria Math" panose="02040503050406030204" pitchFamily="18" charset="0"/>
                        <a:cs typeface="Times New Roman" panose="02020603050405020304" pitchFamily="18" charset="0"/>
                      </a:rPr>
                      <m:t>𝜇</m:t>
                    </m:r>
                    <m:r>
                      <a:rPr lang="en-US" altLang="zh-CN" sz="2000" b="0" i="1" dirty="0" smtClean="0">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altLang="zh-CN" sz="2000" i="1" dirty="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b="0" i="1" dirty="0" smtClean="0">
                            <a:latin typeface="Cambria Math" panose="02040503050406030204" pitchFamily="18" charset="0"/>
                            <a:ea typeface="Cambria Math" panose="02040503050406030204" pitchFamily="18" charset="0"/>
                            <a:cs typeface="Times New Roman" panose="02020603050405020304" pitchFamily="18" charset="0"/>
                          </a:rPr>
                          <m:t>𝐶</m:t>
                        </m:r>
                      </m:e>
                      <m:sub>
                        <m:r>
                          <a:rPr lang="en-US" altLang="zh-CN" sz="2000" b="0" i="1" dirty="0" smtClean="0">
                            <a:latin typeface="Cambria Math" panose="02040503050406030204" pitchFamily="18" charset="0"/>
                            <a:ea typeface="Cambria Math" panose="02040503050406030204" pitchFamily="18" charset="0"/>
                            <a:cs typeface="Times New Roman" panose="02020603050405020304" pitchFamily="18" charset="0"/>
                          </a:rPr>
                          <m:t>𝜇</m:t>
                        </m:r>
                      </m:sub>
                    </m:sSub>
                    <m:r>
                      <a:rPr lang="en-US" altLang="zh-CN" sz="2000" b="0" i="1" dirty="0" smtClean="0">
                        <a:latin typeface="Cambria Math" panose="02040503050406030204" pitchFamily="18" charset="0"/>
                        <a:ea typeface="Cambria Math" panose="02040503050406030204" pitchFamily="18" charset="0"/>
                        <a:cs typeface="Times New Roman" panose="02020603050405020304" pitchFamily="18" charset="0"/>
                      </a:rPr>
                      <m:t>&gt;0.001,  </m:t>
                    </m:r>
                    <m:sSub>
                      <m:sSubPr>
                        <m:ctrlPr>
                          <a:rPr lang="en-US" altLang="zh-CN" sz="2000" i="1" dirty="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b="0" i="1" dirty="0" smtClean="0">
                            <a:latin typeface="Cambria Math" panose="02040503050406030204" pitchFamily="18" charset="0"/>
                            <a:ea typeface="Cambria Math" panose="02040503050406030204" pitchFamily="18" charset="0"/>
                            <a:cs typeface="Times New Roman" panose="02020603050405020304" pitchFamily="18" charset="0"/>
                          </a:rPr>
                          <m:t>𝐶</m:t>
                        </m:r>
                      </m:e>
                      <m:sub>
                        <m:r>
                          <a:rPr lang="en-US" altLang="zh-CN" sz="2000" b="0" i="1" dirty="0" smtClean="0">
                            <a:latin typeface="Cambria Math" panose="02040503050406030204" pitchFamily="18" charset="0"/>
                            <a:ea typeface="Cambria Math" panose="02040503050406030204" pitchFamily="18" charset="0"/>
                            <a:cs typeface="Times New Roman" panose="02020603050405020304" pitchFamily="18" charset="0"/>
                          </a:rPr>
                          <m:t>𝜇</m:t>
                        </m:r>
                      </m:sub>
                    </m:sSub>
                    <m:r>
                      <a:rPr lang="en-US" altLang="zh-CN" sz="2000" b="0" i="1" dirty="0" smtClean="0">
                        <a:latin typeface="Cambria Math" panose="02040503050406030204" pitchFamily="18" charset="0"/>
                        <a:ea typeface="Cambria Math" panose="02040503050406030204" pitchFamily="18" charset="0"/>
                        <a:cs typeface="Times New Roman" panose="02020603050405020304" pitchFamily="18" charset="0"/>
                      </a:rPr>
                      <m:t>&gt;</m:t>
                    </m:r>
                    <m:sSub>
                      <m:sSubPr>
                        <m:ctrlPr>
                          <a:rPr lang="en-US" altLang="zh-CN" sz="2000" i="1" dirty="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b="0" i="1" dirty="0" smtClean="0">
                            <a:latin typeface="Cambria Math" panose="02040503050406030204" pitchFamily="18" charset="0"/>
                            <a:ea typeface="Cambria Math" panose="02040503050406030204" pitchFamily="18" charset="0"/>
                            <a:cs typeface="Times New Roman" panose="02020603050405020304" pitchFamily="18" charset="0"/>
                          </a:rPr>
                          <m:t>𝐶</m:t>
                        </m:r>
                      </m:e>
                      <m:sub>
                        <m:r>
                          <a:rPr lang="en-US" altLang="zh-CN" sz="2000" b="0" i="1" dirty="0" smtClean="0">
                            <a:latin typeface="Cambria Math" panose="02040503050406030204" pitchFamily="18" charset="0"/>
                            <a:ea typeface="Cambria Math" panose="02040503050406030204" pitchFamily="18" charset="0"/>
                            <a:cs typeface="Times New Roman" panose="02020603050405020304" pitchFamily="18" charset="0"/>
                          </a:rPr>
                          <m:t>𝑒</m:t>
                        </m:r>
                      </m:sub>
                    </m:sSub>
                    <m:r>
                      <a:rPr lang="en-US" altLang="zh-CN" sz="2000" b="0" i="1" dirty="0" smtClean="0">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altLang="zh-CN" sz="2000" i="1" dirty="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b="0" i="1" dirty="0" smtClean="0">
                            <a:latin typeface="Cambria Math" panose="02040503050406030204" pitchFamily="18" charset="0"/>
                            <a:ea typeface="Cambria Math" panose="02040503050406030204" pitchFamily="18" charset="0"/>
                            <a:cs typeface="Times New Roman" panose="02020603050405020304" pitchFamily="18" charset="0"/>
                          </a:rPr>
                          <m:t>𝐶</m:t>
                        </m:r>
                      </m:e>
                      <m:sub>
                        <m:r>
                          <a:rPr lang="en-US" altLang="zh-CN" sz="2000" b="0" i="1" dirty="0" smtClean="0">
                            <a:latin typeface="Cambria Math" panose="02040503050406030204" pitchFamily="18" charset="0"/>
                            <a:ea typeface="Cambria Math" panose="02040503050406030204" pitchFamily="18" charset="0"/>
                            <a:cs typeface="Times New Roman" panose="02020603050405020304" pitchFamily="18" charset="0"/>
                          </a:rPr>
                          <m:t>𝜇</m:t>
                        </m:r>
                      </m:sub>
                    </m:sSub>
                    <m:r>
                      <a:rPr lang="en-US" altLang="zh-CN" sz="2000" b="0" i="1" dirty="0" smtClean="0">
                        <a:latin typeface="Cambria Math" panose="02040503050406030204" pitchFamily="18" charset="0"/>
                        <a:ea typeface="Cambria Math" panose="02040503050406030204" pitchFamily="18" charset="0"/>
                        <a:cs typeface="Times New Roman" panose="02020603050405020304" pitchFamily="18" charset="0"/>
                      </a:rPr>
                      <m:t>&gt;</m:t>
                    </m:r>
                    <m:sSub>
                      <m:sSubPr>
                        <m:ctrlPr>
                          <a:rPr lang="en-US" altLang="zh-CN" sz="2000" i="1" dirty="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b="0" i="1" dirty="0" smtClean="0">
                            <a:latin typeface="Cambria Math" panose="02040503050406030204" pitchFamily="18" charset="0"/>
                            <a:ea typeface="Cambria Math" panose="02040503050406030204" pitchFamily="18" charset="0"/>
                            <a:cs typeface="Times New Roman" panose="02020603050405020304" pitchFamily="18" charset="0"/>
                          </a:rPr>
                          <m:t>𝐶</m:t>
                        </m:r>
                      </m:e>
                      <m:sub>
                        <m:r>
                          <a:rPr lang="en-US" altLang="zh-CN" sz="2000" b="0" i="1" dirty="0" smtClean="0">
                            <a:latin typeface="Cambria Math" panose="02040503050406030204" pitchFamily="18" charset="0"/>
                            <a:ea typeface="Cambria Math" panose="02040503050406030204" pitchFamily="18" charset="0"/>
                            <a:cs typeface="Times New Roman" panose="02020603050405020304" pitchFamily="18" charset="0"/>
                          </a:rPr>
                          <m:t>𝐾</m:t>
                        </m:r>
                      </m:sub>
                    </m:sSub>
                    <m:r>
                      <a:rPr lang="en-US" altLang="zh-CN" sz="2000" b="0" i="1" dirty="0" smtClean="0">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altLang="zh-CN" sz="2000" i="1" dirty="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dirty="0">
                            <a:latin typeface="Cambria Math" panose="02040503050406030204" pitchFamily="18" charset="0"/>
                            <a:ea typeface="Cambria Math" panose="02040503050406030204" pitchFamily="18" charset="0"/>
                            <a:cs typeface="Times New Roman" panose="02020603050405020304" pitchFamily="18" charset="0"/>
                          </a:rPr>
                          <m:t>𝐶</m:t>
                        </m:r>
                      </m:e>
                      <m:sub>
                        <m:r>
                          <a:rPr lang="en-US" altLang="zh-CN" sz="2000" i="1" dirty="0">
                            <a:latin typeface="Cambria Math" panose="02040503050406030204" pitchFamily="18" charset="0"/>
                            <a:ea typeface="Cambria Math" panose="02040503050406030204" pitchFamily="18" charset="0"/>
                            <a:cs typeface="Times New Roman" panose="02020603050405020304" pitchFamily="18" charset="0"/>
                          </a:rPr>
                          <m:t>𝜇</m:t>
                        </m:r>
                      </m:sub>
                    </m:sSub>
                    <m:r>
                      <a:rPr lang="en-US" altLang="zh-CN" sz="2000" i="1" dirty="0">
                        <a:latin typeface="Cambria Math" panose="02040503050406030204" pitchFamily="18" charset="0"/>
                        <a:ea typeface="Cambria Math" panose="02040503050406030204" pitchFamily="18" charset="0"/>
                        <a:cs typeface="Times New Roman" panose="02020603050405020304" pitchFamily="18" charset="0"/>
                      </a:rPr>
                      <m:t>&gt;</m:t>
                    </m:r>
                    <m:sSub>
                      <m:sSubPr>
                        <m:ctrlPr>
                          <a:rPr lang="en-US" altLang="zh-CN" sz="2000" i="1" dirty="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dirty="0">
                            <a:latin typeface="Cambria Math" panose="02040503050406030204" pitchFamily="18" charset="0"/>
                            <a:ea typeface="Cambria Math" panose="02040503050406030204" pitchFamily="18" charset="0"/>
                            <a:cs typeface="Times New Roman" panose="02020603050405020304" pitchFamily="18" charset="0"/>
                          </a:rPr>
                          <m:t>𝐶</m:t>
                        </m:r>
                      </m:e>
                      <m:sub>
                        <m:r>
                          <a:rPr lang="en-US" altLang="zh-CN" sz="2000" b="0" i="1" dirty="0" smtClean="0">
                            <a:latin typeface="Cambria Math" panose="02040503050406030204" pitchFamily="18" charset="0"/>
                            <a:ea typeface="Cambria Math" panose="02040503050406030204" pitchFamily="18" charset="0"/>
                            <a:cs typeface="Times New Roman" panose="02020603050405020304" pitchFamily="18" charset="0"/>
                          </a:rPr>
                          <m:t>𝜋</m:t>
                        </m:r>
                      </m:sub>
                    </m:sSub>
                    <m:r>
                      <a:rPr lang="en-US" altLang="zh-CN" sz="2000" b="0" i="1" dirty="0" smtClean="0">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altLang="zh-CN" sz="2000" i="1" dirty="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dirty="0">
                            <a:latin typeface="Cambria Math" panose="02040503050406030204" pitchFamily="18" charset="0"/>
                            <a:ea typeface="Cambria Math" panose="02040503050406030204" pitchFamily="18" charset="0"/>
                            <a:cs typeface="Times New Roman" panose="02020603050405020304" pitchFamily="18" charset="0"/>
                          </a:rPr>
                          <m:t>𝐶</m:t>
                        </m:r>
                      </m:e>
                      <m:sub>
                        <m:r>
                          <a:rPr lang="en-US" altLang="zh-CN" sz="2000" i="1" dirty="0">
                            <a:latin typeface="Cambria Math" panose="02040503050406030204" pitchFamily="18" charset="0"/>
                            <a:ea typeface="Cambria Math" panose="02040503050406030204" pitchFamily="18" charset="0"/>
                            <a:cs typeface="Times New Roman" panose="02020603050405020304" pitchFamily="18" charset="0"/>
                          </a:rPr>
                          <m:t>𝜇</m:t>
                        </m:r>
                      </m:sub>
                    </m:sSub>
                    <m:r>
                      <a:rPr lang="en-US" altLang="zh-CN" sz="2000" i="1" dirty="0">
                        <a:latin typeface="Cambria Math" panose="02040503050406030204" pitchFamily="18" charset="0"/>
                        <a:ea typeface="Cambria Math" panose="02040503050406030204" pitchFamily="18" charset="0"/>
                        <a:cs typeface="Times New Roman" panose="02020603050405020304" pitchFamily="18" charset="0"/>
                      </a:rPr>
                      <m:t>&gt;</m:t>
                    </m:r>
                    <m:sSub>
                      <m:sSubPr>
                        <m:ctrlPr>
                          <a:rPr lang="en-US" altLang="zh-CN" sz="2000" i="1" dirty="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dirty="0">
                            <a:latin typeface="Cambria Math" panose="02040503050406030204" pitchFamily="18" charset="0"/>
                            <a:ea typeface="Cambria Math" panose="02040503050406030204" pitchFamily="18" charset="0"/>
                            <a:cs typeface="Times New Roman" panose="02020603050405020304" pitchFamily="18" charset="0"/>
                          </a:rPr>
                          <m:t>𝐶</m:t>
                        </m:r>
                      </m:e>
                      <m:sub>
                        <m:r>
                          <a:rPr lang="en-US" altLang="zh-CN" sz="2000" b="0" i="1" dirty="0" smtClean="0">
                            <a:latin typeface="Cambria Math" panose="02040503050406030204" pitchFamily="18" charset="0"/>
                            <a:ea typeface="Cambria Math" panose="02040503050406030204" pitchFamily="18" charset="0"/>
                            <a:cs typeface="Times New Roman" panose="02020603050405020304" pitchFamily="18" charset="0"/>
                          </a:rPr>
                          <m:t>𝑝</m:t>
                        </m:r>
                      </m:sub>
                    </m:sSub>
                  </m:oMath>
                </a14:m>
                <a:endParaRPr lang="en-US" altLang="zh-CN" sz="2000" dirty="0">
                  <a:latin typeface="Comic Sans MS" panose="030F0902030302020204" pitchFamily="66" charset="0"/>
                  <a:ea typeface="Cambria Math" panose="02040503050406030204" pitchFamily="18" charset="0"/>
                  <a:cs typeface="Times New Roman" panose="02020603050405020304" pitchFamily="18" charset="0"/>
                </a:endParaRPr>
              </a:p>
              <a:p>
                <a:pPr marL="1800000">
                  <a:lnSpc>
                    <a:spcPct val="150000"/>
                  </a:lnSpc>
                </a:pPr>
                <a14:m>
                  <m:oMath xmlns:m="http://schemas.openxmlformats.org/officeDocument/2006/math">
                    <m:r>
                      <a:rPr lang="en-US" altLang="zh-CN" sz="2000" b="0" i="1" dirty="0" smtClean="0">
                        <a:latin typeface="Cambria Math" panose="02040503050406030204" pitchFamily="18" charset="0"/>
                        <a:ea typeface="Cambria Math" panose="02040503050406030204" pitchFamily="18" charset="0"/>
                        <a:cs typeface="Times New Roman" panose="02020603050405020304" pitchFamily="18" charset="0"/>
                      </a:rPr>
                      <m:t>𝑒</m:t>
                    </m:r>
                    <m:r>
                      <a:rPr lang="en-US" altLang="zh-CN" sz="2000" b="0" i="1" dirty="0" smtClean="0">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altLang="zh-CN" sz="2000" i="1" dirty="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b="0" i="1" dirty="0" smtClean="0">
                            <a:latin typeface="Cambria Math" panose="02040503050406030204" pitchFamily="18" charset="0"/>
                            <a:ea typeface="Cambria Math" panose="02040503050406030204" pitchFamily="18" charset="0"/>
                            <a:cs typeface="Times New Roman" panose="02020603050405020304" pitchFamily="18" charset="0"/>
                          </a:rPr>
                          <m:t>𝐶</m:t>
                        </m:r>
                      </m:e>
                      <m:sub>
                        <m:r>
                          <a:rPr lang="en-US" altLang="zh-CN" sz="2000" b="0" i="1" dirty="0" smtClean="0">
                            <a:latin typeface="Cambria Math" panose="02040503050406030204" pitchFamily="18" charset="0"/>
                            <a:ea typeface="Cambria Math" panose="02040503050406030204" pitchFamily="18" charset="0"/>
                            <a:cs typeface="Times New Roman" panose="02020603050405020304" pitchFamily="18" charset="0"/>
                          </a:rPr>
                          <m:t>𝑒</m:t>
                        </m:r>
                      </m:sub>
                    </m:sSub>
                    <m:r>
                      <a:rPr lang="en-US" altLang="zh-CN" sz="2000" b="0" i="1" dirty="0" smtClean="0">
                        <a:latin typeface="Cambria Math" panose="02040503050406030204" pitchFamily="18" charset="0"/>
                        <a:ea typeface="Cambria Math" panose="02040503050406030204" pitchFamily="18" charset="0"/>
                        <a:cs typeface="Times New Roman" panose="02020603050405020304" pitchFamily="18" charset="0"/>
                      </a:rPr>
                      <m:t>&gt;0.001,  </m:t>
                    </m:r>
                    <m:sSub>
                      <m:sSubPr>
                        <m:ctrlPr>
                          <a:rPr lang="en-US" altLang="zh-CN" sz="2000" i="1" dirty="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b="0" i="1" dirty="0" smtClean="0">
                            <a:latin typeface="Cambria Math" panose="02040503050406030204" pitchFamily="18" charset="0"/>
                            <a:ea typeface="Cambria Math" panose="02040503050406030204" pitchFamily="18" charset="0"/>
                            <a:cs typeface="Times New Roman" panose="02020603050405020304" pitchFamily="18" charset="0"/>
                          </a:rPr>
                          <m:t>𝐶</m:t>
                        </m:r>
                      </m:e>
                      <m:sub>
                        <m:r>
                          <a:rPr lang="en-US" altLang="zh-CN" sz="2000" b="0" i="1" dirty="0" smtClean="0">
                            <a:latin typeface="Cambria Math" panose="02040503050406030204" pitchFamily="18" charset="0"/>
                            <a:ea typeface="Cambria Math" panose="02040503050406030204" pitchFamily="18" charset="0"/>
                            <a:cs typeface="Times New Roman" panose="02020603050405020304" pitchFamily="18" charset="0"/>
                          </a:rPr>
                          <m:t>𝑒</m:t>
                        </m:r>
                      </m:sub>
                    </m:sSub>
                    <m:r>
                      <a:rPr lang="en-US" altLang="zh-CN" sz="2000" b="0" i="1" dirty="0" smtClean="0">
                        <a:latin typeface="Cambria Math" panose="02040503050406030204" pitchFamily="18" charset="0"/>
                        <a:ea typeface="Cambria Math" panose="02040503050406030204" pitchFamily="18" charset="0"/>
                        <a:cs typeface="Times New Roman" panose="02020603050405020304" pitchFamily="18" charset="0"/>
                      </a:rPr>
                      <m:t>&gt;</m:t>
                    </m:r>
                    <m:sSub>
                      <m:sSubPr>
                        <m:ctrlPr>
                          <a:rPr lang="en-US" altLang="zh-CN" sz="2000" i="1" dirty="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b="0" i="1" dirty="0" smtClean="0">
                            <a:latin typeface="Cambria Math" panose="02040503050406030204" pitchFamily="18" charset="0"/>
                            <a:ea typeface="Cambria Math" panose="02040503050406030204" pitchFamily="18" charset="0"/>
                            <a:cs typeface="Times New Roman" panose="02020603050405020304" pitchFamily="18" charset="0"/>
                          </a:rPr>
                          <m:t>𝐶</m:t>
                        </m:r>
                      </m:e>
                      <m:sub>
                        <m:r>
                          <a:rPr lang="en-US" altLang="zh-CN" sz="2000" b="0" i="1" dirty="0" smtClean="0">
                            <a:latin typeface="Cambria Math" panose="02040503050406030204" pitchFamily="18" charset="0"/>
                            <a:ea typeface="Cambria Math" panose="02040503050406030204" pitchFamily="18" charset="0"/>
                            <a:cs typeface="Times New Roman" panose="02020603050405020304" pitchFamily="18" charset="0"/>
                          </a:rPr>
                          <m:t>𝐾</m:t>
                        </m:r>
                      </m:sub>
                    </m:sSub>
                    <m:r>
                      <a:rPr lang="en-US" altLang="zh-CN" sz="2000" b="0" i="1" dirty="0" smtClean="0">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altLang="zh-CN" sz="2000" i="1" dirty="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b="0" i="1" dirty="0" smtClean="0">
                            <a:latin typeface="Cambria Math" panose="02040503050406030204" pitchFamily="18" charset="0"/>
                            <a:ea typeface="Cambria Math" panose="02040503050406030204" pitchFamily="18" charset="0"/>
                            <a:cs typeface="Times New Roman" panose="02020603050405020304" pitchFamily="18" charset="0"/>
                          </a:rPr>
                          <m:t>𝐶</m:t>
                        </m:r>
                      </m:e>
                      <m:sub>
                        <m:r>
                          <a:rPr lang="en-US" altLang="zh-CN" sz="2000" b="0" i="1" dirty="0" smtClean="0">
                            <a:latin typeface="Cambria Math" panose="02040503050406030204" pitchFamily="18" charset="0"/>
                            <a:ea typeface="Cambria Math" panose="02040503050406030204" pitchFamily="18" charset="0"/>
                            <a:cs typeface="Times New Roman" panose="02020603050405020304" pitchFamily="18" charset="0"/>
                          </a:rPr>
                          <m:t>𝑒</m:t>
                        </m:r>
                      </m:sub>
                    </m:sSub>
                    <m:r>
                      <a:rPr lang="en-US" altLang="zh-CN" sz="2000" b="0" i="1" dirty="0" smtClean="0">
                        <a:latin typeface="Cambria Math" panose="02040503050406030204" pitchFamily="18" charset="0"/>
                        <a:ea typeface="Cambria Math" panose="02040503050406030204" pitchFamily="18" charset="0"/>
                        <a:cs typeface="Times New Roman" panose="02020603050405020304" pitchFamily="18" charset="0"/>
                      </a:rPr>
                      <m:t>&gt;</m:t>
                    </m:r>
                    <m:sSub>
                      <m:sSubPr>
                        <m:ctrlPr>
                          <a:rPr lang="en-US" altLang="zh-CN" sz="2000" i="1" dirty="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b="0" i="1" dirty="0" smtClean="0">
                            <a:latin typeface="Cambria Math" panose="02040503050406030204" pitchFamily="18" charset="0"/>
                            <a:ea typeface="Cambria Math" panose="02040503050406030204" pitchFamily="18" charset="0"/>
                            <a:cs typeface="Times New Roman" panose="02020603050405020304" pitchFamily="18" charset="0"/>
                          </a:rPr>
                          <m:t>𝐶</m:t>
                        </m:r>
                      </m:e>
                      <m:sub>
                        <m:r>
                          <a:rPr lang="en-US" altLang="zh-CN" sz="2000" b="0" i="1" dirty="0" smtClean="0">
                            <a:latin typeface="Cambria Math" panose="02040503050406030204" pitchFamily="18" charset="0"/>
                            <a:ea typeface="Cambria Math" panose="02040503050406030204" pitchFamily="18" charset="0"/>
                            <a:cs typeface="Times New Roman" panose="02020603050405020304" pitchFamily="18" charset="0"/>
                          </a:rPr>
                          <m:t>𝜋</m:t>
                        </m:r>
                      </m:sub>
                    </m:sSub>
                    <m:r>
                      <a:rPr lang="en-US" altLang="zh-CN" sz="2000" b="0" i="1" dirty="0" smtClean="0">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altLang="zh-CN" sz="2000" i="1" dirty="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b="0" i="1" dirty="0" smtClean="0">
                            <a:latin typeface="Cambria Math" panose="02040503050406030204" pitchFamily="18" charset="0"/>
                            <a:ea typeface="Cambria Math" panose="02040503050406030204" pitchFamily="18" charset="0"/>
                            <a:cs typeface="Times New Roman" panose="02020603050405020304" pitchFamily="18" charset="0"/>
                          </a:rPr>
                          <m:t>𝐶</m:t>
                        </m:r>
                      </m:e>
                      <m:sub>
                        <m:r>
                          <a:rPr lang="en-US" altLang="zh-CN" sz="2000" b="0" i="1" dirty="0" smtClean="0">
                            <a:latin typeface="Cambria Math" panose="02040503050406030204" pitchFamily="18" charset="0"/>
                            <a:ea typeface="Cambria Math" panose="02040503050406030204" pitchFamily="18" charset="0"/>
                            <a:cs typeface="Times New Roman" panose="02020603050405020304" pitchFamily="18" charset="0"/>
                          </a:rPr>
                          <m:t>𝑒</m:t>
                        </m:r>
                      </m:sub>
                    </m:sSub>
                    <m:r>
                      <a:rPr lang="en-US" altLang="zh-CN" sz="2000" b="0" i="1" dirty="0" smtClean="0">
                        <a:latin typeface="Cambria Math" panose="02040503050406030204" pitchFamily="18" charset="0"/>
                        <a:ea typeface="Cambria Math" panose="02040503050406030204" pitchFamily="18" charset="0"/>
                        <a:cs typeface="Times New Roman" panose="02020603050405020304" pitchFamily="18" charset="0"/>
                      </a:rPr>
                      <m:t>&gt;</m:t>
                    </m:r>
                    <m:sSub>
                      <m:sSubPr>
                        <m:ctrlPr>
                          <a:rPr lang="en-US" altLang="zh-CN" sz="2000" i="1" dirty="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b="0" i="1" dirty="0" smtClean="0">
                            <a:latin typeface="Cambria Math" panose="02040503050406030204" pitchFamily="18" charset="0"/>
                            <a:ea typeface="Cambria Math" panose="02040503050406030204" pitchFamily="18" charset="0"/>
                            <a:cs typeface="Times New Roman" panose="02020603050405020304" pitchFamily="18" charset="0"/>
                          </a:rPr>
                          <m:t>𝐶</m:t>
                        </m:r>
                      </m:e>
                      <m:sub>
                        <m:r>
                          <a:rPr lang="en-US" altLang="zh-CN" sz="2000" b="0" i="1" dirty="0" smtClean="0">
                            <a:latin typeface="Cambria Math" panose="02040503050406030204" pitchFamily="18" charset="0"/>
                            <a:ea typeface="Cambria Math" panose="02040503050406030204" pitchFamily="18" charset="0"/>
                            <a:cs typeface="Times New Roman" panose="02020603050405020304" pitchFamily="18" charset="0"/>
                          </a:rPr>
                          <m:t>𝜇</m:t>
                        </m:r>
                      </m:sub>
                    </m:sSub>
                    <m:r>
                      <a:rPr lang="en-US" altLang="zh-CN" sz="2000" b="0" i="1" dirty="0" smtClean="0">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altLang="zh-CN" sz="2000" i="1" dirty="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b="0" i="1" dirty="0" smtClean="0">
                            <a:latin typeface="Cambria Math" panose="02040503050406030204" pitchFamily="18" charset="0"/>
                            <a:ea typeface="Cambria Math" panose="02040503050406030204" pitchFamily="18" charset="0"/>
                            <a:cs typeface="Times New Roman" panose="02020603050405020304" pitchFamily="18" charset="0"/>
                          </a:rPr>
                          <m:t>𝐶</m:t>
                        </m:r>
                      </m:e>
                      <m:sub>
                        <m:r>
                          <a:rPr lang="en-US" altLang="zh-CN" sz="2000" b="0" i="1" dirty="0" smtClean="0">
                            <a:latin typeface="Cambria Math" panose="02040503050406030204" pitchFamily="18" charset="0"/>
                            <a:ea typeface="Cambria Math" panose="02040503050406030204" pitchFamily="18" charset="0"/>
                            <a:cs typeface="Times New Roman" panose="02020603050405020304" pitchFamily="18" charset="0"/>
                          </a:rPr>
                          <m:t>𝑒</m:t>
                        </m:r>
                      </m:sub>
                    </m:sSub>
                    <m:r>
                      <a:rPr lang="en-US" altLang="zh-CN" sz="2000" b="0" i="1" dirty="0" smtClean="0">
                        <a:latin typeface="Cambria Math" panose="02040503050406030204" pitchFamily="18" charset="0"/>
                        <a:ea typeface="Cambria Math" panose="02040503050406030204" pitchFamily="18" charset="0"/>
                        <a:cs typeface="Times New Roman" panose="02020603050405020304" pitchFamily="18" charset="0"/>
                      </a:rPr>
                      <m:t>&gt;</m:t>
                    </m:r>
                    <m:sSub>
                      <m:sSubPr>
                        <m:ctrlPr>
                          <a:rPr lang="en-US" altLang="zh-CN" sz="2000" i="1" dirty="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b="0" i="1" dirty="0" smtClean="0">
                            <a:latin typeface="Cambria Math" panose="02040503050406030204" pitchFamily="18" charset="0"/>
                            <a:ea typeface="Cambria Math" panose="02040503050406030204" pitchFamily="18" charset="0"/>
                            <a:cs typeface="Times New Roman" panose="02020603050405020304" pitchFamily="18" charset="0"/>
                          </a:rPr>
                          <m:t>𝐶</m:t>
                        </m:r>
                      </m:e>
                      <m:sub>
                        <m:r>
                          <a:rPr lang="en-US" altLang="zh-CN" sz="2000" b="0" i="1" dirty="0" smtClean="0">
                            <a:latin typeface="Cambria Math" panose="02040503050406030204" pitchFamily="18" charset="0"/>
                            <a:ea typeface="Cambria Math" panose="02040503050406030204" pitchFamily="18" charset="0"/>
                            <a:cs typeface="Times New Roman" panose="02020603050405020304" pitchFamily="18" charset="0"/>
                          </a:rPr>
                          <m:t>𝑝</m:t>
                        </m:r>
                      </m:sub>
                    </m:sSub>
                  </m:oMath>
                </a14:m>
                <a:r>
                  <a:rPr lang="en-US" altLang="zh-CN" sz="2000" dirty="0">
                    <a:latin typeface="Comic Sans MS" panose="030F0902030302020204" pitchFamily="66" charset="0"/>
                    <a:ea typeface="Cambria Math" panose="02040503050406030204" pitchFamily="18" charset="0"/>
                    <a:cs typeface="Times New Roman" panose="02020603050405020304" pitchFamily="18" charset="0"/>
                  </a:rPr>
                  <a:t> </a:t>
                </a:r>
              </a:p>
            </p:txBody>
          </p:sp>
        </mc:Choice>
        <mc:Fallback xmlns="">
          <p:sp>
            <p:nvSpPr>
              <p:cNvPr id="8" name="文本框 7">
                <a:extLst>
                  <a:ext uri="{FF2B5EF4-FFF2-40B4-BE49-F238E27FC236}">
                    <a16:creationId xmlns:a16="http://schemas.microsoft.com/office/drawing/2014/main" id="{7E59C4DF-8568-8283-24CF-76E2E632FD6A}"/>
                  </a:ext>
                </a:extLst>
              </p:cNvPr>
              <p:cNvSpPr txBox="1">
                <a:spLocks noRot="1" noChangeAspect="1" noMove="1" noResize="1" noEditPoints="1" noAdjustHandles="1" noChangeArrowheads="1" noChangeShapeType="1" noTextEdit="1"/>
              </p:cNvSpPr>
              <p:nvPr/>
            </p:nvSpPr>
            <p:spPr>
              <a:xfrm>
                <a:off x="0" y="2340000"/>
                <a:ext cx="12191994" cy="3559116"/>
              </a:xfrm>
              <a:prstGeom prst="rect">
                <a:avLst/>
              </a:prstGeom>
              <a:blipFill>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7733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9D04F-5AB1-6ED7-E668-32F3D57E479C}"/>
            </a:ext>
          </a:extLst>
        </p:cNvPr>
        <p:cNvGrpSpPr/>
        <p:nvPr/>
      </p:nvGrpSpPr>
      <p:grpSpPr>
        <a:xfrm>
          <a:off x="0" y="0"/>
          <a:ext cx="0" cy="0"/>
          <a:chOff x="0" y="0"/>
          <a:chExt cx="0" cy="0"/>
        </a:xfrm>
      </p:grpSpPr>
      <p:sp>
        <p:nvSpPr>
          <p:cNvPr id="4" name="日期占位符 3">
            <a:extLst>
              <a:ext uri="{FF2B5EF4-FFF2-40B4-BE49-F238E27FC236}">
                <a16:creationId xmlns:a16="http://schemas.microsoft.com/office/drawing/2014/main" id="{DDE0C246-8C91-5978-BE29-0DEAE7D6D091}"/>
              </a:ext>
            </a:extLst>
          </p:cNvPr>
          <p:cNvSpPr>
            <a:spLocks noGrp="1"/>
          </p:cNvSpPr>
          <p:nvPr>
            <p:ph type="dt" sz="half" idx="10"/>
          </p:nvPr>
        </p:nvSpPr>
        <p:spPr/>
        <p:txBody>
          <a:bodyPr/>
          <a:lstStyle/>
          <a:p>
            <a:fld id="{A35CD19C-06E9-4AAC-B80C-DE4C22E21A18}" type="datetime1">
              <a:rPr lang="zh-CN" altLang="en-US" smtClean="0"/>
              <a:t>2025/7/29</a:t>
            </a:fld>
            <a:endParaRPr lang="zh-CN" altLang="en-US"/>
          </a:p>
        </p:txBody>
      </p:sp>
      <p:sp>
        <p:nvSpPr>
          <p:cNvPr id="5" name="页脚占位符 4">
            <a:extLst>
              <a:ext uri="{FF2B5EF4-FFF2-40B4-BE49-F238E27FC236}">
                <a16:creationId xmlns:a16="http://schemas.microsoft.com/office/drawing/2014/main" id="{4EB9D5A9-49F6-9C0D-5D13-BA9BCCC31DB2}"/>
              </a:ext>
            </a:extLst>
          </p:cNvPr>
          <p:cNvSpPr>
            <a:spLocks noGrp="1"/>
          </p:cNvSpPr>
          <p:nvPr>
            <p:ph type="ftr" sz="quarter" idx="11"/>
          </p:nvPr>
        </p:nvSpPr>
        <p:spPr/>
        <p:txBody>
          <a:bodyPr/>
          <a:lstStyle/>
          <a:p>
            <a:r>
              <a:rPr lang="en-US" altLang="zh-CN"/>
              <a:t>Examination of T/CP Invariance</a:t>
            </a:r>
            <a:endParaRPr lang="zh-CN" altLang="en-US"/>
          </a:p>
        </p:txBody>
      </p:sp>
      <p:sp>
        <p:nvSpPr>
          <p:cNvPr id="6" name="灯片编号占位符 5">
            <a:extLst>
              <a:ext uri="{FF2B5EF4-FFF2-40B4-BE49-F238E27FC236}">
                <a16:creationId xmlns:a16="http://schemas.microsoft.com/office/drawing/2014/main" id="{D06A5182-7B37-ED35-A2E3-0A1AA22F70AD}"/>
              </a:ext>
            </a:extLst>
          </p:cNvPr>
          <p:cNvSpPr>
            <a:spLocks noGrp="1"/>
          </p:cNvSpPr>
          <p:nvPr>
            <p:ph type="sldNum" sz="quarter" idx="12"/>
          </p:nvPr>
        </p:nvSpPr>
        <p:spPr/>
        <p:txBody>
          <a:bodyPr/>
          <a:lstStyle/>
          <a:p>
            <a:fld id="{33038C33-7068-4225-BE1B-FBEE078717E7}" type="slidenum">
              <a:rPr lang="zh-CN" altLang="en-US" smtClean="0"/>
              <a:t>32</a:t>
            </a:fld>
            <a:endParaRPr lang="zh-CN" altLang="en-US"/>
          </a:p>
        </p:txBody>
      </p:sp>
      <p:sp>
        <p:nvSpPr>
          <p:cNvPr id="2" name="标题 1">
            <a:extLst>
              <a:ext uri="{FF2B5EF4-FFF2-40B4-BE49-F238E27FC236}">
                <a16:creationId xmlns:a16="http://schemas.microsoft.com/office/drawing/2014/main" id="{A4E2E1C1-3168-6894-E283-96761B7E18F1}"/>
              </a:ext>
            </a:extLst>
          </p:cNvPr>
          <p:cNvSpPr>
            <a:spLocks noGrp="1"/>
          </p:cNvSpPr>
          <p:nvPr>
            <p:ph type="title"/>
          </p:nvPr>
        </p:nvSpPr>
        <p:spPr>
          <a:xfrm>
            <a:off x="0" y="360000"/>
            <a:ext cx="12192000" cy="535531"/>
          </a:xfrm>
        </p:spPr>
        <p:txBody>
          <a:bodyPr wrap="square">
            <a:spAutoFit/>
          </a:bodyPr>
          <a:lstStyle/>
          <a:p>
            <a:pPr algn="ctr"/>
            <a:r>
              <a:rPr lang="en-US" altLang="zh-CN" sz="3200" dirty="0">
                <a:latin typeface="Comic Sans MS" panose="030F0902030302020204" pitchFamily="66" charset="0"/>
                <a:ea typeface="Cambria Math" panose="02040503050406030204" pitchFamily="18" charset="0"/>
              </a:rPr>
              <a:t>6. Systematic uncertainty</a:t>
            </a:r>
            <a:endParaRPr lang="zh-CN" altLang="en-US" sz="3200" dirty="0">
              <a:latin typeface="Comic Sans MS" panose="030F0902030302020204" pitchFamily="66" charset="0"/>
            </a:endParaRPr>
          </a:p>
        </p:txBody>
      </p:sp>
      <p:pic>
        <p:nvPicPr>
          <p:cNvPr id="3" name="图片 2">
            <a:extLst>
              <a:ext uri="{FF2B5EF4-FFF2-40B4-BE49-F238E27FC236}">
                <a16:creationId xmlns:a16="http://schemas.microsoft.com/office/drawing/2014/main" id="{A1ECD4A5-9176-70C7-5E6D-BEA1287469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 y="0"/>
            <a:ext cx="1085445" cy="1080000"/>
          </a:xfrm>
          <a:prstGeom prst="rect">
            <a:avLst/>
          </a:prstGeom>
        </p:spPr>
      </p:pic>
      <p:pic>
        <p:nvPicPr>
          <p:cNvPr id="7" name="图片 6">
            <a:extLst>
              <a:ext uri="{FF2B5EF4-FFF2-40B4-BE49-F238E27FC236}">
                <a16:creationId xmlns:a16="http://schemas.microsoft.com/office/drawing/2014/main" id="{F935FF7E-1E86-5186-4EA1-C6C295E6FA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450" y="0"/>
            <a:ext cx="888554" cy="1080000"/>
          </a:xfrm>
          <a:prstGeom prst="rect">
            <a:avLst/>
          </a:prstGeom>
        </p:spPr>
      </p:pic>
      <mc:AlternateContent xmlns:mc="http://schemas.openxmlformats.org/markup-compatibility/2006" xmlns:a14="http://schemas.microsoft.com/office/drawing/2010/main">
        <mc:Choice Requires="a14">
          <p:graphicFrame>
            <p:nvGraphicFramePr>
              <p:cNvPr id="8" name="表格 7">
                <a:extLst>
                  <a:ext uri="{FF2B5EF4-FFF2-40B4-BE49-F238E27FC236}">
                    <a16:creationId xmlns:a16="http://schemas.microsoft.com/office/drawing/2014/main" id="{334ACB84-610C-D751-3D29-29A3928B2B4B}"/>
                  </a:ext>
                </a:extLst>
              </p:cNvPr>
              <p:cNvGraphicFramePr>
                <a:graphicFrameLocks noGrp="1"/>
              </p:cNvGraphicFramePr>
              <p:nvPr>
                <p:extLst>
                  <p:ext uri="{D42A27DB-BD31-4B8C-83A1-F6EECF244321}">
                    <p14:modId xmlns:p14="http://schemas.microsoft.com/office/powerpoint/2010/main" val="738864054"/>
                  </p:ext>
                </p:extLst>
              </p:nvPr>
            </p:nvGraphicFramePr>
            <p:xfrm>
              <a:off x="2221702" y="2392548"/>
              <a:ext cx="7740000" cy="1188720"/>
            </p:xfrm>
            <a:graphic>
              <a:graphicData uri="http://schemas.openxmlformats.org/drawingml/2006/table">
                <a:tbl>
                  <a:tblPr firstRow="1" bandRow="1">
                    <a:tableStyleId>{5C22544A-7EE6-4342-B048-85BDC9FD1C3A}</a:tableStyleId>
                  </a:tblPr>
                  <a:tblGrid>
                    <a:gridCol w="2880000">
                      <a:extLst>
                        <a:ext uri="{9D8B030D-6E8A-4147-A177-3AD203B41FA5}">
                          <a16:colId xmlns:a16="http://schemas.microsoft.com/office/drawing/2014/main" val="3322627817"/>
                        </a:ext>
                      </a:extLst>
                    </a:gridCol>
                    <a:gridCol w="2700000">
                      <a:extLst>
                        <a:ext uri="{9D8B030D-6E8A-4147-A177-3AD203B41FA5}">
                          <a16:colId xmlns:a16="http://schemas.microsoft.com/office/drawing/2014/main" val="2027477423"/>
                        </a:ext>
                      </a:extLst>
                    </a:gridCol>
                    <a:gridCol w="2160000">
                      <a:extLst>
                        <a:ext uri="{9D8B030D-6E8A-4147-A177-3AD203B41FA5}">
                          <a16:colId xmlns:a16="http://schemas.microsoft.com/office/drawing/2014/main" val="2878527774"/>
                        </a:ext>
                      </a:extLst>
                    </a:gridCol>
                  </a:tblGrid>
                  <a:tr h="396000">
                    <a:tc>
                      <a:txBody>
                        <a:bodyPr/>
                        <a:lstStyle/>
                        <a:p>
                          <a:pPr algn="ctr"/>
                          <a:endParaRPr lang="zh-CN" altLang="en-US" sz="2000" b="0" dirty="0">
                            <a:latin typeface="Comic Sans MS" panose="030F0902030302020204"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000" b="0" dirty="0">
                              <a:solidFill>
                                <a:schemeClr val="tx1"/>
                              </a:solidFill>
                              <a:latin typeface="Comic Sans MS" panose="030F0902030302020204" pitchFamily="66" charset="0"/>
                              <a:ea typeface="Cambria Math" panose="02040503050406030204" pitchFamily="18" charset="0"/>
                            </a:rPr>
                            <a:t>R</a:t>
                          </a:r>
                          <a:endParaRPr lang="zh-CN" altLang="en-US" sz="2000" b="0" dirty="0">
                            <a:solidFill>
                              <a:schemeClr val="tx1"/>
                            </a:solidFill>
                            <a:latin typeface="Comic Sans MS" panose="030F0902030302020204"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zh-CN" altLang="en-US" sz="2000" b="0" i="1" smtClean="0">
                                    <a:solidFill>
                                      <a:schemeClr val="tx1"/>
                                    </a:solidFill>
                                    <a:latin typeface="Cambria Math" panose="02040503050406030204" pitchFamily="18" charset="0"/>
                                  </a:rPr>
                                  <m:t>𝛿</m:t>
                                </m:r>
                              </m:oMath>
                            </m:oMathPara>
                          </a14:m>
                          <a:endParaRPr lang="zh-CN" altLang="en-US" sz="2000" b="0" dirty="0">
                            <a:solidFill>
                              <a:schemeClr val="tx1"/>
                            </a:solidFill>
                            <a:latin typeface="Comic Sans MS" panose="030F0902030302020204"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396137"/>
                      </a:ext>
                    </a:extLst>
                  </a:tr>
                  <a:tr h="396000">
                    <a:tc>
                      <a:txBody>
                        <a:bodyPr/>
                        <a:lstStyle/>
                        <a:p>
                          <a:pPr algn="ctr"/>
                          <a:r>
                            <a:rPr lang="en-US" altLang="zh-CN" sz="2000" b="0" dirty="0">
                              <a:latin typeface="Comic Sans MS" panose="030F0902030302020204" pitchFamily="66" charset="0"/>
                              <a:ea typeface="Cambria Math" panose="02040503050406030204" pitchFamily="18" charset="0"/>
                            </a:rPr>
                            <a:t>Theoretical value</a:t>
                          </a:r>
                          <a:endParaRPr lang="zh-CN" altLang="en-US" sz="2000" b="0" dirty="0">
                            <a:latin typeface="Comic Sans MS" panose="030F0902030302020204"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altLang="zh-CN" sz="2000" b="0" dirty="0">
                              <a:latin typeface="Comic Sans MS" panose="030F0902030302020204" pitchFamily="66" charset="0"/>
                            </a:rPr>
                            <a:t>1</a:t>
                          </a:r>
                          <a:endParaRPr lang="zh-CN" altLang="en-US" sz="2000" b="0" dirty="0">
                            <a:latin typeface="Comic Sans MS" panose="030F0902030302020204"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altLang="zh-CN" sz="2000" b="0" dirty="0">
                              <a:latin typeface="Comic Sans MS" panose="030F0902030302020204" pitchFamily="66" charset="0"/>
                            </a:rPr>
                            <a:t>0</a:t>
                          </a:r>
                          <a:endParaRPr lang="zh-CN" altLang="en-US" sz="2000" b="0" dirty="0">
                            <a:latin typeface="Comic Sans MS" panose="030F0902030302020204"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33054495"/>
                      </a:ext>
                    </a:extLst>
                  </a:tr>
                  <a:tr h="370840">
                    <a:tc>
                      <a:txBody>
                        <a:bodyPr/>
                        <a:lstStyle/>
                        <a:p>
                          <a:pPr algn="ctr"/>
                          <a:r>
                            <a:rPr lang="en-US" altLang="zh-CN" sz="2000" b="0" dirty="0">
                              <a:latin typeface="Comic Sans MS" panose="030F0902030302020204" pitchFamily="66" charset="0"/>
                              <a:ea typeface="Cambria Math" panose="02040503050406030204" pitchFamily="18" charset="0"/>
                            </a:rPr>
                            <a:t>Multi-hardon sample</a:t>
                          </a:r>
                          <a:endParaRPr lang="zh-CN" altLang="en-US" sz="2000" b="0" dirty="0">
                            <a:latin typeface="Comic Sans MS" panose="030F0902030302020204"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m:rPr>
                                    <m:nor/>
                                  </m:rPr>
                                  <a:rPr lang="en-US" altLang="zh-CN" sz="2000" b="0" i="0" dirty="0" smtClean="0">
                                    <a:latin typeface="Comic Sans MS" panose="030F0902030302020204" pitchFamily="66" charset="0"/>
                                  </a:rPr>
                                  <m:t>0.990224</m:t>
                                </m:r>
                                <m:r>
                                  <m:rPr>
                                    <m:nor/>
                                  </m:rPr>
                                  <a:rPr lang="en-US" altLang="zh-CN" sz="2000" b="0" i="0" dirty="0" smtClean="0">
                                    <a:latin typeface="Comic Sans MS" panose="030F0902030302020204" pitchFamily="66" charset="0"/>
                                    <a:ea typeface="Cambria Math" panose="02040503050406030204" pitchFamily="18" charset="0"/>
                                  </a:rPr>
                                  <m:t>±</m:t>
                                </m:r>
                                <m:r>
                                  <m:rPr>
                                    <m:nor/>
                                  </m:rPr>
                                  <a:rPr lang="en-US" altLang="zh-CN" sz="2000" b="0" i="0" dirty="0" smtClean="0">
                                    <a:latin typeface="Comic Sans MS" panose="030F0902030302020204" pitchFamily="66" charset="0"/>
                                    <a:ea typeface="Cambria Math" panose="02040503050406030204" pitchFamily="18" charset="0"/>
                                  </a:rPr>
                                  <m:t>0.000652</m:t>
                                </m:r>
                              </m:oMath>
                            </m:oMathPara>
                          </a14:m>
                          <a:endParaRPr dirty="0">
                            <a:latin typeface="Comic Sans MS" panose="030F0902030302020204"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m:rPr>
                                    <m:nor/>
                                  </m:rPr>
                                  <a:rPr lang="en-US" altLang="zh-CN" sz="2000" b="0" i="0" dirty="0" smtClean="0">
                                    <a:latin typeface="Comic Sans MS" panose="030F0902030302020204" pitchFamily="66" charset="0"/>
                                  </a:rPr>
                                  <m:t>0.0049</m:t>
                                </m:r>
                                <m:r>
                                  <m:rPr>
                                    <m:nor/>
                                  </m:rPr>
                                  <a:rPr lang="en-US" altLang="zh-CN" sz="2000" b="0" i="0" dirty="0" smtClean="0">
                                    <a:latin typeface="Comic Sans MS" panose="030F0902030302020204" pitchFamily="66" charset="0"/>
                                    <a:ea typeface="Cambria Math" panose="02040503050406030204" pitchFamily="18" charset="0"/>
                                  </a:rPr>
                                  <m:t>±</m:t>
                                </m:r>
                                <m:r>
                                  <m:rPr>
                                    <m:nor/>
                                  </m:rPr>
                                  <a:rPr lang="en-US" altLang="zh-CN" sz="2000" b="0" i="0" dirty="0" smtClean="0">
                                    <a:latin typeface="Comic Sans MS" panose="030F0902030302020204" pitchFamily="66" charset="0"/>
                                    <a:ea typeface="Cambria Math" panose="02040503050406030204" pitchFamily="18" charset="0"/>
                                  </a:rPr>
                                  <m:t>0.0003</m:t>
                                </m:r>
                              </m:oMath>
                            </m:oMathPara>
                          </a14:m>
                          <a:endParaRPr dirty="0">
                            <a:latin typeface="Comic Sans MS" panose="030F0902030302020204"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3603610"/>
                      </a:ext>
                    </a:extLst>
                  </a:tr>
                </a:tbl>
              </a:graphicData>
            </a:graphic>
          </p:graphicFrame>
        </mc:Choice>
        <mc:Fallback xmlns="">
          <p:graphicFrame>
            <p:nvGraphicFramePr>
              <p:cNvPr id="8" name="表格 7">
                <a:extLst>
                  <a:ext uri="{FF2B5EF4-FFF2-40B4-BE49-F238E27FC236}">
                    <a16:creationId xmlns:a16="http://schemas.microsoft.com/office/drawing/2014/main" id="{334ACB84-610C-D751-3D29-29A3928B2B4B}"/>
                  </a:ext>
                </a:extLst>
              </p:cNvPr>
              <p:cNvGraphicFramePr>
                <a:graphicFrameLocks noGrp="1"/>
              </p:cNvGraphicFramePr>
              <p:nvPr>
                <p:extLst>
                  <p:ext uri="{D42A27DB-BD31-4B8C-83A1-F6EECF244321}">
                    <p14:modId xmlns:p14="http://schemas.microsoft.com/office/powerpoint/2010/main" val="738864054"/>
                  </p:ext>
                </p:extLst>
              </p:nvPr>
            </p:nvGraphicFramePr>
            <p:xfrm>
              <a:off x="2221702" y="2392548"/>
              <a:ext cx="7740000" cy="1188720"/>
            </p:xfrm>
            <a:graphic>
              <a:graphicData uri="http://schemas.openxmlformats.org/drawingml/2006/table">
                <a:tbl>
                  <a:tblPr firstRow="1" bandRow="1">
                    <a:tableStyleId>{5C22544A-7EE6-4342-B048-85BDC9FD1C3A}</a:tableStyleId>
                  </a:tblPr>
                  <a:tblGrid>
                    <a:gridCol w="2880000">
                      <a:extLst>
                        <a:ext uri="{9D8B030D-6E8A-4147-A177-3AD203B41FA5}">
                          <a16:colId xmlns:a16="http://schemas.microsoft.com/office/drawing/2014/main" val="3322627817"/>
                        </a:ext>
                      </a:extLst>
                    </a:gridCol>
                    <a:gridCol w="2700000">
                      <a:extLst>
                        <a:ext uri="{9D8B030D-6E8A-4147-A177-3AD203B41FA5}">
                          <a16:colId xmlns:a16="http://schemas.microsoft.com/office/drawing/2014/main" val="2027477423"/>
                        </a:ext>
                      </a:extLst>
                    </a:gridCol>
                    <a:gridCol w="2160000">
                      <a:extLst>
                        <a:ext uri="{9D8B030D-6E8A-4147-A177-3AD203B41FA5}">
                          <a16:colId xmlns:a16="http://schemas.microsoft.com/office/drawing/2014/main" val="2878527774"/>
                        </a:ext>
                      </a:extLst>
                    </a:gridCol>
                  </a:tblGrid>
                  <a:tr h="396240">
                    <a:tc>
                      <a:txBody>
                        <a:bodyPr/>
                        <a:lstStyle/>
                        <a:p>
                          <a:pPr algn="ctr"/>
                          <a:endParaRPr lang="zh-CN" altLang="en-US" sz="2000" b="0" dirty="0">
                            <a:latin typeface="Comic Sans MS" panose="030F0902030302020204"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000" b="0" dirty="0">
                              <a:solidFill>
                                <a:schemeClr val="tx1"/>
                              </a:solidFill>
                              <a:latin typeface="Comic Sans MS" panose="030F0902030302020204" pitchFamily="66" charset="0"/>
                              <a:ea typeface="Cambria Math" panose="02040503050406030204" pitchFamily="18" charset="0"/>
                            </a:rPr>
                            <a:t>R</a:t>
                          </a:r>
                          <a:endParaRPr lang="zh-CN" altLang="en-US" sz="2000" b="0" dirty="0">
                            <a:solidFill>
                              <a:schemeClr val="tx1"/>
                            </a:solidFill>
                            <a:latin typeface="Comic Sans MS" panose="030F0902030302020204"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57310" t="-9677" r="-585" b="-232258"/>
                          </a:stretch>
                        </a:blipFill>
                      </a:tcPr>
                    </a:tc>
                    <a:extLst>
                      <a:ext uri="{0D108BD9-81ED-4DB2-BD59-A6C34878D82A}">
                        <a16:rowId xmlns:a16="http://schemas.microsoft.com/office/drawing/2014/main" val="196396137"/>
                      </a:ext>
                    </a:extLst>
                  </a:tr>
                  <a:tr h="396240">
                    <a:tc>
                      <a:txBody>
                        <a:bodyPr/>
                        <a:lstStyle/>
                        <a:p>
                          <a:pPr algn="ctr"/>
                          <a:r>
                            <a:rPr lang="en-US" altLang="zh-CN" sz="2000" b="0" dirty="0">
                              <a:latin typeface="Comic Sans MS" panose="030F0902030302020204" pitchFamily="66" charset="0"/>
                              <a:ea typeface="Cambria Math" panose="02040503050406030204" pitchFamily="18" charset="0"/>
                            </a:rPr>
                            <a:t>Theoretical value</a:t>
                          </a:r>
                          <a:endParaRPr lang="zh-CN" altLang="en-US" sz="2000" b="0" dirty="0">
                            <a:latin typeface="Comic Sans MS" panose="030F0902030302020204"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altLang="zh-CN" sz="2000" b="0" dirty="0">
                              <a:latin typeface="Comic Sans MS" panose="030F0902030302020204" pitchFamily="66" charset="0"/>
                            </a:rPr>
                            <a:t>1</a:t>
                          </a:r>
                          <a:endParaRPr lang="zh-CN" altLang="en-US" sz="2000" b="0" dirty="0">
                            <a:latin typeface="Comic Sans MS" panose="030F0902030302020204"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altLang="zh-CN" sz="2000" b="0" dirty="0">
                              <a:latin typeface="Comic Sans MS" panose="030F0902030302020204" pitchFamily="66" charset="0"/>
                            </a:rPr>
                            <a:t>0</a:t>
                          </a:r>
                          <a:endParaRPr lang="zh-CN" altLang="en-US" sz="2000" b="0" dirty="0">
                            <a:latin typeface="Comic Sans MS" panose="030F0902030302020204"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33054495"/>
                      </a:ext>
                    </a:extLst>
                  </a:tr>
                  <a:tr h="396240">
                    <a:tc>
                      <a:txBody>
                        <a:bodyPr/>
                        <a:lstStyle/>
                        <a:p>
                          <a:pPr algn="ctr"/>
                          <a:r>
                            <a:rPr lang="en-US" altLang="zh-CN" sz="2000" b="0" dirty="0">
                              <a:latin typeface="Comic Sans MS" panose="030F0902030302020204" pitchFamily="66" charset="0"/>
                              <a:ea typeface="Cambria Math" panose="02040503050406030204" pitchFamily="18" charset="0"/>
                            </a:rPr>
                            <a:t>Multi-hardon sample</a:t>
                          </a:r>
                          <a:endParaRPr lang="zh-CN" altLang="en-US" sz="2000" b="0" dirty="0">
                            <a:latin typeface="Comic Sans MS" panose="030F0902030302020204"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zh-CN"/>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blipFill>
                          <a:blip r:embed="rId4"/>
                          <a:stretch>
                            <a:fillRect l="-106573" t="-212903" r="-80751" b="-29032"/>
                          </a:stretch>
                        </a:blipFill>
                      </a:tcPr>
                    </a:tc>
                    <a:tc>
                      <a:txBody>
                        <a:bodyPr/>
                        <a:lstStyle/>
                        <a:p>
                          <a:endParaRPr lang="zh-CN"/>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blipFill>
                          <a:blip r:embed="rId4"/>
                          <a:stretch>
                            <a:fillRect l="-257310" t="-212903" r="-585" b="-29032"/>
                          </a:stretch>
                        </a:blipFill>
                      </a:tcPr>
                    </a:tc>
                    <a:extLst>
                      <a:ext uri="{0D108BD9-81ED-4DB2-BD59-A6C34878D82A}">
                        <a16:rowId xmlns:a16="http://schemas.microsoft.com/office/drawing/2014/main" val="4213603610"/>
                      </a:ext>
                    </a:extLst>
                  </a:tr>
                </a:tbl>
              </a:graphicData>
            </a:graphic>
          </p:graphicFrame>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8DC924D8-5EED-CA22-6862-55D9145E714C}"/>
                  </a:ext>
                </a:extLst>
              </p:cNvPr>
              <p:cNvSpPr txBox="1"/>
              <p:nvPr/>
            </p:nvSpPr>
            <p:spPr>
              <a:xfrm>
                <a:off x="4708919" y="4005930"/>
                <a:ext cx="2845587" cy="7376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kumimoji="1" lang="en-US" altLang="zh-CN" b="0" i="0" smtClean="0">
                          <a:latin typeface="Comic Sans MS" panose="030F0902030302020204" pitchFamily="66" charset="0"/>
                        </a:rPr>
                        <m:t>Δ</m:t>
                      </m:r>
                      <m:r>
                        <m:rPr>
                          <m:nor/>
                        </m:rPr>
                        <a:rPr kumimoji="1" lang="en-US" altLang="zh-CN" b="0" i="0" smtClean="0">
                          <a:latin typeface="Comic Sans MS" panose="030F0902030302020204" pitchFamily="66" charset="0"/>
                        </a:rPr>
                        <m:t> = |</m:t>
                      </m:r>
                      <m:f>
                        <m:fPr>
                          <m:ctrlPr>
                            <a:rPr kumimoji="1" lang="en-US" altLang="zh-CN" b="0" i="1" smtClean="0">
                              <a:latin typeface="Cambria Math" panose="02040503050406030204" pitchFamily="18" charset="0"/>
                            </a:rPr>
                          </m:ctrlPr>
                        </m:fPr>
                        <m:num>
                          <m:sSub>
                            <m:sSubPr>
                              <m:ctrlPr>
                                <a:rPr kumimoji="1" lang="en-US" altLang="zh-CN" b="0" i="1" smtClean="0">
                                  <a:latin typeface="Cambria Math" panose="02040503050406030204" pitchFamily="18" charset="0"/>
                                </a:rPr>
                              </m:ctrlPr>
                            </m:sSubPr>
                            <m:e>
                              <m:r>
                                <m:rPr>
                                  <m:nor/>
                                </m:rPr>
                                <a:rPr kumimoji="1" lang="en-US" altLang="zh-CN" b="0" i="0" smtClean="0">
                                  <a:latin typeface="Comic Sans MS" panose="030F0902030302020204" pitchFamily="66" charset="0"/>
                                </a:rPr>
                                <m:t>R</m:t>
                              </m:r>
                            </m:e>
                            <m:sub>
                              <m:r>
                                <m:rPr>
                                  <m:nor/>
                                </m:rPr>
                                <a:rPr kumimoji="1" lang="en-US" altLang="zh-CN" b="0" i="0" smtClean="0">
                                  <a:latin typeface="Comic Sans MS" panose="030F0902030302020204" pitchFamily="66" charset="0"/>
                                </a:rPr>
                                <m:t>data</m:t>
                              </m:r>
                            </m:sub>
                          </m:sSub>
                        </m:num>
                        <m:den>
                          <m:sSub>
                            <m:sSubPr>
                              <m:ctrlPr>
                                <a:rPr kumimoji="1" lang="en-US" altLang="zh-CN" b="0" i="1" smtClean="0">
                                  <a:latin typeface="Cambria Math" panose="02040503050406030204" pitchFamily="18" charset="0"/>
                                </a:rPr>
                              </m:ctrlPr>
                            </m:sSubPr>
                            <m:e>
                              <m:r>
                                <m:rPr>
                                  <m:nor/>
                                </m:rPr>
                                <a:rPr kumimoji="1" lang="en-US" altLang="zh-CN" b="0" i="0" smtClean="0">
                                  <a:latin typeface="Comic Sans MS" panose="030F0902030302020204" pitchFamily="66" charset="0"/>
                                </a:rPr>
                                <m:t>R</m:t>
                              </m:r>
                            </m:e>
                            <m:sub>
                              <m:r>
                                <m:rPr>
                                  <m:nor/>
                                </m:rPr>
                                <a:rPr kumimoji="1" lang="en-US" altLang="zh-CN" i="0">
                                  <a:latin typeface="Comic Sans MS" panose="030F0902030302020204" pitchFamily="66" charset="0"/>
                                </a:rPr>
                                <m:t>sta</m:t>
                              </m:r>
                            </m:sub>
                          </m:sSub>
                        </m:den>
                      </m:f>
                      <m:r>
                        <m:rPr>
                          <m:nor/>
                        </m:rPr>
                        <a:rPr kumimoji="1" lang="en-US" altLang="zh-CN" b="0" i="0" smtClean="0">
                          <a:latin typeface="Cambria Math" panose="02040503050406030204" pitchFamily="18" charset="0"/>
                        </a:rPr>
                        <m:t> </m:t>
                      </m:r>
                      <m:r>
                        <m:rPr>
                          <m:nor/>
                        </m:rPr>
                        <a:rPr kumimoji="1" lang="en-US" altLang="zh-CN" b="0" i="0" smtClean="0">
                          <a:latin typeface="Comic Sans MS" panose="030F0902030302020204" pitchFamily="66" charset="0"/>
                        </a:rPr>
                        <m:t>− 1| = 0.98%</m:t>
                      </m:r>
                    </m:oMath>
                  </m:oMathPara>
                </a14:m>
                <a:endParaRPr kumimoji="1" lang="zh-CN" altLang="en-US" dirty="0">
                  <a:latin typeface="Comic Sans MS" panose="030F0902030302020204" pitchFamily="66" charset="0"/>
                </a:endParaRPr>
              </a:p>
            </p:txBody>
          </p:sp>
        </mc:Choice>
        <mc:Fallback xmlns="">
          <p:sp>
            <p:nvSpPr>
              <p:cNvPr id="9" name="文本框 8">
                <a:extLst>
                  <a:ext uri="{FF2B5EF4-FFF2-40B4-BE49-F238E27FC236}">
                    <a16:creationId xmlns:a16="http://schemas.microsoft.com/office/drawing/2014/main" id="{8DC924D8-5EED-CA22-6862-55D9145E714C}"/>
                  </a:ext>
                </a:extLst>
              </p:cNvPr>
              <p:cNvSpPr txBox="1">
                <a:spLocks noRot="1" noChangeAspect="1" noMove="1" noResize="1" noEditPoints="1" noAdjustHandles="1" noChangeArrowheads="1" noChangeShapeType="1" noTextEdit="1"/>
              </p:cNvSpPr>
              <p:nvPr/>
            </p:nvSpPr>
            <p:spPr>
              <a:xfrm>
                <a:off x="4708919" y="4005930"/>
                <a:ext cx="2845587" cy="737638"/>
              </a:xfrm>
              <a:prstGeom prst="rect">
                <a:avLst/>
              </a:prstGeom>
              <a:blipFill>
                <a:blip r:embed="rId5"/>
                <a:stretch>
                  <a:fillRect b="-5085"/>
                </a:stretch>
              </a:blipFill>
            </p:spPr>
            <p:txBody>
              <a:bodyPr/>
              <a:lstStyle/>
              <a:p>
                <a:r>
                  <a:rPr lang="zh-CN" altLang="en-US">
                    <a:noFill/>
                  </a:rPr>
                  <a:t> </a:t>
                </a:r>
              </a:p>
            </p:txBody>
          </p:sp>
        </mc:Fallback>
      </mc:AlternateContent>
      <p:sp>
        <p:nvSpPr>
          <p:cNvPr id="10" name="文本框 9">
            <a:extLst>
              <a:ext uri="{FF2B5EF4-FFF2-40B4-BE49-F238E27FC236}">
                <a16:creationId xmlns:a16="http://schemas.microsoft.com/office/drawing/2014/main" id="{F0F8280B-FD94-85F2-F682-2B23A8E0BA5C}"/>
              </a:ext>
            </a:extLst>
          </p:cNvPr>
          <p:cNvSpPr txBox="1"/>
          <p:nvPr/>
        </p:nvSpPr>
        <p:spPr>
          <a:xfrm>
            <a:off x="0" y="1260000"/>
            <a:ext cx="12191999" cy="707886"/>
          </a:xfrm>
          <a:prstGeom prst="rect">
            <a:avLst/>
          </a:prstGeom>
          <a:noFill/>
        </p:spPr>
        <p:txBody>
          <a:bodyPr wrap="square" lIns="360000" rIns="360000" rtlCol="0">
            <a:spAutoFit/>
          </a:bodyPr>
          <a:lstStyle/>
          <a:p>
            <a:pPr marL="285750" indent="-285750">
              <a:buFont typeface="Wingdings" pitchFamily="2" charset="2"/>
              <a:buChar char="Ø"/>
            </a:pPr>
            <a:r>
              <a:rPr lang="en" altLang="zh-CN" sz="2000" dirty="0">
                <a:latin typeface="Comic Sans MS" panose="030F0902030302020204" pitchFamily="66" charset="0"/>
              </a:rPr>
              <a:t>The total systematic error given by using multi-hadron samples is 0.98%, and this is taken as the total systematic </a:t>
            </a:r>
            <a:r>
              <a:rPr lang="en-US" altLang="zh-CN" sz="2000" dirty="0">
                <a:latin typeface="Comic Sans MS" panose="030F0902030302020204" pitchFamily="66" charset="0"/>
                <a:ea typeface="Cambria Math" panose="02040503050406030204" pitchFamily="18" charset="0"/>
              </a:rPr>
              <a:t>uncertainty</a:t>
            </a:r>
            <a:r>
              <a:rPr lang="en" altLang="zh-CN" sz="2000" dirty="0">
                <a:latin typeface="Comic Sans MS" panose="030F0902030302020204" pitchFamily="66" charset="0"/>
              </a:rPr>
              <a:t>.</a:t>
            </a:r>
          </a:p>
        </p:txBody>
      </p:sp>
    </p:spTree>
    <p:extLst>
      <p:ext uri="{BB962C8B-B14F-4D97-AF65-F5344CB8AC3E}">
        <p14:creationId xmlns:p14="http://schemas.microsoft.com/office/powerpoint/2010/main" val="1864905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7632A-5C0C-E339-45E1-B8F9F992A89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D4984E1-7F5F-53DE-8E36-0000D6E550A4}"/>
              </a:ext>
            </a:extLst>
          </p:cNvPr>
          <p:cNvSpPr>
            <a:spLocks noGrp="1"/>
          </p:cNvSpPr>
          <p:nvPr>
            <p:ph type="title"/>
          </p:nvPr>
        </p:nvSpPr>
        <p:spPr>
          <a:xfrm>
            <a:off x="0" y="360000"/>
            <a:ext cx="12192000" cy="535531"/>
          </a:xfrm>
        </p:spPr>
        <p:txBody>
          <a:bodyPr wrap="square">
            <a:spAutoFit/>
          </a:bodyPr>
          <a:lstStyle/>
          <a:p>
            <a:pPr algn="ctr"/>
            <a:r>
              <a:rPr lang="en-US" altLang="zh-CN" sz="3200" dirty="0">
                <a:latin typeface="Comic Sans MS" panose="030F0902030302020204" pitchFamily="66" charset="0"/>
                <a:ea typeface="Cambria Math" panose="02040503050406030204" pitchFamily="18" charset="0"/>
              </a:rPr>
              <a:t>7. Result based on inclusive MC</a:t>
            </a:r>
            <a:endParaRPr lang="zh-CN" altLang="en-US" sz="3200" dirty="0">
              <a:latin typeface="Comic Sans MS" panose="030F0902030302020204" pitchFamily="66" charset="0"/>
            </a:endParaRPr>
          </a:p>
        </p:txBody>
      </p:sp>
      <p:sp>
        <p:nvSpPr>
          <p:cNvPr id="4" name="日期占位符 3">
            <a:extLst>
              <a:ext uri="{FF2B5EF4-FFF2-40B4-BE49-F238E27FC236}">
                <a16:creationId xmlns:a16="http://schemas.microsoft.com/office/drawing/2014/main" id="{F3046A6D-5192-2740-84E0-20D5525A8F30}"/>
              </a:ext>
            </a:extLst>
          </p:cNvPr>
          <p:cNvSpPr>
            <a:spLocks noGrp="1"/>
          </p:cNvSpPr>
          <p:nvPr>
            <p:ph type="dt" sz="half" idx="10"/>
          </p:nvPr>
        </p:nvSpPr>
        <p:spPr/>
        <p:txBody>
          <a:bodyPr/>
          <a:lstStyle/>
          <a:p>
            <a:fld id="{A35CD19C-06E9-4AAC-B80C-DE4C22E21A18}" type="datetime1">
              <a:rPr lang="zh-CN" altLang="en-US" smtClean="0"/>
              <a:t>2025/7/29</a:t>
            </a:fld>
            <a:endParaRPr lang="zh-CN" altLang="en-US"/>
          </a:p>
        </p:txBody>
      </p:sp>
      <p:sp>
        <p:nvSpPr>
          <p:cNvPr id="5" name="页脚占位符 4">
            <a:extLst>
              <a:ext uri="{FF2B5EF4-FFF2-40B4-BE49-F238E27FC236}">
                <a16:creationId xmlns:a16="http://schemas.microsoft.com/office/drawing/2014/main" id="{09D87485-784E-D5B8-3FC6-4A5B80528A00}"/>
              </a:ext>
            </a:extLst>
          </p:cNvPr>
          <p:cNvSpPr>
            <a:spLocks noGrp="1"/>
          </p:cNvSpPr>
          <p:nvPr>
            <p:ph type="ftr" sz="quarter" idx="11"/>
          </p:nvPr>
        </p:nvSpPr>
        <p:spPr/>
        <p:txBody>
          <a:bodyPr/>
          <a:lstStyle/>
          <a:p>
            <a:r>
              <a:rPr lang="en-US" altLang="zh-CN"/>
              <a:t>Examination of T/CP Invariance</a:t>
            </a:r>
            <a:endParaRPr lang="zh-CN" altLang="en-US"/>
          </a:p>
        </p:txBody>
      </p:sp>
      <p:sp>
        <p:nvSpPr>
          <p:cNvPr id="6" name="灯片编号占位符 5">
            <a:extLst>
              <a:ext uri="{FF2B5EF4-FFF2-40B4-BE49-F238E27FC236}">
                <a16:creationId xmlns:a16="http://schemas.microsoft.com/office/drawing/2014/main" id="{EB51DDA3-4A1C-D2B8-732B-B34E75C49AE8}"/>
              </a:ext>
            </a:extLst>
          </p:cNvPr>
          <p:cNvSpPr>
            <a:spLocks noGrp="1"/>
          </p:cNvSpPr>
          <p:nvPr>
            <p:ph type="sldNum" sz="quarter" idx="12"/>
          </p:nvPr>
        </p:nvSpPr>
        <p:spPr/>
        <p:txBody>
          <a:bodyPr/>
          <a:lstStyle/>
          <a:p>
            <a:fld id="{33038C33-7068-4225-BE1B-FBEE078717E7}" type="slidenum">
              <a:rPr lang="zh-CN" altLang="en-US" smtClean="0"/>
              <a:t>33</a:t>
            </a:fld>
            <a:endParaRPr lang="zh-CN" altLang="en-US"/>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4C89567A-E66E-28CA-1035-4062A9FBEFFB}"/>
                  </a:ext>
                </a:extLst>
              </p:cNvPr>
              <p:cNvSpPr txBox="1"/>
              <p:nvPr/>
            </p:nvSpPr>
            <p:spPr>
              <a:xfrm>
                <a:off x="0" y="1260000"/>
                <a:ext cx="12192000" cy="1921808"/>
              </a:xfrm>
              <a:prstGeom prst="rect">
                <a:avLst/>
              </a:prstGeom>
              <a:noFill/>
            </p:spPr>
            <p:txBody>
              <a:bodyPr wrap="square" lIns="360000" rIns="360000" rtlCol="0">
                <a:spAutoFit/>
              </a:bodyPr>
              <a:lstStyle/>
              <a:p>
                <a:pPr marL="342900" indent="-342900">
                  <a:buFont typeface="Wingdings" pitchFamily="2" charset="2"/>
                  <a:buChar char="Ø"/>
                </a:pPr>
                <a:r>
                  <a:rPr kumimoji="1" lang="en" altLang="zh-CN" sz="2000" dirty="0">
                    <a:latin typeface="Comic Sans MS" panose="030F0902030302020204" pitchFamily="66" charset="0"/>
                    <a:ea typeface="Cambria Math" panose="02040503050406030204" pitchFamily="18" charset="0"/>
                  </a:rPr>
                  <a:t>The result based on inclusive MC</a:t>
                </a:r>
              </a:p>
              <a:p>
                <a:pPr>
                  <a:lnSpc>
                    <a:spcPct val="150000"/>
                  </a:lnSpc>
                </a:pPr>
                <a14:m>
                  <m:oMathPara xmlns:m="http://schemas.openxmlformats.org/officeDocument/2006/math">
                    <m:oMathParaPr>
                      <m:jc m:val="centerGroup"/>
                    </m:oMathParaPr>
                    <m:oMath xmlns:m="http://schemas.openxmlformats.org/officeDocument/2006/math">
                      <m:acc>
                        <m:accPr>
                          <m:chr m:val="̃"/>
                          <m:ctrlPr>
                            <a:rPr lang="en-US" altLang="zh-CN" sz="2000" i="1" smtClean="0">
                              <a:latin typeface="Cambria Math" panose="02040503050406030204" pitchFamily="18" charset="0"/>
                            </a:rPr>
                          </m:ctrlPr>
                        </m:accPr>
                        <m:e>
                          <m:r>
                            <a:rPr lang="en-US" altLang="zh-CN" sz="2000" b="0" i="1" smtClean="0">
                              <a:latin typeface="Cambria Math" panose="02040503050406030204" pitchFamily="18" charset="0"/>
                            </a:rPr>
                            <m:t>𝑅</m:t>
                          </m:r>
                        </m:e>
                      </m:acc>
                      <m:r>
                        <a:rPr lang="en-US" altLang="zh-CN" sz="2000" b="0" i="1" smtClean="0">
                          <a:latin typeface="Cambria Math" panose="02040503050406030204" pitchFamily="18" charset="0"/>
                        </a:rPr>
                        <m:t>=</m:t>
                      </m:r>
                      <m:sSubSup>
                        <m:sSubSupPr>
                          <m:ctrlPr>
                            <a:rPr lang="en-US" altLang="zh-CN" sz="2000" b="0" i="1" smtClean="0">
                              <a:latin typeface="Cambria Math" panose="02040503050406030204" pitchFamily="18" charset="0"/>
                            </a:rPr>
                          </m:ctrlPr>
                        </m:sSubSupPr>
                        <m:e>
                          <m:r>
                            <a:rPr lang="en-US" altLang="zh-CN" sz="2000" b="0" i="1" smtClean="0">
                              <a:latin typeface="Cambria Math" panose="02040503050406030204" pitchFamily="18" charset="0"/>
                            </a:rPr>
                            <m:t>𝑅</m:t>
                          </m:r>
                        </m:e>
                        <m:sub>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𝜇</m:t>
                              </m:r>
                            </m:e>
                            <m:sup>
                              <m:r>
                                <a:rPr lang="en-US" altLang="zh-CN" sz="2000" b="0" i="1" smtClean="0">
                                  <a:latin typeface="Cambria Math" panose="02040503050406030204" pitchFamily="18" charset="0"/>
                                </a:rPr>
                                <m:t>+</m:t>
                              </m:r>
                            </m:sup>
                          </m:sSup>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𝑒</m:t>
                              </m:r>
                            </m:e>
                            <m:sup>
                              <m:r>
                                <a:rPr lang="en-US" altLang="zh-CN" sz="2000" b="0" i="1" smtClean="0">
                                  <a:latin typeface="Cambria Math" panose="02040503050406030204" pitchFamily="18" charset="0"/>
                                </a:rPr>
                                <m:t>−</m:t>
                              </m:r>
                            </m:sup>
                          </m:sSup>
                        </m:sub>
                        <m:sup>
                          <m:r>
                            <a:rPr lang="en-US" altLang="zh-CN" sz="2000" b="0" i="1" smtClean="0">
                              <a:latin typeface="Cambria Math" panose="02040503050406030204" pitchFamily="18" charset="0"/>
                            </a:rPr>
                            <m:t>𝑇</m:t>
                          </m:r>
                        </m:sup>
                      </m:sSubSup>
                      <m:r>
                        <a:rPr lang="en-US" altLang="zh-CN" sz="2000" b="0" i="1" smtClean="0">
                          <a:latin typeface="Cambria Math" panose="02040503050406030204" pitchFamily="18" charset="0"/>
                          <a:ea typeface="Cambria Math" panose="02040503050406030204" pitchFamily="18" charset="0"/>
                        </a:rPr>
                        <m:t>∙</m:t>
                      </m:r>
                      <m:sSubSup>
                        <m:sSubSupPr>
                          <m:ctrlPr>
                            <a:rPr lang="en-US" altLang="zh-CN" sz="2000" b="0" i="1" smtClean="0">
                              <a:latin typeface="Cambria Math" panose="02040503050406030204" pitchFamily="18" charset="0"/>
                              <a:ea typeface="Cambria Math" panose="02040503050406030204" pitchFamily="18" charset="0"/>
                            </a:rPr>
                          </m:ctrlPr>
                        </m:sSubSupPr>
                        <m:e>
                          <m:r>
                            <a:rPr lang="en-US" altLang="zh-CN" sz="2000" b="0" i="1" smtClean="0">
                              <a:latin typeface="Cambria Math" panose="02040503050406030204" pitchFamily="18" charset="0"/>
                              <a:ea typeface="Cambria Math" panose="02040503050406030204" pitchFamily="18" charset="0"/>
                            </a:rPr>
                            <m:t>𝑅</m:t>
                          </m:r>
                        </m:e>
                        <m:sub>
                          <m:sSup>
                            <m:sSupPr>
                              <m:ctrlPr>
                                <a:rPr lang="en-US" altLang="zh-CN" sz="2000" b="0" i="1" smtClean="0">
                                  <a:latin typeface="Cambria Math" panose="02040503050406030204" pitchFamily="18" charset="0"/>
                                  <a:ea typeface="Cambria Math" panose="02040503050406030204" pitchFamily="18" charset="0"/>
                                </a:rPr>
                              </m:ctrlPr>
                            </m:sSupPr>
                            <m:e>
                              <m:r>
                                <a:rPr lang="en-US" altLang="zh-CN" sz="2000" b="0" i="1" smtClean="0">
                                  <a:latin typeface="Cambria Math" panose="02040503050406030204" pitchFamily="18" charset="0"/>
                                  <a:ea typeface="Cambria Math" panose="02040503050406030204" pitchFamily="18" charset="0"/>
                                </a:rPr>
                                <m:t>𝑒</m:t>
                              </m:r>
                            </m:e>
                            <m:sup>
                              <m:r>
                                <a:rPr lang="en-US" altLang="zh-CN" sz="2000" b="0" i="1" smtClean="0">
                                  <a:latin typeface="Cambria Math" panose="02040503050406030204" pitchFamily="18" charset="0"/>
                                  <a:ea typeface="Cambria Math" panose="02040503050406030204" pitchFamily="18" charset="0"/>
                                </a:rPr>
                                <m:t>+</m:t>
                              </m:r>
                            </m:sup>
                          </m:sSup>
                          <m:sSup>
                            <m:sSupPr>
                              <m:ctrlPr>
                                <a:rPr lang="en-US" altLang="zh-CN" sz="2000" b="0" i="1" smtClean="0">
                                  <a:latin typeface="Cambria Math" panose="02040503050406030204" pitchFamily="18" charset="0"/>
                                  <a:ea typeface="Cambria Math" panose="02040503050406030204" pitchFamily="18" charset="0"/>
                                </a:rPr>
                              </m:ctrlPr>
                            </m:sSupPr>
                            <m:e>
                              <m:r>
                                <a:rPr lang="en-US" altLang="zh-CN" sz="2000" b="0" i="1" smtClean="0">
                                  <a:latin typeface="Cambria Math" panose="02040503050406030204" pitchFamily="18" charset="0"/>
                                  <a:ea typeface="Cambria Math" panose="02040503050406030204" pitchFamily="18" charset="0"/>
                                </a:rPr>
                                <m:t>𝜇</m:t>
                              </m:r>
                            </m:e>
                            <m:sup>
                              <m:r>
                                <a:rPr lang="en-US" altLang="zh-CN" sz="2000" b="0" i="1" smtClean="0">
                                  <a:latin typeface="Cambria Math" panose="02040503050406030204" pitchFamily="18" charset="0"/>
                                  <a:ea typeface="Cambria Math" panose="02040503050406030204" pitchFamily="18" charset="0"/>
                                </a:rPr>
                                <m:t>−</m:t>
                              </m:r>
                            </m:sup>
                          </m:sSup>
                        </m:sub>
                        <m:sup>
                          <m:r>
                            <a:rPr lang="en-US" altLang="zh-CN" sz="2000" b="0" i="1" smtClean="0">
                              <a:latin typeface="Cambria Math" panose="02040503050406030204" pitchFamily="18" charset="0"/>
                              <a:ea typeface="Cambria Math" panose="02040503050406030204" pitchFamily="18" charset="0"/>
                            </a:rPr>
                            <m:t>𝑇</m:t>
                          </m:r>
                        </m:sup>
                      </m:sSubSup>
                      <m:r>
                        <a:rPr lang="en-US" altLang="zh-CN" sz="2000" b="0" i="1" smtClean="0">
                          <a:latin typeface="Cambria Math" panose="02040503050406030204" pitchFamily="18" charset="0"/>
                          <a:ea typeface="Cambria Math" panose="02040503050406030204" pitchFamily="18" charset="0"/>
                        </a:rPr>
                        <m:t>=</m:t>
                      </m:r>
                      <m:sSubSup>
                        <m:sSubSupPr>
                          <m:ctrlPr>
                            <a:rPr lang="en-US" altLang="zh-CN" sz="2000" b="0" i="1" smtClean="0">
                              <a:latin typeface="Cambria Math" panose="02040503050406030204" pitchFamily="18" charset="0"/>
                              <a:ea typeface="Cambria Math" panose="02040503050406030204" pitchFamily="18" charset="0"/>
                            </a:rPr>
                          </m:ctrlPr>
                        </m:sSubSupPr>
                        <m:e>
                          <m:r>
                            <a:rPr lang="en-US" altLang="zh-CN" sz="2000" b="0" i="1" smtClean="0">
                              <a:latin typeface="Cambria Math" panose="02040503050406030204" pitchFamily="18" charset="0"/>
                              <a:ea typeface="Cambria Math" panose="02040503050406030204" pitchFamily="18" charset="0"/>
                            </a:rPr>
                            <m:t>𝑅</m:t>
                          </m:r>
                        </m:e>
                        <m:sub>
                          <m:sSup>
                            <m:sSupPr>
                              <m:ctrlPr>
                                <a:rPr lang="en-US" altLang="zh-CN" sz="2000" b="0" i="1" smtClean="0">
                                  <a:latin typeface="Cambria Math" panose="02040503050406030204" pitchFamily="18" charset="0"/>
                                  <a:ea typeface="Cambria Math" panose="02040503050406030204" pitchFamily="18" charset="0"/>
                                </a:rPr>
                              </m:ctrlPr>
                            </m:sSupPr>
                            <m:e>
                              <m:r>
                                <a:rPr lang="en-US" altLang="zh-CN" sz="2000" b="0" i="1" smtClean="0">
                                  <a:latin typeface="Cambria Math" panose="02040503050406030204" pitchFamily="18" charset="0"/>
                                  <a:ea typeface="Cambria Math" panose="02040503050406030204" pitchFamily="18" charset="0"/>
                                </a:rPr>
                                <m:t>𝜇</m:t>
                              </m:r>
                            </m:e>
                            <m:sup>
                              <m:r>
                                <a:rPr lang="en-US" altLang="zh-CN" sz="2000" b="0" i="1" smtClean="0">
                                  <a:latin typeface="Cambria Math" panose="02040503050406030204" pitchFamily="18" charset="0"/>
                                  <a:ea typeface="Cambria Math" panose="02040503050406030204" pitchFamily="18" charset="0"/>
                                </a:rPr>
                                <m:t>+</m:t>
                              </m:r>
                            </m:sup>
                          </m:sSup>
                          <m:sSup>
                            <m:sSupPr>
                              <m:ctrlPr>
                                <a:rPr lang="en-US" altLang="zh-CN" sz="2000" b="0" i="1" smtClean="0">
                                  <a:latin typeface="Cambria Math" panose="02040503050406030204" pitchFamily="18" charset="0"/>
                                  <a:ea typeface="Cambria Math" panose="02040503050406030204" pitchFamily="18" charset="0"/>
                                </a:rPr>
                              </m:ctrlPr>
                            </m:sSupPr>
                            <m:e>
                              <m:r>
                                <a:rPr lang="en-US" altLang="zh-CN" sz="2000" b="0" i="1" smtClean="0">
                                  <a:latin typeface="Cambria Math" panose="02040503050406030204" pitchFamily="18" charset="0"/>
                                  <a:ea typeface="Cambria Math" panose="02040503050406030204" pitchFamily="18" charset="0"/>
                                </a:rPr>
                                <m:t>𝑒</m:t>
                              </m:r>
                            </m:e>
                            <m:sup>
                              <m:r>
                                <a:rPr lang="en-US" altLang="zh-CN" sz="2000" b="0" i="1" smtClean="0">
                                  <a:latin typeface="Cambria Math" panose="02040503050406030204" pitchFamily="18" charset="0"/>
                                  <a:ea typeface="Cambria Math" panose="02040503050406030204" pitchFamily="18" charset="0"/>
                                </a:rPr>
                                <m:t>−</m:t>
                              </m:r>
                            </m:sup>
                          </m:sSup>
                        </m:sub>
                        <m:sup>
                          <m:r>
                            <a:rPr lang="en-US" altLang="zh-CN" sz="2000" b="0" i="1" smtClean="0">
                              <a:latin typeface="Cambria Math" panose="02040503050406030204" pitchFamily="18" charset="0"/>
                              <a:ea typeface="Cambria Math" panose="02040503050406030204" pitchFamily="18" charset="0"/>
                            </a:rPr>
                            <m:t>𝐶𝑃</m:t>
                          </m:r>
                        </m:sup>
                      </m:sSubSup>
                      <m:r>
                        <a:rPr lang="en-US" altLang="zh-CN" sz="2000" b="0" i="1" smtClean="0">
                          <a:latin typeface="Cambria Math" panose="02040503050406030204" pitchFamily="18" charset="0"/>
                          <a:ea typeface="Cambria Math" panose="02040503050406030204" pitchFamily="18" charset="0"/>
                        </a:rPr>
                        <m:t>∙</m:t>
                      </m:r>
                      <m:sSubSup>
                        <m:sSubSupPr>
                          <m:ctrlPr>
                            <a:rPr lang="en-US" altLang="zh-CN" sz="2000" b="0" i="1" smtClean="0">
                              <a:latin typeface="Cambria Math" panose="02040503050406030204" pitchFamily="18" charset="0"/>
                              <a:ea typeface="Cambria Math" panose="02040503050406030204" pitchFamily="18" charset="0"/>
                            </a:rPr>
                          </m:ctrlPr>
                        </m:sSubSupPr>
                        <m:e>
                          <m:r>
                            <a:rPr lang="en-US" altLang="zh-CN" sz="2000" b="0" i="1" smtClean="0">
                              <a:latin typeface="Cambria Math" panose="02040503050406030204" pitchFamily="18" charset="0"/>
                              <a:ea typeface="Cambria Math" panose="02040503050406030204" pitchFamily="18" charset="0"/>
                            </a:rPr>
                            <m:t>𝑅</m:t>
                          </m:r>
                        </m:e>
                        <m:sub>
                          <m:sSup>
                            <m:sSupPr>
                              <m:ctrlPr>
                                <a:rPr lang="en-US" altLang="zh-CN" sz="2000" b="0" i="1" smtClean="0">
                                  <a:latin typeface="Cambria Math" panose="02040503050406030204" pitchFamily="18" charset="0"/>
                                  <a:ea typeface="Cambria Math" panose="02040503050406030204" pitchFamily="18" charset="0"/>
                                </a:rPr>
                              </m:ctrlPr>
                            </m:sSupPr>
                            <m:e>
                              <m:r>
                                <a:rPr lang="en-US" altLang="zh-CN" sz="2000" b="0" i="1" smtClean="0">
                                  <a:latin typeface="Cambria Math" panose="02040503050406030204" pitchFamily="18" charset="0"/>
                                  <a:ea typeface="Cambria Math" panose="02040503050406030204" pitchFamily="18" charset="0"/>
                                </a:rPr>
                                <m:t>𝑒</m:t>
                              </m:r>
                            </m:e>
                            <m:sup>
                              <m:r>
                                <a:rPr lang="en-US" altLang="zh-CN" sz="2000" b="0" i="1" smtClean="0">
                                  <a:latin typeface="Cambria Math" panose="02040503050406030204" pitchFamily="18" charset="0"/>
                                  <a:ea typeface="Cambria Math" panose="02040503050406030204" pitchFamily="18" charset="0"/>
                                </a:rPr>
                                <m:t>+</m:t>
                              </m:r>
                            </m:sup>
                          </m:sSup>
                          <m:sSup>
                            <m:sSupPr>
                              <m:ctrlPr>
                                <a:rPr lang="en-US" altLang="zh-CN" sz="2000" b="0" i="1" smtClean="0">
                                  <a:latin typeface="Cambria Math" panose="02040503050406030204" pitchFamily="18" charset="0"/>
                                  <a:ea typeface="Cambria Math" panose="02040503050406030204" pitchFamily="18" charset="0"/>
                                </a:rPr>
                              </m:ctrlPr>
                            </m:sSupPr>
                            <m:e>
                              <m:r>
                                <a:rPr lang="en-US" altLang="zh-CN" sz="2000" b="0" i="1" smtClean="0">
                                  <a:latin typeface="Cambria Math" panose="02040503050406030204" pitchFamily="18" charset="0"/>
                                  <a:ea typeface="Cambria Math" panose="02040503050406030204" pitchFamily="18" charset="0"/>
                                </a:rPr>
                                <m:t>𝜇</m:t>
                              </m:r>
                            </m:e>
                            <m:sup>
                              <m:r>
                                <a:rPr lang="en-US" altLang="zh-CN" sz="2000" b="0" i="1" smtClean="0">
                                  <a:latin typeface="Cambria Math" panose="02040503050406030204" pitchFamily="18" charset="0"/>
                                  <a:ea typeface="Cambria Math" panose="02040503050406030204" pitchFamily="18" charset="0"/>
                                </a:rPr>
                                <m:t>−</m:t>
                              </m:r>
                            </m:sup>
                          </m:sSup>
                        </m:sub>
                        <m:sup>
                          <m:r>
                            <a:rPr lang="en-US" altLang="zh-CN" sz="2000" b="0" i="1" smtClean="0">
                              <a:latin typeface="Cambria Math" panose="02040503050406030204" pitchFamily="18" charset="0"/>
                              <a:ea typeface="Cambria Math" panose="02040503050406030204" pitchFamily="18" charset="0"/>
                            </a:rPr>
                            <m:t>𝐶𝑃</m:t>
                          </m:r>
                        </m:sup>
                      </m:sSubSup>
                      <m:r>
                        <a:rPr lang="en-US" altLang="zh-CN" sz="2000" b="0" i="1" smtClean="0">
                          <a:latin typeface="Cambria Math" panose="02040503050406030204" pitchFamily="18" charset="0"/>
                          <a:ea typeface="Cambria Math" panose="02040503050406030204" pitchFamily="18" charset="0"/>
                        </a:rPr>
                        <m:t>=1+4</m:t>
                      </m:r>
                      <m:r>
                        <a:rPr lang="en-US" altLang="zh-CN" sz="2000" b="0" i="1" smtClean="0">
                          <a:latin typeface="Cambria Math" panose="02040503050406030204" pitchFamily="18" charset="0"/>
                          <a:ea typeface="Cambria Math" panose="02040503050406030204" pitchFamily="18" charset="0"/>
                        </a:rPr>
                        <m:t>𝛿</m:t>
                      </m:r>
                    </m:oMath>
                  </m:oMathPara>
                </a14:m>
                <a:endParaRPr lang="en-US" altLang="zh-CN" sz="2000" b="0" i="1" dirty="0">
                  <a:latin typeface="Comic Sans MS" panose="030F0902030302020204" pitchFamily="66" charset="0"/>
                  <a:ea typeface="Cambria Math" panose="02040503050406030204" pitchFamily="18" charset="0"/>
                </a:endParaRPr>
              </a:p>
              <a:p>
                <a:pPr algn="ctr">
                  <a:lnSpc>
                    <a:spcPct val="150000"/>
                  </a:lnSpc>
                </a:pPr>
                <a14:m>
                  <m:oMathPara xmlns:m="http://schemas.openxmlformats.org/officeDocument/2006/math">
                    <m:oMathParaPr>
                      <m:jc m:val="centerGroup"/>
                    </m:oMathParaPr>
                    <m:oMath xmlns:m="http://schemas.openxmlformats.org/officeDocument/2006/math">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𝑅</m:t>
                          </m:r>
                        </m:e>
                      </m:acc>
                      <m:r>
                        <a:rPr lang="en-US" altLang="zh-CN" sz="2000" b="0" i="1" smtClean="0">
                          <a:latin typeface="Cambria Math" panose="02040503050406030204" pitchFamily="18" charset="0"/>
                          <a:ea typeface="Cambria Math" panose="02040503050406030204" pitchFamily="18" charset="0"/>
                        </a:rPr>
                        <m:t>=1.002±0.00005</m:t>
                      </m:r>
                      <m:r>
                        <a:rPr lang="en-US" altLang="zh-CN" sz="2000" dirty="0">
                          <a:latin typeface="Cambria Math" panose="02040503050406030204" pitchFamily="18" charset="0"/>
                          <a:ea typeface="Cambria Math" panose="02040503050406030204" pitchFamily="18" charset="0"/>
                        </a:rPr>
                        <m:t>±</m:t>
                      </m:r>
                      <m:r>
                        <a:rPr lang="en-US" altLang="zh-CN" sz="2000" i="1" dirty="0">
                          <a:latin typeface="Cambria Math" panose="02040503050406030204" pitchFamily="18" charset="0"/>
                          <a:ea typeface="Cambria Math" panose="02040503050406030204" pitchFamily="18" charset="0"/>
                        </a:rPr>
                        <m:t>0.01</m:t>
                      </m:r>
                    </m:oMath>
                  </m:oMathPara>
                </a14:m>
                <a:endParaRPr lang="en-US" altLang="zh-CN" sz="2000" dirty="0">
                  <a:latin typeface="Comic Sans MS" panose="030F0902030302020204" pitchFamily="66" charset="0"/>
                  <a:ea typeface="Cambria Math" panose="02040503050406030204" pitchFamily="18" charset="0"/>
                </a:endParaRPr>
              </a:p>
              <a:p>
                <a:pPr algn="ctr">
                  <a:lnSpc>
                    <a:spcPct val="150000"/>
                  </a:lnSpc>
                </a:pPr>
                <a14:m>
                  <m:oMathPara xmlns:m="http://schemas.openxmlformats.org/officeDocument/2006/math">
                    <m:oMathParaPr>
                      <m:jc m:val="centerGroup"/>
                    </m:oMathParaPr>
                    <m:oMath xmlns:m="http://schemas.openxmlformats.org/officeDocument/2006/math">
                      <m:r>
                        <a:rPr lang="en-US" altLang="zh-CN" sz="2000" i="1">
                          <a:latin typeface="Cambria Math" panose="02040503050406030204" pitchFamily="18" charset="0"/>
                          <a:ea typeface="Cambria Math" panose="02040503050406030204" pitchFamily="18" charset="0"/>
                        </a:rPr>
                        <m:t>𝛿</m:t>
                      </m:r>
                      <m:r>
                        <a:rPr lang="en-US" altLang="zh-CN" sz="2000" i="1">
                          <a:latin typeface="Cambria Math" panose="02040503050406030204" pitchFamily="18" charset="0"/>
                          <a:ea typeface="Cambria Math" panose="02040503050406030204" pitchFamily="18" charset="0"/>
                        </a:rPr>
                        <m:t>=0.0006±0.00001±0.002</m:t>
                      </m:r>
                    </m:oMath>
                  </m:oMathPara>
                </a14:m>
                <a:endParaRPr lang="en-US" altLang="zh-CN" sz="2000" dirty="0">
                  <a:latin typeface="Comic Sans MS" panose="030F0902030302020204" pitchFamily="66" charset="0"/>
                  <a:ea typeface="Cambria Math" panose="02040503050406030204" pitchFamily="18" charset="0"/>
                </a:endParaRPr>
              </a:p>
            </p:txBody>
          </p:sp>
        </mc:Choice>
        <mc:Fallback xmlns="">
          <p:sp>
            <p:nvSpPr>
              <p:cNvPr id="12" name="文本框 11">
                <a:extLst>
                  <a:ext uri="{FF2B5EF4-FFF2-40B4-BE49-F238E27FC236}">
                    <a16:creationId xmlns:a16="http://schemas.microsoft.com/office/drawing/2014/main" id="{4C89567A-E66E-28CA-1035-4062A9FBEFFB}"/>
                  </a:ext>
                </a:extLst>
              </p:cNvPr>
              <p:cNvSpPr txBox="1">
                <a:spLocks noRot="1" noChangeAspect="1" noMove="1" noResize="1" noEditPoints="1" noAdjustHandles="1" noChangeArrowheads="1" noChangeShapeType="1" noTextEdit="1"/>
              </p:cNvSpPr>
              <p:nvPr/>
            </p:nvSpPr>
            <p:spPr>
              <a:xfrm>
                <a:off x="0" y="1260000"/>
                <a:ext cx="12192000" cy="1921808"/>
              </a:xfrm>
              <a:prstGeom prst="rect">
                <a:avLst/>
              </a:prstGeom>
              <a:blipFill>
                <a:blip r:embed="rId2"/>
                <a:stretch>
                  <a:fillRect t="-1974"/>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51CB2527-C5DE-B912-CAB4-E6235AE228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 y="0"/>
            <a:ext cx="1085445" cy="1080000"/>
          </a:xfrm>
          <a:prstGeom prst="rect">
            <a:avLst/>
          </a:prstGeom>
        </p:spPr>
      </p:pic>
      <p:pic>
        <p:nvPicPr>
          <p:cNvPr id="7" name="图片 6">
            <a:extLst>
              <a:ext uri="{FF2B5EF4-FFF2-40B4-BE49-F238E27FC236}">
                <a16:creationId xmlns:a16="http://schemas.microsoft.com/office/drawing/2014/main" id="{53DC478E-AB3B-ECC6-C5BA-06EFC2BAD3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450" y="0"/>
            <a:ext cx="888554" cy="1080000"/>
          </a:xfrm>
          <a:prstGeom prst="rect">
            <a:avLst/>
          </a:prstGeom>
        </p:spPr>
      </p:pic>
    </p:spTree>
    <p:extLst>
      <p:ext uri="{BB962C8B-B14F-4D97-AF65-F5344CB8AC3E}">
        <p14:creationId xmlns:p14="http://schemas.microsoft.com/office/powerpoint/2010/main" val="1122981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0E368-CEE3-908B-778C-C64C8732D300}"/>
            </a:ext>
          </a:extLst>
        </p:cNvPr>
        <p:cNvGrpSpPr/>
        <p:nvPr/>
      </p:nvGrpSpPr>
      <p:grpSpPr>
        <a:xfrm>
          <a:off x="0" y="0"/>
          <a:ext cx="0" cy="0"/>
          <a:chOff x="0" y="0"/>
          <a:chExt cx="0" cy="0"/>
        </a:xfrm>
      </p:grpSpPr>
      <p:sp>
        <p:nvSpPr>
          <p:cNvPr id="4" name="日期占位符 3">
            <a:extLst>
              <a:ext uri="{FF2B5EF4-FFF2-40B4-BE49-F238E27FC236}">
                <a16:creationId xmlns:a16="http://schemas.microsoft.com/office/drawing/2014/main" id="{20E1C42C-1689-A26A-DCF0-091B919AB84D}"/>
              </a:ext>
            </a:extLst>
          </p:cNvPr>
          <p:cNvSpPr>
            <a:spLocks noGrp="1"/>
          </p:cNvSpPr>
          <p:nvPr>
            <p:ph type="dt" sz="half" idx="10"/>
          </p:nvPr>
        </p:nvSpPr>
        <p:spPr/>
        <p:txBody>
          <a:bodyPr/>
          <a:lstStyle/>
          <a:p>
            <a:fld id="{A35CD19C-06E9-4AAC-B80C-DE4C22E21A18}" type="datetime1">
              <a:rPr lang="zh-CN" altLang="en-US" smtClean="0"/>
              <a:t>2025/7/29</a:t>
            </a:fld>
            <a:endParaRPr lang="zh-CN" altLang="en-US"/>
          </a:p>
        </p:txBody>
      </p:sp>
      <p:sp>
        <p:nvSpPr>
          <p:cNvPr id="5" name="页脚占位符 4">
            <a:extLst>
              <a:ext uri="{FF2B5EF4-FFF2-40B4-BE49-F238E27FC236}">
                <a16:creationId xmlns:a16="http://schemas.microsoft.com/office/drawing/2014/main" id="{8BD25FD9-1EAD-8C64-642E-B7DE1B7A1B6B}"/>
              </a:ext>
            </a:extLst>
          </p:cNvPr>
          <p:cNvSpPr>
            <a:spLocks noGrp="1"/>
          </p:cNvSpPr>
          <p:nvPr>
            <p:ph type="ftr" sz="quarter" idx="11"/>
          </p:nvPr>
        </p:nvSpPr>
        <p:spPr/>
        <p:txBody>
          <a:bodyPr/>
          <a:lstStyle/>
          <a:p>
            <a:r>
              <a:rPr lang="en-US" altLang="zh-CN"/>
              <a:t>Examination of T/CP Invariance</a:t>
            </a:r>
            <a:endParaRPr lang="zh-CN" altLang="en-US"/>
          </a:p>
        </p:txBody>
      </p:sp>
      <p:sp>
        <p:nvSpPr>
          <p:cNvPr id="6" name="灯片编号占位符 5">
            <a:extLst>
              <a:ext uri="{FF2B5EF4-FFF2-40B4-BE49-F238E27FC236}">
                <a16:creationId xmlns:a16="http://schemas.microsoft.com/office/drawing/2014/main" id="{DF7C359D-5334-036E-F642-E2C308E21779}"/>
              </a:ext>
            </a:extLst>
          </p:cNvPr>
          <p:cNvSpPr>
            <a:spLocks noGrp="1"/>
          </p:cNvSpPr>
          <p:nvPr>
            <p:ph type="sldNum" sz="quarter" idx="12"/>
          </p:nvPr>
        </p:nvSpPr>
        <p:spPr/>
        <p:txBody>
          <a:bodyPr/>
          <a:lstStyle/>
          <a:p>
            <a:fld id="{33038C33-7068-4225-BE1B-FBEE078717E7}" type="slidenum">
              <a:rPr lang="zh-CN" altLang="en-US" smtClean="0"/>
              <a:t>34</a:t>
            </a:fld>
            <a:endParaRPr lang="zh-CN" altLang="en-US"/>
          </a:p>
        </p:txBody>
      </p:sp>
      <p:sp>
        <p:nvSpPr>
          <p:cNvPr id="2" name="标题 1">
            <a:extLst>
              <a:ext uri="{FF2B5EF4-FFF2-40B4-BE49-F238E27FC236}">
                <a16:creationId xmlns:a16="http://schemas.microsoft.com/office/drawing/2014/main" id="{E8F4235E-6B58-C460-F5DD-6A641AF78075}"/>
              </a:ext>
            </a:extLst>
          </p:cNvPr>
          <p:cNvSpPr>
            <a:spLocks noGrp="1"/>
          </p:cNvSpPr>
          <p:nvPr>
            <p:ph type="title"/>
          </p:nvPr>
        </p:nvSpPr>
        <p:spPr>
          <a:xfrm>
            <a:off x="0" y="360000"/>
            <a:ext cx="12192000" cy="535531"/>
          </a:xfrm>
        </p:spPr>
        <p:txBody>
          <a:bodyPr wrap="square">
            <a:spAutoFit/>
          </a:bodyPr>
          <a:lstStyle/>
          <a:p>
            <a:pPr algn="ctr"/>
            <a:r>
              <a:rPr lang="en-US" altLang="zh-CN" sz="3200" dirty="0">
                <a:latin typeface="Comic Sans MS" panose="030F0902030302020204" pitchFamily="66" charset="0"/>
                <a:ea typeface="Cambria Math" panose="02040503050406030204" pitchFamily="18" charset="0"/>
              </a:rPr>
              <a:t>8. Summery</a:t>
            </a:r>
            <a:r>
              <a:rPr lang="zh-CN" altLang="en-US" sz="3200" dirty="0">
                <a:latin typeface="Comic Sans MS" panose="030F0902030302020204" pitchFamily="66" charset="0"/>
                <a:ea typeface="Cambria Math" panose="02040503050406030204" pitchFamily="18" charset="0"/>
              </a:rPr>
              <a:t> </a:t>
            </a:r>
            <a:r>
              <a:rPr lang="en-US" altLang="zh-CN" sz="3200" dirty="0">
                <a:latin typeface="Comic Sans MS" panose="030F0902030302020204" pitchFamily="66" charset="0"/>
                <a:ea typeface="Cambria Math" panose="02040503050406030204" pitchFamily="18" charset="0"/>
              </a:rPr>
              <a:t>and next to do</a:t>
            </a:r>
            <a:endParaRPr lang="zh-CN" altLang="en-US" sz="3200" dirty="0">
              <a:latin typeface="Comic Sans MS" panose="030F0902030302020204" pitchFamily="66" charset="0"/>
            </a:endParaRPr>
          </a:p>
        </p:txBody>
      </p:sp>
      <p:pic>
        <p:nvPicPr>
          <p:cNvPr id="3" name="图片 2">
            <a:extLst>
              <a:ext uri="{FF2B5EF4-FFF2-40B4-BE49-F238E27FC236}">
                <a16:creationId xmlns:a16="http://schemas.microsoft.com/office/drawing/2014/main" id="{A0B0CF59-95FB-25A3-AD65-D7B53E0C5D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 y="0"/>
            <a:ext cx="1085445" cy="1080000"/>
          </a:xfrm>
          <a:prstGeom prst="rect">
            <a:avLst/>
          </a:prstGeom>
        </p:spPr>
      </p:pic>
      <p:pic>
        <p:nvPicPr>
          <p:cNvPr id="7" name="图片 6">
            <a:extLst>
              <a:ext uri="{FF2B5EF4-FFF2-40B4-BE49-F238E27FC236}">
                <a16:creationId xmlns:a16="http://schemas.microsoft.com/office/drawing/2014/main" id="{6E8F35D0-9DA0-42E9-70AB-6D318EFFB0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450" y="0"/>
            <a:ext cx="888554" cy="1080000"/>
          </a:xfrm>
          <a:prstGeom prst="rect">
            <a:avLst/>
          </a:prstGeom>
        </p:spPr>
      </p:pic>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BF70FCE9-1AA7-3CC1-1148-2009857057D5}"/>
                  </a:ext>
                </a:extLst>
              </p:cNvPr>
              <p:cNvSpPr txBox="1"/>
              <p:nvPr/>
            </p:nvSpPr>
            <p:spPr>
              <a:xfrm>
                <a:off x="0" y="1260000"/>
                <a:ext cx="12191999" cy="4456797"/>
              </a:xfrm>
              <a:prstGeom prst="rect">
                <a:avLst/>
              </a:prstGeom>
              <a:noFill/>
            </p:spPr>
            <p:txBody>
              <a:bodyPr wrap="square" lIns="360000" rIns="360000" rtlCol="0">
                <a:spAutoFit/>
              </a:bodyPr>
              <a:lstStyle/>
              <a:p>
                <a:pPr marL="285750" indent="-285750">
                  <a:buFont typeface="Wingdings" pitchFamily="2" charset="2"/>
                  <a:buChar char="Ø"/>
                </a:pPr>
                <a:r>
                  <a:rPr lang="en" altLang="zh-CN" sz="2000" dirty="0">
                    <a:latin typeface="Comic Sans MS" panose="030F0902030302020204" pitchFamily="66" charset="0"/>
                  </a:rPr>
                  <a:t>We have searched for CP/T violation in the reaction </a:t>
                </a:r>
                <a14:m>
                  <m:oMath xmlns:m="http://schemas.openxmlformats.org/officeDocument/2006/math">
                    <m:sSup>
                      <m:sSupPr>
                        <m:ctrlPr>
                          <a:rPr lang="en-US" altLang="zh-CN" sz="2000" i="1" dirty="0">
                            <a:latin typeface="Cambria Math" panose="02040503050406030204" pitchFamily="18" charset="0"/>
                            <a:ea typeface="Cambria Math" panose="02040503050406030204" pitchFamily="18" charset="0"/>
                            <a:cs typeface="Times New Roman" panose="02020603050405020304" pitchFamily="18" charset="0"/>
                          </a:rPr>
                        </m:ctrlPr>
                      </m:sSupPr>
                      <m:e>
                        <m:r>
                          <m:rPr>
                            <m:nor/>
                          </m:rPr>
                          <a:rPr lang="fr-FR" altLang="zh-CN" sz="2000" dirty="0">
                            <a:latin typeface="Comic Sans MS" panose="030F0902030302020204" pitchFamily="66" charset="0"/>
                            <a:ea typeface="Cambria Math" panose="02040503050406030204" pitchFamily="18" charset="0"/>
                            <a:cs typeface="Times New Roman" panose="02020603050405020304" pitchFamily="18" charset="0"/>
                          </a:rPr>
                          <m:t>e</m:t>
                        </m:r>
                      </m:e>
                      <m:sup>
                        <m:r>
                          <m:rPr>
                            <m:nor/>
                          </m:rPr>
                          <a:rPr lang="en-US" altLang="zh-CN" sz="2000" dirty="0">
                            <a:latin typeface="Comic Sans MS" panose="030F0902030302020204" pitchFamily="66" charset="0"/>
                            <a:ea typeface="Cambria Math" panose="02040503050406030204" pitchFamily="18" charset="0"/>
                            <a:cs typeface="Times New Roman" panose="02020603050405020304" pitchFamily="18" charset="0"/>
                          </a:rPr>
                          <m:t>+</m:t>
                        </m:r>
                      </m:sup>
                    </m:sSup>
                    <m:sSup>
                      <m:sSupPr>
                        <m:ctrlPr>
                          <a:rPr lang="en-US" altLang="zh-CN" sz="2000" i="1" dirty="0">
                            <a:latin typeface="Cambria Math" panose="02040503050406030204" pitchFamily="18" charset="0"/>
                            <a:ea typeface="Cambria Math" panose="02040503050406030204" pitchFamily="18" charset="0"/>
                            <a:cs typeface="Times New Roman" panose="02020603050405020304" pitchFamily="18" charset="0"/>
                          </a:rPr>
                        </m:ctrlPr>
                      </m:sSupPr>
                      <m:e>
                        <m:r>
                          <m:rPr>
                            <m:nor/>
                          </m:rPr>
                          <a:rPr lang="fr-FR" altLang="zh-CN" sz="2000" dirty="0">
                            <a:latin typeface="Comic Sans MS" panose="030F0902030302020204" pitchFamily="66" charset="0"/>
                            <a:ea typeface="Cambria Math" panose="02040503050406030204" pitchFamily="18" charset="0"/>
                            <a:cs typeface="Times New Roman" panose="02020603050405020304" pitchFamily="18" charset="0"/>
                          </a:rPr>
                          <m:t>e</m:t>
                        </m:r>
                      </m:e>
                      <m:sup>
                        <m:r>
                          <m:rPr>
                            <m:nor/>
                          </m:rPr>
                          <a:rPr lang="en-US" altLang="zh-CN" sz="2000" dirty="0">
                            <a:latin typeface="Comic Sans MS" panose="030F0902030302020204" pitchFamily="66" charset="0"/>
                            <a:ea typeface="Cambria Math" panose="02040503050406030204" pitchFamily="18" charset="0"/>
                            <a:cs typeface="Times New Roman" panose="02020603050405020304" pitchFamily="18" charset="0"/>
                          </a:rPr>
                          <m:t>−</m:t>
                        </m:r>
                      </m:sup>
                    </m:sSup>
                    <m:r>
                      <m:rPr>
                        <m:nor/>
                      </m:rPr>
                      <a:rPr lang="fr-FR" altLang="zh-CN" sz="2000" dirty="0">
                        <a:latin typeface="Comic Sans MS" panose="030F0902030302020204" pitchFamily="66" charset="0"/>
                        <a:ea typeface="Cambria Math" panose="02040503050406030204" pitchFamily="18" charset="0"/>
                        <a:cs typeface="Times New Roman" panose="02020603050405020304" pitchFamily="18" charset="0"/>
                      </a:rPr>
                      <m:t>→</m:t>
                    </m:r>
                    <m:sSup>
                      <m:sSupPr>
                        <m:ctrlPr>
                          <a:rPr lang="en-US" altLang="zh-CN" sz="2000" i="1" dirty="0">
                            <a:latin typeface="Cambria Math" panose="02040503050406030204" pitchFamily="18" charset="0"/>
                            <a:ea typeface="Cambria Math" panose="02040503050406030204" pitchFamily="18" charset="0"/>
                            <a:cs typeface="Times New Roman" panose="02020603050405020304" pitchFamily="18" charset="0"/>
                            <a:sym typeface="Symbol" pitchFamily="-84" charset="2"/>
                          </a:rPr>
                        </m:ctrlPr>
                      </m:sSupPr>
                      <m:e>
                        <m:r>
                          <m:rPr>
                            <m:nor/>
                          </m:rPr>
                          <a:rPr lang="en-US" altLang="zh-CN" sz="2000" dirty="0">
                            <a:latin typeface="Comic Sans MS" panose="030F0902030302020204" pitchFamily="66" charset="0"/>
                            <a:ea typeface="Cambria Math" panose="02040503050406030204" pitchFamily="18" charset="0"/>
                            <a:cs typeface="Times New Roman" panose="02020603050405020304" pitchFamily="18" charset="0"/>
                            <a:sym typeface="Symbol" pitchFamily="-84" charset="2"/>
                          </a:rPr>
                          <m:t>τ</m:t>
                        </m:r>
                      </m:e>
                      <m:sup>
                        <m:r>
                          <m:rPr>
                            <m:nor/>
                          </m:rPr>
                          <a:rPr lang="en-US" altLang="zh-CN" sz="2000" dirty="0">
                            <a:latin typeface="Comic Sans MS" panose="030F0902030302020204" pitchFamily="66" charset="0"/>
                            <a:ea typeface="Cambria Math" panose="02040503050406030204" pitchFamily="18" charset="0"/>
                            <a:cs typeface="Times New Roman" panose="02020603050405020304" pitchFamily="18" charset="0"/>
                            <a:sym typeface="Symbol" pitchFamily="-84" charset="2"/>
                          </a:rPr>
                          <m:t>+</m:t>
                        </m:r>
                      </m:sup>
                    </m:sSup>
                    <m:sSup>
                      <m:sSupPr>
                        <m:ctrlPr>
                          <a:rPr lang="en-US" altLang="zh-CN" sz="2000" i="1" dirty="0">
                            <a:latin typeface="Cambria Math" panose="02040503050406030204" pitchFamily="18" charset="0"/>
                            <a:ea typeface="Cambria Math" panose="02040503050406030204" pitchFamily="18" charset="0"/>
                            <a:cs typeface="Times New Roman" panose="02020603050405020304" pitchFamily="18" charset="0"/>
                            <a:sym typeface="Symbol" pitchFamily="-84" charset="2"/>
                          </a:rPr>
                        </m:ctrlPr>
                      </m:sSupPr>
                      <m:e>
                        <m:r>
                          <m:rPr>
                            <m:nor/>
                          </m:rPr>
                          <a:rPr lang="en-US" altLang="zh-CN" sz="2000" dirty="0">
                            <a:latin typeface="Comic Sans MS" panose="030F0902030302020204" pitchFamily="66" charset="0"/>
                            <a:ea typeface="Cambria Math" panose="02040503050406030204" pitchFamily="18" charset="0"/>
                            <a:cs typeface="Times New Roman" panose="02020603050405020304" pitchFamily="18" charset="0"/>
                            <a:sym typeface="Symbol" pitchFamily="-84" charset="2"/>
                          </a:rPr>
                          <m:t>τ</m:t>
                        </m:r>
                      </m:e>
                      <m:sup>
                        <m:r>
                          <m:rPr>
                            <m:nor/>
                          </m:rPr>
                          <a:rPr lang="en-US" altLang="zh-CN" sz="2000" dirty="0">
                            <a:latin typeface="Comic Sans MS" panose="030F0902030302020204" pitchFamily="66" charset="0"/>
                            <a:ea typeface="Cambria Math" panose="02040503050406030204" pitchFamily="18" charset="0"/>
                            <a:cs typeface="Times New Roman" panose="02020603050405020304" pitchFamily="18" charset="0"/>
                            <a:sym typeface="Symbol" pitchFamily="-84" charset="2"/>
                          </a:rPr>
                          <m:t>−</m:t>
                        </m:r>
                      </m:sup>
                    </m:sSup>
                  </m:oMath>
                </a14:m>
                <a:r>
                  <a:rPr lang="en" altLang="zh-CN" sz="2000" dirty="0">
                    <a:latin typeface="Comic Sans MS" panose="030F0902030302020204" pitchFamily="66" charset="0"/>
                  </a:rPr>
                  <a:t>; </a:t>
                </a:r>
                <a14:m>
                  <m:oMath xmlns:m="http://schemas.openxmlformats.org/officeDocument/2006/math">
                    <m:r>
                      <m:rPr>
                        <m:nor/>
                      </m:rPr>
                      <a:rPr lang="en-US" altLang="zh-CN" sz="2000" b="0" i="0" smtClean="0">
                        <a:latin typeface="Comic Sans MS" panose="030F0902030302020204" pitchFamily="66" charset="0"/>
                      </a:rPr>
                      <m:t>τ</m:t>
                    </m:r>
                    <m:r>
                      <m:rPr>
                        <m:nor/>
                      </m:rPr>
                      <a:rPr lang="en-US" altLang="zh-CN" sz="2000" b="0" i="0" smtClean="0">
                        <a:latin typeface="Comic Sans MS" panose="030F0902030302020204" pitchFamily="66" charset="0"/>
                      </a:rPr>
                      <m:t>→</m:t>
                    </m:r>
                    <m:f>
                      <m:fPr>
                        <m:type m:val="lin"/>
                        <m:ctrlPr>
                          <a:rPr lang="en-US" altLang="zh-CN" sz="2000" b="0" i="1" smtClean="0">
                            <a:latin typeface="Cambria Math" panose="02040503050406030204" pitchFamily="18" charset="0"/>
                          </a:rPr>
                        </m:ctrlPr>
                      </m:fPr>
                      <m:num>
                        <m:r>
                          <m:rPr>
                            <m:nor/>
                          </m:rPr>
                          <a:rPr lang="en-US" altLang="zh-CN" sz="2000" b="0" i="0" smtClean="0">
                            <a:latin typeface="Comic Sans MS" panose="030F0902030302020204" pitchFamily="66" charset="0"/>
                          </a:rPr>
                          <m:t>e</m:t>
                        </m:r>
                      </m:num>
                      <m:den>
                        <m:r>
                          <m:rPr>
                            <m:nor/>
                          </m:rPr>
                          <a:rPr lang="en-US" altLang="zh-CN" sz="2000" b="0" i="0" smtClean="0">
                            <a:latin typeface="Comic Sans MS" panose="030F0902030302020204" pitchFamily="66" charset="0"/>
                          </a:rPr>
                          <m:t>μν</m:t>
                        </m:r>
                        <m:acc>
                          <m:accPr>
                            <m:chr m:val="̅"/>
                            <m:ctrlPr>
                              <a:rPr lang="en-US" altLang="zh-CN" sz="2000" b="0" i="1" smtClean="0">
                                <a:latin typeface="Cambria Math" panose="02040503050406030204" pitchFamily="18" charset="0"/>
                              </a:rPr>
                            </m:ctrlPr>
                          </m:accPr>
                          <m:e>
                            <m:r>
                              <m:rPr>
                                <m:nor/>
                              </m:rPr>
                              <a:rPr lang="en-US" altLang="zh-CN" sz="2000" b="0" i="0" smtClean="0">
                                <a:latin typeface="Comic Sans MS" panose="030F0902030302020204" pitchFamily="66" charset="0"/>
                              </a:rPr>
                              <m:t>ν</m:t>
                            </m:r>
                          </m:e>
                        </m:acc>
                      </m:den>
                    </m:f>
                  </m:oMath>
                </a14:m>
                <a:r>
                  <a:rPr lang="en" altLang="zh-CN" sz="2000" dirty="0">
                    <a:latin typeface="Comic Sans MS" panose="030F0902030302020204" pitchFamily="66" charset="0"/>
                  </a:rPr>
                  <a:t>, using the 2.3B Monte Carlo sample. This study is a trial to look for the CP violation in pure leptonic </a:t>
                </a:r>
                <a14:m>
                  <m:oMath xmlns:m="http://schemas.openxmlformats.org/officeDocument/2006/math">
                    <m:r>
                      <m:rPr>
                        <m:nor/>
                      </m:rPr>
                      <a:rPr lang="en-US" altLang="zh-CN" sz="2000" dirty="0">
                        <a:latin typeface="Comic Sans MS" panose="030F0902030302020204" pitchFamily="66" charset="0"/>
                        <a:ea typeface="Cambria Math" panose="02040503050406030204" pitchFamily="18" charset="0"/>
                        <a:cs typeface="Times New Roman" panose="02020603050405020304" pitchFamily="18" charset="0"/>
                        <a:sym typeface="Symbol" pitchFamily="-84" charset="2"/>
                      </a:rPr>
                      <m:t>τ</m:t>
                    </m:r>
                  </m:oMath>
                </a14:m>
                <a:r>
                  <a:rPr lang="en" altLang="zh-CN" sz="2000" dirty="0">
                    <a:latin typeface="Comic Sans MS" panose="030F0902030302020204" pitchFamily="66" charset="0"/>
                  </a:rPr>
                  <a:t> decays.</a:t>
                </a:r>
              </a:p>
              <a:p>
                <a:pPr marL="285750" indent="-285750">
                  <a:spcAft>
                    <a:spcPts val="1200"/>
                  </a:spcAft>
                  <a:buFont typeface="Wingdings" pitchFamily="2" charset="2"/>
                  <a:buChar char="Ø"/>
                </a:pPr>
                <a:r>
                  <a:rPr lang="en" altLang="zh-CN" sz="2000" dirty="0">
                    <a:latin typeface="Comic Sans MS" panose="030F0902030302020204" pitchFamily="66" charset="0"/>
                  </a:rPr>
                  <a:t>The result based on inclusive MC set as(The first term after the result is the statistical error and the second term is the </a:t>
                </a:r>
                <a:r>
                  <a:rPr lang="en-US" altLang="zh-CN" sz="2000" dirty="0">
                    <a:latin typeface="Comic Sans MS" panose="030F0902030302020204" pitchFamily="66" charset="0"/>
                    <a:ea typeface="Cambria Math" panose="02040503050406030204" pitchFamily="18" charset="0"/>
                  </a:rPr>
                  <a:t>systematic uncertainty</a:t>
                </a:r>
                <a:r>
                  <a:rPr lang="en" altLang="zh-CN" sz="2000" dirty="0">
                    <a:latin typeface="Comic Sans MS" panose="030F0902030302020204" pitchFamily="66" charset="0"/>
                  </a:rPr>
                  <a:t>):</a:t>
                </a:r>
              </a:p>
              <a:p>
                <a:pPr>
                  <a:lnSpc>
                    <a:spcPct val="150000"/>
                  </a:lnSpc>
                </a:pPr>
                <a14:m>
                  <m:oMathPara xmlns:m="http://schemas.openxmlformats.org/officeDocument/2006/math">
                    <m:oMathParaPr>
                      <m:jc m:val="centerGroup"/>
                    </m:oMathParaPr>
                    <m:oMath xmlns:m="http://schemas.openxmlformats.org/officeDocument/2006/math">
                      <m:r>
                        <m:rPr>
                          <m:nor/>
                        </m:rPr>
                        <a:rPr lang="en-US" altLang="zh-CN" sz="2000" b="0" i="0" smtClean="0">
                          <a:latin typeface="Comic Sans MS" panose="030F0902030302020204" pitchFamily="66" charset="0"/>
                          <a:ea typeface="Cambria Math" panose="02040503050406030204" pitchFamily="18" charset="0"/>
                        </a:rPr>
                        <m:t>|</m:t>
                      </m:r>
                      <m:r>
                        <m:rPr>
                          <m:nor/>
                        </m:rPr>
                        <a:rPr lang="en-US" altLang="zh-CN" sz="2000" i="0">
                          <a:latin typeface="Comic Sans MS" panose="030F0902030302020204" pitchFamily="66" charset="0"/>
                          <a:ea typeface="Cambria Math" panose="02040503050406030204" pitchFamily="18" charset="0"/>
                        </a:rPr>
                        <m:t>δ</m:t>
                      </m:r>
                      <m:r>
                        <m:rPr>
                          <m:nor/>
                        </m:rPr>
                        <a:rPr lang="en-US" altLang="zh-CN" sz="2000" b="0" i="0" smtClean="0">
                          <a:latin typeface="Comic Sans MS" panose="030F0902030302020204" pitchFamily="66" charset="0"/>
                          <a:ea typeface="Cambria Math" panose="02040503050406030204" pitchFamily="18" charset="0"/>
                        </a:rPr>
                        <m:t>| = </m:t>
                      </m:r>
                      <m:r>
                        <m:rPr>
                          <m:nor/>
                        </m:rPr>
                        <a:rPr lang="en-US" altLang="zh-CN" sz="2000" i="0">
                          <a:latin typeface="Comic Sans MS" panose="030F0902030302020204" pitchFamily="66" charset="0"/>
                          <a:ea typeface="Cambria Math" panose="02040503050406030204" pitchFamily="18" charset="0"/>
                        </a:rPr>
                        <m:t>0.0006</m:t>
                      </m:r>
                      <m:r>
                        <m:rPr>
                          <m:nor/>
                        </m:rPr>
                        <a:rPr lang="en-US" altLang="zh-CN" sz="2000" i="0">
                          <a:latin typeface="Comic Sans MS" panose="030F0902030302020204" pitchFamily="66" charset="0"/>
                          <a:ea typeface="Cambria Math" panose="02040503050406030204" pitchFamily="18" charset="0"/>
                        </a:rPr>
                        <m:t>±</m:t>
                      </m:r>
                      <m:r>
                        <m:rPr>
                          <m:nor/>
                        </m:rPr>
                        <a:rPr lang="en-US" altLang="zh-CN" sz="2000" i="0">
                          <a:latin typeface="Comic Sans MS" panose="030F0902030302020204" pitchFamily="66" charset="0"/>
                          <a:ea typeface="Cambria Math" panose="02040503050406030204" pitchFamily="18" charset="0"/>
                        </a:rPr>
                        <m:t>0.00001</m:t>
                      </m:r>
                      <m:r>
                        <m:rPr>
                          <m:nor/>
                        </m:rPr>
                        <a:rPr lang="en-US" altLang="zh-CN" sz="2000" i="0">
                          <a:latin typeface="Comic Sans MS" panose="030F0902030302020204" pitchFamily="66" charset="0"/>
                          <a:ea typeface="Cambria Math" panose="02040503050406030204" pitchFamily="18" charset="0"/>
                        </a:rPr>
                        <m:t>±</m:t>
                      </m:r>
                      <m:r>
                        <m:rPr>
                          <m:nor/>
                        </m:rPr>
                        <a:rPr lang="en-US" altLang="zh-CN" sz="2000" i="0">
                          <a:latin typeface="Comic Sans MS" panose="030F0902030302020204" pitchFamily="66" charset="0"/>
                          <a:ea typeface="Cambria Math" panose="02040503050406030204" pitchFamily="18" charset="0"/>
                        </a:rPr>
                        <m:t>0.002</m:t>
                      </m:r>
                    </m:oMath>
                  </m:oMathPara>
                </a14:m>
                <a:endParaRPr lang="en-US" altLang="zh-CN" sz="2000" dirty="0">
                  <a:latin typeface="Comic Sans MS" panose="030F0902030302020204" pitchFamily="66" charset="0"/>
                  <a:ea typeface="Cambria Math" panose="02040503050406030204" pitchFamily="18" charset="0"/>
                </a:endParaRPr>
              </a:p>
              <a:p>
                <a:pPr marL="342900" indent="-342900">
                  <a:lnSpc>
                    <a:spcPct val="150000"/>
                  </a:lnSpc>
                  <a:buFont typeface="Wingdings" pitchFamily="2" charset="2"/>
                  <a:buChar char="Ø"/>
                </a:pPr>
                <a:r>
                  <a:rPr lang="en-US" altLang="zh-CN" sz="2000" dirty="0">
                    <a:latin typeface="Comic Sans MS" panose="030F0902030302020204" pitchFamily="66" charset="0"/>
                    <a:ea typeface="Cambria Math" panose="02040503050406030204" pitchFamily="18" charset="0"/>
                  </a:rPr>
                  <a:t>Next to do:</a:t>
                </a:r>
              </a:p>
              <a:p>
                <a:pPr marL="342900" indent="-342900">
                  <a:lnSpc>
                    <a:spcPct val="150000"/>
                  </a:lnSpc>
                  <a:buFont typeface="Wingdings" pitchFamily="2" charset="2"/>
                  <a:buChar char="ü"/>
                </a:pPr>
                <a:r>
                  <a:rPr lang="en-US" altLang="zh-CN" sz="2000" dirty="0">
                    <a:latin typeface="Comic Sans MS" panose="030F0902030302020204" pitchFamily="66" charset="0"/>
                    <a:ea typeface="Cambria Math" panose="02040503050406030204" pitchFamily="18" charset="0"/>
                  </a:rPr>
                  <a:t>Hope for some suggestions for the systematic uncertainty.</a:t>
                </a:r>
              </a:p>
              <a:p>
                <a:pPr marL="342900" indent="-342900">
                  <a:lnSpc>
                    <a:spcPct val="150000"/>
                  </a:lnSpc>
                  <a:buFont typeface="Wingdings" pitchFamily="2" charset="2"/>
                  <a:buChar char="ü"/>
                </a:pPr>
                <a:r>
                  <a:rPr lang="en-US" altLang="zh-CN" sz="2000" dirty="0">
                    <a:latin typeface="Comic Sans MS" panose="030F0902030302020204" pitchFamily="66" charset="0"/>
                    <a:ea typeface="Cambria Math" panose="02040503050406030204" pitchFamily="18" charset="0"/>
                  </a:rPr>
                  <a:t>Prepare a memo.</a:t>
                </a:r>
              </a:p>
              <a:p>
                <a:pPr marL="342900" indent="-342900">
                  <a:lnSpc>
                    <a:spcPct val="150000"/>
                  </a:lnSpc>
                  <a:buFont typeface="Wingdings" pitchFamily="2" charset="2"/>
                  <a:buChar char="ü"/>
                </a:pPr>
                <a:r>
                  <a:rPr lang="en-US" altLang="zh-CN" sz="2000" dirty="0">
                    <a:latin typeface="Comic Sans MS" panose="030F0902030302020204" pitchFamily="66" charset="0"/>
                    <a:ea typeface="Cambria Math" panose="02040503050406030204" pitchFamily="18" charset="0"/>
                  </a:rPr>
                  <a:t>Apply for semi-blind data.</a:t>
                </a:r>
              </a:p>
              <a:p>
                <a:pPr algn="ctr">
                  <a:lnSpc>
                    <a:spcPct val="150000"/>
                  </a:lnSpc>
                </a:pPr>
                <a:r>
                  <a:rPr lang="en-US" altLang="zh-CN" sz="3200" dirty="0">
                    <a:latin typeface="Comic Sans MS" panose="030F0902030302020204" pitchFamily="66" charset="0"/>
                    <a:ea typeface="Cambria Math" panose="02040503050406030204" pitchFamily="18" charset="0"/>
                  </a:rPr>
                  <a:t>Thank you!</a:t>
                </a:r>
              </a:p>
            </p:txBody>
          </p:sp>
        </mc:Choice>
        <mc:Fallback xmlns="">
          <p:sp>
            <p:nvSpPr>
              <p:cNvPr id="10" name="文本框 9">
                <a:extLst>
                  <a:ext uri="{FF2B5EF4-FFF2-40B4-BE49-F238E27FC236}">
                    <a16:creationId xmlns:a16="http://schemas.microsoft.com/office/drawing/2014/main" id="{BF70FCE9-1AA7-3CC1-1148-2009857057D5}"/>
                  </a:ext>
                </a:extLst>
              </p:cNvPr>
              <p:cNvSpPr txBox="1">
                <a:spLocks noRot="1" noChangeAspect="1" noMove="1" noResize="1" noEditPoints="1" noAdjustHandles="1" noChangeArrowheads="1" noChangeShapeType="1" noTextEdit="1"/>
              </p:cNvSpPr>
              <p:nvPr/>
            </p:nvSpPr>
            <p:spPr>
              <a:xfrm>
                <a:off x="0" y="1260000"/>
                <a:ext cx="12191999" cy="4456797"/>
              </a:xfrm>
              <a:prstGeom prst="rect">
                <a:avLst/>
              </a:prstGeom>
              <a:blipFill>
                <a:blip r:embed="rId4"/>
                <a:stretch>
                  <a:fillRect t="-10511" b="-340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007001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B483B-CB59-60F7-C132-D12203E040D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60F1F4B-52CB-886D-2F87-D1C1F82C34D9}"/>
              </a:ext>
            </a:extLst>
          </p:cNvPr>
          <p:cNvSpPr>
            <a:spLocks noGrp="1"/>
          </p:cNvSpPr>
          <p:nvPr>
            <p:ph type="title"/>
          </p:nvPr>
        </p:nvSpPr>
        <p:spPr>
          <a:xfrm>
            <a:off x="0" y="360000"/>
            <a:ext cx="12192000" cy="535531"/>
          </a:xfrm>
        </p:spPr>
        <p:txBody>
          <a:bodyPr wrap="square">
            <a:spAutoFit/>
          </a:bodyPr>
          <a:lstStyle/>
          <a:p>
            <a:pPr algn="ctr"/>
            <a:r>
              <a:rPr lang="en-US" altLang="zh-CN" sz="3200" dirty="0">
                <a:latin typeface="Comic Sans MS" panose="030F0902030302020204" pitchFamily="66" charset="0"/>
                <a:ea typeface="Cambria Math" panose="02040503050406030204" pitchFamily="18" charset="0"/>
              </a:rPr>
              <a:t>5. Signal MC Vs </a:t>
            </a:r>
            <a:r>
              <a:rPr lang="en-US" altLang="zh-CN" sz="3200" dirty="0" err="1">
                <a:latin typeface="Comic Sans MS" panose="030F0902030302020204" pitchFamily="66" charset="0"/>
                <a:ea typeface="Cambria Math" panose="02040503050406030204" pitchFamily="18" charset="0"/>
              </a:rPr>
              <a:t>invlusive</a:t>
            </a:r>
            <a:r>
              <a:rPr lang="en-US" altLang="zh-CN" sz="3200" dirty="0">
                <a:latin typeface="Comic Sans MS" panose="030F0902030302020204" pitchFamily="66" charset="0"/>
                <a:ea typeface="Cambria Math" panose="02040503050406030204" pitchFamily="18" charset="0"/>
              </a:rPr>
              <a:t> MC</a:t>
            </a:r>
            <a:endParaRPr lang="zh-CN" altLang="en-US" sz="3200" dirty="0">
              <a:latin typeface="Comic Sans MS" panose="030F0902030302020204" pitchFamily="66" charset="0"/>
            </a:endParaRPr>
          </a:p>
        </p:txBody>
      </p:sp>
      <p:sp>
        <p:nvSpPr>
          <p:cNvPr id="4" name="日期占位符 3">
            <a:extLst>
              <a:ext uri="{FF2B5EF4-FFF2-40B4-BE49-F238E27FC236}">
                <a16:creationId xmlns:a16="http://schemas.microsoft.com/office/drawing/2014/main" id="{5C5DE278-0C37-5FF1-ADDC-72C303105F99}"/>
              </a:ext>
            </a:extLst>
          </p:cNvPr>
          <p:cNvSpPr>
            <a:spLocks noGrp="1"/>
          </p:cNvSpPr>
          <p:nvPr>
            <p:ph type="dt" sz="half" idx="10"/>
          </p:nvPr>
        </p:nvSpPr>
        <p:spPr/>
        <p:txBody>
          <a:bodyPr/>
          <a:lstStyle/>
          <a:p>
            <a:fld id="{A35CD19C-06E9-4AAC-B80C-DE4C22E21A18}" type="datetime1">
              <a:rPr lang="zh-CN" altLang="en-US" smtClean="0"/>
              <a:t>2025/7/29</a:t>
            </a:fld>
            <a:endParaRPr lang="zh-CN" altLang="en-US"/>
          </a:p>
        </p:txBody>
      </p:sp>
      <p:sp>
        <p:nvSpPr>
          <p:cNvPr id="5" name="页脚占位符 4">
            <a:extLst>
              <a:ext uri="{FF2B5EF4-FFF2-40B4-BE49-F238E27FC236}">
                <a16:creationId xmlns:a16="http://schemas.microsoft.com/office/drawing/2014/main" id="{36AA20D2-42D7-044C-9442-82D0F26BB7C4}"/>
              </a:ext>
            </a:extLst>
          </p:cNvPr>
          <p:cNvSpPr>
            <a:spLocks noGrp="1"/>
          </p:cNvSpPr>
          <p:nvPr>
            <p:ph type="ftr" sz="quarter" idx="11"/>
          </p:nvPr>
        </p:nvSpPr>
        <p:spPr/>
        <p:txBody>
          <a:bodyPr/>
          <a:lstStyle/>
          <a:p>
            <a:r>
              <a:rPr lang="en-US" altLang="zh-CN"/>
              <a:t>Examination of T/CP Invariance</a:t>
            </a:r>
            <a:endParaRPr lang="zh-CN" altLang="en-US"/>
          </a:p>
        </p:txBody>
      </p:sp>
      <p:sp>
        <p:nvSpPr>
          <p:cNvPr id="6" name="灯片编号占位符 5">
            <a:extLst>
              <a:ext uri="{FF2B5EF4-FFF2-40B4-BE49-F238E27FC236}">
                <a16:creationId xmlns:a16="http://schemas.microsoft.com/office/drawing/2014/main" id="{07F529EA-FBC7-5EB5-24B8-8947464DA31C}"/>
              </a:ext>
            </a:extLst>
          </p:cNvPr>
          <p:cNvSpPr>
            <a:spLocks noGrp="1"/>
          </p:cNvSpPr>
          <p:nvPr>
            <p:ph type="sldNum" sz="quarter" idx="12"/>
          </p:nvPr>
        </p:nvSpPr>
        <p:spPr/>
        <p:txBody>
          <a:bodyPr/>
          <a:lstStyle/>
          <a:p>
            <a:fld id="{33038C33-7068-4225-BE1B-FBEE078717E7}" type="slidenum">
              <a:rPr lang="zh-CN" altLang="en-US" smtClean="0"/>
              <a:t>35</a:t>
            </a:fld>
            <a:endParaRPr lang="zh-CN" altLang="en-US"/>
          </a:p>
        </p:txBody>
      </p:sp>
      <p:pic>
        <p:nvPicPr>
          <p:cNvPr id="7" name="图片 6">
            <a:extLst>
              <a:ext uri="{FF2B5EF4-FFF2-40B4-BE49-F238E27FC236}">
                <a16:creationId xmlns:a16="http://schemas.microsoft.com/office/drawing/2014/main" id="{369E1633-18E7-CBF5-028B-1A966C06DAB4}"/>
              </a:ext>
            </a:extLst>
          </p:cNvPr>
          <p:cNvPicPr>
            <a:picLocks noChangeAspect="1"/>
          </p:cNvPicPr>
          <p:nvPr/>
        </p:nvPicPr>
        <p:blipFill>
          <a:blip r:embed="rId2"/>
          <a:stretch>
            <a:fillRect/>
          </a:stretch>
        </p:blipFill>
        <p:spPr>
          <a:xfrm rot="5400000">
            <a:off x="823809" y="720000"/>
            <a:ext cx="2520000" cy="3510669"/>
          </a:xfrm>
          <a:prstGeom prst="rect">
            <a:avLst/>
          </a:prstGeom>
        </p:spPr>
      </p:pic>
      <p:pic>
        <p:nvPicPr>
          <p:cNvPr id="12" name="图片 11">
            <a:extLst>
              <a:ext uri="{FF2B5EF4-FFF2-40B4-BE49-F238E27FC236}">
                <a16:creationId xmlns:a16="http://schemas.microsoft.com/office/drawing/2014/main" id="{C1310C2C-9699-00D6-2BE8-0E6FA827FB9D}"/>
              </a:ext>
            </a:extLst>
          </p:cNvPr>
          <p:cNvPicPr>
            <a:picLocks noChangeAspect="1"/>
          </p:cNvPicPr>
          <p:nvPr/>
        </p:nvPicPr>
        <p:blipFill>
          <a:blip r:embed="rId3"/>
          <a:stretch>
            <a:fillRect/>
          </a:stretch>
        </p:blipFill>
        <p:spPr>
          <a:xfrm rot="5400000">
            <a:off x="4456366" y="720001"/>
            <a:ext cx="2520000" cy="3510669"/>
          </a:xfrm>
          <a:prstGeom prst="rect">
            <a:avLst/>
          </a:prstGeom>
        </p:spPr>
      </p:pic>
      <p:pic>
        <p:nvPicPr>
          <p:cNvPr id="16" name="图片 15">
            <a:extLst>
              <a:ext uri="{FF2B5EF4-FFF2-40B4-BE49-F238E27FC236}">
                <a16:creationId xmlns:a16="http://schemas.microsoft.com/office/drawing/2014/main" id="{82012918-0D83-92F7-E2B4-C0C0AF655DDE}"/>
              </a:ext>
            </a:extLst>
          </p:cNvPr>
          <p:cNvPicPr>
            <a:picLocks noChangeAspect="1"/>
          </p:cNvPicPr>
          <p:nvPr/>
        </p:nvPicPr>
        <p:blipFill>
          <a:blip r:embed="rId4"/>
          <a:stretch>
            <a:fillRect/>
          </a:stretch>
        </p:blipFill>
        <p:spPr>
          <a:xfrm rot="5400000">
            <a:off x="8088921" y="719998"/>
            <a:ext cx="2520004" cy="3510670"/>
          </a:xfrm>
          <a:prstGeom prst="rect">
            <a:avLst/>
          </a:prstGeom>
        </p:spPr>
      </p:pic>
      <p:pic>
        <p:nvPicPr>
          <p:cNvPr id="18" name="图片 17">
            <a:extLst>
              <a:ext uri="{FF2B5EF4-FFF2-40B4-BE49-F238E27FC236}">
                <a16:creationId xmlns:a16="http://schemas.microsoft.com/office/drawing/2014/main" id="{20F91AF7-C135-10B5-FCFD-DE7BD67E46D2}"/>
              </a:ext>
            </a:extLst>
          </p:cNvPr>
          <p:cNvPicPr>
            <a:picLocks noChangeAspect="1"/>
          </p:cNvPicPr>
          <p:nvPr/>
        </p:nvPicPr>
        <p:blipFill>
          <a:blip r:embed="rId5"/>
          <a:stretch>
            <a:fillRect/>
          </a:stretch>
        </p:blipFill>
        <p:spPr>
          <a:xfrm rot="5400000">
            <a:off x="855332" y="3290508"/>
            <a:ext cx="2520005" cy="3510670"/>
          </a:xfrm>
          <a:prstGeom prst="rect">
            <a:avLst/>
          </a:prstGeom>
        </p:spPr>
      </p:pic>
      <p:pic>
        <p:nvPicPr>
          <p:cNvPr id="3" name="图片 2">
            <a:extLst>
              <a:ext uri="{FF2B5EF4-FFF2-40B4-BE49-F238E27FC236}">
                <a16:creationId xmlns:a16="http://schemas.microsoft.com/office/drawing/2014/main" id="{CC1A0DF1-2B9C-E830-8CCF-6E6E51880BBD}"/>
              </a:ext>
            </a:extLst>
          </p:cNvPr>
          <p:cNvPicPr>
            <a:picLocks noChangeAspect="1"/>
          </p:cNvPicPr>
          <p:nvPr/>
        </p:nvPicPr>
        <p:blipFill>
          <a:blip r:embed="rId6"/>
          <a:stretch>
            <a:fillRect/>
          </a:stretch>
        </p:blipFill>
        <p:spPr>
          <a:xfrm rot="5400000">
            <a:off x="4456364" y="3290507"/>
            <a:ext cx="2520004" cy="3510670"/>
          </a:xfrm>
          <a:prstGeom prst="rect">
            <a:avLst/>
          </a:prstGeom>
        </p:spPr>
      </p:pic>
      <p:pic>
        <p:nvPicPr>
          <p:cNvPr id="8" name="图片 7">
            <a:extLst>
              <a:ext uri="{FF2B5EF4-FFF2-40B4-BE49-F238E27FC236}">
                <a16:creationId xmlns:a16="http://schemas.microsoft.com/office/drawing/2014/main" id="{BA36BD22-006A-936D-5378-85601B7209A9}"/>
              </a:ext>
            </a:extLst>
          </p:cNvPr>
          <p:cNvPicPr>
            <a:picLocks noChangeAspect="1"/>
          </p:cNvPicPr>
          <p:nvPr/>
        </p:nvPicPr>
        <p:blipFill>
          <a:blip r:embed="rId7"/>
          <a:stretch>
            <a:fillRect/>
          </a:stretch>
        </p:blipFill>
        <p:spPr>
          <a:xfrm rot="5400000">
            <a:off x="8088923" y="3240003"/>
            <a:ext cx="2520003" cy="3510667"/>
          </a:xfrm>
          <a:prstGeom prst="rect">
            <a:avLst/>
          </a:prstGeom>
        </p:spPr>
      </p:pic>
      <p:pic>
        <p:nvPicPr>
          <p:cNvPr id="9" name="图片 8">
            <a:extLst>
              <a:ext uri="{FF2B5EF4-FFF2-40B4-BE49-F238E27FC236}">
                <a16:creationId xmlns:a16="http://schemas.microsoft.com/office/drawing/2014/main" id="{82A273D1-9568-E354-D819-C4CF189657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 y="0"/>
            <a:ext cx="1085445" cy="1080000"/>
          </a:xfrm>
          <a:prstGeom prst="rect">
            <a:avLst/>
          </a:prstGeom>
        </p:spPr>
      </p:pic>
      <p:pic>
        <p:nvPicPr>
          <p:cNvPr id="10" name="图片 9">
            <a:extLst>
              <a:ext uri="{FF2B5EF4-FFF2-40B4-BE49-F238E27FC236}">
                <a16:creationId xmlns:a16="http://schemas.microsoft.com/office/drawing/2014/main" id="{05380B62-7F83-DE7F-C497-FD50E74A3E4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5450" y="0"/>
            <a:ext cx="888554" cy="1080000"/>
          </a:xfrm>
          <a:prstGeom prst="rect">
            <a:avLst/>
          </a:prstGeom>
        </p:spPr>
      </p:pic>
    </p:spTree>
    <p:extLst>
      <p:ext uri="{BB962C8B-B14F-4D97-AF65-F5344CB8AC3E}">
        <p14:creationId xmlns:p14="http://schemas.microsoft.com/office/powerpoint/2010/main" val="4166029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20AC1-51CC-6499-49F9-3C807FDD836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5C1C599-BB4D-434B-21EA-4A497357E5F5}"/>
              </a:ext>
            </a:extLst>
          </p:cNvPr>
          <p:cNvSpPr>
            <a:spLocks noGrp="1"/>
          </p:cNvSpPr>
          <p:nvPr>
            <p:ph type="title"/>
          </p:nvPr>
        </p:nvSpPr>
        <p:spPr>
          <a:xfrm>
            <a:off x="0" y="360000"/>
            <a:ext cx="12192000" cy="535531"/>
          </a:xfrm>
        </p:spPr>
        <p:txBody>
          <a:bodyPr wrap="square">
            <a:spAutoFit/>
          </a:bodyPr>
          <a:lstStyle/>
          <a:p>
            <a:pPr algn="ctr"/>
            <a:r>
              <a:rPr lang="en-US" altLang="zh-CN" sz="3200" dirty="0">
                <a:latin typeface="Comic Sans MS" panose="030F0902030302020204" pitchFamily="66" charset="0"/>
                <a:ea typeface="Cambria Math" panose="02040503050406030204" pitchFamily="18" charset="0"/>
              </a:rPr>
              <a:t>Background analysis</a:t>
            </a:r>
            <a:endParaRPr lang="zh-CN" altLang="en-US" sz="3200" dirty="0">
              <a:latin typeface="Comic Sans MS" panose="030F0902030302020204" pitchFamily="66" charset="0"/>
            </a:endParaRPr>
          </a:p>
        </p:txBody>
      </p:sp>
      <p:sp>
        <p:nvSpPr>
          <p:cNvPr id="4" name="日期占位符 3">
            <a:extLst>
              <a:ext uri="{FF2B5EF4-FFF2-40B4-BE49-F238E27FC236}">
                <a16:creationId xmlns:a16="http://schemas.microsoft.com/office/drawing/2014/main" id="{0216095C-8D19-21F4-4395-2AD7851F02BF}"/>
              </a:ext>
            </a:extLst>
          </p:cNvPr>
          <p:cNvSpPr>
            <a:spLocks noGrp="1"/>
          </p:cNvSpPr>
          <p:nvPr>
            <p:ph type="dt" sz="half" idx="10"/>
          </p:nvPr>
        </p:nvSpPr>
        <p:spPr/>
        <p:txBody>
          <a:bodyPr/>
          <a:lstStyle/>
          <a:p>
            <a:fld id="{A35CD19C-06E9-4AAC-B80C-DE4C22E21A18}" type="datetime1">
              <a:rPr lang="zh-CN" altLang="en-US" smtClean="0"/>
              <a:t>2025/7/29</a:t>
            </a:fld>
            <a:endParaRPr lang="zh-CN" altLang="en-US"/>
          </a:p>
        </p:txBody>
      </p:sp>
      <p:sp>
        <p:nvSpPr>
          <p:cNvPr id="5" name="页脚占位符 4">
            <a:extLst>
              <a:ext uri="{FF2B5EF4-FFF2-40B4-BE49-F238E27FC236}">
                <a16:creationId xmlns:a16="http://schemas.microsoft.com/office/drawing/2014/main" id="{F854975D-00EC-AF2E-A548-C1EAB1594EBC}"/>
              </a:ext>
            </a:extLst>
          </p:cNvPr>
          <p:cNvSpPr>
            <a:spLocks noGrp="1"/>
          </p:cNvSpPr>
          <p:nvPr>
            <p:ph type="ftr" sz="quarter" idx="11"/>
          </p:nvPr>
        </p:nvSpPr>
        <p:spPr/>
        <p:txBody>
          <a:bodyPr/>
          <a:lstStyle/>
          <a:p>
            <a:r>
              <a:rPr lang="en-US" altLang="zh-CN"/>
              <a:t>Examination of T/CP Invariance</a:t>
            </a:r>
            <a:endParaRPr lang="zh-CN" altLang="en-US"/>
          </a:p>
        </p:txBody>
      </p:sp>
      <p:sp>
        <p:nvSpPr>
          <p:cNvPr id="6" name="灯片编号占位符 5">
            <a:extLst>
              <a:ext uri="{FF2B5EF4-FFF2-40B4-BE49-F238E27FC236}">
                <a16:creationId xmlns:a16="http://schemas.microsoft.com/office/drawing/2014/main" id="{A5C11EC4-7035-6B12-E671-604F3B5BB70C}"/>
              </a:ext>
            </a:extLst>
          </p:cNvPr>
          <p:cNvSpPr>
            <a:spLocks noGrp="1"/>
          </p:cNvSpPr>
          <p:nvPr>
            <p:ph type="sldNum" sz="quarter" idx="12"/>
          </p:nvPr>
        </p:nvSpPr>
        <p:spPr/>
        <p:txBody>
          <a:bodyPr/>
          <a:lstStyle/>
          <a:p>
            <a:fld id="{33038C33-7068-4225-BE1B-FBEE078717E7}" type="slidenum">
              <a:rPr lang="zh-CN" altLang="en-US" smtClean="0"/>
              <a:t>36</a:t>
            </a:fld>
            <a:endParaRPr lang="zh-CN" altLang="en-US"/>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A9322BB5-E4B3-F09E-3773-BA4E83F149F2}"/>
                  </a:ext>
                </a:extLst>
              </p:cNvPr>
              <p:cNvSpPr txBox="1"/>
              <p:nvPr/>
            </p:nvSpPr>
            <p:spPr>
              <a:xfrm>
                <a:off x="0" y="1080000"/>
                <a:ext cx="12192000" cy="2173159"/>
              </a:xfrm>
              <a:prstGeom prst="rect">
                <a:avLst/>
              </a:prstGeom>
              <a:noFill/>
            </p:spPr>
            <p:txBody>
              <a:bodyPr wrap="square" lIns="360000" rtlCol="0">
                <a:spAutoFit/>
              </a:bodyPr>
              <a:lstStyle/>
              <a:p>
                <a:pPr marL="285750" indent="-285750">
                  <a:buFont typeface="Wingdings" pitchFamily="2" charset="2"/>
                  <a:buChar char="Ø"/>
                </a:pPr>
                <a:r>
                  <a:rPr lang="en" altLang="zh-CN" sz="2000" dirty="0">
                    <a:latin typeface="Comic Sans MS" panose="030F0902030302020204" pitchFamily="66" charset="0"/>
                  </a:rPr>
                  <a:t>The statistical uncertainty of </a:t>
                </a:r>
                <a14:m>
                  <m:oMath xmlns:m="http://schemas.openxmlformats.org/officeDocument/2006/math">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𝜏</m:t>
                        </m:r>
                      </m:e>
                      <m:sup>
                        <m:r>
                          <a:rPr lang="en-US" altLang="zh-CN" sz="2000" i="1">
                            <a:latin typeface="Cambria Math" panose="02040503050406030204" pitchFamily="18" charset="0"/>
                          </a:rPr>
                          <m:t>+</m:t>
                        </m:r>
                      </m:sup>
                    </m:sSup>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𝜏</m:t>
                        </m:r>
                      </m:e>
                      <m:sup>
                        <m:r>
                          <a:rPr lang="en-US" altLang="zh-CN" sz="2000" i="1">
                            <a:latin typeface="Cambria Math" panose="02040503050406030204" pitchFamily="18" charset="0"/>
                          </a:rPr>
                          <m:t>−</m:t>
                        </m:r>
                      </m:sup>
                    </m:sSup>
                    <m:r>
                      <a:rPr lang="en-US" altLang="zh-CN" sz="2000" i="1">
                        <a:latin typeface="Cambria Math" panose="02040503050406030204" pitchFamily="18" charset="0"/>
                      </a:rPr>
                      <m:t>→</m:t>
                    </m:r>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𝑒</m:t>
                        </m:r>
                      </m:e>
                      <m:sup>
                        <m:r>
                          <a:rPr lang="en-US" altLang="zh-CN" sz="2000" i="1">
                            <a:latin typeface="Cambria Math" panose="02040503050406030204" pitchFamily="18" charset="0"/>
                          </a:rPr>
                          <m:t>+</m:t>
                        </m:r>
                      </m:sup>
                    </m:sSup>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𝜋</m:t>
                        </m:r>
                      </m:e>
                      <m:sup>
                        <m:r>
                          <a:rPr lang="en-US" altLang="zh-CN" sz="2000" i="1">
                            <a:latin typeface="Cambria Math" panose="02040503050406030204" pitchFamily="18" charset="0"/>
                          </a:rPr>
                          <m:t>−</m:t>
                        </m:r>
                      </m:sup>
                    </m:sSup>
                    <m:r>
                      <a:rPr lang="en-US" altLang="zh-CN" sz="2000" i="1">
                        <a:latin typeface="Cambria Math" panose="02040503050406030204" pitchFamily="18" charset="0"/>
                      </a:rPr>
                      <m:t>3</m:t>
                    </m:r>
                    <m:r>
                      <a:rPr lang="en-US" altLang="zh-CN" sz="2000" i="1">
                        <a:latin typeface="Cambria Math" panose="02040503050406030204" pitchFamily="18" charset="0"/>
                      </a:rPr>
                      <m:t>𝜈</m:t>
                    </m:r>
                    <m:r>
                      <a:rPr lang="en-US" altLang="zh-CN" sz="2000" i="1">
                        <a:latin typeface="Cambria Math" panose="02040503050406030204" pitchFamily="18" charset="0"/>
                      </a:rPr>
                      <m:t>+</m:t>
                    </m:r>
                    <m:r>
                      <a:rPr lang="en-US" altLang="zh-CN" sz="2000" i="1">
                        <a:latin typeface="Cambria Math" panose="02040503050406030204" pitchFamily="18" charset="0"/>
                      </a:rPr>
                      <m:t>𝑐</m:t>
                    </m:r>
                    <m:r>
                      <a:rPr lang="en-US" altLang="zh-CN" sz="2000" i="1">
                        <a:latin typeface="Cambria Math" panose="02040503050406030204" pitchFamily="18" charset="0"/>
                      </a:rPr>
                      <m:t>.</m:t>
                    </m:r>
                    <m:r>
                      <a:rPr lang="en-US" altLang="zh-CN" sz="2000" i="1">
                        <a:latin typeface="Cambria Math" panose="02040503050406030204" pitchFamily="18" charset="0"/>
                      </a:rPr>
                      <m:t>𝑐</m:t>
                    </m:r>
                    <m:r>
                      <a:rPr lang="en-US" altLang="zh-CN" sz="2000" i="1">
                        <a:latin typeface="Cambria Math" panose="02040503050406030204" pitchFamily="18" charset="0"/>
                      </a:rPr>
                      <m:t>.</m:t>
                    </m:r>
                  </m:oMath>
                </a14:m>
                <a:r>
                  <a:rPr lang="en-US" altLang="zh-CN" sz="2000" dirty="0">
                    <a:latin typeface="Comic Sans MS" panose="030F0902030302020204" pitchFamily="66" charset="0"/>
                  </a:rPr>
                  <a:t> can be defined as </a:t>
                </a:r>
              </a:p>
              <a:p>
                <a:pPr/>
                <a14:m>
                  <m:oMathPara xmlns:m="http://schemas.openxmlformats.org/officeDocument/2006/math">
                    <m:oMathParaPr>
                      <m:jc m:val="centerGroup"/>
                    </m:oMathParaPr>
                    <m:oMath xmlns:m="http://schemas.openxmlformats.org/officeDocument/2006/math">
                      <m:r>
                        <m:rPr>
                          <m:sty m:val="p"/>
                        </m:rPr>
                        <a:rPr lang="en-US" altLang="zh-CN" sz="2000" b="0" i="0" smtClean="0">
                          <a:latin typeface="Cambria Math" panose="02040503050406030204" pitchFamily="18" charset="0"/>
                        </a:rPr>
                        <m:t>Δ</m:t>
                      </m:r>
                      <m:r>
                        <a:rPr lang="en-US" altLang="zh-CN" sz="2000" b="0" i="1" smtClean="0">
                          <a:latin typeface="Cambria Math" panose="02040503050406030204" pitchFamily="18" charset="0"/>
                          <a:ea typeface="Cambria Math" panose="02040503050406030204" pitchFamily="18" charset="0"/>
                        </a:rPr>
                        <m:t>𝜉</m:t>
                      </m:r>
                      <m:r>
                        <a:rPr lang="en-US" altLang="zh-CN" sz="2000" b="0" i="1" smtClean="0">
                          <a:latin typeface="Cambria Math" panose="02040503050406030204" pitchFamily="18" charset="0"/>
                          <a:ea typeface="Cambria Math" panose="02040503050406030204" pitchFamily="18" charset="0"/>
                        </a:rPr>
                        <m:t>=</m:t>
                      </m:r>
                      <m:sSub>
                        <m:sSubPr>
                          <m:ctrlPr>
                            <a:rPr lang="en-US" altLang="zh-CN" sz="2000" i="1">
                              <a:latin typeface="Cambria Math" panose="02040503050406030204" pitchFamily="18" charset="0"/>
                              <a:ea typeface="Cambria Math" panose="02040503050406030204" pitchFamily="18" charset="0"/>
                            </a:rPr>
                          </m:ctrlPr>
                        </m:sSubPr>
                        <m:e>
                          <m:r>
                            <a:rPr lang="en-US" altLang="zh-CN" sz="2000" i="1">
                              <a:latin typeface="Cambria Math" panose="02040503050406030204" pitchFamily="18" charset="0"/>
                              <a:ea typeface="Cambria Math" panose="02040503050406030204" pitchFamily="18" charset="0"/>
                            </a:rPr>
                            <m:t>𝑘</m:t>
                          </m:r>
                        </m:e>
                        <m:sub>
                          <m:r>
                            <a:rPr lang="en-US" altLang="zh-CN" sz="2000" i="1">
                              <a:latin typeface="Cambria Math" panose="02040503050406030204" pitchFamily="18" charset="0"/>
                              <a:ea typeface="Cambria Math" panose="02040503050406030204" pitchFamily="18" charset="0"/>
                            </a:rPr>
                            <m:t>𝜋</m:t>
                          </m:r>
                        </m:sub>
                      </m:sSub>
                      <m:f>
                        <m:fPr>
                          <m:type m:val="lin"/>
                          <m:ctrlPr>
                            <a:rPr lang="en-US" altLang="zh-CN" sz="2000" i="1" smtClean="0">
                              <a:latin typeface="Cambria Math" panose="02040503050406030204" pitchFamily="18" charset="0"/>
                              <a:ea typeface="Cambria Math" panose="02040503050406030204" pitchFamily="18" charset="0"/>
                            </a:rPr>
                          </m:ctrlPr>
                        </m:fPr>
                        <m:num>
                          <m:rad>
                            <m:radPr>
                              <m:degHide m:val="on"/>
                              <m:ctrlPr>
                                <a:rPr lang="en-US" altLang="zh-CN" sz="2000" i="1">
                                  <a:latin typeface="Cambria Math" panose="02040503050406030204" pitchFamily="18" charset="0"/>
                                  <a:ea typeface="Cambria Math" panose="02040503050406030204" pitchFamily="18" charset="0"/>
                                </a:rPr>
                              </m:ctrlPr>
                            </m:radPr>
                            <m:deg/>
                            <m:e>
                              <m:r>
                                <a:rPr lang="en-US" altLang="zh-CN" sz="2000" i="1">
                                  <a:latin typeface="Cambria Math" panose="02040503050406030204" pitchFamily="18" charset="0"/>
                                  <a:ea typeface="Cambria Math" panose="02040503050406030204" pitchFamily="18" charset="0"/>
                                </a:rPr>
                                <m:t>2</m:t>
                              </m:r>
                              <m:sSub>
                                <m:sSubPr>
                                  <m:ctrlPr>
                                    <a:rPr lang="en-US" altLang="zh-CN" sz="2000" i="1">
                                      <a:latin typeface="Cambria Math" panose="02040503050406030204" pitchFamily="18" charset="0"/>
                                      <a:ea typeface="Cambria Math" panose="02040503050406030204" pitchFamily="18" charset="0"/>
                                    </a:rPr>
                                  </m:ctrlPr>
                                </m:sSubPr>
                                <m:e>
                                  <m:r>
                                    <a:rPr lang="en-US" altLang="zh-CN" sz="2000" i="1">
                                      <a:latin typeface="Cambria Math" panose="02040503050406030204" pitchFamily="18" charset="0"/>
                                      <a:ea typeface="Cambria Math" panose="02040503050406030204" pitchFamily="18" charset="0"/>
                                    </a:rPr>
                                    <m:t>𝛼</m:t>
                                  </m:r>
                                </m:e>
                                <m:sub>
                                  <m:r>
                                    <a:rPr lang="en-US" altLang="zh-CN" sz="2000" i="1">
                                      <a:latin typeface="Cambria Math" panose="02040503050406030204" pitchFamily="18" charset="0"/>
                                      <a:ea typeface="Cambria Math" panose="02040503050406030204" pitchFamily="18" charset="0"/>
                                    </a:rPr>
                                    <m:t>𝑋</m:t>
                                  </m:r>
                                </m:sub>
                              </m:sSub>
                              <m:d>
                                <m:dPr>
                                  <m:ctrlPr>
                                    <a:rPr lang="en-US" altLang="zh-CN" sz="2000" i="1">
                                      <a:latin typeface="Cambria Math" panose="02040503050406030204" pitchFamily="18" charset="0"/>
                                      <a:ea typeface="Cambria Math" panose="02040503050406030204" pitchFamily="18" charset="0"/>
                                    </a:rPr>
                                  </m:ctrlPr>
                                </m:dPr>
                                <m:e>
                                  <m:r>
                                    <a:rPr lang="en-US" altLang="zh-CN" sz="2000" i="1">
                                      <a:latin typeface="Cambria Math" panose="02040503050406030204" pitchFamily="18" charset="0"/>
                                      <a:ea typeface="Cambria Math" panose="02040503050406030204" pitchFamily="18" charset="0"/>
                                    </a:rPr>
                                    <m:t>1+</m:t>
                                  </m:r>
                                  <m:sSub>
                                    <m:sSubPr>
                                      <m:ctrlPr>
                                        <a:rPr lang="en-US" altLang="zh-CN" sz="2000" i="1">
                                          <a:latin typeface="Cambria Math" panose="02040503050406030204" pitchFamily="18" charset="0"/>
                                          <a:ea typeface="Cambria Math" panose="02040503050406030204" pitchFamily="18" charset="0"/>
                                        </a:rPr>
                                      </m:ctrlPr>
                                    </m:sSubPr>
                                    <m:e>
                                      <m:r>
                                        <a:rPr lang="en-US" altLang="zh-CN" sz="2000" i="1">
                                          <a:latin typeface="Cambria Math" panose="02040503050406030204" pitchFamily="18" charset="0"/>
                                          <a:ea typeface="Cambria Math" panose="02040503050406030204" pitchFamily="18" charset="0"/>
                                        </a:rPr>
                                        <m:t>𝛼</m:t>
                                      </m:r>
                                    </m:e>
                                    <m:sub>
                                      <m:r>
                                        <a:rPr lang="en-US" altLang="zh-CN" sz="2000" i="1">
                                          <a:latin typeface="Cambria Math" panose="02040503050406030204" pitchFamily="18" charset="0"/>
                                          <a:ea typeface="Cambria Math" panose="02040503050406030204" pitchFamily="18" charset="0"/>
                                        </a:rPr>
                                        <m:t>𝑋</m:t>
                                      </m:r>
                                    </m:sub>
                                  </m:sSub>
                                </m:e>
                              </m:d>
                            </m:e>
                          </m:rad>
                        </m:num>
                        <m:den>
                          <m:rad>
                            <m:radPr>
                              <m:degHide m:val="on"/>
                              <m:ctrlPr>
                                <a:rPr lang="en-US" altLang="zh-CN" sz="2000" i="1">
                                  <a:latin typeface="Cambria Math" panose="02040503050406030204" pitchFamily="18" charset="0"/>
                                  <a:ea typeface="Cambria Math" panose="02040503050406030204" pitchFamily="18" charset="0"/>
                                </a:rPr>
                              </m:ctrlPr>
                            </m:radPr>
                            <m:deg/>
                            <m:e>
                              <m:sSubSup>
                                <m:sSubSupPr>
                                  <m:ctrlPr>
                                    <a:rPr lang="en-US" altLang="zh-CN" sz="2000" i="1">
                                      <a:latin typeface="Cambria Math" panose="02040503050406030204" pitchFamily="18" charset="0"/>
                                      <a:ea typeface="Cambria Math" panose="02040503050406030204" pitchFamily="18" charset="0"/>
                                    </a:rPr>
                                  </m:ctrlPr>
                                </m:sSubSupPr>
                                <m:e>
                                  <m:r>
                                    <a:rPr lang="en-US" altLang="zh-CN" sz="2000" i="1">
                                      <a:latin typeface="Cambria Math" panose="02040503050406030204" pitchFamily="18" charset="0"/>
                                      <a:ea typeface="Cambria Math" panose="02040503050406030204" pitchFamily="18" charset="0"/>
                                    </a:rPr>
                                    <m:t>𝑁</m:t>
                                  </m:r>
                                </m:e>
                                <m:sub>
                                  <m:r>
                                    <a:rPr lang="en-US" altLang="zh-CN" sz="2000" i="1">
                                      <a:latin typeface="Cambria Math" panose="02040503050406030204" pitchFamily="18" charset="0"/>
                                      <a:ea typeface="Cambria Math" panose="02040503050406030204" pitchFamily="18" charset="0"/>
                                    </a:rPr>
                                    <m:t>𝜇</m:t>
                                  </m:r>
                                </m:sub>
                                <m:sup>
                                  <m:r>
                                    <a:rPr lang="en-US" altLang="zh-CN" sz="2000" i="1">
                                      <a:latin typeface="Cambria Math" panose="02040503050406030204" pitchFamily="18" charset="0"/>
                                      <a:ea typeface="Cambria Math" panose="02040503050406030204" pitchFamily="18" charset="0"/>
                                    </a:rPr>
                                    <m:t>𝑜𝑏𝑠</m:t>
                                  </m:r>
                                </m:sup>
                              </m:sSubSup>
                            </m:e>
                          </m:rad>
                        </m:den>
                      </m:f>
                    </m:oMath>
                  </m:oMathPara>
                </a14:m>
                <a:endParaRPr lang="en-US" altLang="zh-CN" sz="2000" dirty="0">
                  <a:latin typeface="Comic Sans MS" panose="030F0902030302020204" pitchFamily="66" charset="0"/>
                </a:endParaRPr>
              </a:p>
              <a:p>
                <a:r>
                  <a:rPr lang="en-US" altLang="zh-CN" sz="2000" dirty="0">
                    <a:latin typeface="Comic Sans MS" panose="030F0902030302020204" pitchFamily="66" charset="0"/>
                  </a:rPr>
                  <a:t> </a:t>
                </a:r>
                <a:r>
                  <a:rPr lang="en-US" altLang="zh-CN" dirty="0">
                    <a:latin typeface="Comic Sans MS" panose="030F0902030302020204" pitchFamily="66" charset="0"/>
                  </a:rPr>
                  <a:t>Where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𝜋</m:t>
                        </m:r>
                      </m:sub>
                    </m:sSub>
                  </m:oMath>
                </a14:m>
                <a:r>
                  <a:rPr lang="el-GR" altLang="zh-CN" dirty="0"/>
                  <a:t> </a:t>
                </a:r>
                <a:r>
                  <a:rPr lang="en" altLang="zh-CN" dirty="0">
                    <a:latin typeface="Comic Sans MS" panose="030F0902030302020204" pitchFamily="66" charset="0"/>
                  </a:rPr>
                  <a:t>being the probabilities of a pion to be classified as a muon; </a:t>
                </a:r>
                <a14:m>
                  <m:oMath xmlns:m="http://schemas.openxmlformats.org/officeDocument/2006/math">
                    <m:r>
                      <a:rPr lang="en-US" altLang="zh-CN" b="0" i="1" smtClean="0">
                        <a:latin typeface="Cambria Math" panose="02040503050406030204" pitchFamily="18" charset="0"/>
                      </a:rPr>
                      <m:t>𝑋</m:t>
                    </m:r>
                    <m:r>
                      <a:rPr lang="en-US" altLang="zh-CN" b="0" i="1" smtClean="0">
                        <a:latin typeface="Cambria Math" panose="02040503050406030204" pitchFamily="18" charset="0"/>
                      </a:rPr>
                      <m:t>=</m:t>
                    </m:r>
                    <m:r>
                      <a:rPr lang="en-US" altLang="zh-CN" b="0" i="1" smtClean="0">
                        <a:latin typeface="Cambria Math" panose="02040503050406030204" pitchFamily="18" charset="0"/>
                      </a:rPr>
                      <m:t>𝜇</m:t>
                    </m:r>
                    <m:r>
                      <a:rPr lang="en-US" altLang="zh-CN" b="0" i="1" smtClean="0">
                        <a:latin typeface="Cambria Math" panose="02040503050406030204" pitchFamily="18" charset="0"/>
                      </a:rPr>
                      <m:t>+</m:t>
                    </m:r>
                    <m:r>
                      <a:rPr lang="en-US" altLang="zh-CN" b="0" i="1" smtClean="0">
                        <a:latin typeface="Cambria Math" panose="02040503050406030204" pitchFamily="18" charset="0"/>
                      </a:rPr>
                      <m:t>𝜋</m:t>
                    </m:r>
                  </m:oMath>
                </a14:m>
                <a:r>
                  <a:rPr lang="en" altLang="zh-CN" dirty="0">
                    <a:latin typeface="Comic Sans MS" panose="030F0902030302020204" pitchFamily="66" charset="0"/>
                  </a:rPr>
                  <a:t>; </a:t>
                </a:r>
                <a14:m>
                  <m:oMath xmlns:m="http://schemas.openxmlformats.org/officeDocument/2006/math">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𝛼</m:t>
                        </m:r>
                      </m:e>
                      <m:sub>
                        <m:r>
                          <a:rPr lang="en-US" altLang="zh-CN" i="1">
                            <a:latin typeface="Cambria Math" panose="02040503050406030204" pitchFamily="18" charset="0"/>
                            <a:ea typeface="Cambria Math" panose="02040503050406030204" pitchFamily="18" charset="0"/>
                          </a:rPr>
                          <m:t>𝑋</m:t>
                        </m:r>
                      </m:sub>
                    </m:sSub>
                    <m:r>
                      <a:rPr lang="en-US" altLang="zh-CN" i="1">
                        <a:latin typeface="Cambria Math" panose="02040503050406030204" pitchFamily="18" charset="0"/>
                        <a:ea typeface="Cambria Math" panose="02040503050406030204" pitchFamily="18" charset="0"/>
                      </a:rPr>
                      <m:t>=</m:t>
                    </m:r>
                    <m:f>
                      <m:fPr>
                        <m:type m:val="lin"/>
                        <m:ctrlPr>
                          <a:rPr lang="en-US" altLang="zh-CN" i="1">
                            <a:latin typeface="Cambria Math" panose="02040503050406030204" pitchFamily="18" charset="0"/>
                            <a:ea typeface="Cambria Math" panose="02040503050406030204" pitchFamily="18" charset="0"/>
                          </a:rPr>
                        </m:ctrlPr>
                      </m:fPr>
                      <m:num>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m:t>
                            </m:r>
                            <m:r>
                              <a:rPr lang="en-US" altLang="zh-CN" i="1">
                                <a:latin typeface="Cambria Math" panose="02040503050406030204" pitchFamily="18" charset="0"/>
                              </a:rPr>
                              <m:t>𝑁</m:t>
                            </m:r>
                          </m:e>
                          <m:sub>
                            <m:r>
                              <a:rPr lang="en-US" altLang="zh-CN" i="1">
                                <a:latin typeface="Cambria Math" panose="02040503050406030204" pitchFamily="18" charset="0"/>
                              </a:rPr>
                              <m:t>𝑋</m:t>
                            </m:r>
                          </m:sub>
                          <m:sup>
                            <m:r>
                              <a:rPr lang="en-US" altLang="zh-CN" i="1">
                                <a:latin typeface="Cambria Math" panose="02040503050406030204" pitchFamily="18" charset="0"/>
                              </a:rPr>
                              <m:t>𝑜𝑏𝑠</m:t>
                            </m:r>
                          </m:sup>
                        </m:sSubSup>
                        <m:r>
                          <a:rPr lang="en-US" altLang="zh-CN" i="1">
                            <a:latin typeface="Cambria Math" panose="02040503050406030204" pitchFamily="18" charset="0"/>
                          </a:rPr>
                          <m:t>;&gt;)</m:t>
                        </m:r>
                      </m:num>
                      <m:den>
                        <m:r>
                          <a:rPr lang="en-US" altLang="zh-CN" i="1">
                            <a:latin typeface="Cambria Math" panose="02040503050406030204" pitchFamily="18" charset="0"/>
                            <a:ea typeface="Cambria Math" panose="02040503050406030204" pitchFamily="18" charset="0"/>
                          </a:rPr>
                          <m:t>(</m:t>
                        </m:r>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𝑁</m:t>
                            </m:r>
                          </m:e>
                          <m:sub>
                            <m:r>
                              <a:rPr lang="en-US" altLang="zh-CN" i="1">
                                <a:latin typeface="Cambria Math" panose="02040503050406030204" pitchFamily="18" charset="0"/>
                              </a:rPr>
                              <m:t>𝜇</m:t>
                            </m:r>
                          </m:sub>
                          <m:sup>
                            <m:r>
                              <a:rPr lang="en-US" altLang="zh-CN" i="1">
                                <a:latin typeface="Cambria Math" panose="02040503050406030204" pitchFamily="18" charset="0"/>
                              </a:rPr>
                              <m:t>𝑜𝑏𝑠</m:t>
                            </m:r>
                          </m:sup>
                        </m:sSubSup>
                      </m:den>
                    </m:f>
                    <m:r>
                      <a:rPr lang="en-US" altLang="zh-CN" i="1">
                        <a:latin typeface="Cambria Math" panose="02040503050406030204" pitchFamily="18" charset="0"/>
                        <a:ea typeface="Cambria Math" panose="02040503050406030204" pitchFamily="18" charset="0"/>
                      </a:rPr>
                      <m:t>;&gt;)</m:t>
                    </m:r>
                  </m:oMath>
                </a14:m>
                <a:r>
                  <a:rPr lang="en" altLang="zh-CN" dirty="0">
                    <a:latin typeface="Comic Sans MS" panose="030F0902030302020204" pitchFamily="66" charset="0"/>
                  </a:rPr>
                  <a:t>.</a:t>
                </a:r>
              </a:p>
              <a:p>
                <a:endParaRPr lang="en" altLang="zh-CN" dirty="0">
                  <a:latin typeface="Comic Sans MS" panose="030F0902030302020204" pitchFamily="66" charset="0"/>
                </a:endParaRPr>
              </a:p>
              <a:p>
                <a:r>
                  <a:rPr lang="en" altLang="zh-CN" dirty="0">
                    <a:latin typeface="Comic Sans MS" panose="030F0902030302020204" pitchFamily="66" charset="0"/>
                  </a:rPr>
                  <a:t>So </a:t>
                </a:r>
              </a:p>
              <a:p>
                <a:r>
                  <a:rPr lang="en" altLang="zh-CN" dirty="0">
                    <a:latin typeface="Comic Sans MS" panose="030F0902030302020204" pitchFamily="66" charset="0"/>
                  </a:rPr>
                  <a:t>---reference: </a:t>
                </a:r>
                <a:r>
                  <a:rPr lang="en" altLang="zh-CN" dirty="0">
                    <a:latin typeface="Comic Sans MS" panose="030F0902030302020204" pitchFamily="66" charset="0"/>
                    <a:hlinkClick r:id="rId2">
                      <a:extLst>
                        <a:ext uri="{A12FA001-AC4F-418D-AE19-62706E023703}">
                          <ahyp:hlinkClr xmlns:ahyp="http://schemas.microsoft.com/office/drawing/2018/hyperlinkcolor" val="tx"/>
                        </a:ext>
                      </a:extLst>
                    </a:hlinkClick>
                  </a:rPr>
                  <a:t>arXiv:hep-ex/9711013</a:t>
                </a:r>
                <a:endParaRPr lang="en" altLang="zh-CN" dirty="0">
                  <a:latin typeface="Comic Sans MS" panose="030F0902030302020204" pitchFamily="66" charset="0"/>
                </a:endParaRPr>
              </a:p>
            </p:txBody>
          </p:sp>
        </mc:Choice>
        <mc:Fallback xmlns="">
          <p:sp>
            <p:nvSpPr>
              <p:cNvPr id="12" name="文本框 11">
                <a:extLst>
                  <a:ext uri="{FF2B5EF4-FFF2-40B4-BE49-F238E27FC236}">
                    <a16:creationId xmlns:a16="http://schemas.microsoft.com/office/drawing/2014/main" id="{A9322BB5-E4B3-F09E-3773-BA4E83F149F2}"/>
                  </a:ext>
                </a:extLst>
              </p:cNvPr>
              <p:cNvSpPr txBox="1">
                <a:spLocks noRot="1" noChangeAspect="1" noMove="1" noResize="1" noEditPoints="1" noAdjustHandles="1" noChangeArrowheads="1" noChangeShapeType="1" noTextEdit="1"/>
              </p:cNvSpPr>
              <p:nvPr/>
            </p:nvSpPr>
            <p:spPr>
              <a:xfrm>
                <a:off x="0" y="1080000"/>
                <a:ext cx="12192000" cy="2173159"/>
              </a:xfrm>
              <a:prstGeom prst="rect">
                <a:avLst/>
              </a:prstGeom>
              <a:blipFill>
                <a:blip r:embed="rId3"/>
                <a:stretch>
                  <a:fillRect t="-7514" b="-4046"/>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B3C10687-F6D8-3AC8-DFA3-DA9D189128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 y="0"/>
            <a:ext cx="1085445" cy="1080000"/>
          </a:xfrm>
          <a:prstGeom prst="rect">
            <a:avLst/>
          </a:prstGeom>
        </p:spPr>
      </p:pic>
      <p:pic>
        <p:nvPicPr>
          <p:cNvPr id="7" name="图片 6">
            <a:extLst>
              <a:ext uri="{FF2B5EF4-FFF2-40B4-BE49-F238E27FC236}">
                <a16:creationId xmlns:a16="http://schemas.microsoft.com/office/drawing/2014/main" id="{6AB5BC63-9026-52DF-AA1F-317C656AB0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5450" y="0"/>
            <a:ext cx="888554" cy="1080000"/>
          </a:xfrm>
          <a:prstGeom prst="rect">
            <a:avLst/>
          </a:prstGeom>
        </p:spPr>
      </p:pic>
    </p:spTree>
    <p:extLst>
      <p:ext uri="{BB962C8B-B14F-4D97-AF65-F5344CB8AC3E}">
        <p14:creationId xmlns:p14="http://schemas.microsoft.com/office/powerpoint/2010/main" val="8293133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8D76F-B0DF-3841-6BF9-A826B491DE6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FFA1606-FFF2-F901-9E1C-A42C9AC7ED5B}"/>
              </a:ext>
            </a:extLst>
          </p:cNvPr>
          <p:cNvSpPr>
            <a:spLocks noGrp="1"/>
          </p:cNvSpPr>
          <p:nvPr>
            <p:ph type="title"/>
          </p:nvPr>
        </p:nvSpPr>
        <p:spPr>
          <a:xfrm>
            <a:off x="0" y="360000"/>
            <a:ext cx="12192000" cy="535531"/>
          </a:xfrm>
        </p:spPr>
        <p:txBody>
          <a:bodyPr wrap="square">
            <a:spAutoFit/>
          </a:bodyPr>
          <a:lstStyle/>
          <a:p>
            <a:pPr algn="ctr"/>
            <a:r>
              <a:rPr lang="en-US" altLang="zh-CN" sz="3200" dirty="0">
                <a:latin typeface="Comic Sans MS" panose="030F0902030302020204" pitchFamily="66" charset="0"/>
                <a:ea typeface="Cambria Math" panose="02040503050406030204" pitchFamily="18" charset="0"/>
              </a:rPr>
              <a:t>Background analysis</a:t>
            </a:r>
            <a:endParaRPr lang="zh-CN" altLang="en-US" sz="3200" dirty="0">
              <a:latin typeface="Comic Sans MS" panose="030F0902030302020204" pitchFamily="66" charset="0"/>
            </a:endParaRPr>
          </a:p>
        </p:txBody>
      </p:sp>
      <p:sp>
        <p:nvSpPr>
          <p:cNvPr id="4" name="日期占位符 3">
            <a:extLst>
              <a:ext uri="{FF2B5EF4-FFF2-40B4-BE49-F238E27FC236}">
                <a16:creationId xmlns:a16="http://schemas.microsoft.com/office/drawing/2014/main" id="{1509A2E5-A5E8-F018-1466-99056DE91A43}"/>
              </a:ext>
            </a:extLst>
          </p:cNvPr>
          <p:cNvSpPr>
            <a:spLocks noGrp="1"/>
          </p:cNvSpPr>
          <p:nvPr>
            <p:ph type="dt" sz="half" idx="10"/>
          </p:nvPr>
        </p:nvSpPr>
        <p:spPr/>
        <p:txBody>
          <a:bodyPr/>
          <a:lstStyle/>
          <a:p>
            <a:fld id="{A35CD19C-06E9-4AAC-B80C-DE4C22E21A18}" type="datetime1">
              <a:rPr lang="zh-CN" altLang="en-US" smtClean="0"/>
              <a:t>2025/7/29</a:t>
            </a:fld>
            <a:endParaRPr lang="zh-CN" altLang="en-US"/>
          </a:p>
        </p:txBody>
      </p:sp>
      <p:sp>
        <p:nvSpPr>
          <p:cNvPr id="5" name="页脚占位符 4">
            <a:extLst>
              <a:ext uri="{FF2B5EF4-FFF2-40B4-BE49-F238E27FC236}">
                <a16:creationId xmlns:a16="http://schemas.microsoft.com/office/drawing/2014/main" id="{EF75A7A9-5DD5-89F0-F073-FDC277C3BBF8}"/>
              </a:ext>
            </a:extLst>
          </p:cNvPr>
          <p:cNvSpPr>
            <a:spLocks noGrp="1"/>
          </p:cNvSpPr>
          <p:nvPr>
            <p:ph type="ftr" sz="quarter" idx="11"/>
          </p:nvPr>
        </p:nvSpPr>
        <p:spPr/>
        <p:txBody>
          <a:bodyPr/>
          <a:lstStyle/>
          <a:p>
            <a:r>
              <a:rPr lang="en-US" altLang="zh-CN"/>
              <a:t>Examination of T/CP Invariance</a:t>
            </a:r>
            <a:endParaRPr lang="zh-CN" altLang="en-US"/>
          </a:p>
        </p:txBody>
      </p:sp>
      <p:sp>
        <p:nvSpPr>
          <p:cNvPr id="6" name="灯片编号占位符 5">
            <a:extLst>
              <a:ext uri="{FF2B5EF4-FFF2-40B4-BE49-F238E27FC236}">
                <a16:creationId xmlns:a16="http://schemas.microsoft.com/office/drawing/2014/main" id="{522D5425-EC9B-64DB-2D7F-46B72F36AE2D}"/>
              </a:ext>
            </a:extLst>
          </p:cNvPr>
          <p:cNvSpPr>
            <a:spLocks noGrp="1"/>
          </p:cNvSpPr>
          <p:nvPr>
            <p:ph type="sldNum" sz="quarter" idx="12"/>
          </p:nvPr>
        </p:nvSpPr>
        <p:spPr/>
        <p:txBody>
          <a:bodyPr/>
          <a:lstStyle/>
          <a:p>
            <a:fld id="{33038C33-7068-4225-BE1B-FBEE078717E7}" type="slidenum">
              <a:rPr lang="zh-CN" altLang="en-US" smtClean="0"/>
              <a:t>37</a:t>
            </a:fld>
            <a:endParaRPr lang="zh-CN" altLang="en-US"/>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E5729DC2-97F1-C78D-614F-EE5FFEA3F6EB}"/>
                  </a:ext>
                </a:extLst>
              </p:cNvPr>
              <p:cNvSpPr txBox="1"/>
              <p:nvPr/>
            </p:nvSpPr>
            <p:spPr>
              <a:xfrm>
                <a:off x="0" y="1080000"/>
                <a:ext cx="12192000" cy="4555863"/>
              </a:xfrm>
              <a:prstGeom prst="rect">
                <a:avLst/>
              </a:prstGeom>
              <a:noFill/>
            </p:spPr>
            <p:txBody>
              <a:bodyPr wrap="square" lIns="360000" rtlCol="0">
                <a:spAutoFit/>
              </a:bodyPr>
              <a:lstStyle/>
              <a:p>
                <a:pPr marL="342900" indent="-342900">
                  <a:buFont typeface="Wingdings" pitchFamily="2" charset="2"/>
                  <a:buChar char="Ø"/>
                </a:pPr>
                <a:r>
                  <a:rPr kumimoji="1" lang="en-US" altLang="zh-CN" sz="2000" dirty="0">
                    <a:latin typeface="Comic Sans MS" panose="030F0902030302020204" pitchFamily="66" charset="0"/>
                    <a:ea typeface="Cambria Math" panose="02040503050406030204" pitchFamily="18" charset="0"/>
                  </a:rPr>
                  <a:t>Main background: </a:t>
                </a:r>
                <a14:m>
                  <m:oMath xmlns:m="http://schemas.openxmlformats.org/officeDocument/2006/math">
                    <m:r>
                      <m:rPr>
                        <m:nor/>
                      </m:rPr>
                      <a:rPr lang="en-US" altLang="zh-CN" sz="2000" i="0" smtClean="0">
                        <a:latin typeface="Comic Sans MS" panose="030F0902030302020204" pitchFamily="66" charset="0"/>
                      </a:rPr>
                      <m:t>ψ</m:t>
                    </m:r>
                    <m:d>
                      <m:dPr>
                        <m:ctrlPr>
                          <a:rPr lang="en-US" altLang="zh-CN" sz="2000" i="1">
                            <a:latin typeface="Cambria Math" panose="02040503050406030204" pitchFamily="18" charset="0"/>
                          </a:rPr>
                        </m:ctrlPr>
                      </m:dPr>
                      <m:e>
                        <m:r>
                          <m:rPr>
                            <m:nor/>
                          </m:rPr>
                          <a:rPr lang="en-US" altLang="zh-CN" sz="2000" i="0">
                            <a:latin typeface="Comic Sans MS" panose="030F0902030302020204" pitchFamily="66" charset="0"/>
                          </a:rPr>
                          <m:t>2</m:t>
                        </m:r>
                        <m:r>
                          <m:rPr>
                            <m:nor/>
                          </m:rPr>
                          <a:rPr lang="en-US" altLang="zh-CN" sz="2000" i="0">
                            <a:latin typeface="Comic Sans MS" panose="030F0902030302020204" pitchFamily="66" charset="0"/>
                          </a:rPr>
                          <m:t>S</m:t>
                        </m:r>
                      </m:e>
                    </m:d>
                    <m:r>
                      <m:rPr>
                        <m:nor/>
                      </m:rPr>
                      <a:rPr lang="en-US" altLang="zh-CN" sz="2000" i="0">
                        <a:latin typeface="Comic Sans MS" panose="030F0902030302020204" pitchFamily="66" charset="0"/>
                      </a:rPr>
                      <m:t>→</m:t>
                    </m:r>
                    <m:sSup>
                      <m:sSupPr>
                        <m:ctrlPr>
                          <a:rPr lang="en-US" altLang="zh-CN" sz="2000" b="0" i="1" smtClean="0">
                            <a:latin typeface="Cambria Math" panose="02040503050406030204" pitchFamily="18" charset="0"/>
                          </a:rPr>
                        </m:ctrlPr>
                      </m:sSupPr>
                      <m:e>
                        <m:r>
                          <m:rPr>
                            <m:nor/>
                          </m:rPr>
                          <a:rPr lang="en-US" altLang="zh-CN" sz="2000" b="0" i="0" smtClean="0">
                            <a:latin typeface="Comic Sans MS" panose="030F0902030302020204" pitchFamily="66" charset="0"/>
                          </a:rPr>
                          <m:t>τ</m:t>
                        </m:r>
                      </m:e>
                      <m:sup>
                        <m:r>
                          <m:rPr>
                            <m:nor/>
                          </m:rPr>
                          <a:rPr lang="en-US" altLang="zh-CN" sz="2000" b="0" i="0" smtClean="0">
                            <a:latin typeface="Comic Sans MS" panose="030F0902030302020204" pitchFamily="66" charset="0"/>
                          </a:rPr>
                          <m:t>+</m:t>
                        </m:r>
                      </m:sup>
                    </m:sSup>
                    <m:sSup>
                      <m:sSupPr>
                        <m:ctrlPr>
                          <a:rPr lang="en-US" altLang="zh-CN" sz="2000" b="0" i="1" smtClean="0">
                            <a:latin typeface="Cambria Math" panose="02040503050406030204" pitchFamily="18" charset="0"/>
                          </a:rPr>
                        </m:ctrlPr>
                      </m:sSupPr>
                      <m:e>
                        <m:r>
                          <m:rPr>
                            <m:nor/>
                          </m:rPr>
                          <a:rPr lang="en-US" altLang="zh-CN" sz="2000" b="0" i="0" smtClean="0">
                            <a:latin typeface="Comic Sans MS" panose="030F0902030302020204" pitchFamily="66" charset="0"/>
                          </a:rPr>
                          <m:t>τ</m:t>
                        </m:r>
                      </m:e>
                      <m:sup>
                        <m:r>
                          <m:rPr>
                            <m:nor/>
                          </m:rPr>
                          <a:rPr lang="en-US" altLang="zh-CN" sz="2000" b="0" i="0" smtClean="0">
                            <a:latin typeface="Comic Sans MS" panose="030F0902030302020204" pitchFamily="66" charset="0"/>
                          </a:rPr>
                          <m:t>−</m:t>
                        </m:r>
                      </m:sup>
                    </m:sSup>
                    <m:r>
                      <m:rPr>
                        <m:nor/>
                      </m:rPr>
                      <a:rPr lang="en-US" altLang="zh-CN" sz="2000" b="0" i="0" smtClean="0">
                        <a:latin typeface="Comic Sans MS" panose="030F0902030302020204" pitchFamily="66" charset="0"/>
                      </a:rPr>
                      <m:t>→</m:t>
                    </m:r>
                    <m:r>
                      <m:rPr>
                        <m:nor/>
                      </m:rPr>
                      <a:rPr lang="en-US" altLang="zh-CN" sz="2000" b="0" i="0" smtClean="0">
                        <a:latin typeface="Comic Sans MS" panose="030F0902030302020204" pitchFamily="66" charset="0"/>
                      </a:rPr>
                      <m:t>eπ</m:t>
                    </m:r>
                    <m:r>
                      <m:rPr>
                        <m:nor/>
                      </m:rPr>
                      <a:rPr lang="en-US" altLang="zh-CN" sz="2000" b="0" i="0" smtClean="0">
                        <a:latin typeface="Comic Sans MS" panose="030F0902030302020204" pitchFamily="66" charset="0"/>
                      </a:rPr>
                      <m:t>3</m:t>
                    </m:r>
                    <m:r>
                      <m:rPr>
                        <m:nor/>
                      </m:rPr>
                      <a:rPr lang="en-US" altLang="zh-CN" sz="2000" b="0" i="0" smtClean="0">
                        <a:latin typeface="Comic Sans MS" panose="030F0902030302020204" pitchFamily="66" charset="0"/>
                      </a:rPr>
                      <m:t>ν</m:t>
                    </m:r>
                    <m:r>
                      <m:rPr>
                        <m:nor/>
                      </m:rPr>
                      <a:rPr lang="en-US" altLang="zh-CN" sz="2000" b="0" i="0" smtClean="0">
                        <a:latin typeface="Comic Sans MS" panose="030F0902030302020204" pitchFamily="66" charset="0"/>
                      </a:rPr>
                      <m:t>+</m:t>
                    </m:r>
                    <m:r>
                      <m:rPr>
                        <m:nor/>
                      </m:rPr>
                      <a:rPr lang="en-US" altLang="zh-CN" sz="2000" b="0" i="0" smtClean="0">
                        <a:latin typeface="Comic Sans MS" panose="030F0902030302020204" pitchFamily="66" charset="0"/>
                      </a:rPr>
                      <m:t>c</m:t>
                    </m:r>
                    <m:r>
                      <m:rPr>
                        <m:nor/>
                      </m:rPr>
                      <a:rPr lang="en-US" altLang="zh-CN" sz="2000" b="0" i="0" smtClean="0">
                        <a:latin typeface="Comic Sans MS" panose="030F0902030302020204" pitchFamily="66" charset="0"/>
                      </a:rPr>
                      <m:t>.</m:t>
                    </m:r>
                    <m:r>
                      <m:rPr>
                        <m:nor/>
                      </m:rPr>
                      <a:rPr lang="en-US" altLang="zh-CN" sz="2000" b="0" i="0" smtClean="0">
                        <a:latin typeface="Comic Sans MS" panose="030F0902030302020204" pitchFamily="66" charset="0"/>
                      </a:rPr>
                      <m:t>c</m:t>
                    </m:r>
                    <m:r>
                      <m:rPr>
                        <m:nor/>
                      </m:rPr>
                      <a:rPr lang="en-US" altLang="zh-CN" sz="2000" b="0" i="0" smtClean="0">
                        <a:latin typeface="Comic Sans MS" panose="030F0902030302020204" pitchFamily="66" charset="0"/>
                      </a:rPr>
                      <m:t>.</m:t>
                    </m:r>
                  </m:oMath>
                </a14:m>
                <a:endParaRPr lang="en-US" altLang="zh-CN" sz="2000" dirty="0">
                  <a:latin typeface="Comic Sans MS" panose="030F0902030302020204" pitchFamily="66" charset="0"/>
                </a:endParaRPr>
              </a:p>
              <a:p>
                <a:pPr marL="342900" indent="-342900">
                  <a:buFont typeface="Wingdings" pitchFamily="2" charset="2"/>
                  <a:buChar char="Ø"/>
                </a:pPr>
                <a:endParaRPr lang="en-US" altLang="zh-CN" sz="2000" dirty="0">
                  <a:latin typeface="Comic Sans MS" panose="030F0902030302020204" pitchFamily="66" charset="0"/>
                </a:endParaRPr>
              </a:p>
              <a:p>
                <a:pPr/>
                <a14:m>
                  <m:oMathPara xmlns:m="http://schemas.openxmlformats.org/officeDocument/2006/math">
                    <m:oMathParaPr>
                      <m:jc m:val="centerGroup"/>
                    </m:oMathParaPr>
                    <m:oMath xmlns:m="http://schemas.openxmlformats.org/officeDocument/2006/math">
                      <m:sSubSup>
                        <m:sSubSupPr>
                          <m:ctrlPr>
                            <a:rPr lang="en-US" altLang="zh-CN" sz="2000" b="0" i="1" smtClean="0">
                              <a:latin typeface="Cambria Math" panose="02040503050406030204" pitchFamily="18" charset="0"/>
                            </a:rPr>
                          </m:ctrlPr>
                        </m:sSubSupPr>
                        <m:e>
                          <m:r>
                            <a:rPr lang="en-US" altLang="zh-CN" sz="2000" b="0" i="1" smtClean="0">
                              <a:latin typeface="Cambria Math" panose="02040503050406030204" pitchFamily="18" charset="0"/>
                            </a:rPr>
                            <m:t>𝑁</m:t>
                          </m:r>
                        </m:e>
                        <m:sub>
                          <m:r>
                            <a:rPr lang="en-US" altLang="zh-CN" sz="2000" b="0" i="1" smtClean="0">
                              <a:latin typeface="Cambria Math" panose="02040503050406030204" pitchFamily="18" charset="0"/>
                            </a:rPr>
                            <m:t>𝜇</m:t>
                          </m:r>
                        </m:sub>
                        <m:sup>
                          <m:r>
                            <a:rPr lang="en-US" altLang="zh-CN" sz="2000" b="0" i="1" smtClean="0">
                              <a:latin typeface="Cambria Math" panose="02040503050406030204" pitchFamily="18" charset="0"/>
                            </a:rPr>
                            <m:t>𝑜𝑏𝑠</m:t>
                          </m:r>
                        </m:sup>
                      </m:sSubSup>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𝑘</m:t>
                          </m:r>
                        </m:e>
                        <m:sub>
                          <m:r>
                            <a:rPr lang="en-US" altLang="zh-CN" sz="2000" b="0" i="1" smtClean="0">
                              <a:latin typeface="Cambria Math" panose="02040503050406030204" pitchFamily="18" charset="0"/>
                            </a:rPr>
                            <m:t>𝜇</m:t>
                          </m:r>
                        </m:sub>
                      </m:sSub>
                      <m:sSubSup>
                        <m:sSubSupPr>
                          <m:ctrlPr>
                            <a:rPr lang="en-US" altLang="zh-CN" sz="2000" b="0" i="1" smtClean="0">
                              <a:latin typeface="Cambria Math" panose="02040503050406030204" pitchFamily="18" charset="0"/>
                            </a:rPr>
                          </m:ctrlPr>
                        </m:sSubSupPr>
                        <m:e>
                          <m:r>
                            <a:rPr lang="en-US" altLang="zh-CN" sz="2000" b="0" i="1" smtClean="0">
                              <a:latin typeface="Cambria Math" panose="02040503050406030204" pitchFamily="18" charset="0"/>
                            </a:rPr>
                            <m:t>𝑁</m:t>
                          </m:r>
                        </m:e>
                        <m:sub>
                          <m:r>
                            <a:rPr lang="en-US" altLang="zh-CN" sz="2000" b="0" i="1" smtClean="0">
                              <a:latin typeface="Cambria Math" panose="02040503050406030204" pitchFamily="18" charset="0"/>
                            </a:rPr>
                            <m:t>𝜇</m:t>
                          </m:r>
                        </m:sub>
                        <m:sup>
                          <m:r>
                            <a:rPr lang="en-US" altLang="zh-CN" sz="2000" b="0" i="1" smtClean="0">
                              <a:latin typeface="Cambria Math" panose="02040503050406030204" pitchFamily="18" charset="0"/>
                            </a:rPr>
                            <m:t>𝑡𝑟𝑢𝑒</m:t>
                          </m:r>
                        </m:sup>
                      </m:sSubSup>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𝑘</m:t>
                          </m:r>
                        </m:e>
                        <m:sub>
                          <m:r>
                            <a:rPr lang="en-US" altLang="zh-CN" sz="2000" b="0" i="1" smtClean="0">
                              <a:latin typeface="Cambria Math" panose="02040503050406030204" pitchFamily="18" charset="0"/>
                            </a:rPr>
                            <m:t>𝜋</m:t>
                          </m:r>
                        </m:sub>
                      </m:sSub>
                      <m:sSubSup>
                        <m:sSubSupPr>
                          <m:ctrlPr>
                            <a:rPr lang="en-US" altLang="zh-CN" sz="2000" b="0" i="1" smtClean="0">
                              <a:latin typeface="Cambria Math" panose="02040503050406030204" pitchFamily="18" charset="0"/>
                            </a:rPr>
                          </m:ctrlPr>
                        </m:sSubSupPr>
                        <m:e>
                          <m:r>
                            <a:rPr lang="en-US" altLang="zh-CN" sz="2000" b="0" i="1" smtClean="0">
                              <a:latin typeface="Cambria Math" panose="02040503050406030204" pitchFamily="18" charset="0"/>
                            </a:rPr>
                            <m:t>𝑁</m:t>
                          </m:r>
                        </m:e>
                        <m:sub>
                          <m:r>
                            <a:rPr lang="en-US" altLang="zh-CN" sz="2000" b="0" i="1" smtClean="0">
                              <a:latin typeface="Cambria Math" panose="02040503050406030204" pitchFamily="18" charset="0"/>
                            </a:rPr>
                            <m:t>𝜋</m:t>
                          </m:r>
                        </m:sub>
                        <m:sup>
                          <m:r>
                            <a:rPr lang="en-US" altLang="zh-CN" sz="2000" b="0" i="1" smtClean="0">
                              <a:latin typeface="Cambria Math" panose="02040503050406030204" pitchFamily="18" charset="0"/>
                            </a:rPr>
                            <m:t>𝑡𝑟𝑢𝑒</m:t>
                          </m:r>
                        </m:sup>
                      </m:sSubSup>
                    </m:oMath>
                  </m:oMathPara>
                </a14:m>
                <a:endParaRPr lang="en-US" altLang="zh-CN" sz="2000" dirty="0">
                  <a:latin typeface="Comic Sans MS" panose="030F0902030302020204" pitchFamily="66" charset="0"/>
                </a:endParaRPr>
              </a:p>
              <a:p>
                <a:pPr/>
                <a14:m>
                  <m:oMathPara xmlns:m="http://schemas.openxmlformats.org/officeDocument/2006/math">
                    <m:oMathParaPr>
                      <m:jc m:val="centerGroup"/>
                    </m:oMathParaPr>
                    <m:oMath xmlns:m="http://schemas.openxmlformats.org/officeDocument/2006/math">
                      <m:sSubSup>
                        <m:sSubSupPr>
                          <m:ctrlPr>
                            <a:rPr lang="en-US" altLang="zh-CN" sz="2000" i="1">
                              <a:latin typeface="Cambria Math" panose="02040503050406030204" pitchFamily="18" charset="0"/>
                            </a:rPr>
                          </m:ctrlPr>
                        </m:sSubSupPr>
                        <m:e>
                          <m:r>
                            <a:rPr lang="en-US" altLang="zh-CN" sz="2000" i="1">
                              <a:latin typeface="Cambria Math" panose="02040503050406030204" pitchFamily="18" charset="0"/>
                            </a:rPr>
                            <m:t>𝑁</m:t>
                          </m:r>
                        </m:e>
                        <m:sub>
                          <m:r>
                            <a:rPr lang="en-US" altLang="zh-CN" sz="2000" b="0" i="1" smtClean="0">
                              <a:latin typeface="Cambria Math" panose="02040503050406030204" pitchFamily="18" charset="0"/>
                            </a:rPr>
                            <m:t>𝜋</m:t>
                          </m:r>
                        </m:sub>
                        <m:sup>
                          <m:r>
                            <a:rPr lang="en-US" altLang="zh-CN" sz="2000" b="0" i="1" smtClean="0">
                              <a:latin typeface="Cambria Math" panose="02040503050406030204" pitchFamily="18" charset="0"/>
                            </a:rPr>
                            <m:t>𝑜𝑏𝑠</m:t>
                          </m:r>
                        </m:sup>
                      </m:sSubSup>
                      <m:r>
                        <a:rPr lang="en-US" altLang="zh-CN" sz="2000" i="1">
                          <a:latin typeface="Cambria Math" panose="02040503050406030204" pitchFamily="18" charset="0"/>
                        </a:rPr>
                        <m:t>=</m:t>
                      </m:r>
                      <m:r>
                        <a:rPr lang="en-US" altLang="zh-CN" sz="2000" b="0" i="1" smtClean="0">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1−</m:t>
                          </m:r>
                          <m:r>
                            <a:rPr lang="en-US" altLang="zh-CN" sz="2000" i="1">
                              <a:latin typeface="Cambria Math" panose="02040503050406030204" pitchFamily="18" charset="0"/>
                            </a:rPr>
                            <m:t>𝑘</m:t>
                          </m:r>
                        </m:e>
                        <m:sub>
                          <m:r>
                            <a:rPr lang="en-US" altLang="zh-CN" sz="2000" i="1">
                              <a:latin typeface="Cambria Math" panose="02040503050406030204" pitchFamily="18" charset="0"/>
                            </a:rPr>
                            <m:t>𝜇</m:t>
                          </m:r>
                        </m:sub>
                      </m:sSub>
                      <m:r>
                        <a:rPr lang="en-US" altLang="zh-CN" sz="2000" b="0" i="1" smtClean="0">
                          <a:latin typeface="Cambria Math" panose="02040503050406030204" pitchFamily="18" charset="0"/>
                        </a:rPr>
                        <m:t>)</m:t>
                      </m:r>
                      <m:sSubSup>
                        <m:sSubSupPr>
                          <m:ctrlPr>
                            <a:rPr lang="en-US" altLang="zh-CN" sz="2000" i="1">
                              <a:latin typeface="Cambria Math" panose="02040503050406030204" pitchFamily="18" charset="0"/>
                            </a:rPr>
                          </m:ctrlPr>
                        </m:sSubSupPr>
                        <m:e>
                          <m:r>
                            <a:rPr lang="en-US" altLang="zh-CN" sz="2000" i="1">
                              <a:latin typeface="Cambria Math" panose="02040503050406030204" pitchFamily="18" charset="0"/>
                            </a:rPr>
                            <m:t>𝑁</m:t>
                          </m:r>
                        </m:e>
                        <m:sub>
                          <m:r>
                            <a:rPr lang="en-US" altLang="zh-CN" sz="2000" i="1">
                              <a:latin typeface="Cambria Math" panose="02040503050406030204" pitchFamily="18" charset="0"/>
                            </a:rPr>
                            <m:t>𝜇</m:t>
                          </m:r>
                        </m:sub>
                        <m:sup>
                          <m:r>
                            <a:rPr lang="en-US" altLang="zh-CN" sz="2000" b="0" i="1" smtClean="0">
                              <a:latin typeface="Cambria Math" panose="02040503050406030204" pitchFamily="18" charset="0"/>
                            </a:rPr>
                            <m:t>𝑡𝑟𝑢𝑒</m:t>
                          </m:r>
                        </m:sup>
                      </m:sSubSup>
                      <m:r>
                        <a:rPr lang="en-US" altLang="zh-CN" sz="2000" i="1">
                          <a:latin typeface="Cambria Math" panose="02040503050406030204" pitchFamily="18" charset="0"/>
                        </a:rPr>
                        <m:t>+</m:t>
                      </m:r>
                      <m:r>
                        <a:rPr lang="en-US" altLang="zh-CN" sz="2000" b="0" i="1" smtClean="0">
                          <a:latin typeface="Cambria Math" panose="02040503050406030204" pitchFamily="18" charset="0"/>
                        </a:rPr>
                        <m:t>(1−</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𝑘</m:t>
                          </m:r>
                        </m:e>
                        <m:sub>
                          <m:r>
                            <a:rPr lang="en-US" altLang="zh-CN" sz="2000" i="1">
                              <a:latin typeface="Cambria Math" panose="02040503050406030204" pitchFamily="18" charset="0"/>
                            </a:rPr>
                            <m:t>𝜋</m:t>
                          </m:r>
                        </m:sub>
                      </m:sSub>
                      <m:r>
                        <a:rPr lang="en-US" altLang="zh-CN" sz="2000" b="0" i="1" smtClean="0">
                          <a:latin typeface="Cambria Math" panose="02040503050406030204" pitchFamily="18" charset="0"/>
                        </a:rPr>
                        <m:t>)</m:t>
                      </m:r>
                      <m:sSubSup>
                        <m:sSubSupPr>
                          <m:ctrlPr>
                            <a:rPr lang="en-US" altLang="zh-CN" sz="2000" i="1">
                              <a:latin typeface="Cambria Math" panose="02040503050406030204" pitchFamily="18" charset="0"/>
                            </a:rPr>
                          </m:ctrlPr>
                        </m:sSubSupPr>
                        <m:e>
                          <m:r>
                            <a:rPr lang="en-US" altLang="zh-CN" sz="2000" i="1">
                              <a:latin typeface="Cambria Math" panose="02040503050406030204" pitchFamily="18" charset="0"/>
                            </a:rPr>
                            <m:t>𝑁</m:t>
                          </m:r>
                        </m:e>
                        <m:sub>
                          <m:r>
                            <a:rPr lang="en-US" altLang="zh-CN" sz="2000" i="1">
                              <a:latin typeface="Cambria Math" panose="02040503050406030204" pitchFamily="18" charset="0"/>
                            </a:rPr>
                            <m:t>𝜋</m:t>
                          </m:r>
                        </m:sub>
                        <m:sup>
                          <m:r>
                            <a:rPr lang="en-US" altLang="zh-CN" sz="2000" b="0" i="1" smtClean="0">
                              <a:latin typeface="Cambria Math" panose="02040503050406030204" pitchFamily="18" charset="0"/>
                            </a:rPr>
                            <m:t>𝑡𝑟𝑢𝑒</m:t>
                          </m:r>
                        </m:sup>
                      </m:sSubSup>
                    </m:oMath>
                  </m:oMathPara>
                </a14:m>
                <a:endParaRPr lang="en-US" altLang="zh-CN" sz="2000" dirty="0">
                  <a:latin typeface="Comic Sans MS" panose="030F0902030302020204" pitchFamily="66" charset="0"/>
                </a:endParaRPr>
              </a:p>
              <a:p>
                <a:pPr/>
                <a14:m>
                  <m:oMathPara xmlns:m="http://schemas.openxmlformats.org/officeDocument/2006/math">
                    <m:oMathParaPr>
                      <m:jc m:val="centerGroup"/>
                    </m:oMathParaPr>
                    <m:oMath xmlns:m="http://schemas.openxmlformats.org/officeDocument/2006/math">
                      <m:sSubSup>
                        <m:sSubSupPr>
                          <m:ctrlPr>
                            <a:rPr lang="en-US" altLang="zh-CN" sz="2000" i="1">
                              <a:latin typeface="Cambria Math" panose="02040503050406030204" pitchFamily="18" charset="0"/>
                            </a:rPr>
                          </m:ctrlPr>
                        </m:sSubSupPr>
                        <m:e>
                          <m:r>
                            <a:rPr lang="en-US" altLang="zh-CN" sz="2000" i="1">
                              <a:latin typeface="Cambria Math" panose="02040503050406030204" pitchFamily="18" charset="0"/>
                            </a:rPr>
                            <m:t>𝑁</m:t>
                          </m:r>
                        </m:e>
                        <m:sub>
                          <m:r>
                            <a:rPr lang="en-US" altLang="zh-CN" sz="2000" b="0" i="1" smtClean="0">
                              <a:latin typeface="Cambria Math" panose="02040503050406030204" pitchFamily="18" charset="0"/>
                            </a:rPr>
                            <m:t>𝑋</m:t>
                          </m:r>
                        </m:sub>
                        <m:sup>
                          <m:r>
                            <a:rPr lang="en-US" altLang="zh-CN" sz="2000" i="1">
                              <a:latin typeface="Cambria Math" panose="02040503050406030204" pitchFamily="18" charset="0"/>
                            </a:rPr>
                            <m:t>𝑜𝑏𝑠</m:t>
                          </m:r>
                        </m:sup>
                      </m:sSubSup>
                      <m:r>
                        <a:rPr lang="en-US" altLang="zh-CN" sz="2000" i="1">
                          <a:latin typeface="Cambria Math" panose="02040503050406030204" pitchFamily="18" charset="0"/>
                        </a:rPr>
                        <m:t>=</m:t>
                      </m:r>
                      <m:sSubSup>
                        <m:sSubSupPr>
                          <m:ctrlPr>
                            <a:rPr lang="en-US" altLang="zh-CN" sz="2000" i="1">
                              <a:latin typeface="Cambria Math" panose="02040503050406030204" pitchFamily="18" charset="0"/>
                            </a:rPr>
                          </m:ctrlPr>
                        </m:sSubSupPr>
                        <m:e>
                          <m:r>
                            <a:rPr lang="en-US" altLang="zh-CN" sz="2000" i="1">
                              <a:latin typeface="Cambria Math" panose="02040503050406030204" pitchFamily="18" charset="0"/>
                            </a:rPr>
                            <m:t>𝑁</m:t>
                          </m:r>
                        </m:e>
                        <m:sub>
                          <m:r>
                            <a:rPr lang="en-US" altLang="zh-CN" sz="2000" i="1">
                              <a:latin typeface="Cambria Math" panose="02040503050406030204" pitchFamily="18" charset="0"/>
                            </a:rPr>
                            <m:t>𝜇</m:t>
                          </m:r>
                        </m:sub>
                        <m:sup>
                          <m:r>
                            <a:rPr lang="en-US" altLang="zh-CN" sz="2000" i="1">
                              <a:latin typeface="Cambria Math" panose="02040503050406030204" pitchFamily="18" charset="0"/>
                            </a:rPr>
                            <m:t>𝑜𝑏𝑠</m:t>
                          </m:r>
                        </m:sup>
                      </m:sSubSup>
                      <m:r>
                        <a:rPr lang="en-US" altLang="zh-CN" sz="2000" i="1">
                          <a:latin typeface="Cambria Math" panose="02040503050406030204" pitchFamily="18" charset="0"/>
                        </a:rPr>
                        <m:t>+</m:t>
                      </m:r>
                      <m:sSubSup>
                        <m:sSubSupPr>
                          <m:ctrlPr>
                            <a:rPr lang="en-US" altLang="zh-CN" sz="2000" i="1">
                              <a:latin typeface="Cambria Math" panose="02040503050406030204" pitchFamily="18" charset="0"/>
                            </a:rPr>
                          </m:ctrlPr>
                        </m:sSubSupPr>
                        <m:e>
                          <m:r>
                            <a:rPr lang="en-US" altLang="zh-CN" sz="2000" i="1">
                              <a:latin typeface="Cambria Math" panose="02040503050406030204" pitchFamily="18" charset="0"/>
                            </a:rPr>
                            <m:t>𝑁</m:t>
                          </m:r>
                        </m:e>
                        <m:sub>
                          <m:r>
                            <a:rPr lang="en-US" altLang="zh-CN" sz="2000" i="1">
                              <a:latin typeface="Cambria Math" panose="02040503050406030204" pitchFamily="18" charset="0"/>
                            </a:rPr>
                            <m:t>𝜋</m:t>
                          </m:r>
                        </m:sub>
                        <m:sup>
                          <m:r>
                            <a:rPr lang="en-US" altLang="zh-CN" sz="2000" i="1">
                              <a:latin typeface="Cambria Math" panose="02040503050406030204" pitchFamily="18" charset="0"/>
                            </a:rPr>
                            <m:t>𝑜𝑏𝑠</m:t>
                          </m:r>
                        </m:sup>
                      </m:sSubSup>
                      <m:r>
                        <a:rPr lang="en-US" altLang="zh-CN" sz="2000" b="0" i="1" smtClean="0">
                          <a:latin typeface="Cambria Math" panose="02040503050406030204" pitchFamily="18" charset="0"/>
                        </a:rPr>
                        <m:t>=</m:t>
                      </m:r>
                      <m:sSubSup>
                        <m:sSubSupPr>
                          <m:ctrlPr>
                            <a:rPr lang="en-US" altLang="zh-CN" sz="2000" i="1">
                              <a:latin typeface="Cambria Math" panose="02040503050406030204" pitchFamily="18" charset="0"/>
                            </a:rPr>
                          </m:ctrlPr>
                        </m:sSubSupPr>
                        <m:e>
                          <m:r>
                            <a:rPr lang="en-US" altLang="zh-CN" sz="2000" i="1">
                              <a:latin typeface="Cambria Math" panose="02040503050406030204" pitchFamily="18" charset="0"/>
                            </a:rPr>
                            <m:t>𝑁</m:t>
                          </m:r>
                        </m:e>
                        <m:sub>
                          <m:r>
                            <a:rPr lang="en-US" altLang="zh-CN" sz="2000" i="1">
                              <a:latin typeface="Cambria Math" panose="02040503050406030204" pitchFamily="18" charset="0"/>
                            </a:rPr>
                            <m:t>𝜇</m:t>
                          </m:r>
                        </m:sub>
                        <m:sup>
                          <m:r>
                            <a:rPr lang="en-US" altLang="zh-CN" sz="2000" b="0" i="1" smtClean="0">
                              <a:latin typeface="Cambria Math" panose="02040503050406030204" pitchFamily="18" charset="0"/>
                            </a:rPr>
                            <m:t>𝑡𝑟𝑢𝑒</m:t>
                          </m:r>
                        </m:sup>
                      </m:sSubSup>
                      <m:r>
                        <a:rPr lang="en-US" altLang="zh-CN" sz="2000" i="1">
                          <a:latin typeface="Cambria Math" panose="02040503050406030204" pitchFamily="18" charset="0"/>
                        </a:rPr>
                        <m:t>+</m:t>
                      </m:r>
                      <m:sSubSup>
                        <m:sSubSupPr>
                          <m:ctrlPr>
                            <a:rPr lang="en-US" altLang="zh-CN" sz="2000" i="1">
                              <a:latin typeface="Cambria Math" panose="02040503050406030204" pitchFamily="18" charset="0"/>
                            </a:rPr>
                          </m:ctrlPr>
                        </m:sSubSupPr>
                        <m:e>
                          <m:r>
                            <a:rPr lang="en-US" altLang="zh-CN" sz="2000" i="1">
                              <a:latin typeface="Cambria Math" panose="02040503050406030204" pitchFamily="18" charset="0"/>
                            </a:rPr>
                            <m:t>𝑁</m:t>
                          </m:r>
                        </m:e>
                        <m:sub>
                          <m:r>
                            <a:rPr lang="en-US" altLang="zh-CN" sz="2000" i="1">
                              <a:latin typeface="Cambria Math" panose="02040503050406030204" pitchFamily="18" charset="0"/>
                            </a:rPr>
                            <m:t>𝜋</m:t>
                          </m:r>
                        </m:sub>
                        <m:sup>
                          <m:r>
                            <a:rPr lang="en-US" altLang="zh-CN" sz="2000" b="0" i="1" smtClean="0">
                              <a:latin typeface="Cambria Math" panose="02040503050406030204" pitchFamily="18" charset="0"/>
                            </a:rPr>
                            <m:t>𝑡𝑟𝑢𝑒</m:t>
                          </m:r>
                        </m:sup>
                      </m:sSubSup>
                    </m:oMath>
                  </m:oMathPara>
                </a14:m>
                <a:endParaRPr lang="en-US" altLang="zh-CN" sz="2000" dirty="0">
                  <a:latin typeface="Comic Sans MS" panose="030F0902030302020204" pitchFamily="66" charset="0"/>
                </a:endParaRPr>
              </a:p>
              <a:p>
                <a:endParaRPr lang="en-US" altLang="zh-CN" sz="2000" dirty="0">
                  <a:latin typeface="Comic Sans MS" panose="030F0902030302020204" pitchFamily="66" charset="0"/>
                </a:endParaRPr>
              </a:p>
              <a:p>
                <a:pPr/>
                <a14:m>
                  <m:oMathPara xmlns:m="http://schemas.openxmlformats.org/officeDocument/2006/math">
                    <m:oMathParaPr>
                      <m:jc m:val="centerGroup"/>
                    </m:oMathParaPr>
                    <m:oMath xmlns:m="http://schemas.openxmlformats.org/officeDocument/2006/math">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𝑅</m:t>
                          </m:r>
                        </m:e>
                        <m:sup>
                          <m:r>
                            <a:rPr lang="en-US" altLang="zh-CN" sz="2000" b="0" i="1" smtClean="0">
                              <a:latin typeface="Cambria Math" panose="02040503050406030204" pitchFamily="18" charset="0"/>
                            </a:rPr>
                            <m:t>𝑇</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𝑜𝑏𝑠</m:t>
                          </m:r>
                        </m:sup>
                      </m:sSup>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m:t>
                          </m:r>
                          <m:sSubSup>
                            <m:sSubSupPr>
                              <m:ctrlPr>
                                <a:rPr lang="en-US" altLang="zh-CN" sz="2000" b="0" i="1" smtClean="0">
                                  <a:latin typeface="Cambria Math" panose="02040503050406030204" pitchFamily="18" charset="0"/>
                                </a:rPr>
                              </m:ctrlPr>
                            </m:sSubSupPr>
                            <m:e>
                              <m:r>
                                <a:rPr lang="en-US" altLang="zh-CN" sz="2000" b="0" i="1" smtClean="0">
                                  <a:latin typeface="Cambria Math" panose="02040503050406030204" pitchFamily="18" charset="0"/>
                                </a:rPr>
                                <m:t>𝑁</m:t>
                              </m:r>
                            </m:e>
                            <m:sub>
                              <m:r>
                                <a:rPr lang="en-US" altLang="zh-CN" sz="2000" b="0" i="1" smtClean="0">
                                  <a:latin typeface="Cambria Math" panose="02040503050406030204" pitchFamily="18" charset="0"/>
                                </a:rPr>
                                <m:t>𝜇</m:t>
                              </m:r>
                            </m:sub>
                            <m:sup>
                              <m:r>
                                <a:rPr lang="en-US" altLang="zh-CN" sz="2000" b="0" i="1" smtClean="0">
                                  <a:latin typeface="Cambria Math" panose="02040503050406030204" pitchFamily="18" charset="0"/>
                                </a:rPr>
                                <m:t>𝑜𝑏𝑠</m:t>
                              </m:r>
                            </m:sup>
                          </m:sSubSup>
                          <m:r>
                            <a:rPr lang="en-US" altLang="zh-CN" sz="2000" b="0" i="1" smtClean="0">
                              <a:latin typeface="Cambria Math" panose="02040503050406030204" pitchFamily="18" charset="0"/>
                            </a:rPr>
                            <m:t>;&gt;)</m:t>
                          </m:r>
                        </m:num>
                        <m:den>
                          <m:r>
                            <a:rPr lang="en-US" altLang="zh-CN" sz="2000" b="0" i="1" smtClean="0">
                              <a:latin typeface="Cambria Math" panose="02040503050406030204" pitchFamily="18" charset="0"/>
                            </a:rPr>
                            <m:t>(</m:t>
                          </m:r>
                          <m:sSubSup>
                            <m:sSubSupPr>
                              <m:ctrlPr>
                                <a:rPr lang="en-US" altLang="zh-CN" sz="2000" b="0" i="1" smtClean="0">
                                  <a:latin typeface="Cambria Math" panose="02040503050406030204" pitchFamily="18" charset="0"/>
                                </a:rPr>
                              </m:ctrlPr>
                            </m:sSubSupPr>
                            <m:e>
                              <m:r>
                                <a:rPr lang="en-US" altLang="zh-CN" sz="2000" b="0" i="1" smtClean="0">
                                  <a:latin typeface="Cambria Math" panose="02040503050406030204" pitchFamily="18" charset="0"/>
                                </a:rPr>
                                <m:t>𝑁</m:t>
                              </m:r>
                            </m:e>
                            <m:sub>
                              <m:r>
                                <a:rPr lang="en-US" altLang="zh-CN" sz="2000" b="0" i="1" smtClean="0">
                                  <a:latin typeface="Cambria Math" panose="02040503050406030204" pitchFamily="18" charset="0"/>
                                </a:rPr>
                                <m:t>𝜇</m:t>
                              </m:r>
                            </m:sub>
                            <m:sup>
                              <m:r>
                                <a:rPr lang="en-US" altLang="zh-CN" sz="2000" b="0" i="1" smtClean="0">
                                  <a:latin typeface="Cambria Math" panose="02040503050406030204" pitchFamily="18" charset="0"/>
                                </a:rPr>
                                <m:t>𝑜𝑏𝑠</m:t>
                              </m:r>
                            </m:sup>
                          </m:sSubSup>
                          <m:r>
                            <a:rPr lang="en-US" altLang="zh-CN" sz="2000" b="0" i="1" smtClean="0">
                              <a:latin typeface="Cambria Math" panose="02040503050406030204" pitchFamily="18" charset="0"/>
                            </a:rPr>
                            <m:t>;&lt;)</m:t>
                          </m:r>
                        </m:den>
                      </m:f>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𝑘</m:t>
                              </m:r>
                            </m:e>
                            <m:sub>
                              <m:r>
                                <a:rPr lang="en-US" altLang="zh-CN" sz="2000" b="0" i="1" smtClean="0">
                                  <a:latin typeface="Cambria Math" panose="02040503050406030204" pitchFamily="18" charset="0"/>
                                </a:rPr>
                                <m:t>𝜇</m:t>
                              </m:r>
                            </m:sub>
                          </m:sSub>
                          <m:d>
                            <m:dPr>
                              <m:ctrlPr>
                                <a:rPr lang="en-US" altLang="zh-CN" sz="2000" b="0" i="1" smtClean="0">
                                  <a:latin typeface="Cambria Math" panose="02040503050406030204" pitchFamily="18" charset="0"/>
                                </a:rPr>
                              </m:ctrlPr>
                            </m:dPr>
                            <m:e>
                              <m:sSubSup>
                                <m:sSubSupPr>
                                  <m:ctrlPr>
                                    <a:rPr lang="en-US" altLang="zh-CN" sz="2000" i="1">
                                      <a:latin typeface="Cambria Math" panose="02040503050406030204" pitchFamily="18" charset="0"/>
                                    </a:rPr>
                                  </m:ctrlPr>
                                </m:sSubSupPr>
                                <m:e>
                                  <m:r>
                                    <a:rPr lang="en-US" altLang="zh-CN" sz="2000" i="1">
                                      <a:latin typeface="Cambria Math" panose="02040503050406030204" pitchFamily="18" charset="0"/>
                                    </a:rPr>
                                    <m:t>𝑁</m:t>
                                  </m:r>
                                </m:e>
                                <m:sub>
                                  <m:r>
                                    <a:rPr lang="en-US" altLang="zh-CN" sz="2000" i="1">
                                      <a:latin typeface="Cambria Math" panose="02040503050406030204" pitchFamily="18" charset="0"/>
                                    </a:rPr>
                                    <m:t>𝜇</m:t>
                                  </m:r>
                                </m:sub>
                                <m:sup>
                                  <m:r>
                                    <a:rPr lang="en-US" altLang="zh-CN" sz="2000" i="1">
                                      <a:latin typeface="Cambria Math" panose="02040503050406030204" pitchFamily="18" charset="0"/>
                                    </a:rPr>
                                    <m:t>𝑡𝑟𝑢𝑒</m:t>
                                  </m:r>
                                </m:sup>
                              </m:sSubSup>
                              <m:r>
                                <a:rPr lang="en-US" altLang="zh-CN" sz="2000" b="0" i="1" smtClean="0">
                                  <a:latin typeface="Cambria Math" panose="02040503050406030204" pitchFamily="18" charset="0"/>
                                </a:rPr>
                                <m:t>;&gt;</m:t>
                              </m:r>
                            </m:e>
                          </m:d>
                          <m:r>
                            <a:rPr lang="en-US" altLang="zh-CN" sz="2000" b="0" i="1" smtClean="0">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𝑘</m:t>
                              </m:r>
                            </m:e>
                            <m:sub>
                              <m:r>
                                <a:rPr lang="en-US" altLang="zh-CN" sz="2000" i="1">
                                  <a:latin typeface="Cambria Math" panose="02040503050406030204" pitchFamily="18" charset="0"/>
                                </a:rPr>
                                <m:t>𝜋</m:t>
                              </m:r>
                            </m:sub>
                          </m:sSub>
                          <m:r>
                            <a:rPr lang="en-US" altLang="zh-CN" sz="2000" b="0" i="1" smtClean="0">
                              <a:latin typeface="Cambria Math" panose="02040503050406030204" pitchFamily="18" charset="0"/>
                            </a:rPr>
                            <m:t>(</m:t>
                          </m:r>
                          <m:sSubSup>
                            <m:sSubSupPr>
                              <m:ctrlPr>
                                <a:rPr lang="en-US" altLang="zh-CN" sz="2000" i="1">
                                  <a:latin typeface="Cambria Math" panose="02040503050406030204" pitchFamily="18" charset="0"/>
                                </a:rPr>
                              </m:ctrlPr>
                            </m:sSubSupPr>
                            <m:e>
                              <m:r>
                                <a:rPr lang="en-US" altLang="zh-CN" sz="2000" i="1">
                                  <a:latin typeface="Cambria Math" panose="02040503050406030204" pitchFamily="18" charset="0"/>
                                </a:rPr>
                                <m:t>𝑁</m:t>
                              </m:r>
                            </m:e>
                            <m:sub>
                              <m:r>
                                <a:rPr lang="en-US" altLang="zh-CN" sz="2000" i="1">
                                  <a:latin typeface="Cambria Math" panose="02040503050406030204" pitchFamily="18" charset="0"/>
                                </a:rPr>
                                <m:t>𝜋</m:t>
                              </m:r>
                            </m:sub>
                            <m:sup>
                              <m:r>
                                <a:rPr lang="en-US" altLang="zh-CN" sz="2000" i="1">
                                  <a:latin typeface="Cambria Math" panose="02040503050406030204" pitchFamily="18" charset="0"/>
                                </a:rPr>
                                <m:t>𝑡𝑟𝑢𝑒</m:t>
                              </m:r>
                            </m:sup>
                          </m:sSubSup>
                          <m:r>
                            <a:rPr lang="en-US" altLang="zh-CN" sz="2000" b="0" i="1" smtClean="0">
                              <a:latin typeface="Cambria Math" panose="02040503050406030204" pitchFamily="18" charset="0"/>
                            </a:rPr>
                            <m:t>;&gt;)</m:t>
                          </m:r>
                        </m:num>
                        <m:den>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𝑘</m:t>
                              </m:r>
                            </m:e>
                            <m:sub>
                              <m:r>
                                <a:rPr lang="en-US" altLang="zh-CN" sz="2000" i="1">
                                  <a:latin typeface="Cambria Math" panose="02040503050406030204" pitchFamily="18" charset="0"/>
                                </a:rPr>
                                <m:t>𝜇</m:t>
                              </m:r>
                            </m:sub>
                          </m:sSub>
                          <m:d>
                            <m:dPr>
                              <m:ctrlPr>
                                <a:rPr lang="en-US" altLang="zh-CN" sz="2000" i="1">
                                  <a:latin typeface="Cambria Math" panose="02040503050406030204" pitchFamily="18" charset="0"/>
                                </a:rPr>
                              </m:ctrlPr>
                            </m:dPr>
                            <m:e>
                              <m:sSubSup>
                                <m:sSubSupPr>
                                  <m:ctrlPr>
                                    <a:rPr lang="en-US" altLang="zh-CN" sz="2000" i="1">
                                      <a:latin typeface="Cambria Math" panose="02040503050406030204" pitchFamily="18" charset="0"/>
                                    </a:rPr>
                                  </m:ctrlPr>
                                </m:sSubSupPr>
                                <m:e>
                                  <m:r>
                                    <a:rPr lang="en-US" altLang="zh-CN" sz="2000" i="1">
                                      <a:latin typeface="Cambria Math" panose="02040503050406030204" pitchFamily="18" charset="0"/>
                                    </a:rPr>
                                    <m:t>𝑁</m:t>
                                  </m:r>
                                </m:e>
                                <m:sub>
                                  <m:r>
                                    <a:rPr lang="en-US" altLang="zh-CN" sz="2000" i="1">
                                      <a:latin typeface="Cambria Math" panose="02040503050406030204" pitchFamily="18" charset="0"/>
                                    </a:rPr>
                                    <m:t>𝜇</m:t>
                                  </m:r>
                                </m:sub>
                                <m:sup>
                                  <m:r>
                                    <a:rPr lang="en-US" altLang="zh-CN" sz="2000" i="1">
                                      <a:latin typeface="Cambria Math" panose="02040503050406030204" pitchFamily="18" charset="0"/>
                                    </a:rPr>
                                    <m:t>𝑡𝑟𝑢𝑒</m:t>
                                  </m:r>
                                </m:sup>
                              </m:sSubSup>
                              <m:r>
                                <a:rPr lang="en-US" altLang="zh-CN" sz="2000" i="1">
                                  <a:latin typeface="Cambria Math" panose="02040503050406030204" pitchFamily="18" charset="0"/>
                                </a:rPr>
                                <m:t>;</m:t>
                              </m:r>
                              <m:r>
                                <a:rPr lang="en-US" altLang="zh-CN" sz="2000" b="0" i="1" smtClean="0">
                                  <a:latin typeface="Cambria Math" panose="02040503050406030204" pitchFamily="18" charset="0"/>
                                </a:rPr>
                                <m:t>&lt;</m:t>
                              </m:r>
                            </m:e>
                          </m:d>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𝑘</m:t>
                              </m:r>
                            </m:e>
                            <m:sub>
                              <m:r>
                                <a:rPr lang="en-US" altLang="zh-CN" sz="2000" i="1">
                                  <a:latin typeface="Cambria Math" panose="02040503050406030204" pitchFamily="18" charset="0"/>
                                </a:rPr>
                                <m:t>𝜋</m:t>
                              </m:r>
                            </m:sub>
                          </m:sSub>
                          <m:r>
                            <a:rPr lang="en-US" altLang="zh-CN" sz="2000" i="1">
                              <a:latin typeface="Cambria Math" panose="02040503050406030204" pitchFamily="18" charset="0"/>
                            </a:rPr>
                            <m:t>(</m:t>
                          </m:r>
                          <m:sSubSup>
                            <m:sSubSupPr>
                              <m:ctrlPr>
                                <a:rPr lang="en-US" altLang="zh-CN" sz="2000" i="1">
                                  <a:latin typeface="Cambria Math" panose="02040503050406030204" pitchFamily="18" charset="0"/>
                                </a:rPr>
                              </m:ctrlPr>
                            </m:sSubSupPr>
                            <m:e>
                              <m:r>
                                <a:rPr lang="en-US" altLang="zh-CN" sz="2000" i="1">
                                  <a:latin typeface="Cambria Math" panose="02040503050406030204" pitchFamily="18" charset="0"/>
                                </a:rPr>
                                <m:t>𝑁</m:t>
                              </m:r>
                            </m:e>
                            <m:sub>
                              <m:r>
                                <a:rPr lang="en-US" altLang="zh-CN" sz="2000" i="1">
                                  <a:latin typeface="Cambria Math" panose="02040503050406030204" pitchFamily="18" charset="0"/>
                                </a:rPr>
                                <m:t>𝜋</m:t>
                              </m:r>
                            </m:sub>
                            <m:sup>
                              <m:r>
                                <a:rPr lang="en-US" altLang="zh-CN" sz="2000" i="1">
                                  <a:latin typeface="Cambria Math" panose="02040503050406030204" pitchFamily="18" charset="0"/>
                                </a:rPr>
                                <m:t>𝑡𝑟𝑢𝑒</m:t>
                              </m:r>
                            </m:sup>
                          </m:sSubSup>
                          <m:r>
                            <a:rPr lang="en-US" altLang="zh-CN" sz="2000" i="1">
                              <a:latin typeface="Cambria Math" panose="02040503050406030204" pitchFamily="18" charset="0"/>
                            </a:rPr>
                            <m:t>;</m:t>
                          </m:r>
                          <m:r>
                            <a:rPr lang="en-US" altLang="zh-CN" sz="2000" b="0" i="1" smtClean="0">
                              <a:latin typeface="Cambria Math" panose="02040503050406030204" pitchFamily="18" charset="0"/>
                            </a:rPr>
                            <m:t>&lt;</m:t>
                          </m:r>
                          <m:r>
                            <a:rPr lang="en-US" altLang="zh-CN" sz="2000" i="1">
                              <a:latin typeface="Cambria Math" panose="02040503050406030204" pitchFamily="18" charset="0"/>
                            </a:rPr>
                            <m:t>)</m:t>
                          </m:r>
                        </m:den>
                      </m:f>
                      <m:r>
                        <a:rPr lang="en-US" altLang="zh-CN" sz="2000" b="0" i="1" smtClean="0">
                          <a:latin typeface="Cambria Math" panose="02040503050406030204" pitchFamily="18" charset="0"/>
                        </a:rPr>
                        <m:t>=</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𝑅</m:t>
                          </m:r>
                        </m:e>
                        <m:sup>
                          <m:r>
                            <a:rPr lang="en-US" altLang="zh-CN" sz="2000" b="0" i="1" smtClean="0">
                              <a:latin typeface="Cambria Math" panose="02040503050406030204" pitchFamily="18" charset="0"/>
                            </a:rPr>
                            <m:t>𝑇</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𝑡𝑟𝑢𝑒</m:t>
                          </m:r>
                        </m:sup>
                      </m:sSup>
                      <m:r>
                        <a:rPr lang="en-US" altLang="zh-CN" sz="2000" b="0" i="1" smtClean="0">
                          <a:latin typeface="Cambria Math" panose="02040503050406030204" pitchFamily="18" charset="0"/>
                        </a:rPr>
                        <m:t>(1+</m:t>
                      </m:r>
                      <m:sSub>
                        <m:sSubPr>
                          <m:ctrlPr>
                            <a:rPr lang="en-US" altLang="zh-CN" sz="2000" b="0" i="1" smtClean="0">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𝜉</m:t>
                          </m:r>
                        </m:e>
                        <m:sub>
                          <m:r>
                            <a:rPr lang="en-US" altLang="zh-CN" sz="2000" b="0" i="1" smtClean="0">
                              <a:latin typeface="Cambria Math" panose="02040503050406030204" pitchFamily="18" charset="0"/>
                              <a:ea typeface="Cambria Math" panose="02040503050406030204" pitchFamily="18" charset="0"/>
                            </a:rPr>
                            <m:t>𝜋</m:t>
                          </m:r>
                        </m:sub>
                      </m:sSub>
                      <m:r>
                        <a:rPr lang="en-US" altLang="zh-CN" sz="2000" b="0" i="1" smtClean="0">
                          <a:latin typeface="Cambria Math" panose="02040503050406030204" pitchFamily="18" charset="0"/>
                        </a:rPr>
                        <m:t>)</m:t>
                      </m:r>
                    </m:oMath>
                  </m:oMathPara>
                </a14:m>
                <a:endParaRPr lang="en-US" altLang="zh-CN" sz="2000" dirty="0">
                  <a:latin typeface="Comic Sans MS" panose="030F0902030302020204" pitchFamily="66" charset="0"/>
                </a:endParaRPr>
              </a:p>
              <a:p>
                <a:pPr/>
                <a14:m>
                  <m:oMathPara xmlns:m="http://schemas.openxmlformats.org/officeDocument/2006/math">
                    <m:oMathParaPr>
                      <m:jc m:val="centerGroup"/>
                    </m:oMathParaPr>
                    <m:oMath xmlns:m="http://schemas.openxmlformats.org/officeDocument/2006/math">
                      <m:sSub>
                        <m:sSubPr>
                          <m:ctrlPr>
                            <a:rPr lang="en-US" altLang="zh-CN" sz="2000" i="1">
                              <a:latin typeface="Cambria Math" panose="02040503050406030204" pitchFamily="18" charset="0"/>
                              <a:ea typeface="Cambria Math" panose="02040503050406030204" pitchFamily="18" charset="0"/>
                            </a:rPr>
                          </m:ctrlPr>
                        </m:sSubPr>
                        <m:e>
                          <m:r>
                            <a:rPr lang="en-US" altLang="zh-CN" sz="2000" i="1">
                              <a:latin typeface="Cambria Math" panose="02040503050406030204" pitchFamily="18" charset="0"/>
                              <a:ea typeface="Cambria Math" panose="02040503050406030204" pitchFamily="18" charset="0"/>
                            </a:rPr>
                            <m:t>𝜉</m:t>
                          </m:r>
                        </m:e>
                        <m:sub>
                          <m:r>
                            <a:rPr lang="en-US" altLang="zh-CN" sz="2000" i="1">
                              <a:latin typeface="Cambria Math" panose="02040503050406030204" pitchFamily="18" charset="0"/>
                              <a:ea typeface="Cambria Math" panose="02040503050406030204" pitchFamily="18" charset="0"/>
                            </a:rPr>
                            <m:t>𝜋</m:t>
                          </m:r>
                        </m:sub>
                      </m:sSub>
                      <m:r>
                        <a:rPr lang="en-US" altLang="zh-CN" sz="2000" b="0" i="1" smtClean="0">
                          <a:latin typeface="Cambria Math" panose="02040503050406030204" pitchFamily="18" charset="0"/>
                          <a:ea typeface="Cambria Math" panose="02040503050406030204" pitchFamily="18" charset="0"/>
                        </a:rPr>
                        <m:t>=</m:t>
                      </m:r>
                      <m:f>
                        <m:fPr>
                          <m:ctrlPr>
                            <a:rPr lang="en-US" altLang="zh-CN" sz="2000" b="0" i="1" smtClean="0">
                              <a:latin typeface="Cambria Math" panose="02040503050406030204" pitchFamily="18" charset="0"/>
                              <a:ea typeface="Cambria Math" panose="02040503050406030204" pitchFamily="18" charset="0"/>
                            </a:rPr>
                          </m:ctrlPr>
                        </m:fPr>
                        <m:num>
                          <m:sSub>
                            <m:sSubPr>
                              <m:ctrlPr>
                                <a:rPr lang="en-US" altLang="zh-CN" sz="2000" b="0" i="1" smtClean="0">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𝑘</m:t>
                              </m:r>
                            </m:e>
                            <m:sub>
                              <m:r>
                                <a:rPr lang="en-US" altLang="zh-CN" sz="2000" b="0" i="1" smtClean="0">
                                  <a:latin typeface="Cambria Math" panose="02040503050406030204" pitchFamily="18" charset="0"/>
                                  <a:ea typeface="Cambria Math" panose="02040503050406030204" pitchFamily="18" charset="0"/>
                                </a:rPr>
                                <m:t>𝜋</m:t>
                              </m:r>
                            </m:sub>
                          </m:sSub>
                        </m:num>
                        <m:den>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𝑘</m:t>
                              </m:r>
                            </m:e>
                            <m:sub>
                              <m:r>
                                <a:rPr lang="en-US" altLang="zh-CN" sz="2000" i="1">
                                  <a:latin typeface="Cambria Math" panose="02040503050406030204" pitchFamily="18" charset="0"/>
                                </a:rPr>
                                <m:t>𝜇</m:t>
                              </m:r>
                            </m:sub>
                          </m:sSub>
                        </m:den>
                      </m:f>
                      <m:d>
                        <m:dPr>
                          <m:begChr m:val="["/>
                          <m:endChr m:val="]"/>
                          <m:ctrlPr>
                            <a:rPr lang="en-US" altLang="zh-CN" sz="2000" b="0" i="1" smtClean="0">
                              <a:latin typeface="Cambria Math" panose="02040503050406030204" pitchFamily="18" charset="0"/>
                              <a:ea typeface="Cambria Math" panose="02040503050406030204" pitchFamily="18" charset="0"/>
                            </a:rPr>
                          </m:ctrlPr>
                        </m:dPr>
                        <m:e>
                          <m:f>
                            <m:fPr>
                              <m:ctrlPr>
                                <a:rPr lang="en-US" altLang="zh-CN" sz="2000" b="0" i="1" smtClean="0">
                                  <a:latin typeface="Cambria Math" panose="02040503050406030204" pitchFamily="18" charset="0"/>
                                  <a:ea typeface="Cambria Math" panose="02040503050406030204" pitchFamily="18" charset="0"/>
                                </a:rPr>
                              </m:ctrlPr>
                            </m:fPr>
                            <m:num>
                              <m:d>
                                <m:dPr>
                                  <m:ctrlPr>
                                    <a:rPr lang="en-US" altLang="zh-CN" sz="2000" i="1">
                                      <a:latin typeface="Cambria Math" panose="02040503050406030204" pitchFamily="18" charset="0"/>
                                    </a:rPr>
                                  </m:ctrlPr>
                                </m:dPr>
                                <m:e>
                                  <m:sSubSup>
                                    <m:sSubSupPr>
                                      <m:ctrlPr>
                                        <a:rPr lang="en-US" altLang="zh-CN" sz="2000" i="1">
                                          <a:latin typeface="Cambria Math" panose="02040503050406030204" pitchFamily="18" charset="0"/>
                                        </a:rPr>
                                      </m:ctrlPr>
                                    </m:sSubSupPr>
                                    <m:e>
                                      <m:r>
                                        <a:rPr lang="en-US" altLang="zh-CN" sz="2000" i="1">
                                          <a:latin typeface="Cambria Math" panose="02040503050406030204" pitchFamily="18" charset="0"/>
                                        </a:rPr>
                                        <m:t>𝑁</m:t>
                                      </m:r>
                                    </m:e>
                                    <m:sub>
                                      <m:r>
                                        <a:rPr lang="en-US" altLang="zh-CN" sz="2000" i="1">
                                          <a:latin typeface="Cambria Math" panose="02040503050406030204" pitchFamily="18" charset="0"/>
                                        </a:rPr>
                                        <m:t>𝜋</m:t>
                                      </m:r>
                                    </m:sub>
                                    <m:sup>
                                      <m:r>
                                        <a:rPr lang="en-US" altLang="zh-CN" sz="2000" i="1">
                                          <a:latin typeface="Cambria Math" panose="02040503050406030204" pitchFamily="18" charset="0"/>
                                        </a:rPr>
                                        <m:t>𝑡𝑟𝑢𝑒</m:t>
                                      </m:r>
                                    </m:sup>
                                  </m:sSubSup>
                                  <m:r>
                                    <a:rPr lang="en-US" altLang="zh-CN" sz="2000" i="1">
                                      <a:latin typeface="Cambria Math" panose="02040503050406030204" pitchFamily="18" charset="0"/>
                                    </a:rPr>
                                    <m:t>;&gt;</m:t>
                                  </m:r>
                                </m:e>
                              </m:d>
                            </m:num>
                            <m:den>
                              <m:d>
                                <m:dPr>
                                  <m:ctrlPr>
                                    <a:rPr lang="en-US" altLang="zh-CN" sz="2000" i="1">
                                      <a:latin typeface="Cambria Math" panose="02040503050406030204" pitchFamily="18" charset="0"/>
                                    </a:rPr>
                                  </m:ctrlPr>
                                </m:dPr>
                                <m:e>
                                  <m:sSubSup>
                                    <m:sSubSupPr>
                                      <m:ctrlPr>
                                        <a:rPr lang="en-US" altLang="zh-CN" sz="2000" i="1">
                                          <a:latin typeface="Cambria Math" panose="02040503050406030204" pitchFamily="18" charset="0"/>
                                        </a:rPr>
                                      </m:ctrlPr>
                                    </m:sSubSupPr>
                                    <m:e>
                                      <m:r>
                                        <a:rPr lang="en-US" altLang="zh-CN" sz="2000" i="1">
                                          <a:latin typeface="Cambria Math" panose="02040503050406030204" pitchFamily="18" charset="0"/>
                                        </a:rPr>
                                        <m:t>𝑁</m:t>
                                      </m:r>
                                    </m:e>
                                    <m:sub>
                                      <m:r>
                                        <a:rPr lang="en-US" altLang="zh-CN" sz="2000" i="1">
                                          <a:latin typeface="Cambria Math" panose="02040503050406030204" pitchFamily="18" charset="0"/>
                                        </a:rPr>
                                        <m:t>𝜇</m:t>
                                      </m:r>
                                    </m:sub>
                                    <m:sup>
                                      <m:r>
                                        <a:rPr lang="en-US" altLang="zh-CN" sz="2000" i="1">
                                          <a:latin typeface="Cambria Math" panose="02040503050406030204" pitchFamily="18" charset="0"/>
                                        </a:rPr>
                                        <m:t>𝑡𝑟𝑢𝑒</m:t>
                                      </m:r>
                                    </m:sup>
                                  </m:sSubSup>
                                  <m:r>
                                    <a:rPr lang="en-US" altLang="zh-CN" sz="2000" i="1">
                                      <a:latin typeface="Cambria Math" panose="02040503050406030204" pitchFamily="18" charset="0"/>
                                    </a:rPr>
                                    <m:t>;&gt;</m:t>
                                  </m:r>
                                </m:e>
                              </m:d>
                            </m:den>
                          </m:f>
                          <m:r>
                            <a:rPr lang="en-US" altLang="zh-CN" sz="2000" b="0" i="1" smtClean="0">
                              <a:latin typeface="Cambria Math" panose="02040503050406030204" pitchFamily="18" charset="0"/>
                              <a:ea typeface="Cambria Math" panose="02040503050406030204" pitchFamily="18" charset="0"/>
                            </a:rPr>
                            <m:t>−</m:t>
                          </m:r>
                          <m:f>
                            <m:fPr>
                              <m:ctrlPr>
                                <a:rPr lang="en-US" altLang="zh-CN" sz="2000" b="0" i="1" smtClean="0">
                                  <a:latin typeface="Cambria Math" panose="02040503050406030204" pitchFamily="18" charset="0"/>
                                  <a:ea typeface="Cambria Math" panose="02040503050406030204" pitchFamily="18" charset="0"/>
                                </a:rPr>
                              </m:ctrlPr>
                            </m:fPr>
                            <m:num>
                              <m:d>
                                <m:dPr>
                                  <m:ctrlPr>
                                    <a:rPr lang="en-US" altLang="zh-CN" sz="2000" i="1">
                                      <a:latin typeface="Cambria Math" panose="02040503050406030204" pitchFamily="18" charset="0"/>
                                    </a:rPr>
                                  </m:ctrlPr>
                                </m:dPr>
                                <m:e>
                                  <m:sSubSup>
                                    <m:sSubSupPr>
                                      <m:ctrlPr>
                                        <a:rPr lang="en-US" altLang="zh-CN" sz="2000" i="1">
                                          <a:latin typeface="Cambria Math" panose="02040503050406030204" pitchFamily="18" charset="0"/>
                                        </a:rPr>
                                      </m:ctrlPr>
                                    </m:sSubSupPr>
                                    <m:e>
                                      <m:r>
                                        <a:rPr lang="en-US" altLang="zh-CN" sz="2000" i="1">
                                          <a:latin typeface="Cambria Math" panose="02040503050406030204" pitchFamily="18" charset="0"/>
                                        </a:rPr>
                                        <m:t>𝑁</m:t>
                                      </m:r>
                                    </m:e>
                                    <m:sub>
                                      <m:r>
                                        <a:rPr lang="en-US" altLang="zh-CN" sz="2000" i="1">
                                          <a:latin typeface="Cambria Math" panose="02040503050406030204" pitchFamily="18" charset="0"/>
                                        </a:rPr>
                                        <m:t>𝜋</m:t>
                                      </m:r>
                                    </m:sub>
                                    <m:sup>
                                      <m:r>
                                        <a:rPr lang="en-US" altLang="zh-CN" sz="2000" i="1">
                                          <a:latin typeface="Cambria Math" panose="02040503050406030204" pitchFamily="18" charset="0"/>
                                        </a:rPr>
                                        <m:t>𝑡𝑟𝑢𝑒</m:t>
                                      </m:r>
                                    </m:sup>
                                  </m:sSubSup>
                                  <m:r>
                                    <a:rPr lang="en-US" altLang="zh-CN" sz="2000" i="1">
                                      <a:latin typeface="Cambria Math" panose="02040503050406030204" pitchFamily="18" charset="0"/>
                                    </a:rPr>
                                    <m:t>;&lt;</m:t>
                                  </m:r>
                                </m:e>
                              </m:d>
                            </m:num>
                            <m:den>
                              <m:d>
                                <m:dPr>
                                  <m:ctrlPr>
                                    <a:rPr lang="en-US" altLang="zh-CN" sz="2000" i="1">
                                      <a:latin typeface="Cambria Math" panose="02040503050406030204" pitchFamily="18" charset="0"/>
                                    </a:rPr>
                                  </m:ctrlPr>
                                </m:dPr>
                                <m:e>
                                  <m:sSubSup>
                                    <m:sSubSupPr>
                                      <m:ctrlPr>
                                        <a:rPr lang="en-US" altLang="zh-CN" sz="2000" i="1">
                                          <a:latin typeface="Cambria Math" panose="02040503050406030204" pitchFamily="18" charset="0"/>
                                        </a:rPr>
                                      </m:ctrlPr>
                                    </m:sSubSupPr>
                                    <m:e>
                                      <m:r>
                                        <a:rPr lang="en-US" altLang="zh-CN" sz="2000" i="1">
                                          <a:latin typeface="Cambria Math" panose="02040503050406030204" pitchFamily="18" charset="0"/>
                                        </a:rPr>
                                        <m:t>𝑁</m:t>
                                      </m:r>
                                    </m:e>
                                    <m:sub>
                                      <m:r>
                                        <a:rPr lang="en-US" altLang="zh-CN" sz="2000" i="1">
                                          <a:latin typeface="Cambria Math" panose="02040503050406030204" pitchFamily="18" charset="0"/>
                                        </a:rPr>
                                        <m:t>𝜇</m:t>
                                      </m:r>
                                    </m:sub>
                                    <m:sup>
                                      <m:r>
                                        <a:rPr lang="en-US" altLang="zh-CN" sz="2000" i="1">
                                          <a:latin typeface="Cambria Math" panose="02040503050406030204" pitchFamily="18" charset="0"/>
                                        </a:rPr>
                                        <m:t>𝑡𝑟𝑢𝑒</m:t>
                                      </m:r>
                                    </m:sup>
                                  </m:sSubSup>
                                  <m:r>
                                    <a:rPr lang="en-US" altLang="zh-CN" sz="2000" i="1">
                                      <a:latin typeface="Cambria Math" panose="02040503050406030204" pitchFamily="18" charset="0"/>
                                    </a:rPr>
                                    <m:t>;&lt;</m:t>
                                  </m:r>
                                </m:e>
                              </m:d>
                            </m:den>
                          </m:f>
                        </m:e>
                      </m:d>
                      <m:r>
                        <a:rPr lang="en-US" altLang="zh-CN" sz="2000" b="0" i="1" smtClean="0">
                          <a:latin typeface="Cambria Math" panose="02040503050406030204" pitchFamily="18" charset="0"/>
                          <a:ea typeface="Cambria Math" panose="02040503050406030204" pitchFamily="18" charset="0"/>
                        </a:rPr>
                        <m:t>≈</m:t>
                      </m:r>
                      <m:sSub>
                        <m:sSubPr>
                          <m:ctrlPr>
                            <a:rPr lang="en-US" altLang="zh-CN" sz="2000" b="0" i="1" smtClean="0">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𝑘</m:t>
                          </m:r>
                        </m:e>
                        <m:sub>
                          <m:r>
                            <a:rPr lang="en-US" altLang="zh-CN" sz="2000" b="0" i="1" smtClean="0">
                              <a:latin typeface="Cambria Math" panose="02040503050406030204" pitchFamily="18" charset="0"/>
                              <a:ea typeface="Cambria Math" panose="02040503050406030204" pitchFamily="18" charset="0"/>
                            </a:rPr>
                            <m:t>𝜋</m:t>
                          </m:r>
                        </m:sub>
                      </m:sSub>
                      <m:sSub>
                        <m:sSubPr>
                          <m:ctrlPr>
                            <a:rPr lang="en-US" altLang="zh-CN" sz="2000" b="0" i="1" smtClean="0">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𝛼</m:t>
                          </m:r>
                        </m:e>
                        <m:sub>
                          <m:r>
                            <a:rPr lang="en-US" altLang="zh-CN" sz="2000" b="0" i="1" smtClean="0">
                              <a:latin typeface="Cambria Math" panose="02040503050406030204" pitchFamily="18" charset="0"/>
                              <a:ea typeface="Cambria Math" panose="02040503050406030204" pitchFamily="18" charset="0"/>
                            </a:rPr>
                            <m:t>𝑋</m:t>
                          </m:r>
                        </m:sub>
                      </m:sSub>
                      <m:r>
                        <a:rPr lang="en-US" altLang="zh-CN" sz="2000" b="0" i="1" smtClean="0">
                          <a:latin typeface="Cambria Math" panose="02040503050406030204" pitchFamily="18" charset="0"/>
                          <a:ea typeface="Cambria Math" panose="02040503050406030204" pitchFamily="18" charset="0"/>
                        </a:rPr>
                        <m:t>(1−</m:t>
                      </m:r>
                      <m:f>
                        <m:fPr>
                          <m:ctrlPr>
                            <a:rPr lang="en-US" altLang="zh-CN" sz="2000" b="0" i="1" smtClean="0">
                              <a:latin typeface="Cambria Math" panose="02040503050406030204" pitchFamily="18" charset="0"/>
                              <a:ea typeface="Cambria Math" panose="02040503050406030204" pitchFamily="18" charset="0"/>
                            </a:rPr>
                          </m:ctrlPr>
                        </m:fPr>
                        <m:num>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𝑅</m:t>
                              </m:r>
                            </m:e>
                            <m:sup>
                              <m:r>
                                <a:rPr lang="en-US" altLang="zh-CN" sz="2000" i="1">
                                  <a:latin typeface="Cambria Math" panose="02040503050406030204" pitchFamily="18" charset="0"/>
                                </a:rPr>
                                <m:t>𝑇</m:t>
                              </m:r>
                              <m:r>
                                <a:rPr lang="en-US" altLang="zh-CN" sz="2000" i="1">
                                  <a:latin typeface="Cambria Math" panose="02040503050406030204" pitchFamily="18" charset="0"/>
                                </a:rPr>
                                <m:t>;</m:t>
                              </m:r>
                              <m:r>
                                <a:rPr lang="en-US" altLang="zh-CN" sz="2000" i="1">
                                  <a:latin typeface="Cambria Math" panose="02040503050406030204" pitchFamily="18" charset="0"/>
                                </a:rPr>
                                <m:t>𝑜𝑏𝑠</m:t>
                              </m:r>
                            </m:sup>
                          </m:sSup>
                        </m:num>
                        <m:den>
                          <m:sSubSup>
                            <m:sSubSupPr>
                              <m:ctrlPr>
                                <a:rPr lang="en-US" altLang="zh-CN" sz="2000" b="0" i="1" smtClean="0">
                                  <a:latin typeface="Cambria Math" panose="02040503050406030204" pitchFamily="18" charset="0"/>
                                </a:rPr>
                              </m:ctrlPr>
                            </m:sSubSupPr>
                            <m:e>
                              <m:r>
                                <a:rPr lang="en-US" altLang="zh-CN" sz="2000" b="0" i="1" smtClean="0">
                                  <a:latin typeface="Cambria Math" panose="02040503050406030204" pitchFamily="18" charset="0"/>
                                </a:rPr>
                                <m:t>𝛽</m:t>
                              </m:r>
                            </m:e>
                            <m:sub>
                              <m:r>
                                <a:rPr lang="en-US" altLang="zh-CN" sz="2000" b="0" i="1" smtClean="0">
                                  <a:latin typeface="Cambria Math" panose="02040503050406030204" pitchFamily="18" charset="0"/>
                                </a:rPr>
                                <m:t>𝑋</m:t>
                              </m:r>
                            </m:sub>
                            <m:sup>
                              <m:r>
                                <a:rPr lang="en-US" altLang="zh-CN" sz="2000" i="1">
                                  <a:latin typeface="Cambria Math" panose="02040503050406030204" pitchFamily="18" charset="0"/>
                                </a:rPr>
                                <m:t>𝑇</m:t>
                              </m:r>
                              <m:r>
                                <a:rPr lang="en-US" altLang="zh-CN" sz="2000" i="1">
                                  <a:latin typeface="Cambria Math" panose="02040503050406030204" pitchFamily="18" charset="0"/>
                                </a:rPr>
                                <m:t>;</m:t>
                              </m:r>
                              <m:r>
                                <a:rPr lang="en-US" altLang="zh-CN" sz="2000" i="1">
                                  <a:latin typeface="Cambria Math" panose="02040503050406030204" pitchFamily="18" charset="0"/>
                                </a:rPr>
                                <m:t>𝑜𝑏𝑠</m:t>
                              </m:r>
                            </m:sup>
                          </m:sSubSup>
                        </m:den>
                      </m:f>
                      <m:r>
                        <a:rPr lang="en-US" altLang="zh-CN" sz="2000" b="0" i="1" smtClean="0">
                          <a:latin typeface="Cambria Math" panose="02040503050406030204" pitchFamily="18" charset="0"/>
                          <a:ea typeface="Cambria Math" panose="02040503050406030204" pitchFamily="18" charset="0"/>
                        </a:rPr>
                        <m:t>)</m:t>
                      </m:r>
                    </m:oMath>
                  </m:oMathPara>
                </a14:m>
                <a:endParaRPr lang="en-US" altLang="zh-CN" sz="2000" dirty="0">
                  <a:latin typeface="Comic Sans MS" panose="030F0902030302020204" pitchFamily="66" charset="0"/>
                </a:endParaRPr>
              </a:p>
              <a:p>
                <a:r>
                  <a:rPr lang="en-US" altLang="zh-CN" sz="2000" dirty="0">
                    <a:latin typeface="Comic Sans MS" panose="030F0902030302020204" pitchFamily="66" charset="0"/>
                  </a:rPr>
                  <a:t>Where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𝑘</m:t>
                        </m:r>
                      </m:e>
                      <m:sub>
                        <m:r>
                          <a:rPr lang="en-US" altLang="zh-CN" sz="2000" i="1">
                            <a:latin typeface="Cambria Math" panose="02040503050406030204" pitchFamily="18" charset="0"/>
                          </a:rPr>
                          <m:t>𝜇</m:t>
                        </m:r>
                      </m:sub>
                    </m:sSub>
                  </m:oMath>
                </a14:m>
                <a:r>
                  <a:rPr lang="el-GR" altLang="zh-CN" sz="2000" dirty="0"/>
                  <a:t> </a:t>
                </a:r>
                <a:r>
                  <a:rPr lang="en" altLang="zh-CN" sz="2000" dirty="0">
                    <a:latin typeface="Comic Sans MS" panose="030F0902030302020204" pitchFamily="66" charset="0"/>
                  </a:rPr>
                  <a:t>and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𝑘</m:t>
                        </m:r>
                      </m:e>
                      <m:sub>
                        <m:r>
                          <a:rPr lang="en-US" altLang="zh-CN" sz="2000" i="1">
                            <a:latin typeface="Cambria Math" panose="02040503050406030204" pitchFamily="18" charset="0"/>
                          </a:rPr>
                          <m:t>𝜋</m:t>
                        </m:r>
                      </m:sub>
                    </m:sSub>
                  </m:oMath>
                </a14:m>
                <a:r>
                  <a:rPr lang="el-GR" altLang="zh-CN" sz="2000" dirty="0"/>
                  <a:t> </a:t>
                </a:r>
                <a:r>
                  <a:rPr lang="en" altLang="zh-CN" sz="2000" dirty="0">
                    <a:latin typeface="Comic Sans MS" panose="030F0902030302020204" pitchFamily="66" charset="0"/>
                  </a:rPr>
                  <a:t>being the probabilities of a muon and a hadron to be classified as a muon, respectively; </a:t>
                </a:r>
                <a14:m>
                  <m:oMath xmlns:m="http://schemas.openxmlformats.org/officeDocument/2006/math">
                    <m:sSub>
                      <m:sSubPr>
                        <m:ctrlPr>
                          <a:rPr lang="en-US" altLang="zh-CN" sz="2000" i="1">
                            <a:latin typeface="Cambria Math" panose="02040503050406030204" pitchFamily="18" charset="0"/>
                            <a:ea typeface="Cambria Math" panose="02040503050406030204" pitchFamily="18" charset="0"/>
                          </a:rPr>
                        </m:ctrlPr>
                      </m:sSubPr>
                      <m:e>
                        <m:r>
                          <a:rPr lang="en-US" altLang="zh-CN" sz="2000" i="1">
                            <a:latin typeface="Cambria Math" panose="02040503050406030204" pitchFamily="18" charset="0"/>
                            <a:ea typeface="Cambria Math" panose="02040503050406030204" pitchFamily="18" charset="0"/>
                          </a:rPr>
                          <m:t>𝛼</m:t>
                        </m:r>
                      </m:e>
                      <m:sub>
                        <m:r>
                          <a:rPr lang="en-US" altLang="zh-CN" sz="2000" i="1">
                            <a:latin typeface="Cambria Math" panose="02040503050406030204" pitchFamily="18" charset="0"/>
                            <a:ea typeface="Cambria Math" panose="02040503050406030204" pitchFamily="18" charset="0"/>
                          </a:rPr>
                          <m:t>𝑋</m:t>
                        </m:r>
                      </m:sub>
                    </m:sSub>
                    <m:r>
                      <a:rPr lang="en-US" altLang="zh-CN" sz="2000" b="0" i="1" smtClean="0">
                        <a:latin typeface="Cambria Math" panose="02040503050406030204" pitchFamily="18" charset="0"/>
                        <a:ea typeface="Cambria Math" panose="02040503050406030204" pitchFamily="18" charset="0"/>
                      </a:rPr>
                      <m:t>=</m:t>
                    </m:r>
                    <m:f>
                      <m:fPr>
                        <m:type m:val="lin"/>
                        <m:ctrlPr>
                          <a:rPr lang="en-US" altLang="zh-CN" sz="2000" b="0" i="1" smtClean="0">
                            <a:latin typeface="Cambria Math" panose="02040503050406030204" pitchFamily="18" charset="0"/>
                            <a:ea typeface="Cambria Math" panose="02040503050406030204" pitchFamily="18" charset="0"/>
                          </a:rPr>
                        </m:ctrlPr>
                      </m:fPr>
                      <m:num>
                        <m:sSubSup>
                          <m:sSubSupPr>
                            <m:ctrlPr>
                              <a:rPr lang="en-US" altLang="zh-CN" sz="2000" i="1">
                                <a:latin typeface="Cambria Math" panose="02040503050406030204" pitchFamily="18" charset="0"/>
                              </a:rPr>
                            </m:ctrlPr>
                          </m:sSubSupPr>
                          <m:e>
                            <m:r>
                              <a:rPr lang="en-US" altLang="zh-CN" sz="2000" b="0" i="1" smtClean="0">
                                <a:latin typeface="Cambria Math" panose="02040503050406030204" pitchFamily="18" charset="0"/>
                              </a:rPr>
                              <m:t>(</m:t>
                            </m:r>
                            <m:r>
                              <a:rPr lang="en-US" altLang="zh-CN" sz="2000" i="1">
                                <a:latin typeface="Cambria Math" panose="02040503050406030204" pitchFamily="18" charset="0"/>
                              </a:rPr>
                              <m:t>𝑁</m:t>
                            </m:r>
                          </m:e>
                          <m:sub>
                            <m:r>
                              <a:rPr lang="en-US" altLang="zh-CN" sz="2000" i="1">
                                <a:latin typeface="Cambria Math" panose="02040503050406030204" pitchFamily="18" charset="0"/>
                              </a:rPr>
                              <m:t>𝑋</m:t>
                            </m:r>
                          </m:sub>
                          <m:sup>
                            <m:r>
                              <a:rPr lang="en-US" altLang="zh-CN" sz="2000" i="1">
                                <a:latin typeface="Cambria Math" panose="02040503050406030204" pitchFamily="18" charset="0"/>
                              </a:rPr>
                              <m:t>𝑜𝑏𝑠</m:t>
                            </m:r>
                          </m:sup>
                        </m:sSubSup>
                        <m:r>
                          <a:rPr lang="en-US" altLang="zh-CN" sz="2000" b="0" i="1" smtClean="0">
                            <a:latin typeface="Cambria Math" panose="02040503050406030204" pitchFamily="18" charset="0"/>
                          </a:rPr>
                          <m:t>;&gt;)</m:t>
                        </m:r>
                      </m:num>
                      <m:den>
                        <m:r>
                          <a:rPr lang="en-US" altLang="zh-CN" sz="2000" b="0" i="1" smtClean="0">
                            <a:latin typeface="Cambria Math" panose="02040503050406030204" pitchFamily="18" charset="0"/>
                            <a:ea typeface="Cambria Math" panose="02040503050406030204" pitchFamily="18" charset="0"/>
                          </a:rPr>
                          <m:t>(</m:t>
                        </m:r>
                        <m:sSubSup>
                          <m:sSubSupPr>
                            <m:ctrlPr>
                              <a:rPr lang="en-US" altLang="zh-CN" sz="2000" i="1">
                                <a:latin typeface="Cambria Math" panose="02040503050406030204" pitchFamily="18" charset="0"/>
                              </a:rPr>
                            </m:ctrlPr>
                          </m:sSubSupPr>
                          <m:e>
                            <m:r>
                              <a:rPr lang="en-US" altLang="zh-CN" sz="2000" i="1">
                                <a:latin typeface="Cambria Math" panose="02040503050406030204" pitchFamily="18" charset="0"/>
                              </a:rPr>
                              <m:t>𝑁</m:t>
                            </m:r>
                          </m:e>
                          <m:sub>
                            <m:r>
                              <a:rPr lang="en-US" altLang="zh-CN" sz="2000" i="1">
                                <a:latin typeface="Cambria Math" panose="02040503050406030204" pitchFamily="18" charset="0"/>
                              </a:rPr>
                              <m:t>𝜇</m:t>
                            </m:r>
                          </m:sub>
                          <m:sup>
                            <m:r>
                              <a:rPr lang="en-US" altLang="zh-CN" sz="2000" i="1">
                                <a:latin typeface="Cambria Math" panose="02040503050406030204" pitchFamily="18" charset="0"/>
                              </a:rPr>
                              <m:t>𝑜𝑏𝑠</m:t>
                            </m:r>
                          </m:sup>
                        </m:sSubSup>
                      </m:den>
                    </m:f>
                    <m:r>
                      <a:rPr lang="en-US" altLang="zh-CN" sz="2000" b="0" i="1" smtClean="0">
                        <a:latin typeface="Cambria Math" panose="02040503050406030204" pitchFamily="18" charset="0"/>
                        <a:ea typeface="Cambria Math" panose="02040503050406030204" pitchFamily="18" charset="0"/>
                      </a:rPr>
                      <m:t>;&gt;)</m:t>
                    </m:r>
                  </m:oMath>
                </a14:m>
                <a:r>
                  <a:rPr lang="en" altLang="zh-CN" sz="2000" dirty="0">
                    <a:latin typeface="Comic Sans MS" panose="030F0902030302020204" pitchFamily="66" charset="0"/>
                  </a:rPr>
                  <a:t>; </a:t>
                </a:r>
                <a14:m>
                  <m:oMath xmlns:m="http://schemas.openxmlformats.org/officeDocument/2006/math">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𝛽</m:t>
                        </m:r>
                      </m:e>
                      <m:sub>
                        <m:r>
                          <a:rPr lang="en-US" altLang="zh-CN" i="1">
                            <a:latin typeface="Cambria Math" panose="02040503050406030204" pitchFamily="18" charset="0"/>
                          </a:rPr>
                          <m:t>𝑋</m:t>
                        </m:r>
                      </m:sub>
                      <m:sup>
                        <m:r>
                          <a:rPr lang="en-US" altLang="zh-CN" i="1">
                            <a:latin typeface="Cambria Math" panose="02040503050406030204" pitchFamily="18" charset="0"/>
                          </a:rPr>
                          <m:t>𝑇</m:t>
                        </m:r>
                        <m:r>
                          <a:rPr lang="en-US" altLang="zh-CN" i="1">
                            <a:latin typeface="Cambria Math" panose="02040503050406030204" pitchFamily="18" charset="0"/>
                          </a:rPr>
                          <m:t>;</m:t>
                        </m:r>
                        <m:r>
                          <a:rPr lang="en-US" altLang="zh-CN" i="1">
                            <a:latin typeface="Cambria Math" panose="02040503050406030204" pitchFamily="18" charset="0"/>
                          </a:rPr>
                          <m:t>𝑜𝑏𝑠</m:t>
                        </m:r>
                      </m:sup>
                    </m:sSubSup>
                  </m:oMath>
                </a14:m>
                <a:r>
                  <a:rPr lang="en" altLang="zh-CN" dirty="0">
                    <a:latin typeface="Comic Sans MS" panose="030F0902030302020204" pitchFamily="66" charset="0"/>
                  </a:rPr>
                  <a:t> is a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𝑅</m:t>
                        </m:r>
                      </m:e>
                      <m:sup>
                        <m:r>
                          <a:rPr lang="en-US" altLang="zh-CN" i="1">
                            <a:latin typeface="Cambria Math" panose="02040503050406030204" pitchFamily="18" charset="0"/>
                          </a:rPr>
                          <m:t>𝑇</m:t>
                        </m:r>
                        <m:r>
                          <a:rPr lang="en-US" altLang="zh-CN" i="1">
                            <a:latin typeface="Cambria Math" panose="02040503050406030204" pitchFamily="18" charset="0"/>
                          </a:rPr>
                          <m:t>;</m:t>
                        </m:r>
                        <m:r>
                          <a:rPr lang="en-US" altLang="zh-CN" i="1">
                            <a:latin typeface="Cambria Math" panose="02040503050406030204" pitchFamily="18" charset="0"/>
                          </a:rPr>
                          <m:t>𝑜𝑏𝑠</m:t>
                        </m:r>
                      </m:sup>
                    </m:sSup>
                  </m:oMath>
                </a14:m>
                <a:r>
                  <a:rPr lang="en" altLang="zh-CN" dirty="0">
                    <a:latin typeface="Comic Sans MS" panose="030F0902030302020204" pitchFamily="66" charset="0"/>
                  </a:rPr>
                  <a:t> ratio formed by the e + X samples.</a:t>
                </a:r>
                <a:endParaRPr lang="en" altLang="zh-CN" sz="2000" dirty="0">
                  <a:latin typeface="Comic Sans MS" panose="030F0902030302020204" pitchFamily="66" charset="0"/>
                </a:endParaRPr>
              </a:p>
              <a:p>
                <a:endParaRPr lang="en-US" altLang="zh-CN" sz="2000" dirty="0">
                  <a:latin typeface="Comic Sans MS" panose="030F0902030302020204" pitchFamily="66" charset="0"/>
                </a:endParaRPr>
              </a:p>
            </p:txBody>
          </p:sp>
        </mc:Choice>
        <mc:Fallback xmlns="">
          <p:sp>
            <p:nvSpPr>
              <p:cNvPr id="12" name="文本框 11">
                <a:extLst>
                  <a:ext uri="{FF2B5EF4-FFF2-40B4-BE49-F238E27FC236}">
                    <a16:creationId xmlns:a16="http://schemas.microsoft.com/office/drawing/2014/main" id="{E5729DC2-97F1-C78D-614F-EE5FFEA3F6EB}"/>
                  </a:ext>
                </a:extLst>
              </p:cNvPr>
              <p:cNvSpPr txBox="1">
                <a:spLocks noRot="1" noChangeAspect="1" noMove="1" noResize="1" noEditPoints="1" noAdjustHandles="1" noChangeArrowheads="1" noChangeShapeType="1" noTextEdit="1"/>
              </p:cNvSpPr>
              <p:nvPr/>
            </p:nvSpPr>
            <p:spPr>
              <a:xfrm>
                <a:off x="0" y="1080000"/>
                <a:ext cx="12192000" cy="4555863"/>
              </a:xfrm>
              <a:prstGeom prst="rect">
                <a:avLst/>
              </a:prstGeom>
              <a:blipFill>
                <a:blip r:embed="rId2"/>
                <a:stretch>
                  <a:fillRect t="-277" b="-13296"/>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63FB65D6-AC8F-038F-16BD-0020C0DAEF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 y="0"/>
            <a:ext cx="1085445" cy="1080000"/>
          </a:xfrm>
          <a:prstGeom prst="rect">
            <a:avLst/>
          </a:prstGeom>
        </p:spPr>
      </p:pic>
      <p:pic>
        <p:nvPicPr>
          <p:cNvPr id="7" name="图片 6">
            <a:extLst>
              <a:ext uri="{FF2B5EF4-FFF2-40B4-BE49-F238E27FC236}">
                <a16:creationId xmlns:a16="http://schemas.microsoft.com/office/drawing/2014/main" id="{A20A5BBD-4F80-C285-7E2E-63EC2D61EB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450" y="0"/>
            <a:ext cx="888554" cy="1080000"/>
          </a:xfrm>
          <a:prstGeom prst="rect">
            <a:avLst/>
          </a:prstGeom>
        </p:spPr>
      </p:pic>
    </p:spTree>
    <p:extLst>
      <p:ext uri="{BB962C8B-B14F-4D97-AF65-F5344CB8AC3E}">
        <p14:creationId xmlns:p14="http://schemas.microsoft.com/office/powerpoint/2010/main" val="960403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5DD36-FC7E-CCF0-925C-C7F2826956C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D966B00-E4C1-9A79-564B-12CE1F051D75}"/>
              </a:ext>
            </a:extLst>
          </p:cNvPr>
          <p:cNvSpPr>
            <a:spLocks noGrp="1"/>
          </p:cNvSpPr>
          <p:nvPr>
            <p:ph type="title"/>
          </p:nvPr>
        </p:nvSpPr>
        <p:spPr>
          <a:xfrm>
            <a:off x="0" y="360000"/>
            <a:ext cx="12192000" cy="535531"/>
          </a:xfrm>
        </p:spPr>
        <p:txBody>
          <a:bodyPr wrap="square">
            <a:spAutoFit/>
          </a:bodyPr>
          <a:lstStyle/>
          <a:p>
            <a:pPr algn="ctr"/>
            <a:r>
              <a:rPr lang="en-US" altLang="zh-CN" sz="3200" dirty="0">
                <a:latin typeface="Comic Sans MS" panose="030F0902030302020204" pitchFamily="66" charset="0"/>
                <a:ea typeface="Cambria Math" panose="02040503050406030204" pitchFamily="18" charset="0"/>
              </a:rPr>
              <a:t>Result</a:t>
            </a:r>
            <a:endParaRPr lang="zh-CN" altLang="en-US" sz="3200" dirty="0">
              <a:latin typeface="Comic Sans MS" panose="030F0902030302020204" pitchFamily="66" charset="0"/>
            </a:endParaRPr>
          </a:p>
        </p:txBody>
      </p:sp>
      <p:sp>
        <p:nvSpPr>
          <p:cNvPr id="4" name="日期占位符 3">
            <a:extLst>
              <a:ext uri="{FF2B5EF4-FFF2-40B4-BE49-F238E27FC236}">
                <a16:creationId xmlns:a16="http://schemas.microsoft.com/office/drawing/2014/main" id="{EC55AA18-7ACF-4081-1755-61C25E4D5FB6}"/>
              </a:ext>
            </a:extLst>
          </p:cNvPr>
          <p:cNvSpPr>
            <a:spLocks noGrp="1"/>
          </p:cNvSpPr>
          <p:nvPr>
            <p:ph type="dt" sz="half" idx="10"/>
          </p:nvPr>
        </p:nvSpPr>
        <p:spPr/>
        <p:txBody>
          <a:bodyPr/>
          <a:lstStyle/>
          <a:p>
            <a:fld id="{A35CD19C-06E9-4AAC-B80C-DE4C22E21A18}" type="datetime1">
              <a:rPr lang="zh-CN" altLang="en-US" smtClean="0"/>
              <a:t>2025/7/29</a:t>
            </a:fld>
            <a:endParaRPr lang="zh-CN" altLang="en-US"/>
          </a:p>
        </p:txBody>
      </p:sp>
      <p:sp>
        <p:nvSpPr>
          <p:cNvPr id="5" name="页脚占位符 4">
            <a:extLst>
              <a:ext uri="{FF2B5EF4-FFF2-40B4-BE49-F238E27FC236}">
                <a16:creationId xmlns:a16="http://schemas.microsoft.com/office/drawing/2014/main" id="{1F21952C-5061-12EF-07E5-288019C41FFB}"/>
              </a:ext>
            </a:extLst>
          </p:cNvPr>
          <p:cNvSpPr>
            <a:spLocks noGrp="1"/>
          </p:cNvSpPr>
          <p:nvPr>
            <p:ph type="ftr" sz="quarter" idx="11"/>
          </p:nvPr>
        </p:nvSpPr>
        <p:spPr/>
        <p:txBody>
          <a:bodyPr/>
          <a:lstStyle/>
          <a:p>
            <a:r>
              <a:rPr lang="en-US" altLang="zh-CN"/>
              <a:t>Examination of T/CP Invariance</a:t>
            </a:r>
            <a:endParaRPr lang="zh-CN" altLang="en-US"/>
          </a:p>
        </p:txBody>
      </p:sp>
      <p:sp>
        <p:nvSpPr>
          <p:cNvPr id="6" name="灯片编号占位符 5">
            <a:extLst>
              <a:ext uri="{FF2B5EF4-FFF2-40B4-BE49-F238E27FC236}">
                <a16:creationId xmlns:a16="http://schemas.microsoft.com/office/drawing/2014/main" id="{45189838-E1A6-691A-7610-F36D6FC65D44}"/>
              </a:ext>
            </a:extLst>
          </p:cNvPr>
          <p:cNvSpPr>
            <a:spLocks noGrp="1"/>
          </p:cNvSpPr>
          <p:nvPr>
            <p:ph type="sldNum" sz="quarter" idx="12"/>
          </p:nvPr>
        </p:nvSpPr>
        <p:spPr/>
        <p:txBody>
          <a:bodyPr/>
          <a:lstStyle/>
          <a:p>
            <a:fld id="{33038C33-7068-4225-BE1B-FBEE078717E7}" type="slidenum">
              <a:rPr lang="zh-CN" altLang="en-US" smtClean="0"/>
              <a:t>38</a:t>
            </a:fld>
            <a:endParaRPr lang="zh-CN" altLang="en-US"/>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1CBF5C06-1B84-FE6C-56D3-CB92087C2D5A}"/>
                  </a:ext>
                </a:extLst>
              </p:cNvPr>
              <p:cNvSpPr txBox="1"/>
              <p:nvPr/>
            </p:nvSpPr>
            <p:spPr>
              <a:xfrm>
                <a:off x="0" y="1260000"/>
                <a:ext cx="12192000" cy="4520405"/>
              </a:xfrm>
              <a:prstGeom prst="rect">
                <a:avLst/>
              </a:prstGeom>
              <a:noFill/>
            </p:spPr>
            <p:txBody>
              <a:bodyPr wrap="square" lIns="360000" rIns="360000" rtlCol="0">
                <a:spAutoFit/>
              </a:bodyPr>
              <a:lstStyle/>
              <a:p>
                <a:pPr marL="342900" indent="-342900">
                  <a:buFont typeface="Wingdings" pitchFamily="2" charset="2"/>
                  <a:buChar char="Ø"/>
                </a:pPr>
                <a:r>
                  <a:rPr kumimoji="1" lang="en" altLang="zh-CN" sz="2000" dirty="0">
                    <a:latin typeface="Comic Sans MS" panose="030F0902030302020204" pitchFamily="66" charset="0"/>
                    <a:ea typeface="Cambria Math" panose="02040503050406030204" pitchFamily="18" charset="0"/>
                  </a:rPr>
                  <a:t>The result based on inclusive MC</a:t>
                </a:r>
              </a:p>
              <a:p>
                <a:pPr/>
                <a14:m>
                  <m:oMathPara xmlns:m="http://schemas.openxmlformats.org/officeDocument/2006/math">
                    <m:oMathParaPr>
                      <m:jc m:val="centerGroup"/>
                    </m:oMathParaPr>
                    <m:oMath xmlns:m="http://schemas.openxmlformats.org/officeDocument/2006/math">
                      <m:sSubSup>
                        <m:sSubSupPr>
                          <m:ctrlPr>
                            <a:rPr lang="en-US" altLang="zh-CN" sz="2000" i="1">
                              <a:latin typeface="Cambria Math" panose="02040503050406030204" pitchFamily="18" charset="0"/>
                            </a:rPr>
                          </m:ctrlPr>
                        </m:sSubSupPr>
                        <m:e>
                          <m:r>
                            <a:rPr lang="en-US" altLang="zh-CN" sz="2000" i="1">
                              <a:latin typeface="Cambria Math" panose="02040503050406030204" pitchFamily="18" charset="0"/>
                            </a:rPr>
                            <m:t>𝑅</m:t>
                          </m:r>
                        </m:e>
                        <m:sub>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𝜇</m:t>
                              </m:r>
                            </m:e>
                            <m:sup>
                              <m:r>
                                <a:rPr lang="en-US" altLang="zh-CN" sz="2000" i="1">
                                  <a:latin typeface="Cambria Math" panose="02040503050406030204" pitchFamily="18" charset="0"/>
                                </a:rPr>
                                <m:t>+</m:t>
                              </m:r>
                            </m:sup>
                          </m:sSup>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𝑒</m:t>
                              </m:r>
                            </m:e>
                            <m:sup>
                              <m:r>
                                <a:rPr lang="en-US" altLang="zh-CN" sz="2000" i="1">
                                  <a:latin typeface="Cambria Math" panose="02040503050406030204" pitchFamily="18" charset="0"/>
                                </a:rPr>
                                <m:t>−</m:t>
                              </m:r>
                            </m:sup>
                          </m:sSup>
                        </m:sub>
                        <m:sup>
                          <m:r>
                            <a:rPr lang="en-US" altLang="zh-CN" sz="2000" i="1">
                              <a:latin typeface="Cambria Math" panose="02040503050406030204" pitchFamily="18" charset="0"/>
                            </a:rPr>
                            <m:t>𝑇</m:t>
                          </m:r>
                        </m:sup>
                      </m:sSubSup>
                      <m:r>
                        <a:rPr lang="en-US" altLang="zh-CN" sz="2000" i="1">
                          <a:latin typeface="Cambria Math" panose="02040503050406030204" pitchFamily="18" charset="0"/>
                          <a:ea typeface="Cambria Math" panose="02040503050406030204" pitchFamily="18" charset="0"/>
                        </a:rPr>
                        <m:t>=</m:t>
                      </m:r>
                      <m:f>
                        <m:fPr>
                          <m:ctrlPr>
                            <a:rPr kumimoji="1" lang="en-US" altLang="zh-CN" sz="2000" i="1">
                              <a:latin typeface="Cambria Math" panose="02040503050406030204" pitchFamily="18" charset="0"/>
                            </a:rPr>
                          </m:ctrlPr>
                        </m:fPr>
                        <m:num>
                          <m:r>
                            <a:rPr kumimoji="1" lang="en-US" altLang="zh-CN" sz="2000" i="1">
                              <a:latin typeface="Cambria Math" panose="02040503050406030204" pitchFamily="18" charset="0"/>
                            </a:rPr>
                            <m:t>𝑁</m:t>
                          </m:r>
                          <m:r>
                            <a:rPr kumimoji="1" lang="en-US" altLang="zh-CN" sz="2000" i="1">
                              <a:latin typeface="Cambria Math" panose="02040503050406030204" pitchFamily="18" charset="0"/>
                            </a:rPr>
                            <m:t>(</m:t>
                          </m:r>
                          <m:sSup>
                            <m:sSupPr>
                              <m:ctrlPr>
                                <a:rPr kumimoji="1" lang="en-US" altLang="zh-CN" sz="2000" i="1">
                                  <a:latin typeface="Cambria Math" panose="02040503050406030204" pitchFamily="18" charset="0"/>
                                </a:rPr>
                              </m:ctrlPr>
                            </m:sSupPr>
                            <m:e>
                              <m:r>
                                <a:rPr kumimoji="1" lang="en-US" altLang="zh-CN" sz="2000" i="1">
                                  <a:latin typeface="Cambria Math" panose="02040503050406030204" pitchFamily="18" charset="0"/>
                                </a:rPr>
                                <m:t>𝜇</m:t>
                              </m:r>
                            </m:e>
                            <m:sup>
                              <m:r>
                                <a:rPr kumimoji="1" lang="en-US" altLang="zh-CN" sz="2000" i="1">
                                  <a:latin typeface="Cambria Math" panose="02040503050406030204" pitchFamily="18" charset="0"/>
                                </a:rPr>
                                <m:t>+</m:t>
                              </m:r>
                            </m:sup>
                          </m:sSup>
                          <m:sSup>
                            <m:sSupPr>
                              <m:ctrlPr>
                                <a:rPr kumimoji="1" lang="en-US" altLang="zh-CN" sz="2000" i="1">
                                  <a:latin typeface="Cambria Math" panose="02040503050406030204" pitchFamily="18" charset="0"/>
                                </a:rPr>
                              </m:ctrlPr>
                            </m:sSupPr>
                            <m:e>
                              <m:r>
                                <a:rPr kumimoji="1" lang="en-US" altLang="zh-CN" sz="2000" i="1">
                                  <a:latin typeface="Cambria Math" panose="02040503050406030204" pitchFamily="18" charset="0"/>
                                </a:rPr>
                                <m:t>𝑒</m:t>
                              </m:r>
                            </m:e>
                            <m:sup>
                              <m:r>
                                <a:rPr kumimoji="1" lang="en-US" altLang="zh-CN" sz="2000" i="1">
                                  <a:latin typeface="Cambria Math" panose="02040503050406030204" pitchFamily="18" charset="0"/>
                                </a:rPr>
                                <m:t>−</m:t>
                              </m:r>
                            </m:sup>
                          </m:sSup>
                          <m:r>
                            <a:rPr kumimoji="1" lang="en-US" altLang="zh-CN" sz="2000" i="1">
                              <a:latin typeface="Cambria Math" panose="02040503050406030204" pitchFamily="18" charset="0"/>
                            </a:rPr>
                            <m:t>;&gt;)</m:t>
                          </m:r>
                        </m:num>
                        <m:den>
                          <m:r>
                            <a:rPr kumimoji="1" lang="en-US" altLang="zh-CN" sz="2000" i="1">
                              <a:latin typeface="Cambria Math" panose="02040503050406030204" pitchFamily="18" charset="0"/>
                            </a:rPr>
                            <m:t>𝑁</m:t>
                          </m:r>
                          <m:r>
                            <a:rPr kumimoji="1" lang="en-US" altLang="zh-CN" sz="2000" i="1">
                              <a:latin typeface="Cambria Math" panose="02040503050406030204" pitchFamily="18" charset="0"/>
                            </a:rPr>
                            <m:t>(</m:t>
                          </m:r>
                          <m:sSup>
                            <m:sSupPr>
                              <m:ctrlPr>
                                <a:rPr kumimoji="1" lang="en-US" altLang="zh-CN" sz="2000" i="1">
                                  <a:latin typeface="Cambria Math" panose="02040503050406030204" pitchFamily="18" charset="0"/>
                                </a:rPr>
                              </m:ctrlPr>
                            </m:sSupPr>
                            <m:e>
                              <m:r>
                                <a:rPr kumimoji="1" lang="en-US" altLang="zh-CN" sz="2000" i="1">
                                  <a:latin typeface="Cambria Math" panose="02040503050406030204" pitchFamily="18" charset="0"/>
                                </a:rPr>
                                <m:t>𝜇</m:t>
                              </m:r>
                            </m:e>
                            <m:sup>
                              <m:r>
                                <a:rPr kumimoji="1" lang="en-US" altLang="zh-CN" sz="2000" i="1">
                                  <a:latin typeface="Cambria Math" panose="02040503050406030204" pitchFamily="18" charset="0"/>
                                </a:rPr>
                                <m:t>+</m:t>
                              </m:r>
                            </m:sup>
                          </m:sSup>
                          <m:sSup>
                            <m:sSupPr>
                              <m:ctrlPr>
                                <a:rPr kumimoji="1" lang="en-US" altLang="zh-CN" sz="2000" i="1">
                                  <a:latin typeface="Cambria Math" panose="02040503050406030204" pitchFamily="18" charset="0"/>
                                </a:rPr>
                              </m:ctrlPr>
                            </m:sSupPr>
                            <m:e>
                              <m:r>
                                <a:rPr kumimoji="1" lang="en-US" altLang="zh-CN" sz="2000" i="1">
                                  <a:latin typeface="Cambria Math" panose="02040503050406030204" pitchFamily="18" charset="0"/>
                                </a:rPr>
                                <m:t>𝑒</m:t>
                              </m:r>
                            </m:e>
                            <m:sup>
                              <m:r>
                                <a:rPr kumimoji="1" lang="en-US" altLang="zh-CN" sz="2000" i="1">
                                  <a:latin typeface="Cambria Math" panose="02040503050406030204" pitchFamily="18" charset="0"/>
                                </a:rPr>
                                <m:t>−</m:t>
                              </m:r>
                            </m:sup>
                          </m:sSup>
                          <m:r>
                            <a:rPr kumimoji="1" lang="en-US" altLang="zh-CN" sz="2000" i="1">
                              <a:latin typeface="Cambria Math" panose="02040503050406030204" pitchFamily="18" charset="0"/>
                            </a:rPr>
                            <m:t>;&lt;)</m:t>
                          </m:r>
                        </m:den>
                      </m:f>
                      <m:r>
                        <a:rPr lang="en-US" altLang="zh-CN" sz="2000" b="0" i="1" smtClean="0">
                          <a:latin typeface="Cambria Math" panose="02040503050406030204" pitchFamily="18" charset="0"/>
                          <a:ea typeface="Cambria Math" panose="02040503050406030204" pitchFamily="18" charset="0"/>
                        </a:rPr>
                        <m:t>=0.992396±0.00872428</m:t>
                      </m:r>
                    </m:oMath>
                  </m:oMathPara>
                </a14:m>
                <a:endParaRPr lang="en-US" altLang="zh-CN" sz="2000" dirty="0">
                  <a:latin typeface="Comic Sans MS" panose="030F0902030302020204" pitchFamily="66"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Sup>
                        <m:sSubSupPr>
                          <m:ctrlPr>
                            <a:rPr lang="en-US" altLang="zh-CN" sz="2000" i="1">
                              <a:latin typeface="Cambria Math" panose="02040503050406030204" pitchFamily="18" charset="0"/>
                              <a:ea typeface="Cambria Math" panose="02040503050406030204" pitchFamily="18" charset="0"/>
                            </a:rPr>
                          </m:ctrlPr>
                        </m:sSubSupPr>
                        <m:e>
                          <m:r>
                            <a:rPr lang="en-US" altLang="zh-CN" sz="2000" i="1">
                              <a:latin typeface="Cambria Math" panose="02040503050406030204" pitchFamily="18" charset="0"/>
                              <a:ea typeface="Cambria Math" panose="02040503050406030204" pitchFamily="18" charset="0"/>
                            </a:rPr>
                            <m:t>𝑅</m:t>
                          </m:r>
                        </m:e>
                        <m:sub>
                          <m:sSup>
                            <m:sSupPr>
                              <m:ctrlPr>
                                <a:rPr lang="en-US" altLang="zh-CN" sz="2000" i="1">
                                  <a:latin typeface="Cambria Math" panose="02040503050406030204" pitchFamily="18" charset="0"/>
                                  <a:ea typeface="Cambria Math" panose="02040503050406030204" pitchFamily="18" charset="0"/>
                                </a:rPr>
                              </m:ctrlPr>
                            </m:sSupPr>
                            <m:e>
                              <m:r>
                                <a:rPr lang="en-US" altLang="zh-CN" sz="2000" i="1">
                                  <a:latin typeface="Cambria Math" panose="02040503050406030204" pitchFamily="18" charset="0"/>
                                  <a:ea typeface="Cambria Math" panose="02040503050406030204" pitchFamily="18" charset="0"/>
                                </a:rPr>
                                <m:t>𝑒</m:t>
                              </m:r>
                            </m:e>
                            <m:sup>
                              <m:r>
                                <a:rPr lang="en-US" altLang="zh-CN" sz="2000" i="1">
                                  <a:latin typeface="Cambria Math" panose="02040503050406030204" pitchFamily="18" charset="0"/>
                                  <a:ea typeface="Cambria Math" panose="02040503050406030204" pitchFamily="18" charset="0"/>
                                </a:rPr>
                                <m:t>+</m:t>
                              </m:r>
                            </m:sup>
                          </m:sSup>
                          <m:sSup>
                            <m:sSupPr>
                              <m:ctrlPr>
                                <a:rPr lang="en-US" altLang="zh-CN" sz="2000" i="1">
                                  <a:latin typeface="Cambria Math" panose="02040503050406030204" pitchFamily="18" charset="0"/>
                                  <a:ea typeface="Cambria Math" panose="02040503050406030204" pitchFamily="18" charset="0"/>
                                </a:rPr>
                              </m:ctrlPr>
                            </m:sSupPr>
                            <m:e>
                              <m:r>
                                <a:rPr lang="en-US" altLang="zh-CN" sz="2000" i="1">
                                  <a:latin typeface="Cambria Math" panose="02040503050406030204" pitchFamily="18" charset="0"/>
                                  <a:ea typeface="Cambria Math" panose="02040503050406030204" pitchFamily="18" charset="0"/>
                                </a:rPr>
                                <m:t>𝜇</m:t>
                              </m:r>
                            </m:e>
                            <m:sup>
                              <m:r>
                                <a:rPr lang="en-US" altLang="zh-CN" sz="2000" i="1">
                                  <a:latin typeface="Cambria Math" panose="02040503050406030204" pitchFamily="18" charset="0"/>
                                  <a:ea typeface="Cambria Math" panose="02040503050406030204" pitchFamily="18" charset="0"/>
                                </a:rPr>
                                <m:t>−</m:t>
                              </m:r>
                            </m:sup>
                          </m:sSup>
                        </m:sub>
                        <m:sup>
                          <m:r>
                            <a:rPr lang="en-US" altLang="zh-CN" sz="2000" i="1">
                              <a:latin typeface="Cambria Math" panose="02040503050406030204" pitchFamily="18" charset="0"/>
                              <a:ea typeface="Cambria Math" panose="02040503050406030204" pitchFamily="18" charset="0"/>
                            </a:rPr>
                            <m:t>𝑇</m:t>
                          </m:r>
                        </m:sup>
                      </m:sSubSup>
                      <m:r>
                        <a:rPr lang="en-US" altLang="zh-CN" sz="2000" i="1">
                          <a:latin typeface="Cambria Math" panose="02040503050406030204" pitchFamily="18" charset="0"/>
                          <a:ea typeface="Cambria Math" panose="02040503050406030204" pitchFamily="18" charset="0"/>
                        </a:rPr>
                        <m:t>=</m:t>
                      </m:r>
                      <m:f>
                        <m:fPr>
                          <m:ctrlPr>
                            <a:rPr kumimoji="1" lang="en-US" altLang="zh-CN" sz="2000" i="1">
                              <a:latin typeface="Cambria Math" panose="02040503050406030204" pitchFamily="18" charset="0"/>
                            </a:rPr>
                          </m:ctrlPr>
                        </m:fPr>
                        <m:num>
                          <m:r>
                            <a:rPr kumimoji="1" lang="en-US" altLang="zh-CN" sz="2000" i="1">
                              <a:latin typeface="Cambria Math" panose="02040503050406030204" pitchFamily="18" charset="0"/>
                            </a:rPr>
                            <m:t>𝑁</m:t>
                          </m:r>
                          <m:r>
                            <a:rPr kumimoji="1" lang="en-US" altLang="zh-CN" sz="2000" i="1">
                              <a:latin typeface="Cambria Math" panose="02040503050406030204" pitchFamily="18" charset="0"/>
                            </a:rPr>
                            <m:t>(</m:t>
                          </m:r>
                          <m:sSup>
                            <m:sSupPr>
                              <m:ctrlPr>
                                <a:rPr kumimoji="1" lang="en-US" altLang="zh-CN" sz="2000" i="1">
                                  <a:latin typeface="Cambria Math" panose="02040503050406030204" pitchFamily="18" charset="0"/>
                                </a:rPr>
                              </m:ctrlPr>
                            </m:sSupPr>
                            <m:e>
                              <m:r>
                                <a:rPr kumimoji="1" lang="en-US" altLang="zh-CN" sz="2000" i="1">
                                  <a:latin typeface="Cambria Math" panose="02040503050406030204" pitchFamily="18" charset="0"/>
                                </a:rPr>
                                <m:t>𝑒</m:t>
                              </m:r>
                            </m:e>
                            <m:sup>
                              <m:r>
                                <a:rPr kumimoji="1" lang="en-US" altLang="zh-CN" sz="2000" i="1">
                                  <a:latin typeface="Cambria Math" panose="02040503050406030204" pitchFamily="18" charset="0"/>
                                </a:rPr>
                                <m:t>+</m:t>
                              </m:r>
                            </m:sup>
                          </m:sSup>
                          <m:sSup>
                            <m:sSupPr>
                              <m:ctrlPr>
                                <a:rPr kumimoji="1" lang="en-US" altLang="zh-CN" sz="2000" i="1">
                                  <a:latin typeface="Cambria Math" panose="02040503050406030204" pitchFamily="18" charset="0"/>
                                </a:rPr>
                              </m:ctrlPr>
                            </m:sSupPr>
                            <m:e>
                              <m:r>
                                <a:rPr kumimoji="1" lang="en-US" altLang="zh-CN" sz="2000" i="1">
                                  <a:latin typeface="Cambria Math" panose="02040503050406030204" pitchFamily="18" charset="0"/>
                                </a:rPr>
                                <m:t>𝜇</m:t>
                              </m:r>
                            </m:e>
                            <m:sup>
                              <m:r>
                                <a:rPr kumimoji="1" lang="en-US" altLang="zh-CN" sz="2000" i="1">
                                  <a:latin typeface="Cambria Math" panose="02040503050406030204" pitchFamily="18" charset="0"/>
                                </a:rPr>
                                <m:t>−</m:t>
                              </m:r>
                            </m:sup>
                          </m:sSup>
                          <m:r>
                            <a:rPr kumimoji="1" lang="en-US" altLang="zh-CN" sz="2000" i="1">
                              <a:latin typeface="Cambria Math" panose="02040503050406030204" pitchFamily="18" charset="0"/>
                            </a:rPr>
                            <m:t>;&gt;)</m:t>
                          </m:r>
                        </m:num>
                        <m:den>
                          <m:r>
                            <a:rPr kumimoji="1" lang="en-US" altLang="zh-CN" sz="2000" i="1">
                              <a:latin typeface="Cambria Math" panose="02040503050406030204" pitchFamily="18" charset="0"/>
                            </a:rPr>
                            <m:t>𝑁</m:t>
                          </m:r>
                          <m:r>
                            <a:rPr kumimoji="1" lang="en-US" altLang="zh-CN" sz="2000" i="1">
                              <a:latin typeface="Cambria Math" panose="02040503050406030204" pitchFamily="18" charset="0"/>
                            </a:rPr>
                            <m:t>(</m:t>
                          </m:r>
                          <m:sSup>
                            <m:sSupPr>
                              <m:ctrlPr>
                                <a:rPr kumimoji="1" lang="en-US" altLang="zh-CN" sz="2000" i="1">
                                  <a:latin typeface="Cambria Math" panose="02040503050406030204" pitchFamily="18" charset="0"/>
                                </a:rPr>
                              </m:ctrlPr>
                            </m:sSupPr>
                            <m:e>
                              <m:r>
                                <a:rPr kumimoji="1" lang="en-US" altLang="zh-CN" sz="2000" i="1">
                                  <a:latin typeface="Cambria Math" panose="02040503050406030204" pitchFamily="18" charset="0"/>
                                </a:rPr>
                                <m:t>𝑒</m:t>
                              </m:r>
                            </m:e>
                            <m:sup>
                              <m:r>
                                <a:rPr kumimoji="1" lang="en-US" altLang="zh-CN" sz="2000" i="1">
                                  <a:latin typeface="Cambria Math" panose="02040503050406030204" pitchFamily="18" charset="0"/>
                                </a:rPr>
                                <m:t>+</m:t>
                              </m:r>
                            </m:sup>
                          </m:sSup>
                          <m:sSup>
                            <m:sSupPr>
                              <m:ctrlPr>
                                <a:rPr kumimoji="1" lang="en-US" altLang="zh-CN" sz="2000" i="1">
                                  <a:latin typeface="Cambria Math" panose="02040503050406030204" pitchFamily="18" charset="0"/>
                                </a:rPr>
                              </m:ctrlPr>
                            </m:sSupPr>
                            <m:e>
                              <m:r>
                                <a:rPr kumimoji="1" lang="en-US" altLang="zh-CN" sz="2000" i="1">
                                  <a:latin typeface="Cambria Math" panose="02040503050406030204" pitchFamily="18" charset="0"/>
                                </a:rPr>
                                <m:t>𝜇</m:t>
                              </m:r>
                            </m:e>
                            <m:sup>
                              <m:r>
                                <a:rPr kumimoji="1" lang="en-US" altLang="zh-CN" sz="2000" i="1">
                                  <a:latin typeface="Cambria Math" panose="02040503050406030204" pitchFamily="18" charset="0"/>
                                </a:rPr>
                                <m:t>−</m:t>
                              </m:r>
                            </m:sup>
                          </m:sSup>
                          <m:r>
                            <a:rPr kumimoji="1" lang="en-US" altLang="zh-CN" sz="2000" i="1">
                              <a:latin typeface="Cambria Math" panose="02040503050406030204" pitchFamily="18" charset="0"/>
                            </a:rPr>
                            <m:t>;&lt;)</m:t>
                          </m:r>
                        </m:den>
                      </m:f>
                      <m:r>
                        <a:rPr lang="en-US" altLang="zh-CN" sz="2000" b="0" i="1" smtClean="0">
                          <a:latin typeface="Cambria Math" panose="02040503050406030204" pitchFamily="18" charset="0"/>
                          <a:ea typeface="Cambria Math" panose="02040503050406030204" pitchFamily="18" charset="0"/>
                        </a:rPr>
                        <m:t>=1.010100±0.00887994</m:t>
                      </m:r>
                    </m:oMath>
                  </m:oMathPara>
                </a14:m>
                <a:endParaRPr lang="en-US" altLang="zh-CN" sz="2000" dirty="0">
                  <a:latin typeface="Comic Sans MS" panose="030F0902030302020204" pitchFamily="66"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Sup>
                        <m:sSubSupPr>
                          <m:ctrlPr>
                            <a:rPr lang="en-US" altLang="zh-CN" sz="2000" i="1">
                              <a:latin typeface="Cambria Math" panose="02040503050406030204" pitchFamily="18" charset="0"/>
                              <a:ea typeface="Cambria Math" panose="02040503050406030204" pitchFamily="18" charset="0"/>
                            </a:rPr>
                          </m:ctrlPr>
                        </m:sSubSupPr>
                        <m:e>
                          <m:r>
                            <a:rPr lang="en-US" altLang="zh-CN" sz="2000" i="1">
                              <a:latin typeface="Cambria Math" panose="02040503050406030204" pitchFamily="18" charset="0"/>
                              <a:ea typeface="Cambria Math" panose="02040503050406030204" pitchFamily="18" charset="0"/>
                            </a:rPr>
                            <m:t>𝑅</m:t>
                          </m:r>
                        </m:e>
                        <m:sub>
                          <m:sSup>
                            <m:sSupPr>
                              <m:ctrlPr>
                                <a:rPr lang="en-US" altLang="zh-CN" sz="2000" i="1">
                                  <a:latin typeface="Cambria Math" panose="02040503050406030204" pitchFamily="18" charset="0"/>
                                  <a:ea typeface="Cambria Math" panose="02040503050406030204" pitchFamily="18" charset="0"/>
                                </a:rPr>
                              </m:ctrlPr>
                            </m:sSupPr>
                            <m:e>
                              <m:r>
                                <a:rPr lang="en-US" altLang="zh-CN" sz="2000" i="1">
                                  <a:latin typeface="Cambria Math" panose="02040503050406030204" pitchFamily="18" charset="0"/>
                                  <a:ea typeface="Cambria Math" panose="02040503050406030204" pitchFamily="18" charset="0"/>
                                </a:rPr>
                                <m:t>𝜇</m:t>
                              </m:r>
                            </m:e>
                            <m:sup>
                              <m:r>
                                <a:rPr lang="en-US" altLang="zh-CN" sz="2000" i="1">
                                  <a:latin typeface="Cambria Math" panose="02040503050406030204" pitchFamily="18" charset="0"/>
                                  <a:ea typeface="Cambria Math" panose="02040503050406030204" pitchFamily="18" charset="0"/>
                                </a:rPr>
                                <m:t>+</m:t>
                              </m:r>
                            </m:sup>
                          </m:sSup>
                          <m:sSup>
                            <m:sSupPr>
                              <m:ctrlPr>
                                <a:rPr lang="en-US" altLang="zh-CN" sz="2000" i="1">
                                  <a:latin typeface="Cambria Math" panose="02040503050406030204" pitchFamily="18" charset="0"/>
                                  <a:ea typeface="Cambria Math" panose="02040503050406030204" pitchFamily="18" charset="0"/>
                                </a:rPr>
                              </m:ctrlPr>
                            </m:sSupPr>
                            <m:e>
                              <m:r>
                                <a:rPr lang="en-US" altLang="zh-CN" sz="2000" i="1">
                                  <a:latin typeface="Cambria Math" panose="02040503050406030204" pitchFamily="18" charset="0"/>
                                  <a:ea typeface="Cambria Math" panose="02040503050406030204" pitchFamily="18" charset="0"/>
                                </a:rPr>
                                <m:t>𝑒</m:t>
                              </m:r>
                            </m:e>
                            <m:sup>
                              <m:r>
                                <a:rPr lang="en-US" altLang="zh-CN" sz="2000" i="1">
                                  <a:latin typeface="Cambria Math" panose="02040503050406030204" pitchFamily="18" charset="0"/>
                                  <a:ea typeface="Cambria Math" panose="02040503050406030204" pitchFamily="18" charset="0"/>
                                </a:rPr>
                                <m:t>−</m:t>
                              </m:r>
                            </m:sup>
                          </m:sSup>
                        </m:sub>
                        <m:sup>
                          <m:r>
                            <a:rPr lang="en-US" altLang="zh-CN" sz="2000" i="1">
                              <a:latin typeface="Cambria Math" panose="02040503050406030204" pitchFamily="18" charset="0"/>
                              <a:ea typeface="Cambria Math" panose="02040503050406030204" pitchFamily="18" charset="0"/>
                            </a:rPr>
                            <m:t>𝐶𝑃</m:t>
                          </m:r>
                        </m:sup>
                      </m:sSubSup>
                      <m:r>
                        <a:rPr lang="en-US" altLang="zh-CN" sz="2000" b="0" i="1" smtClean="0">
                          <a:latin typeface="Cambria Math" panose="02040503050406030204" pitchFamily="18" charset="0"/>
                          <a:ea typeface="Cambria Math" panose="02040503050406030204" pitchFamily="18" charset="0"/>
                        </a:rPr>
                        <m:t>=</m:t>
                      </m:r>
                      <m:f>
                        <m:fPr>
                          <m:ctrlPr>
                            <a:rPr kumimoji="1" lang="en-US" altLang="zh-CN" sz="2000" i="1">
                              <a:latin typeface="Cambria Math" panose="02040503050406030204" pitchFamily="18" charset="0"/>
                            </a:rPr>
                          </m:ctrlPr>
                        </m:fPr>
                        <m:num>
                          <m:r>
                            <a:rPr kumimoji="1" lang="en-US" altLang="zh-CN" sz="2000" i="1">
                              <a:latin typeface="Cambria Math" panose="02040503050406030204" pitchFamily="18" charset="0"/>
                            </a:rPr>
                            <m:t>𝑁</m:t>
                          </m:r>
                          <m:r>
                            <a:rPr kumimoji="1" lang="en-US" altLang="zh-CN" sz="2000" i="1">
                              <a:latin typeface="Cambria Math" panose="02040503050406030204" pitchFamily="18" charset="0"/>
                            </a:rPr>
                            <m:t>(</m:t>
                          </m:r>
                          <m:sSup>
                            <m:sSupPr>
                              <m:ctrlPr>
                                <a:rPr kumimoji="1" lang="en-US" altLang="zh-CN" sz="2000" i="1">
                                  <a:latin typeface="Cambria Math" panose="02040503050406030204" pitchFamily="18" charset="0"/>
                                </a:rPr>
                              </m:ctrlPr>
                            </m:sSupPr>
                            <m:e>
                              <m:r>
                                <a:rPr kumimoji="1" lang="en-US" altLang="zh-CN" sz="2000" i="1">
                                  <a:latin typeface="Cambria Math" panose="02040503050406030204" pitchFamily="18" charset="0"/>
                                </a:rPr>
                                <m:t>𝜇</m:t>
                              </m:r>
                            </m:e>
                            <m:sup>
                              <m:r>
                                <a:rPr kumimoji="1" lang="en-US" altLang="zh-CN" sz="2000" i="1">
                                  <a:latin typeface="Cambria Math" panose="02040503050406030204" pitchFamily="18" charset="0"/>
                                </a:rPr>
                                <m:t>+</m:t>
                              </m:r>
                            </m:sup>
                          </m:sSup>
                          <m:sSup>
                            <m:sSupPr>
                              <m:ctrlPr>
                                <a:rPr kumimoji="1" lang="en-US" altLang="zh-CN" sz="2000" i="1">
                                  <a:latin typeface="Cambria Math" panose="02040503050406030204" pitchFamily="18" charset="0"/>
                                </a:rPr>
                              </m:ctrlPr>
                            </m:sSupPr>
                            <m:e>
                              <m:r>
                                <a:rPr kumimoji="1" lang="en-US" altLang="zh-CN" sz="2000" i="1">
                                  <a:latin typeface="Cambria Math" panose="02040503050406030204" pitchFamily="18" charset="0"/>
                                </a:rPr>
                                <m:t>𝑒</m:t>
                              </m:r>
                            </m:e>
                            <m:sup>
                              <m:r>
                                <a:rPr kumimoji="1" lang="en-US" altLang="zh-CN" sz="2000" i="1">
                                  <a:latin typeface="Cambria Math" panose="02040503050406030204" pitchFamily="18" charset="0"/>
                                </a:rPr>
                                <m:t>−</m:t>
                              </m:r>
                            </m:sup>
                          </m:sSup>
                          <m:r>
                            <a:rPr kumimoji="1" lang="en-US" altLang="zh-CN" sz="2000" i="1">
                              <a:latin typeface="Cambria Math" panose="02040503050406030204" pitchFamily="18" charset="0"/>
                            </a:rPr>
                            <m:t>;&gt;)</m:t>
                          </m:r>
                        </m:num>
                        <m:den>
                          <m:r>
                            <a:rPr kumimoji="1" lang="en-US" altLang="zh-CN" sz="2000" i="1">
                              <a:latin typeface="Cambria Math" panose="02040503050406030204" pitchFamily="18" charset="0"/>
                            </a:rPr>
                            <m:t>𝑁</m:t>
                          </m:r>
                          <m:r>
                            <a:rPr kumimoji="1" lang="en-US" altLang="zh-CN" sz="2000" i="1">
                              <a:latin typeface="Cambria Math" panose="02040503050406030204" pitchFamily="18" charset="0"/>
                            </a:rPr>
                            <m:t>(</m:t>
                          </m:r>
                          <m:sSup>
                            <m:sSupPr>
                              <m:ctrlPr>
                                <a:rPr kumimoji="1" lang="en-US" altLang="zh-CN" sz="2000" i="1">
                                  <a:latin typeface="Cambria Math" panose="02040503050406030204" pitchFamily="18" charset="0"/>
                                </a:rPr>
                              </m:ctrlPr>
                            </m:sSupPr>
                            <m:e>
                              <m:r>
                                <a:rPr kumimoji="1" lang="en-US" altLang="zh-CN" sz="2000" i="1">
                                  <a:latin typeface="Cambria Math" panose="02040503050406030204" pitchFamily="18" charset="0"/>
                                </a:rPr>
                                <m:t>𝑒</m:t>
                              </m:r>
                            </m:e>
                            <m:sup>
                              <m:r>
                                <a:rPr kumimoji="1" lang="en-US" altLang="zh-CN" sz="2000" i="1">
                                  <a:latin typeface="Cambria Math" panose="02040503050406030204" pitchFamily="18" charset="0"/>
                                </a:rPr>
                                <m:t>+</m:t>
                              </m:r>
                            </m:sup>
                          </m:sSup>
                          <m:sSup>
                            <m:sSupPr>
                              <m:ctrlPr>
                                <a:rPr kumimoji="1" lang="en-US" altLang="zh-CN" sz="2000" i="1">
                                  <a:latin typeface="Cambria Math" panose="02040503050406030204" pitchFamily="18" charset="0"/>
                                </a:rPr>
                              </m:ctrlPr>
                            </m:sSupPr>
                            <m:e>
                              <m:r>
                                <a:rPr kumimoji="1" lang="en-US" altLang="zh-CN" sz="2000" i="1">
                                  <a:latin typeface="Cambria Math" panose="02040503050406030204" pitchFamily="18" charset="0"/>
                                </a:rPr>
                                <m:t>𝜇</m:t>
                              </m:r>
                            </m:e>
                            <m:sup>
                              <m:r>
                                <a:rPr kumimoji="1" lang="en-US" altLang="zh-CN" sz="2000" i="1">
                                  <a:latin typeface="Cambria Math" panose="02040503050406030204" pitchFamily="18" charset="0"/>
                                </a:rPr>
                                <m:t>−</m:t>
                              </m:r>
                            </m:sup>
                          </m:sSup>
                          <m:r>
                            <a:rPr kumimoji="1" lang="en-US" altLang="zh-CN" sz="2000" i="1">
                              <a:latin typeface="Cambria Math" panose="02040503050406030204" pitchFamily="18" charset="0"/>
                            </a:rPr>
                            <m:t>;&lt;)</m:t>
                          </m:r>
                        </m:den>
                      </m:f>
                      <m:r>
                        <a:rPr lang="en-US" altLang="zh-CN" sz="2000" i="1">
                          <a:latin typeface="Cambria Math" panose="02040503050406030204" pitchFamily="18" charset="0"/>
                          <a:ea typeface="Cambria Math" panose="02040503050406030204" pitchFamily="18" charset="0"/>
                        </a:rPr>
                        <m:t>=1.001210±</m:t>
                      </m:r>
                      <m:r>
                        <a:rPr lang="en-US" altLang="zh-CN" sz="2000" b="0" i="1" smtClean="0">
                          <a:latin typeface="Cambria Math" panose="02040503050406030204" pitchFamily="18" charset="0"/>
                          <a:ea typeface="Cambria Math" panose="02040503050406030204" pitchFamily="18" charset="0"/>
                        </a:rPr>
                        <m:t>0.</m:t>
                      </m:r>
                      <m:r>
                        <a:rPr lang="en-US" altLang="zh-CN" sz="2000" i="1">
                          <a:latin typeface="Cambria Math" panose="02040503050406030204" pitchFamily="18" charset="0"/>
                          <a:ea typeface="Cambria Math" panose="02040503050406030204" pitchFamily="18" charset="0"/>
                        </a:rPr>
                        <m:t>00882124</m:t>
                      </m:r>
                    </m:oMath>
                  </m:oMathPara>
                </a14:m>
                <a:endParaRPr lang="en-US" altLang="zh-CN" sz="2000" dirty="0">
                  <a:latin typeface="Comic Sans MS" panose="030F0902030302020204" pitchFamily="66"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Sup>
                        <m:sSubSupPr>
                          <m:ctrlPr>
                            <a:rPr lang="en-US" altLang="zh-CN" sz="2000" i="1">
                              <a:latin typeface="Cambria Math" panose="02040503050406030204" pitchFamily="18" charset="0"/>
                              <a:ea typeface="Cambria Math" panose="02040503050406030204" pitchFamily="18" charset="0"/>
                            </a:rPr>
                          </m:ctrlPr>
                        </m:sSubSupPr>
                        <m:e>
                          <m:r>
                            <a:rPr lang="en-US" altLang="zh-CN" sz="2000" i="1">
                              <a:latin typeface="Cambria Math" panose="02040503050406030204" pitchFamily="18" charset="0"/>
                              <a:ea typeface="Cambria Math" panose="02040503050406030204" pitchFamily="18" charset="0"/>
                            </a:rPr>
                            <m:t>𝑅</m:t>
                          </m:r>
                        </m:e>
                        <m:sub>
                          <m:sSup>
                            <m:sSupPr>
                              <m:ctrlPr>
                                <a:rPr lang="en-US" altLang="zh-CN" sz="2000" i="1">
                                  <a:latin typeface="Cambria Math" panose="02040503050406030204" pitchFamily="18" charset="0"/>
                                  <a:ea typeface="Cambria Math" panose="02040503050406030204" pitchFamily="18" charset="0"/>
                                </a:rPr>
                              </m:ctrlPr>
                            </m:sSupPr>
                            <m:e>
                              <m:r>
                                <a:rPr lang="en-US" altLang="zh-CN" sz="2000" i="1">
                                  <a:latin typeface="Cambria Math" panose="02040503050406030204" pitchFamily="18" charset="0"/>
                                  <a:ea typeface="Cambria Math" panose="02040503050406030204" pitchFamily="18" charset="0"/>
                                </a:rPr>
                                <m:t>𝑒</m:t>
                              </m:r>
                            </m:e>
                            <m:sup>
                              <m:r>
                                <a:rPr lang="en-US" altLang="zh-CN" sz="2000" i="1">
                                  <a:latin typeface="Cambria Math" panose="02040503050406030204" pitchFamily="18" charset="0"/>
                                  <a:ea typeface="Cambria Math" panose="02040503050406030204" pitchFamily="18" charset="0"/>
                                </a:rPr>
                                <m:t>+</m:t>
                              </m:r>
                            </m:sup>
                          </m:sSup>
                          <m:sSup>
                            <m:sSupPr>
                              <m:ctrlPr>
                                <a:rPr lang="en-US" altLang="zh-CN" sz="2000" i="1">
                                  <a:latin typeface="Cambria Math" panose="02040503050406030204" pitchFamily="18" charset="0"/>
                                  <a:ea typeface="Cambria Math" panose="02040503050406030204" pitchFamily="18" charset="0"/>
                                </a:rPr>
                              </m:ctrlPr>
                            </m:sSupPr>
                            <m:e>
                              <m:r>
                                <a:rPr lang="en-US" altLang="zh-CN" sz="2000" i="1">
                                  <a:latin typeface="Cambria Math" panose="02040503050406030204" pitchFamily="18" charset="0"/>
                                  <a:ea typeface="Cambria Math" panose="02040503050406030204" pitchFamily="18" charset="0"/>
                                </a:rPr>
                                <m:t>𝜇</m:t>
                              </m:r>
                            </m:e>
                            <m:sup>
                              <m:r>
                                <a:rPr lang="en-US" altLang="zh-CN" sz="2000" i="1">
                                  <a:latin typeface="Cambria Math" panose="02040503050406030204" pitchFamily="18" charset="0"/>
                                  <a:ea typeface="Cambria Math" panose="02040503050406030204" pitchFamily="18" charset="0"/>
                                </a:rPr>
                                <m:t>−</m:t>
                              </m:r>
                            </m:sup>
                          </m:sSup>
                        </m:sub>
                        <m:sup>
                          <m:r>
                            <a:rPr lang="en-US" altLang="zh-CN" sz="2000" i="1">
                              <a:latin typeface="Cambria Math" panose="02040503050406030204" pitchFamily="18" charset="0"/>
                              <a:ea typeface="Cambria Math" panose="02040503050406030204" pitchFamily="18" charset="0"/>
                            </a:rPr>
                            <m:t>𝐶𝑃</m:t>
                          </m:r>
                        </m:sup>
                      </m:sSubSup>
                      <m:r>
                        <a:rPr lang="en-US" altLang="zh-CN" sz="2000" b="0" i="1" smtClean="0">
                          <a:latin typeface="Cambria Math" panose="02040503050406030204" pitchFamily="18" charset="0"/>
                          <a:ea typeface="Cambria Math" panose="02040503050406030204" pitchFamily="18" charset="0"/>
                        </a:rPr>
                        <m:t>=</m:t>
                      </m:r>
                      <m:f>
                        <m:fPr>
                          <m:ctrlPr>
                            <a:rPr kumimoji="1" lang="en-US" altLang="zh-CN" sz="2000" i="1">
                              <a:latin typeface="Cambria Math" panose="02040503050406030204" pitchFamily="18" charset="0"/>
                            </a:rPr>
                          </m:ctrlPr>
                        </m:fPr>
                        <m:num>
                          <m:r>
                            <a:rPr kumimoji="1" lang="en-US" altLang="zh-CN" sz="2000" i="1">
                              <a:latin typeface="Cambria Math" panose="02040503050406030204" pitchFamily="18" charset="0"/>
                            </a:rPr>
                            <m:t>𝑁</m:t>
                          </m:r>
                          <m:r>
                            <a:rPr kumimoji="1" lang="en-US" altLang="zh-CN" sz="2000" i="1">
                              <a:latin typeface="Cambria Math" panose="02040503050406030204" pitchFamily="18" charset="0"/>
                            </a:rPr>
                            <m:t>(</m:t>
                          </m:r>
                          <m:sSup>
                            <m:sSupPr>
                              <m:ctrlPr>
                                <a:rPr kumimoji="1" lang="en-US" altLang="zh-CN" sz="2000" i="1">
                                  <a:latin typeface="Cambria Math" panose="02040503050406030204" pitchFamily="18" charset="0"/>
                                </a:rPr>
                              </m:ctrlPr>
                            </m:sSupPr>
                            <m:e>
                              <m:r>
                                <a:rPr kumimoji="1" lang="en-US" altLang="zh-CN" sz="2000" i="1">
                                  <a:latin typeface="Cambria Math" panose="02040503050406030204" pitchFamily="18" charset="0"/>
                                </a:rPr>
                                <m:t>𝑒</m:t>
                              </m:r>
                            </m:e>
                            <m:sup>
                              <m:r>
                                <a:rPr kumimoji="1" lang="en-US" altLang="zh-CN" sz="2000" i="1">
                                  <a:latin typeface="Cambria Math" panose="02040503050406030204" pitchFamily="18" charset="0"/>
                                </a:rPr>
                                <m:t>+</m:t>
                              </m:r>
                            </m:sup>
                          </m:sSup>
                          <m:sSup>
                            <m:sSupPr>
                              <m:ctrlPr>
                                <a:rPr kumimoji="1" lang="en-US" altLang="zh-CN" sz="2000" i="1">
                                  <a:latin typeface="Cambria Math" panose="02040503050406030204" pitchFamily="18" charset="0"/>
                                </a:rPr>
                              </m:ctrlPr>
                            </m:sSupPr>
                            <m:e>
                              <m:r>
                                <a:rPr kumimoji="1" lang="en-US" altLang="zh-CN" sz="2000" i="1">
                                  <a:latin typeface="Cambria Math" panose="02040503050406030204" pitchFamily="18" charset="0"/>
                                </a:rPr>
                                <m:t>𝜇</m:t>
                              </m:r>
                            </m:e>
                            <m:sup>
                              <m:r>
                                <a:rPr kumimoji="1" lang="en-US" altLang="zh-CN" sz="2000" i="1">
                                  <a:latin typeface="Cambria Math" panose="02040503050406030204" pitchFamily="18" charset="0"/>
                                </a:rPr>
                                <m:t>−</m:t>
                              </m:r>
                            </m:sup>
                          </m:sSup>
                          <m:r>
                            <a:rPr kumimoji="1" lang="en-US" altLang="zh-CN" sz="2000" i="1">
                              <a:latin typeface="Cambria Math" panose="02040503050406030204" pitchFamily="18" charset="0"/>
                            </a:rPr>
                            <m:t>;&gt;)</m:t>
                          </m:r>
                        </m:num>
                        <m:den>
                          <m:r>
                            <a:rPr kumimoji="1" lang="en-US" altLang="zh-CN" sz="2000" i="1">
                              <a:latin typeface="Cambria Math" panose="02040503050406030204" pitchFamily="18" charset="0"/>
                            </a:rPr>
                            <m:t>𝑁</m:t>
                          </m:r>
                          <m:r>
                            <a:rPr kumimoji="1" lang="en-US" altLang="zh-CN" sz="2000" i="1">
                              <a:latin typeface="Cambria Math" panose="02040503050406030204" pitchFamily="18" charset="0"/>
                            </a:rPr>
                            <m:t>(</m:t>
                          </m:r>
                          <m:sSup>
                            <m:sSupPr>
                              <m:ctrlPr>
                                <a:rPr kumimoji="1" lang="en-US" altLang="zh-CN" sz="2000" i="1">
                                  <a:latin typeface="Cambria Math" panose="02040503050406030204" pitchFamily="18" charset="0"/>
                                </a:rPr>
                              </m:ctrlPr>
                            </m:sSupPr>
                            <m:e>
                              <m:r>
                                <a:rPr kumimoji="1" lang="en-US" altLang="zh-CN" sz="2000" i="1">
                                  <a:latin typeface="Cambria Math" panose="02040503050406030204" pitchFamily="18" charset="0"/>
                                </a:rPr>
                                <m:t>𝜇</m:t>
                              </m:r>
                            </m:e>
                            <m:sup>
                              <m:r>
                                <a:rPr kumimoji="1" lang="en-US" altLang="zh-CN" sz="2000" i="1">
                                  <a:latin typeface="Cambria Math" panose="02040503050406030204" pitchFamily="18" charset="0"/>
                                </a:rPr>
                                <m:t>+</m:t>
                              </m:r>
                            </m:sup>
                          </m:sSup>
                          <m:sSup>
                            <m:sSupPr>
                              <m:ctrlPr>
                                <a:rPr kumimoji="1" lang="en-US" altLang="zh-CN" sz="2000" i="1">
                                  <a:latin typeface="Cambria Math" panose="02040503050406030204" pitchFamily="18" charset="0"/>
                                </a:rPr>
                              </m:ctrlPr>
                            </m:sSupPr>
                            <m:e>
                              <m:r>
                                <a:rPr kumimoji="1" lang="en-US" altLang="zh-CN" sz="2000" i="1">
                                  <a:latin typeface="Cambria Math" panose="02040503050406030204" pitchFamily="18" charset="0"/>
                                </a:rPr>
                                <m:t>𝑒</m:t>
                              </m:r>
                            </m:e>
                            <m:sup>
                              <m:r>
                                <a:rPr kumimoji="1" lang="en-US" altLang="zh-CN" sz="2000" i="1">
                                  <a:latin typeface="Cambria Math" panose="02040503050406030204" pitchFamily="18" charset="0"/>
                                </a:rPr>
                                <m:t>−</m:t>
                              </m:r>
                            </m:sup>
                          </m:sSup>
                          <m:r>
                            <a:rPr kumimoji="1" lang="en-US" altLang="zh-CN" sz="2000" i="1">
                              <a:latin typeface="Cambria Math" panose="02040503050406030204" pitchFamily="18" charset="0"/>
                            </a:rPr>
                            <m:t>;&lt;)</m:t>
                          </m:r>
                        </m:den>
                      </m:f>
                      <m:r>
                        <a:rPr lang="en-US" altLang="zh-CN" sz="2000" i="1">
                          <a:latin typeface="Cambria Math" panose="02040503050406030204" pitchFamily="18" charset="0"/>
                          <a:ea typeface="Cambria Math" panose="02040503050406030204" pitchFamily="18" charset="0"/>
                        </a:rPr>
                        <m:t>=1.001200±00878225</m:t>
                      </m:r>
                    </m:oMath>
                  </m:oMathPara>
                </a14:m>
                <a:endParaRPr kumimoji="1" lang="en-US" altLang="zh-CN" sz="2000" dirty="0">
                  <a:latin typeface="Comic Sans MS" panose="030F0902030302020204" pitchFamily="66" charset="0"/>
                  <a:ea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acc>
                        <m:accPr>
                          <m:chr m:val="̃"/>
                          <m:ctrlPr>
                            <a:rPr lang="en-US" altLang="zh-CN" sz="2000" i="1" smtClean="0">
                              <a:latin typeface="Cambria Math" panose="02040503050406030204" pitchFamily="18" charset="0"/>
                            </a:rPr>
                          </m:ctrlPr>
                        </m:accPr>
                        <m:e>
                          <m:r>
                            <a:rPr lang="en-US" altLang="zh-CN" sz="2000" b="0" i="1" smtClean="0">
                              <a:latin typeface="Cambria Math" panose="02040503050406030204" pitchFamily="18" charset="0"/>
                            </a:rPr>
                            <m:t>𝑅</m:t>
                          </m:r>
                        </m:e>
                      </m:acc>
                      <m:r>
                        <a:rPr lang="en-US" altLang="zh-CN" sz="2000" b="0" i="1" smtClean="0">
                          <a:latin typeface="Cambria Math" panose="02040503050406030204" pitchFamily="18" charset="0"/>
                        </a:rPr>
                        <m:t>=</m:t>
                      </m:r>
                      <m:sSubSup>
                        <m:sSubSupPr>
                          <m:ctrlPr>
                            <a:rPr lang="en-US" altLang="zh-CN" sz="2000" b="0" i="1" smtClean="0">
                              <a:latin typeface="Cambria Math" panose="02040503050406030204" pitchFamily="18" charset="0"/>
                            </a:rPr>
                          </m:ctrlPr>
                        </m:sSubSupPr>
                        <m:e>
                          <m:r>
                            <a:rPr lang="en-US" altLang="zh-CN" sz="2000" b="0" i="1" smtClean="0">
                              <a:latin typeface="Cambria Math" panose="02040503050406030204" pitchFamily="18" charset="0"/>
                            </a:rPr>
                            <m:t>𝑅</m:t>
                          </m:r>
                        </m:e>
                        <m:sub>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𝜇</m:t>
                              </m:r>
                            </m:e>
                            <m:sup>
                              <m:r>
                                <a:rPr lang="en-US" altLang="zh-CN" sz="2000" b="0" i="1" smtClean="0">
                                  <a:latin typeface="Cambria Math" panose="02040503050406030204" pitchFamily="18" charset="0"/>
                                </a:rPr>
                                <m:t>+</m:t>
                              </m:r>
                            </m:sup>
                          </m:sSup>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𝑒</m:t>
                              </m:r>
                            </m:e>
                            <m:sup>
                              <m:r>
                                <a:rPr lang="en-US" altLang="zh-CN" sz="2000" b="0" i="1" smtClean="0">
                                  <a:latin typeface="Cambria Math" panose="02040503050406030204" pitchFamily="18" charset="0"/>
                                </a:rPr>
                                <m:t>−</m:t>
                              </m:r>
                            </m:sup>
                          </m:sSup>
                        </m:sub>
                        <m:sup>
                          <m:r>
                            <a:rPr lang="en-US" altLang="zh-CN" sz="2000" b="0" i="1" smtClean="0">
                              <a:latin typeface="Cambria Math" panose="02040503050406030204" pitchFamily="18" charset="0"/>
                            </a:rPr>
                            <m:t>𝑇</m:t>
                          </m:r>
                        </m:sup>
                      </m:sSubSup>
                      <m:r>
                        <a:rPr lang="en-US" altLang="zh-CN" sz="2000" b="0" i="1" smtClean="0">
                          <a:latin typeface="Cambria Math" panose="02040503050406030204" pitchFamily="18" charset="0"/>
                          <a:ea typeface="Cambria Math" panose="02040503050406030204" pitchFamily="18" charset="0"/>
                        </a:rPr>
                        <m:t>∙</m:t>
                      </m:r>
                      <m:sSubSup>
                        <m:sSubSupPr>
                          <m:ctrlPr>
                            <a:rPr lang="en-US" altLang="zh-CN" sz="2000" b="0" i="1" smtClean="0">
                              <a:latin typeface="Cambria Math" panose="02040503050406030204" pitchFamily="18" charset="0"/>
                              <a:ea typeface="Cambria Math" panose="02040503050406030204" pitchFamily="18" charset="0"/>
                            </a:rPr>
                          </m:ctrlPr>
                        </m:sSubSupPr>
                        <m:e>
                          <m:r>
                            <a:rPr lang="en-US" altLang="zh-CN" sz="2000" b="0" i="1" smtClean="0">
                              <a:latin typeface="Cambria Math" panose="02040503050406030204" pitchFamily="18" charset="0"/>
                              <a:ea typeface="Cambria Math" panose="02040503050406030204" pitchFamily="18" charset="0"/>
                            </a:rPr>
                            <m:t>𝑅</m:t>
                          </m:r>
                        </m:e>
                        <m:sub>
                          <m:sSup>
                            <m:sSupPr>
                              <m:ctrlPr>
                                <a:rPr lang="en-US" altLang="zh-CN" sz="2000" b="0" i="1" smtClean="0">
                                  <a:latin typeface="Cambria Math" panose="02040503050406030204" pitchFamily="18" charset="0"/>
                                  <a:ea typeface="Cambria Math" panose="02040503050406030204" pitchFamily="18" charset="0"/>
                                </a:rPr>
                              </m:ctrlPr>
                            </m:sSupPr>
                            <m:e>
                              <m:r>
                                <a:rPr lang="en-US" altLang="zh-CN" sz="2000" b="0" i="1" smtClean="0">
                                  <a:latin typeface="Cambria Math" panose="02040503050406030204" pitchFamily="18" charset="0"/>
                                  <a:ea typeface="Cambria Math" panose="02040503050406030204" pitchFamily="18" charset="0"/>
                                </a:rPr>
                                <m:t>𝑒</m:t>
                              </m:r>
                            </m:e>
                            <m:sup>
                              <m:r>
                                <a:rPr lang="en-US" altLang="zh-CN" sz="2000" b="0" i="1" smtClean="0">
                                  <a:latin typeface="Cambria Math" panose="02040503050406030204" pitchFamily="18" charset="0"/>
                                  <a:ea typeface="Cambria Math" panose="02040503050406030204" pitchFamily="18" charset="0"/>
                                </a:rPr>
                                <m:t>+</m:t>
                              </m:r>
                            </m:sup>
                          </m:sSup>
                          <m:sSup>
                            <m:sSupPr>
                              <m:ctrlPr>
                                <a:rPr lang="en-US" altLang="zh-CN" sz="2000" b="0" i="1" smtClean="0">
                                  <a:latin typeface="Cambria Math" panose="02040503050406030204" pitchFamily="18" charset="0"/>
                                  <a:ea typeface="Cambria Math" panose="02040503050406030204" pitchFamily="18" charset="0"/>
                                </a:rPr>
                              </m:ctrlPr>
                            </m:sSupPr>
                            <m:e>
                              <m:r>
                                <a:rPr lang="en-US" altLang="zh-CN" sz="2000" b="0" i="1" smtClean="0">
                                  <a:latin typeface="Cambria Math" panose="02040503050406030204" pitchFamily="18" charset="0"/>
                                  <a:ea typeface="Cambria Math" panose="02040503050406030204" pitchFamily="18" charset="0"/>
                                </a:rPr>
                                <m:t>𝜇</m:t>
                              </m:r>
                            </m:e>
                            <m:sup>
                              <m:r>
                                <a:rPr lang="en-US" altLang="zh-CN" sz="2000" b="0" i="1" smtClean="0">
                                  <a:latin typeface="Cambria Math" panose="02040503050406030204" pitchFamily="18" charset="0"/>
                                  <a:ea typeface="Cambria Math" panose="02040503050406030204" pitchFamily="18" charset="0"/>
                                </a:rPr>
                                <m:t>−</m:t>
                              </m:r>
                            </m:sup>
                          </m:sSup>
                        </m:sub>
                        <m:sup>
                          <m:r>
                            <a:rPr lang="en-US" altLang="zh-CN" sz="2000" b="0" i="1" smtClean="0">
                              <a:latin typeface="Cambria Math" panose="02040503050406030204" pitchFamily="18" charset="0"/>
                              <a:ea typeface="Cambria Math" panose="02040503050406030204" pitchFamily="18" charset="0"/>
                            </a:rPr>
                            <m:t>𝑇</m:t>
                          </m:r>
                        </m:sup>
                      </m:sSubSup>
                      <m:r>
                        <a:rPr lang="en-US" altLang="zh-CN" sz="2000" b="0" i="1" smtClean="0">
                          <a:latin typeface="Cambria Math" panose="02040503050406030204" pitchFamily="18" charset="0"/>
                          <a:ea typeface="Cambria Math" panose="02040503050406030204" pitchFamily="18" charset="0"/>
                        </a:rPr>
                        <m:t>=</m:t>
                      </m:r>
                      <m:sSubSup>
                        <m:sSubSupPr>
                          <m:ctrlPr>
                            <a:rPr lang="en-US" altLang="zh-CN" sz="2000" b="0" i="1" smtClean="0">
                              <a:latin typeface="Cambria Math" panose="02040503050406030204" pitchFamily="18" charset="0"/>
                              <a:ea typeface="Cambria Math" panose="02040503050406030204" pitchFamily="18" charset="0"/>
                            </a:rPr>
                          </m:ctrlPr>
                        </m:sSubSupPr>
                        <m:e>
                          <m:r>
                            <a:rPr lang="en-US" altLang="zh-CN" sz="2000" b="0" i="1" smtClean="0">
                              <a:latin typeface="Cambria Math" panose="02040503050406030204" pitchFamily="18" charset="0"/>
                              <a:ea typeface="Cambria Math" panose="02040503050406030204" pitchFamily="18" charset="0"/>
                            </a:rPr>
                            <m:t>𝑅</m:t>
                          </m:r>
                        </m:e>
                        <m:sub>
                          <m:sSup>
                            <m:sSupPr>
                              <m:ctrlPr>
                                <a:rPr lang="en-US" altLang="zh-CN" sz="2000" b="0" i="1" smtClean="0">
                                  <a:latin typeface="Cambria Math" panose="02040503050406030204" pitchFamily="18" charset="0"/>
                                  <a:ea typeface="Cambria Math" panose="02040503050406030204" pitchFamily="18" charset="0"/>
                                </a:rPr>
                              </m:ctrlPr>
                            </m:sSupPr>
                            <m:e>
                              <m:r>
                                <a:rPr lang="en-US" altLang="zh-CN" sz="2000" b="0" i="1" smtClean="0">
                                  <a:latin typeface="Cambria Math" panose="02040503050406030204" pitchFamily="18" charset="0"/>
                                  <a:ea typeface="Cambria Math" panose="02040503050406030204" pitchFamily="18" charset="0"/>
                                </a:rPr>
                                <m:t>𝜇</m:t>
                              </m:r>
                            </m:e>
                            <m:sup>
                              <m:r>
                                <a:rPr lang="en-US" altLang="zh-CN" sz="2000" b="0" i="1" smtClean="0">
                                  <a:latin typeface="Cambria Math" panose="02040503050406030204" pitchFamily="18" charset="0"/>
                                  <a:ea typeface="Cambria Math" panose="02040503050406030204" pitchFamily="18" charset="0"/>
                                </a:rPr>
                                <m:t>+</m:t>
                              </m:r>
                            </m:sup>
                          </m:sSup>
                          <m:sSup>
                            <m:sSupPr>
                              <m:ctrlPr>
                                <a:rPr lang="en-US" altLang="zh-CN" sz="2000" b="0" i="1" smtClean="0">
                                  <a:latin typeface="Cambria Math" panose="02040503050406030204" pitchFamily="18" charset="0"/>
                                  <a:ea typeface="Cambria Math" panose="02040503050406030204" pitchFamily="18" charset="0"/>
                                </a:rPr>
                              </m:ctrlPr>
                            </m:sSupPr>
                            <m:e>
                              <m:r>
                                <a:rPr lang="en-US" altLang="zh-CN" sz="2000" b="0" i="1" smtClean="0">
                                  <a:latin typeface="Cambria Math" panose="02040503050406030204" pitchFamily="18" charset="0"/>
                                  <a:ea typeface="Cambria Math" panose="02040503050406030204" pitchFamily="18" charset="0"/>
                                </a:rPr>
                                <m:t>𝑒</m:t>
                              </m:r>
                            </m:e>
                            <m:sup>
                              <m:r>
                                <a:rPr lang="en-US" altLang="zh-CN" sz="2000" b="0" i="1" smtClean="0">
                                  <a:latin typeface="Cambria Math" panose="02040503050406030204" pitchFamily="18" charset="0"/>
                                  <a:ea typeface="Cambria Math" panose="02040503050406030204" pitchFamily="18" charset="0"/>
                                </a:rPr>
                                <m:t>−</m:t>
                              </m:r>
                            </m:sup>
                          </m:sSup>
                        </m:sub>
                        <m:sup>
                          <m:r>
                            <a:rPr lang="en-US" altLang="zh-CN" sz="2000" b="0" i="1" smtClean="0">
                              <a:latin typeface="Cambria Math" panose="02040503050406030204" pitchFamily="18" charset="0"/>
                              <a:ea typeface="Cambria Math" panose="02040503050406030204" pitchFamily="18" charset="0"/>
                            </a:rPr>
                            <m:t>𝐶𝑃</m:t>
                          </m:r>
                        </m:sup>
                      </m:sSubSup>
                      <m:r>
                        <a:rPr lang="en-US" altLang="zh-CN" sz="2000" b="0" i="1" smtClean="0">
                          <a:latin typeface="Cambria Math" panose="02040503050406030204" pitchFamily="18" charset="0"/>
                          <a:ea typeface="Cambria Math" panose="02040503050406030204" pitchFamily="18" charset="0"/>
                        </a:rPr>
                        <m:t>∙</m:t>
                      </m:r>
                      <m:sSubSup>
                        <m:sSubSupPr>
                          <m:ctrlPr>
                            <a:rPr lang="en-US" altLang="zh-CN" sz="2000" b="0" i="1" smtClean="0">
                              <a:latin typeface="Cambria Math" panose="02040503050406030204" pitchFamily="18" charset="0"/>
                              <a:ea typeface="Cambria Math" panose="02040503050406030204" pitchFamily="18" charset="0"/>
                            </a:rPr>
                          </m:ctrlPr>
                        </m:sSubSupPr>
                        <m:e>
                          <m:r>
                            <a:rPr lang="en-US" altLang="zh-CN" sz="2000" b="0" i="1" smtClean="0">
                              <a:latin typeface="Cambria Math" panose="02040503050406030204" pitchFamily="18" charset="0"/>
                              <a:ea typeface="Cambria Math" panose="02040503050406030204" pitchFamily="18" charset="0"/>
                            </a:rPr>
                            <m:t>𝑅</m:t>
                          </m:r>
                        </m:e>
                        <m:sub>
                          <m:sSup>
                            <m:sSupPr>
                              <m:ctrlPr>
                                <a:rPr lang="en-US" altLang="zh-CN" sz="2000" b="0" i="1" smtClean="0">
                                  <a:latin typeface="Cambria Math" panose="02040503050406030204" pitchFamily="18" charset="0"/>
                                  <a:ea typeface="Cambria Math" panose="02040503050406030204" pitchFamily="18" charset="0"/>
                                </a:rPr>
                              </m:ctrlPr>
                            </m:sSupPr>
                            <m:e>
                              <m:r>
                                <a:rPr lang="en-US" altLang="zh-CN" sz="2000" b="0" i="1" smtClean="0">
                                  <a:latin typeface="Cambria Math" panose="02040503050406030204" pitchFamily="18" charset="0"/>
                                  <a:ea typeface="Cambria Math" panose="02040503050406030204" pitchFamily="18" charset="0"/>
                                </a:rPr>
                                <m:t>𝑒</m:t>
                              </m:r>
                            </m:e>
                            <m:sup>
                              <m:r>
                                <a:rPr lang="en-US" altLang="zh-CN" sz="2000" b="0" i="1" smtClean="0">
                                  <a:latin typeface="Cambria Math" panose="02040503050406030204" pitchFamily="18" charset="0"/>
                                  <a:ea typeface="Cambria Math" panose="02040503050406030204" pitchFamily="18" charset="0"/>
                                </a:rPr>
                                <m:t>+</m:t>
                              </m:r>
                            </m:sup>
                          </m:sSup>
                          <m:sSup>
                            <m:sSupPr>
                              <m:ctrlPr>
                                <a:rPr lang="en-US" altLang="zh-CN" sz="2000" b="0" i="1" smtClean="0">
                                  <a:latin typeface="Cambria Math" panose="02040503050406030204" pitchFamily="18" charset="0"/>
                                  <a:ea typeface="Cambria Math" panose="02040503050406030204" pitchFamily="18" charset="0"/>
                                </a:rPr>
                              </m:ctrlPr>
                            </m:sSupPr>
                            <m:e>
                              <m:r>
                                <a:rPr lang="en-US" altLang="zh-CN" sz="2000" b="0" i="1" smtClean="0">
                                  <a:latin typeface="Cambria Math" panose="02040503050406030204" pitchFamily="18" charset="0"/>
                                  <a:ea typeface="Cambria Math" panose="02040503050406030204" pitchFamily="18" charset="0"/>
                                </a:rPr>
                                <m:t>𝜇</m:t>
                              </m:r>
                            </m:e>
                            <m:sup>
                              <m:r>
                                <a:rPr lang="en-US" altLang="zh-CN" sz="2000" b="0" i="1" smtClean="0">
                                  <a:latin typeface="Cambria Math" panose="02040503050406030204" pitchFamily="18" charset="0"/>
                                  <a:ea typeface="Cambria Math" panose="02040503050406030204" pitchFamily="18" charset="0"/>
                                </a:rPr>
                                <m:t>−</m:t>
                              </m:r>
                            </m:sup>
                          </m:sSup>
                        </m:sub>
                        <m:sup>
                          <m:r>
                            <a:rPr lang="en-US" altLang="zh-CN" sz="2000" b="0" i="1" smtClean="0">
                              <a:latin typeface="Cambria Math" panose="02040503050406030204" pitchFamily="18" charset="0"/>
                              <a:ea typeface="Cambria Math" panose="02040503050406030204" pitchFamily="18" charset="0"/>
                            </a:rPr>
                            <m:t>𝐶𝑃</m:t>
                          </m:r>
                        </m:sup>
                      </m:sSubSup>
                      <m:r>
                        <a:rPr lang="en-US" altLang="zh-CN" sz="2000" b="0" i="1" smtClean="0">
                          <a:latin typeface="Cambria Math" panose="02040503050406030204" pitchFamily="18" charset="0"/>
                          <a:ea typeface="Cambria Math" panose="02040503050406030204" pitchFamily="18" charset="0"/>
                        </a:rPr>
                        <m:t>=1+4</m:t>
                      </m:r>
                      <m:r>
                        <a:rPr lang="en-US" altLang="zh-CN" sz="2000" b="0" i="1" smtClean="0">
                          <a:latin typeface="Cambria Math" panose="02040503050406030204" pitchFamily="18" charset="0"/>
                          <a:ea typeface="Cambria Math" panose="02040503050406030204" pitchFamily="18" charset="0"/>
                        </a:rPr>
                        <m:t>𝛿</m:t>
                      </m:r>
                    </m:oMath>
                  </m:oMathPara>
                </a14:m>
                <a:endParaRPr lang="en-US" altLang="zh-CN" sz="2000" b="0" i="1" dirty="0">
                  <a:latin typeface="Comic Sans MS" panose="030F0902030302020204" pitchFamily="66" charset="0"/>
                  <a:ea typeface="Cambria Math" panose="02040503050406030204" pitchFamily="18" charset="0"/>
                </a:endParaRPr>
              </a:p>
              <a:p>
                <a:pPr algn="ctr">
                  <a:lnSpc>
                    <a:spcPct val="150000"/>
                  </a:lnSpc>
                </a:pPr>
                <a14:m>
                  <m:oMath xmlns:m="http://schemas.openxmlformats.org/officeDocument/2006/math">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𝑅</m:t>
                        </m:r>
                      </m:e>
                    </m:acc>
                    <m:r>
                      <a:rPr lang="en-US" altLang="zh-CN" sz="2000" b="0" i="1" smtClean="0">
                        <a:latin typeface="Cambria Math" panose="02040503050406030204" pitchFamily="18" charset="0"/>
                        <a:ea typeface="Cambria Math" panose="02040503050406030204" pitchFamily="18" charset="0"/>
                      </a:rPr>
                      <m:t>=1.00242±0.0000547798</m:t>
                    </m:r>
                  </m:oMath>
                </a14:m>
                <a:r>
                  <a:rPr lang="en-US" altLang="zh-CN" sz="2000" dirty="0">
                    <a:latin typeface="Comic Sans MS" panose="030F0902030302020204" pitchFamily="66" charset="0"/>
                    <a:ea typeface="Cambria Math" panose="02040503050406030204" pitchFamily="18" charset="0"/>
                  </a:rPr>
                  <a:t> and </a:t>
                </a:r>
                <a14:m>
                  <m:oMath xmlns:m="http://schemas.openxmlformats.org/officeDocument/2006/math">
                    <m:r>
                      <a:rPr lang="en-US" altLang="zh-CN" sz="2000" i="1">
                        <a:latin typeface="Cambria Math" panose="02040503050406030204" pitchFamily="18" charset="0"/>
                        <a:ea typeface="Cambria Math" panose="02040503050406030204" pitchFamily="18" charset="0"/>
                      </a:rPr>
                      <m:t>𝛿</m:t>
                    </m:r>
                    <m:r>
                      <a:rPr lang="en-US" altLang="zh-CN" sz="2000" i="1">
                        <a:latin typeface="Cambria Math" panose="02040503050406030204" pitchFamily="18" charset="0"/>
                        <a:ea typeface="Cambria Math" panose="02040503050406030204" pitchFamily="18" charset="0"/>
                      </a:rPr>
                      <m:t>=0.000604258±0.00001369</m:t>
                    </m:r>
                  </m:oMath>
                </a14:m>
                <a:endParaRPr lang="en-US" altLang="zh-CN" sz="2000" dirty="0">
                  <a:latin typeface="Comic Sans MS" panose="030F0902030302020204" pitchFamily="66" charset="0"/>
                  <a:ea typeface="Cambria Math" panose="02040503050406030204" pitchFamily="18" charset="0"/>
                </a:endParaRPr>
              </a:p>
              <a:p>
                <a:pPr marL="342900" indent="-342900">
                  <a:lnSpc>
                    <a:spcPct val="150000"/>
                  </a:lnSpc>
                  <a:buFont typeface="Wingdings" pitchFamily="2" charset="2"/>
                  <a:buChar char="Ø"/>
                </a:pPr>
                <a14:m>
                  <m:oMath xmlns:m="http://schemas.openxmlformats.org/officeDocument/2006/math">
                    <m:r>
                      <a:rPr lang="en-US" altLang="zh-CN" sz="2000" i="1" smtClean="0">
                        <a:latin typeface="Cambria Math" panose="02040503050406030204" pitchFamily="18" charset="0"/>
                        <a:ea typeface="Cambria Math" panose="02040503050406030204" pitchFamily="18" charset="0"/>
                      </a:rPr>
                      <m:t>𝛿</m:t>
                    </m:r>
                  </m:oMath>
                </a14:m>
                <a:r>
                  <a:rPr lang="en-US" altLang="zh-CN" sz="2000" dirty="0">
                    <a:latin typeface="Comic Sans MS" panose="030F0902030302020204" pitchFamily="66" charset="0"/>
                    <a:ea typeface="Cambria Math" panose="02040503050406030204" pitchFamily="18" charset="0"/>
                  </a:rPr>
                  <a:t> is the CP violation part</a:t>
                </a:r>
              </a:p>
            </p:txBody>
          </p:sp>
        </mc:Choice>
        <mc:Fallback xmlns="">
          <p:sp>
            <p:nvSpPr>
              <p:cNvPr id="12" name="文本框 11">
                <a:extLst>
                  <a:ext uri="{FF2B5EF4-FFF2-40B4-BE49-F238E27FC236}">
                    <a16:creationId xmlns:a16="http://schemas.microsoft.com/office/drawing/2014/main" id="{4C89567A-E66E-28CA-1035-4062A9FBEFFB}"/>
                  </a:ext>
                </a:extLst>
              </p:cNvPr>
              <p:cNvSpPr txBox="1">
                <a:spLocks noRot="1" noChangeAspect="1" noMove="1" noResize="1" noEditPoints="1" noAdjustHandles="1" noChangeArrowheads="1" noChangeShapeType="1" noTextEdit="1"/>
              </p:cNvSpPr>
              <p:nvPr/>
            </p:nvSpPr>
            <p:spPr>
              <a:xfrm>
                <a:off x="0" y="1260000"/>
                <a:ext cx="12192000" cy="4520405"/>
              </a:xfrm>
              <a:prstGeom prst="rect">
                <a:avLst/>
              </a:prstGeom>
              <a:blipFill>
                <a:blip r:embed="rId2"/>
                <a:stretch>
                  <a:fillRect t="-840" b="-1120"/>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DFAAF80B-0501-D7A3-9FD1-41932A769C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 y="0"/>
            <a:ext cx="1085445" cy="1080000"/>
          </a:xfrm>
          <a:prstGeom prst="rect">
            <a:avLst/>
          </a:prstGeom>
        </p:spPr>
      </p:pic>
      <p:pic>
        <p:nvPicPr>
          <p:cNvPr id="7" name="图片 6">
            <a:extLst>
              <a:ext uri="{FF2B5EF4-FFF2-40B4-BE49-F238E27FC236}">
                <a16:creationId xmlns:a16="http://schemas.microsoft.com/office/drawing/2014/main" id="{8353CD09-5575-D012-CC51-EA2C71ED4A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450" y="0"/>
            <a:ext cx="888554" cy="1080000"/>
          </a:xfrm>
          <a:prstGeom prst="rect">
            <a:avLst/>
          </a:prstGeom>
        </p:spPr>
      </p:pic>
    </p:spTree>
    <p:extLst>
      <p:ext uri="{BB962C8B-B14F-4D97-AF65-F5344CB8AC3E}">
        <p14:creationId xmlns:p14="http://schemas.microsoft.com/office/powerpoint/2010/main" val="21323837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BBA50-4C2B-6799-2092-7519708EC44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9FCD0A3-99AA-6C78-939D-8DD6935B1E68}"/>
              </a:ext>
            </a:extLst>
          </p:cNvPr>
          <p:cNvSpPr>
            <a:spLocks noGrp="1"/>
          </p:cNvSpPr>
          <p:nvPr>
            <p:ph type="title"/>
          </p:nvPr>
        </p:nvSpPr>
        <p:spPr>
          <a:xfrm>
            <a:off x="360000" y="360000"/>
            <a:ext cx="10993800" cy="646331"/>
          </a:xfrm>
        </p:spPr>
        <p:txBody>
          <a:bodyPr wrap="square">
            <a:spAutoFit/>
          </a:bodyPr>
          <a:lstStyle/>
          <a:p>
            <a:r>
              <a:rPr lang="en-US" altLang="zh-CN" sz="4000" dirty="0">
                <a:latin typeface="Cambria Math" panose="02040503050406030204" pitchFamily="18" charset="0"/>
                <a:ea typeface="Cambria Math" panose="02040503050406030204" pitchFamily="18" charset="0"/>
              </a:rPr>
              <a:t>Result</a:t>
            </a:r>
            <a:endParaRPr lang="zh-CN" altLang="en-US" sz="4000" dirty="0">
              <a:latin typeface="Cambria Math" panose="02040503050406030204" pitchFamily="18" charset="0"/>
            </a:endParaRPr>
          </a:p>
        </p:txBody>
      </p:sp>
      <p:sp>
        <p:nvSpPr>
          <p:cNvPr id="4" name="日期占位符 3">
            <a:extLst>
              <a:ext uri="{FF2B5EF4-FFF2-40B4-BE49-F238E27FC236}">
                <a16:creationId xmlns:a16="http://schemas.microsoft.com/office/drawing/2014/main" id="{6A74FE8F-E40E-53B6-C026-1BEC197089D5}"/>
              </a:ext>
            </a:extLst>
          </p:cNvPr>
          <p:cNvSpPr>
            <a:spLocks noGrp="1"/>
          </p:cNvSpPr>
          <p:nvPr>
            <p:ph type="dt" sz="half" idx="10"/>
          </p:nvPr>
        </p:nvSpPr>
        <p:spPr/>
        <p:txBody>
          <a:bodyPr/>
          <a:lstStyle/>
          <a:p>
            <a:fld id="{A35CD19C-06E9-4AAC-B80C-DE4C22E21A18}" type="datetime1">
              <a:rPr lang="zh-CN" altLang="en-US" smtClean="0"/>
              <a:t>2025/7/29</a:t>
            </a:fld>
            <a:endParaRPr lang="zh-CN" altLang="en-US"/>
          </a:p>
        </p:txBody>
      </p:sp>
      <p:sp>
        <p:nvSpPr>
          <p:cNvPr id="5" name="页脚占位符 4">
            <a:extLst>
              <a:ext uri="{FF2B5EF4-FFF2-40B4-BE49-F238E27FC236}">
                <a16:creationId xmlns:a16="http://schemas.microsoft.com/office/drawing/2014/main" id="{6AEB08FF-77F1-BFCC-7E24-7F6742A9D164}"/>
              </a:ext>
            </a:extLst>
          </p:cNvPr>
          <p:cNvSpPr>
            <a:spLocks noGrp="1"/>
          </p:cNvSpPr>
          <p:nvPr>
            <p:ph type="ftr" sz="quarter" idx="11"/>
          </p:nvPr>
        </p:nvSpPr>
        <p:spPr/>
        <p:txBody>
          <a:bodyPr/>
          <a:lstStyle/>
          <a:p>
            <a:r>
              <a:rPr lang="en-US" altLang="zh-CN"/>
              <a:t>Examination of T/CP Invariance</a:t>
            </a:r>
            <a:endParaRPr lang="zh-CN" altLang="en-US"/>
          </a:p>
        </p:txBody>
      </p:sp>
      <p:sp>
        <p:nvSpPr>
          <p:cNvPr id="6" name="灯片编号占位符 5">
            <a:extLst>
              <a:ext uri="{FF2B5EF4-FFF2-40B4-BE49-F238E27FC236}">
                <a16:creationId xmlns:a16="http://schemas.microsoft.com/office/drawing/2014/main" id="{30D16332-BC13-B3FB-B793-1CE38AADE2AA}"/>
              </a:ext>
            </a:extLst>
          </p:cNvPr>
          <p:cNvSpPr>
            <a:spLocks noGrp="1"/>
          </p:cNvSpPr>
          <p:nvPr>
            <p:ph type="sldNum" sz="quarter" idx="12"/>
          </p:nvPr>
        </p:nvSpPr>
        <p:spPr/>
        <p:txBody>
          <a:bodyPr/>
          <a:lstStyle/>
          <a:p>
            <a:fld id="{33038C33-7068-4225-BE1B-FBEE078717E7}" type="slidenum">
              <a:rPr lang="zh-CN" altLang="en-US" smtClean="0"/>
              <a:t>39</a:t>
            </a:fld>
            <a:endParaRPr lang="zh-CN" altLang="en-US"/>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349343CC-4DD0-A5AF-5F35-EFC0BAD4C504}"/>
                  </a:ext>
                </a:extLst>
              </p:cNvPr>
              <p:cNvSpPr txBox="1"/>
              <p:nvPr/>
            </p:nvSpPr>
            <p:spPr>
              <a:xfrm>
                <a:off x="359998" y="1440000"/>
                <a:ext cx="11508913" cy="1806905"/>
              </a:xfrm>
              <a:prstGeom prst="rect">
                <a:avLst/>
              </a:prstGeom>
              <a:noFill/>
            </p:spPr>
            <p:txBody>
              <a:bodyPr wrap="square" rtlCol="0">
                <a:spAutoFit/>
              </a:bodyPr>
              <a:lstStyle/>
              <a:p>
                <a:pPr marL="342900" indent="-342900">
                  <a:buFont typeface="Wingdings" pitchFamily="2" charset="2"/>
                  <a:buChar char="Ø"/>
                </a:pPr>
                <a:r>
                  <a:rPr kumimoji="1" lang="en" altLang="zh-CN" sz="2000" dirty="0">
                    <a:latin typeface="Cambria Math" panose="02040503050406030204" pitchFamily="18" charset="0"/>
                    <a:ea typeface="Cambria Math" panose="02040503050406030204" pitchFamily="18" charset="0"/>
                  </a:rPr>
                  <a:t>The result from data</a:t>
                </a:r>
                <a:endParaRPr kumimoji="1" lang="en-US" altLang="zh-CN" sz="2000" dirty="0">
                  <a:latin typeface="Cambria Math" panose="02040503050406030204" pitchFamily="18" charset="0"/>
                  <a:ea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acc>
                        <m:accPr>
                          <m:chr m:val="̃"/>
                          <m:ctrlPr>
                            <a:rPr lang="en-US" altLang="zh-CN" i="1" smtClean="0">
                              <a:latin typeface="Cambria Math" panose="02040503050406030204" pitchFamily="18" charset="0"/>
                            </a:rPr>
                          </m:ctrlPr>
                        </m:accPr>
                        <m:e>
                          <m:r>
                            <a:rPr lang="en-US" altLang="zh-CN" b="0" i="1" smtClean="0">
                              <a:latin typeface="Cambria Math" panose="02040503050406030204" pitchFamily="18" charset="0"/>
                            </a:rPr>
                            <m:t>𝑅</m:t>
                          </m:r>
                        </m:e>
                      </m:acc>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𝑅</m:t>
                          </m:r>
                        </m:e>
                        <m:sub>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𝜇</m:t>
                              </m:r>
                            </m:e>
                            <m:sup>
                              <m:r>
                                <a:rPr lang="en-US" altLang="zh-CN" b="0" i="1" smtClean="0">
                                  <a:latin typeface="Cambria Math" panose="02040503050406030204" pitchFamily="18" charset="0"/>
                                </a:rPr>
                                <m:t>+</m:t>
                              </m:r>
                            </m:sup>
                          </m:sSup>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m:t>
                              </m:r>
                            </m:sup>
                          </m:sSup>
                        </m:sub>
                        <m:sup>
                          <m:r>
                            <a:rPr lang="en-US" altLang="zh-CN" b="0" i="1" smtClean="0">
                              <a:latin typeface="Cambria Math" panose="02040503050406030204" pitchFamily="18" charset="0"/>
                            </a:rPr>
                            <m:t>𝑇</m:t>
                          </m:r>
                        </m:sup>
                      </m:sSubSup>
                      <m:r>
                        <a:rPr lang="en-US" altLang="zh-CN" b="0" i="1" smtClean="0">
                          <a:latin typeface="Cambria Math" panose="02040503050406030204" pitchFamily="18" charset="0"/>
                          <a:ea typeface="Cambria Math" panose="02040503050406030204" pitchFamily="18" charset="0"/>
                        </a:rPr>
                        <m:t>∙</m:t>
                      </m:r>
                      <m:sSubSup>
                        <m:sSubSupPr>
                          <m:ctrlPr>
                            <a:rPr lang="en-US" altLang="zh-CN" b="0" i="1" smtClean="0">
                              <a:latin typeface="Cambria Math" panose="02040503050406030204" pitchFamily="18" charset="0"/>
                              <a:ea typeface="Cambria Math" panose="02040503050406030204" pitchFamily="18" charset="0"/>
                            </a:rPr>
                          </m:ctrlPr>
                        </m:sSubSupPr>
                        <m:e>
                          <m:r>
                            <a:rPr lang="en-US" altLang="zh-CN" b="0" i="1" smtClean="0">
                              <a:latin typeface="Cambria Math" panose="02040503050406030204" pitchFamily="18" charset="0"/>
                              <a:ea typeface="Cambria Math" panose="02040503050406030204" pitchFamily="18" charset="0"/>
                            </a:rPr>
                            <m:t>𝑅</m:t>
                          </m:r>
                        </m:e>
                        <m:sub>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𝑒</m:t>
                              </m:r>
                            </m:e>
                            <m:sup>
                              <m:r>
                                <a:rPr lang="en-US" altLang="zh-CN" b="0" i="1" smtClean="0">
                                  <a:latin typeface="Cambria Math" panose="02040503050406030204" pitchFamily="18" charset="0"/>
                                  <a:ea typeface="Cambria Math" panose="02040503050406030204" pitchFamily="18" charset="0"/>
                                </a:rPr>
                                <m:t>+</m:t>
                              </m:r>
                            </m:sup>
                          </m:sSup>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𝜇</m:t>
                              </m:r>
                            </m:e>
                            <m:sup>
                              <m:r>
                                <a:rPr lang="en-US" altLang="zh-CN" b="0" i="1" smtClean="0">
                                  <a:latin typeface="Cambria Math" panose="02040503050406030204" pitchFamily="18" charset="0"/>
                                  <a:ea typeface="Cambria Math" panose="02040503050406030204" pitchFamily="18" charset="0"/>
                                </a:rPr>
                                <m:t>−</m:t>
                              </m:r>
                            </m:sup>
                          </m:sSup>
                        </m:sub>
                        <m:sup>
                          <m:r>
                            <a:rPr lang="en-US" altLang="zh-CN" b="0" i="1" smtClean="0">
                              <a:latin typeface="Cambria Math" panose="02040503050406030204" pitchFamily="18" charset="0"/>
                              <a:ea typeface="Cambria Math" panose="02040503050406030204" pitchFamily="18" charset="0"/>
                            </a:rPr>
                            <m:t>𝑇</m:t>
                          </m:r>
                        </m:sup>
                      </m:sSubSup>
                      <m:r>
                        <a:rPr lang="en-US" altLang="zh-CN" b="0" i="1" smtClean="0">
                          <a:latin typeface="Cambria Math" panose="02040503050406030204" pitchFamily="18" charset="0"/>
                          <a:ea typeface="Cambria Math" panose="02040503050406030204" pitchFamily="18" charset="0"/>
                        </a:rPr>
                        <m:t>=</m:t>
                      </m:r>
                      <m:sSubSup>
                        <m:sSubSupPr>
                          <m:ctrlPr>
                            <a:rPr lang="en-US" altLang="zh-CN" b="0" i="1" smtClean="0">
                              <a:latin typeface="Cambria Math" panose="02040503050406030204" pitchFamily="18" charset="0"/>
                              <a:ea typeface="Cambria Math" panose="02040503050406030204" pitchFamily="18" charset="0"/>
                            </a:rPr>
                          </m:ctrlPr>
                        </m:sSubSupPr>
                        <m:e>
                          <m:r>
                            <a:rPr lang="en-US" altLang="zh-CN" b="0" i="1" smtClean="0">
                              <a:latin typeface="Cambria Math" panose="02040503050406030204" pitchFamily="18" charset="0"/>
                              <a:ea typeface="Cambria Math" panose="02040503050406030204" pitchFamily="18" charset="0"/>
                            </a:rPr>
                            <m:t>𝑅</m:t>
                          </m:r>
                        </m:e>
                        <m:sub>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𝜇</m:t>
                              </m:r>
                            </m:e>
                            <m:sup>
                              <m:r>
                                <a:rPr lang="en-US" altLang="zh-CN" b="0" i="1" smtClean="0">
                                  <a:latin typeface="Cambria Math" panose="02040503050406030204" pitchFamily="18" charset="0"/>
                                  <a:ea typeface="Cambria Math" panose="02040503050406030204" pitchFamily="18" charset="0"/>
                                </a:rPr>
                                <m:t>+</m:t>
                              </m:r>
                            </m:sup>
                          </m:sSup>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𝑒</m:t>
                              </m:r>
                            </m:e>
                            <m:sup>
                              <m:r>
                                <a:rPr lang="en-US" altLang="zh-CN" b="0" i="1" smtClean="0">
                                  <a:latin typeface="Cambria Math" panose="02040503050406030204" pitchFamily="18" charset="0"/>
                                  <a:ea typeface="Cambria Math" panose="02040503050406030204" pitchFamily="18" charset="0"/>
                                </a:rPr>
                                <m:t>−</m:t>
                              </m:r>
                            </m:sup>
                          </m:sSup>
                        </m:sub>
                        <m:sup>
                          <m:r>
                            <a:rPr lang="en-US" altLang="zh-CN" b="0" i="1" smtClean="0">
                              <a:latin typeface="Cambria Math" panose="02040503050406030204" pitchFamily="18" charset="0"/>
                              <a:ea typeface="Cambria Math" panose="02040503050406030204" pitchFamily="18" charset="0"/>
                            </a:rPr>
                            <m:t>𝐶𝑃</m:t>
                          </m:r>
                        </m:sup>
                      </m:sSubSup>
                      <m:r>
                        <a:rPr lang="en-US" altLang="zh-CN" b="0" i="1" smtClean="0">
                          <a:latin typeface="Cambria Math" panose="02040503050406030204" pitchFamily="18" charset="0"/>
                          <a:ea typeface="Cambria Math" panose="02040503050406030204" pitchFamily="18" charset="0"/>
                        </a:rPr>
                        <m:t>∙</m:t>
                      </m:r>
                      <m:sSubSup>
                        <m:sSubSupPr>
                          <m:ctrlPr>
                            <a:rPr lang="en-US" altLang="zh-CN" b="0" i="1" smtClean="0">
                              <a:latin typeface="Cambria Math" panose="02040503050406030204" pitchFamily="18" charset="0"/>
                              <a:ea typeface="Cambria Math" panose="02040503050406030204" pitchFamily="18" charset="0"/>
                            </a:rPr>
                          </m:ctrlPr>
                        </m:sSubSupPr>
                        <m:e>
                          <m:r>
                            <a:rPr lang="en-US" altLang="zh-CN" b="0" i="1" smtClean="0">
                              <a:latin typeface="Cambria Math" panose="02040503050406030204" pitchFamily="18" charset="0"/>
                              <a:ea typeface="Cambria Math" panose="02040503050406030204" pitchFamily="18" charset="0"/>
                            </a:rPr>
                            <m:t>𝑅</m:t>
                          </m:r>
                        </m:e>
                        <m:sub>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𝑒</m:t>
                              </m:r>
                            </m:e>
                            <m:sup>
                              <m:r>
                                <a:rPr lang="en-US" altLang="zh-CN" b="0" i="1" smtClean="0">
                                  <a:latin typeface="Cambria Math" panose="02040503050406030204" pitchFamily="18" charset="0"/>
                                  <a:ea typeface="Cambria Math" panose="02040503050406030204" pitchFamily="18" charset="0"/>
                                </a:rPr>
                                <m:t>+</m:t>
                              </m:r>
                            </m:sup>
                          </m:sSup>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𝜇</m:t>
                              </m:r>
                            </m:e>
                            <m:sup>
                              <m:r>
                                <a:rPr lang="en-US" altLang="zh-CN" b="0" i="1" smtClean="0">
                                  <a:latin typeface="Cambria Math" panose="02040503050406030204" pitchFamily="18" charset="0"/>
                                  <a:ea typeface="Cambria Math" panose="02040503050406030204" pitchFamily="18" charset="0"/>
                                </a:rPr>
                                <m:t>−</m:t>
                              </m:r>
                            </m:sup>
                          </m:sSup>
                        </m:sub>
                        <m:sup>
                          <m:r>
                            <a:rPr lang="en-US" altLang="zh-CN" b="0" i="1" smtClean="0">
                              <a:latin typeface="Cambria Math" panose="02040503050406030204" pitchFamily="18" charset="0"/>
                              <a:ea typeface="Cambria Math" panose="02040503050406030204" pitchFamily="18" charset="0"/>
                            </a:rPr>
                            <m:t>𝐶𝑃</m:t>
                          </m:r>
                        </m:sup>
                      </m:sSubSup>
                      <m:r>
                        <a:rPr lang="en-US" altLang="zh-CN" b="0" i="1" smtClean="0">
                          <a:latin typeface="Cambria Math" panose="02040503050406030204" pitchFamily="18" charset="0"/>
                          <a:ea typeface="Cambria Math" panose="02040503050406030204" pitchFamily="18" charset="0"/>
                        </a:rPr>
                        <m:t>=1+4</m:t>
                      </m:r>
                      <m:r>
                        <a:rPr lang="en-US" altLang="zh-CN" b="0" i="1" smtClean="0">
                          <a:latin typeface="Cambria Math" panose="02040503050406030204" pitchFamily="18" charset="0"/>
                          <a:ea typeface="Cambria Math" panose="02040503050406030204" pitchFamily="18" charset="0"/>
                        </a:rPr>
                        <m:t>𝛿</m:t>
                      </m:r>
                    </m:oMath>
                  </m:oMathPara>
                </a14:m>
                <a:endParaRPr lang="en-US" altLang="zh-CN" b="0" i="1" dirty="0">
                  <a:latin typeface="Cambria Math" panose="02040503050406030204" pitchFamily="18" charset="0"/>
                  <a:ea typeface="Cambria Math" panose="02040503050406030204" pitchFamily="18" charset="0"/>
                </a:endParaRPr>
              </a:p>
              <a:p>
                <a:pPr algn="ctr">
                  <a:lnSpc>
                    <a:spcPct val="150000"/>
                  </a:lnSpc>
                </a:pPr>
                <a14:m>
                  <m:oMath xmlns:m="http://schemas.openxmlformats.org/officeDocument/2006/math">
                    <m:acc>
                      <m:accPr>
                        <m:chr m:val="̃"/>
                        <m:ctrlPr>
                          <a:rPr lang="en-US" altLang="zh-CN" i="1">
                            <a:latin typeface="Cambria Math" panose="02040503050406030204" pitchFamily="18" charset="0"/>
                          </a:rPr>
                        </m:ctrlPr>
                      </m:accPr>
                      <m:e>
                        <m:r>
                          <a:rPr lang="en-US" altLang="zh-CN" i="1">
                            <a:latin typeface="Cambria Math" panose="02040503050406030204" pitchFamily="18" charset="0"/>
                          </a:rPr>
                          <m:t>𝑅</m:t>
                        </m:r>
                      </m:e>
                    </m:acc>
                    <m:r>
                      <a:rPr lang="en-US" altLang="zh-CN" b="0" i="1" smtClean="0">
                        <a:latin typeface="Cambria Math" panose="02040503050406030204" pitchFamily="18" charset="0"/>
                        <a:ea typeface="Cambria Math" panose="02040503050406030204" pitchFamily="18" charset="0"/>
                      </a:rPr>
                      <m:t>=1.0242</m:t>
                    </m:r>
                  </m:oMath>
                </a14:m>
                <a:r>
                  <a:rPr lang="en-US" altLang="zh-CN" sz="2000" dirty="0">
                    <a:latin typeface="Cambria Math" panose="02040503050406030204" pitchFamily="18" charset="0"/>
                    <a:ea typeface="Cambria Math" panose="02040503050406030204" pitchFamily="18" charset="0"/>
                  </a:rPr>
                  <a:t> and </a:t>
                </a:r>
                <a14:m>
                  <m:oMath xmlns:m="http://schemas.openxmlformats.org/officeDocument/2006/math">
                    <m:r>
                      <a:rPr lang="en-US" altLang="zh-CN" i="1">
                        <a:latin typeface="Cambria Math" panose="02040503050406030204" pitchFamily="18" charset="0"/>
                        <a:ea typeface="Cambria Math" panose="02040503050406030204" pitchFamily="18" charset="0"/>
                      </a:rPr>
                      <m:t>𝛿</m:t>
                    </m:r>
                    <m:r>
                      <a:rPr lang="en-US" altLang="zh-CN" i="1">
                        <a:latin typeface="Cambria Math" panose="02040503050406030204" pitchFamily="18" charset="0"/>
                        <a:ea typeface="Cambria Math" panose="02040503050406030204" pitchFamily="18" charset="0"/>
                      </a:rPr>
                      <m:t>=0.00605</m:t>
                    </m:r>
                  </m:oMath>
                </a14:m>
                <a:endParaRPr lang="en-US" altLang="zh-CN" sz="2000" dirty="0">
                  <a:latin typeface="Cambria Math" panose="02040503050406030204" pitchFamily="18" charset="0"/>
                  <a:ea typeface="Cambria Math" panose="02040503050406030204" pitchFamily="18" charset="0"/>
                </a:endParaRPr>
              </a:p>
              <a:p>
                <a:pPr marL="342900" indent="-342900">
                  <a:lnSpc>
                    <a:spcPct val="150000"/>
                  </a:lnSpc>
                  <a:buFont typeface="Wingdings" pitchFamily="2" charset="2"/>
                  <a:buChar char="Ø"/>
                </a:pPr>
                <a14:m>
                  <m:oMath xmlns:m="http://schemas.openxmlformats.org/officeDocument/2006/math">
                    <m:r>
                      <a:rPr lang="en-US" altLang="zh-CN" sz="2000" i="1" smtClean="0">
                        <a:latin typeface="Cambria Math" panose="02040503050406030204" pitchFamily="18" charset="0"/>
                        <a:ea typeface="Cambria Math" panose="02040503050406030204" pitchFamily="18" charset="0"/>
                      </a:rPr>
                      <m:t>𝛿</m:t>
                    </m:r>
                  </m:oMath>
                </a14:m>
                <a:r>
                  <a:rPr lang="en-US" altLang="zh-CN" sz="2000" dirty="0">
                    <a:latin typeface="Cambria Math" panose="02040503050406030204" pitchFamily="18" charset="0"/>
                    <a:ea typeface="Cambria Math" panose="02040503050406030204" pitchFamily="18" charset="0"/>
                  </a:rPr>
                  <a:t> is the CP violation part</a:t>
                </a:r>
              </a:p>
            </p:txBody>
          </p:sp>
        </mc:Choice>
        <mc:Fallback xmlns="">
          <p:sp>
            <p:nvSpPr>
              <p:cNvPr id="12" name="文本框 11">
                <a:extLst>
                  <a:ext uri="{FF2B5EF4-FFF2-40B4-BE49-F238E27FC236}">
                    <a16:creationId xmlns:a16="http://schemas.microsoft.com/office/drawing/2014/main" id="{349343CC-4DD0-A5AF-5F35-EFC0BAD4C504}"/>
                  </a:ext>
                </a:extLst>
              </p:cNvPr>
              <p:cNvSpPr txBox="1">
                <a:spLocks noRot="1" noChangeAspect="1" noMove="1" noResize="1" noEditPoints="1" noAdjustHandles="1" noChangeArrowheads="1" noChangeShapeType="1" noTextEdit="1"/>
              </p:cNvSpPr>
              <p:nvPr/>
            </p:nvSpPr>
            <p:spPr>
              <a:xfrm>
                <a:off x="359998" y="1440000"/>
                <a:ext cx="11508913" cy="1806905"/>
              </a:xfrm>
              <a:prstGeom prst="rect">
                <a:avLst/>
              </a:prstGeom>
              <a:blipFill>
                <a:blip r:embed="rId2"/>
                <a:stretch>
                  <a:fillRect l="-441" t="-2098" b="-489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59839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CA2A3-5DA3-4D7D-484C-C63729BB9E8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52D0EEF-71C2-5078-9B82-5FF8C3050FC7}"/>
              </a:ext>
            </a:extLst>
          </p:cNvPr>
          <p:cNvSpPr>
            <a:spLocks noGrp="1"/>
          </p:cNvSpPr>
          <p:nvPr>
            <p:ph type="title"/>
          </p:nvPr>
        </p:nvSpPr>
        <p:spPr>
          <a:xfrm>
            <a:off x="0" y="360000"/>
            <a:ext cx="12192000" cy="535531"/>
          </a:xfrm>
        </p:spPr>
        <p:txBody>
          <a:bodyPr wrap="square" lIns="0" rIns="0">
            <a:spAutoFit/>
          </a:bodyPr>
          <a:lstStyle/>
          <a:p>
            <a:pPr algn="ctr"/>
            <a:r>
              <a:rPr lang="en-US" altLang="zh-CN" sz="3200" dirty="0">
                <a:latin typeface="Comic Sans MS" panose="030F0902030302020204" pitchFamily="66" charset="0"/>
                <a:ea typeface="Cambria Math" panose="02040503050406030204" pitchFamily="18" charset="0"/>
              </a:rPr>
              <a:t>Use TMVA to help distinguish signals from backgrounds.</a:t>
            </a:r>
            <a:endParaRPr lang="zh-CN" altLang="en-US" sz="3200" dirty="0">
              <a:latin typeface="Comic Sans MS" panose="030F0902030302020204" pitchFamily="66" charset="0"/>
            </a:endParaRPr>
          </a:p>
        </p:txBody>
      </p:sp>
      <p:sp>
        <p:nvSpPr>
          <p:cNvPr id="4" name="日期占位符 3">
            <a:extLst>
              <a:ext uri="{FF2B5EF4-FFF2-40B4-BE49-F238E27FC236}">
                <a16:creationId xmlns:a16="http://schemas.microsoft.com/office/drawing/2014/main" id="{CA814EB8-E6A8-E983-3B5B-27F2ABC781F8}"/>
              </a:ext>
            </a:extLst>
          </p:cNvPr>
          <p:cNvSpPr>
            <a:spLocks noGrp="1"/>
          </p:cNvSpPr>
          <p:nvPr>
            <p:ph type="dt" sz="half" idx="10"/>
          </p:nvPr>
        </p:nvSpPr>
        <p:spPr/>
        <p:txBody>
          <a:bodyPr/>
          <a:lstStyle/>
          <a:p>
            <a:fld id="{A35CD19C-06E9-4AAC-B80C-DE4C22E21A18}" type="datetime1">
              <a:rPr lang="zh-CN" altLang="en-US" smtClean="0"/>
              <a:t>2025/7/29</a:t>
            </a:fld>
            <a:endParaRPr lang="zh-CN" altLang="en-US"/>
          </a:p>
        </p:txBody>
      </p:sp>
      <p:sp>
        <p:nvSpPr>
          <p:cNvPr id="5" name="页脚占位符 4">
            <a:extLst>
              <a:ext uri="{FF2B5EF4-FFF2-40B4-BE49-F238E27FC236}">
                <a16:creationId xmlns:a16="http://schemas.microsoft.com/office/drawing/2014/main" id="{0E0C06D1-722B-E7FF-21C1-A4A5E52F6D37}"/>
              </a:ext>
            </a:extLst>
          </p:cNvPr>
          <p:cNvSpPr>
            <a:spLocks noGrp="1"/>
          </p:cNvSpPr>
          <p:nvPr>
            <p:ph type="ftr" sz="quarter" idx="11"/>
          </p:nvPr>
        </p:nvSpPr>
        <p:spPr/>
        <p:txBody>
          <a:bodyPr/>
          <a:lstStyle/>
          <a:p>
            <a:r>
              <a:rPr lang="en-US" altLang="zh-CN"/>
              <a:t>Examination of T/CP Invariance</a:t>
            </a:r>
            <a:endParaRPr lang="zh-CN" altLang="en-US"/>
          </a:p>
        </p:txBody>
      </p:sp>
      <p:sp>
        <p:nvSpPr>
          <p:cNvPr id="6" name="灯片编号占位符 5">
            <a:extLst>
              <a:ext uri="{FF2B5EF4-FFF2-40B4-BE49-F238E27FC236}">
                <a16:creationId xmlns:a16="http://schemas.microsoft.com/office/drawing/2014/main" id="{4D31E76C-51D6-44C0-6CD9-76B7B20BC812}"/>
              </a:ext>
            </a:extLst>
          </p:cNvPr>
          <p:cNvSpPr>
            <a:spLocks noGrp="1"/>
          </p:cNvSpPr>
          <p:nvPr>
            <p:ph type="sldNum" sz="quarter" idx="12"/>
          </p:nvPr>
        </p:nvSpPr>
        <p:spPr/>
        <p:txBody>
          <a:bodyPr/>
          <a:lstStyle/>
          <a:p>
            <a:fld id="{33038C33-7068-4225-BE1B-FBEE078717E7}" type="slidenum">
              <a:rPr lang="zh-CN" altLang="en-US" smtClean="0"/>
              <a:t>4</a:t>
            </a:fld>
            <a:endParaRPr lang="zh-CN" altLang="en-US"/>
          </a:p>
        </p:txBody>
      </p:sp>
      <p:sp>
        <p:nvSpPr>
          <p:cNvPr id="11" name="文本框 10">
            <a:extLst>
              <a:ext uri="{FF2B5EF4-FFF2-40B4-BE49-F238E27FC236}">
                <a16:creationId xmlns:a16="http://schemas.microsoft.com/office/drawing/2014/main" id="{FB754E89-4B17-46A6-9AED-0F6CE2D3DB11}"/>
              </a:ext>
            </a:extLst>
          </p:cNvPr>
          <p:cNvSpPr txBox="1"/>
          <p:nvPr/>
        </p:nvSpPr>
        <p:spPr>
          <a:xfrm>
            <a:off x="0" y="1080000"/>
            <a:ext cx="12191999" cy="433708"/>
          </a:xfrm>
          <a:prstGeom prst="rect">
            <a:avLst/>
          </a:prstGeom>
          <a:noFill/>
        </p:spPr>
        <p:txBody>
          <a:bodyPr wrap="square" lIns="360000" rIns="360000" rtlCol="0">
            <a:spAutoFit/>
          </a:bodyPr>
          <a:lstStyle/>
          <a:p>
            <a:pPr marL="342900" indent="-342900">
              <a:lnSpc>
                <a:spcPct val="120000"/>
              </a:lnSpc>
              <a:buFont typeface="Wingdings" pitchFamily="2" charset="2"/>
              <a:buChar char="ü"/>
            </a:pPr>
            <a:r>
              <a:rPr lang="en-US" altLang="zh-CN" sz="2000" dirty="0">
                <a:solidFill>
                  <a:srgbClr val="0070C0"/>
                </a:solidFill>
                <a:latin typeface="Comic Sans MS" panose="030F0902030302020204" pitchFamily="66" charset="0"/>
                <a:ea typeface="Cambria Math" panose="02040503050406030204" pitchFamily="18" charset="0"/>
              </a:rPr>
              <a:t>The training used 38 variables.</a:t>
            </a:r>
          </a:p>
        </p:txBody>
      </p:sp>
      <p:pic>
        <p:nvPicPr>
          <p:cNvPr id="3" name="图片 2">
            <a:extLst>
              <a:ext uri="{FF2B5EF4-FFF2-40B4-BE49-F238E27FC236}">
                <a16:creationId xmlns:a16="http://schemas.microsoft.com/office/drawing/2014/main" id="{FE2EA66B-EF08-4388-5DFF-6CA7A21F1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601" y="1698177"/>
            <a:ext cx="2880000" cy="2355426"/>
          </a:xfrm>
          <a:prstGeom prst="rect">
            <a:avLst/>
          </a:prstGeom>
        </p:spPr>
      </p:pic>
      <p:pic>
        <p:nvPicPr>
          <p:cNvPr id="7" name="图片 6">
            <a:extLst>
              <a:ext uri="{FF2B5EF4-FFF2-40B4-BE49-F238E27FC236}">
                <a16:creationId xmlns:a16="http://schemas.microsoft.com/office/drawing/2014/main" id="{3496FC07-9BD5-E81B-3CE9-0F883DE84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6000" y="1698177"/>
            <a:ext cx="2880000" cy="2355426"/>
          </a:xfrm>
          <a:prstGeom prst="rect">
            <a:avLst/>
          </a:prstGeom>
        </p:spPr>
      </p:pic>
      <p:pic>
        <p:nvPicPr>
          <p:cNvPr id="8" name="图片 7">
            <a:extLst>
              <a:ext uri="{FF2B5EF4-FFF2-40B4-BE49-F238E27FC236}">
                <a16:creationId xmlns:a16="http://schemas.microsoft.com/office/drawing/2014/main" id="{372D1D3D-7472-64F0-0513-87A7F10F5D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3401" y="2569890"/>
            <a:ext cx="2880000" cy="612000"/>
          </a:xfrm>
          <a:prstGeom prst="rect">
            <a:avLst/>
          </a:prstGeom>
        </p:spPr>
      </p:pic>
    </p:spTree>
    <p:extLst>
      <p:ext uri="{BB962C8B-B14F-4D97-AF65-F5344CB8AC3E}">
        <p14:creationId xmlns:p14="http://schemas.microsoft.com/office/powerpoint/2010/main" val="1433914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07360-C32C-6EFA-D3D5-C8B477E43E1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91A1AA9-799F-8135-3063-F14A5DB1EB12}"/>
              </a:ext>
            </a:extLst>
          </p:cNvPr>
          <p:cNvSpPr>
            <a:spLocks noGrp="1"/>
          </p:cNvSpPr>
          <p:nvPr>
            <p:ph type="title"/>
          </p:nvPr>
        </p:nvSpPr>
        <p:spPr>
          <a:xfrm>
            <a:off x="0" y="360000"/>
            <a:ext cx="12192000" cy="535531"/>
          </a:xfrm>
        </p:spPr>
        <p:txBody>
          <a:bodyPr wrap="square" lIns="0" rIns="0">
            <a:spAutoFit/>
          </a:bodyPr>
          <a:lstStyle/>
          <a:p>
            <a:pPr algn="ctr"/>
            <a:r>
              <a:rPr lang="en-US" altLang="zh-CN" sz="3200" dirty="0">
                <a:latin typeface="Comic Sans MS" panose="030F0902030302020204" pitchFamily="66" charset="0"/>
                <a:ea typeface="Cambria Math" panose="02040503050406030204" pitchFamily="18" charset="0"/>
              </a:rPr>
              <a:t>Settings and Results for</a:t>
            </a:r>
            <a:r>
              <a:rPr lang="zh-CN" altLang="en-US" sz="3200" dirty="0">
                <a:latin typeface="Comic Sans MS" panose="030F0902030302020204" pitchFamily="66" charset="0"/>
                <a:ea typeface="Cambria Math" panose="02040503050406030204" pitchFamily="18" charset="0"/>
              </a:rPr>
              <a:t> </a:t>
            </a:r>
            <a:r>
              <a:rPr lang="en-US" altLang="zh-CN" sz="3200" dirty="0">
                <a:latin typeface="Comic Sans MS" panose="030F0902030302020204" pitchFamily="66" charset="0"/>
                <a:ea typeface="Cambria Math" panose="02040503050406030204" pitchFamily="18" charset="0"/>
              </a:rPr>
              <a:t>Fisher and </a:t>
            </a:r>
            <a:r>
              <a:rPr lang="en-US" altLang="zh-CN" sz="3200" dirty="0" err="1">
                <a:latin typeface="Comic Sans MS" panose="030F0902030302020204" pitchFamily="66" charset="0"/>
                <a:ea typeface="Cambria Math" panose="02040503050406030204" pitchFamily="18" charset="0"/>
              </a:rPr>
              <a:t>FisherG</a:t>
            </a:r>
            <a:endParaRPr lang="zh-CN" altLang="en-US" sz="3200" dirty="0">
              <a:latin typeface="Comic Sans MS" panose="030F0902030302020204" pitchFamily="66" charset="0"/>
            </a:endParaRPr>
          </a:p>
        </p:txBody>
      </p:sp>
      <p:sp>
        <p:nvSpPr>
          <p:cNvPr id="4" name="日期占位符 3">
            <a:extLst>
              <a:ext uri="{FF2B5EF4-FFF2-40B4-BE49-F238E27FC236}">
                <a16:creationId xmlns:a16="http://schemas.microsoft.com/office/drawing/2014/main" id="{0BAE4CF6-F5A0-3EDC-2975-198847DF2796}"/>
              </a:ext>
            </a:extLst>
          </p:cNvPr>
          <p:cNvSpPr>
            <a:spLocks noGrp="1"/>
          </p:cNvSpPr>
          <p:nvPr>
            <p:ph type="dt" sz="half" idx="10"/>
          </p:nvPr>
        </p:nvSpPr>
        <p:spPr/>
        <p:txBody>
          <a:bodyPr/>
          <a:lstStyle/>
          <a:p>
            <a:fld id="{A35CD19C-06E9-4AAC-B80C-DE4C22E21A18}" type="datetime1">
              <a:rPr lang="zh-CN" altLang="en-US" smtClean="0"/>
              <a:t>2025/7/29</a:t>
            </a:fld>
            <a:endParaRPr lang="zh-CN" altLang="en-US"/>
          </a:p>
        </p:txBody>
      </p:sp>
      <p:sp>
        <p:nvSpPr>
          <p:cNvPr id="5" name="页脚占位符 4">
            <a:extLst>
              <a:ext uri="{FF2B5EF4-FFF2-40B4-BE49-F238E27FC236}">
                <a16:creationId xmlns:a16="http://schemas.microsoft.com/office/drawing/2014/main" id="{ADB3E0AD-0A8A-CC56-0563-EDB2EFCE45CA}"/>
              </a:ext>
            </a:extLst>
          </p:cNvPr>
          <p:cNvSpPr>
            <a:spLocks noGrp="1"/>
          </p:cNvSpPr>
          <p:nvPr>
            <p:ph type="ftr" sz="quarter" idx="11"/>
          </p:nvPr>
        </p:nvSpPr>
        <p:spPr/>
        <p:txBody>
          <a:bodyPr/>
          <a:lstStyle/>
          <a:p>
            <a:r>
              <a:rPr lang="en-US" altLang="zh-CN"/>
              <a:t>Examination of T/CP Invariance</a:t>
            </a:r>
            <a:endParaRPr lang="zh-CN" altLang="en-US"/>
          </a:p>
        </p:txBody>
      </p:sp>
      <p:sp>
        <p:nvSpPr>
          <p:cNvPr id="6" name="灯片编号占位符 5">
            <a:extLst>
              <a:ext uri="{FF2B5EF4-FFF2-40B4-BE49-F238E27FC236}">
                <a16:creationId xmlns:a16="http://schemas.microsoft.com/office/drawing/2014/main" id="{C1A9DF05-2808-D7DC-EE31-704E0B8C0F45}"/>
              </a:ext>
            </a:extLst>
          </p:cNvPr>
          <p:cNvSpPr>
            <a:spLocks noGrp="1"/>
          </p:cNvSpPr>
          <p:nvPr>
            <p:ph type="sldNum" sz="quarter" idx="12"/>
          </p:nvPr>
        </p:nvSpPr>
        <p:spPr/>
        <p:txBody>
          <a:bodyPr/>
          <a:lstStyle/>
          <a:p>
            <a:fld id="{33038C33-7068-4225-BE1B-FBEE078717E7}" type="slidenum">
              <a:rPr lang="zh-CN" altLang="en-US" smtClean="0"/>
              <a:t>5</a:t>
            </a:fld>
            <a:endParaRPr lang="zh-CN" altLang="en-US"/>
          </a:p>
        </p:txBody>
      </p:sp>
      <p:pic>
        <p:nvPicPr>
          <p:cNvPr id="7" name="图片 6">
            <a:extLst>
              <a:ext uri="{FF2B5EF4-FFF2-40B4-BE49-F238E27FC236}">
                <a16:creationId xmlns:a16="http://schemas.microsoft.com/office/drawing/2014/main" id="{FA6206AC-6F54-77DC-A89A-8CDA549C21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5684" y="3640621"/>
            <a:ext cx="3420000" cy="2539265"/>
          </a:xfrm>
          <a:prstGeom prst="rect">
            <a:avLst/>
          </a:prstGeom>
        </p:spPr>
      </p:pic>
      <p:pic>
        <p:nvPicPr>
          <p:cNvPr id="9" name="图片 8">
            <a:extLst>
              <a:ext uri="{FF2B5EF4-FFF2-40B4-BE49-F238E27FC236}">
                <a16:creationId xmlns:a16="http://schemas.microsoft.com/office/drawing/2014/main" id="{2ED96B1C-64B2-54BF-684D-3286314C1F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684" y="3640621"/>
            <a:ext cx="3420000" cy="2539265"/>
          </a:xfrm>
          <a:prstGeom prst="rect">
            <a:avLst/>
          </a:prstGeom>
        </p:spPr>
      </p:pic>
      <p:pic>
        <p:nvPicPr>
          <p:cNvPr id="12" name="图片 11">
            <a:extLst>
              <a:ext uri="{FF2B5EF4-FFF2-40B4-BE49-F238E27FC236}">
                <a16:creationId xmlns:a16="http://schemas.microsoft.com/office/drawing/2014/main" id="{A506024D-25F0-0939-F0CF-A5A3CE50B4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5684" y="1080000"/>
            <a:ext cx="3420000" cy="2539265"/>
          </a:xfrm>
          <a:prstGeom prst="rect">
            <a:avLst/>
          </a:prstGeom>
        </p:spPr>
      </p:pic>
      <p:pic>
        <p:nvPicPr>
          <p:cNvPr id="14" name="图片 13">
            <a:extLst>
              <a:ext uri="{FF2B5EF4-FFF2-40B4-BE49-F238E27FC236}">
                <a16:creationId xmlns:a16="http://schemas.microsoft.com/office/drawing/2014/main" id="{8B62950B-2FB7-55E6-CBDB-35A401F39D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5684" y="1090678"/>
            <a:ext cx="3420000" cy="2539265"/>
          </a:xfrm>
          <a:prstGeom prst="rect">
            <a:avLst/>
          </a:prstGeom>
        </p:spPr>
      </p:pic>
      <p:sp>
        <p:nvSpPr>
          <p:cNvPr id="16" name="文本框 15">
            <a:extLst>
              <a:ext uri="{FF2B5EF4-FFF2-40B4-BE49-F238E27FC236}">
                <a16:creationId xmlns:a16="http://schemas.microsoft.com/office/drawing/2014/main" id="{71A5FF52-2B34-6AF6-9902-8121441149C7}"/>
              </a:ext>
            </a:extLst>
          </p:cNvPr>
          <p:cNvSpPr txBox="1"/>
          <p:nvPr/>
        </p:nvSpPr>
        <p:spPr>
          <a:xfrm>
            <a:off x="0" y="1080000"/>
            <a:ext cx="4855684" cy="2649700"/>
          </a:xfrm>
          <a:prstGeom prst="rect">
            <a:avLst/>
          </a:prstGeom>
          <a:noFill/>
        </p:spPr>
        <p:txBody>
          <a:bodyPr wrap="square" lIns="360000" rIns="360000">
            <a:spAutoFit/>
          </a:bodyPr>
          <a:lstStyle/>
          <a:p>
            <a:pPr marL="342900" indent="-342900">
              <a:lnSpc>
                <a:spcPct val="120000"/>
              </a:lnSpc>
              <a:buFont typeface="Wingdings" pitchFamily="2" charset="2"/>
              <a:buChar char="Ø"/>
            </a:pPr>
            <a:r>
              <a:rPr lang="en-US" altLang="zh-CN" sz="2000" dirty="0">
                <a:latin typeface="Comic Sans MS" panose="030F0902030302020204" pitchFamily="66" charset="0"/>
              </a:rPr>
              <a:t>The </a:t>
            </a:r>
            <a:r>
              <a:rPr lang="zh-CN" altLang="en-US" sz="2000" dirty="0">
                <a:latin typeface="Comic Sans MS" panose="030F0902030302020204" pitchFamily="66" charset="0"/>
              </a:rPr>
              <a:t>difference </a:t>
            </a:r>
            <a:r>
              <a:rPr lang="en-US" altLang="zh-CN" sz="2000" dirty="0">
                <a:latin typeface="Comic Sans MS" panose="030F0902030302020204" pitchFamily="66" charset="0"/>
              </a:rPr>
              <a:t>of t</a:t>
            </a:r>
            <a:r>
              <a:rPr lang="zh-CN" altLang="en-US" sz="2000" dirty="0">
                <a:latin typeface="Comic Sans MS" panose="030F0902030302020204" pitchFamily="66" charset="0"/>
              </a:rPr>
              <a:t>hese two training methods seem </a:t>
            </a:r>
            <a:r>
              <a:rPr lang="en-US" altLang="zh-CN" sz="2000" dirty="0">
                <a:latin typeface="Comic Sans MS" panose="030F0902030302020204" pitchFamily="66" charset="0"/>
              </a:rPr>
              <a:t>not very big</a:t>
            </a:r>
            <a:r>
              <a:rPr lang="zh-CN" altLang="en-US" sz="2000" dirty="0">
                <a:latin typeface="Comic Sans MS" panose="030F0902030302020204" pitchFamily="66" charset="0"/>
              </a:rPr>
              <a:t>.</a:t>
            </a:r>
            <a:endParaRPr lang="en-US" altLang="zh-CN" sz="2000" dirty="0">
              <a:latin typeface="Comic Sans MS" panose="030F0902030302020204" pitchFamily="66" charset="0"/>
            </a:endParaRPr>
          </a:p>
          <a:p>
            <a:pPr marL="342900" indent="-342900">
              <a:lnSpc>
                <a:spcPct val="120000"/>
              </a:lnSpc>
              <a:buFont typeface="Wingdings" pitchFamily="2" charset="2"/>
              <a:buChar char="Ø"/>
            </a:pPr>
            <a:r>
              <a:rPr lang="en" altLang="zh-CN" sz="2000" dirty="0">
                <a:latin typeface="Comic Sans MS" panose="030F0902030302020204" pitchFamily="66" charset="0"/>
              </a:rPr>
              <a:t>It is not possible to distinguish the signal from the background very well.</a:t>
            </a:r>
          </a:p>
          <a:p>
            <a:pPr marL="342900" indent="-342900">
              <a:lnSpc>
                <a:spcPct val="120000"/>
              </a:lnSpc>
              <a:buFont typeface="Wingdings" pitchFamily="2" charset="2"/>
              <a:buChar char="Ø"/>
            </a:pPr>
            <a:r>
              <a:rPr lang="en" altLang="zh-CN" sz="2000" dirty="0">
                <a:latin typeface="Comic Sans MS" panose="030F0902030302020204" pitchFamily="66" charset="0"/>
              </a:rPr>
              <a:t>The result is on the right.</a:t>
            </a:r>
            <a:endParaRPr lang="zh-CN" altLang="en-US" sz="2000" dirty="0">
              <a:latin typeface="Comic Sans MS" panose="030F0902030302020204" pitchFamily="66" charset="0"/>
            </a:endParaRPr>
          </a:p>
        </p:txBody>
      </p:sp>
    </p:spTree>
    <p:extLst>
      <p:ext uri="{BB962C8B-B14F-4D97-AF65-F5344CB8AC3E}">
        <p14:creationId xmlns:p14="http://schemas.microsoft.com/office/powerpoint/2010/main" val="1749452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184CF-7B6A-FD32-497B-A511CCAB105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D46DEC3-B617-817D-B15B-F87BEFBEFC2B}"/>
              </a:ext>
            </a:extLst>
          </p:cNvPr>
          <p:cNvSpPr>
            <a:spLocks noGrp="1"/>
          </p:cNvSpPr>
          <p:nvPr>
            <p:ph type="title"/>
          </p:nvPr>
        </p:nvSpPr>
        <p:spPr>
          <a:xfrm>
            <a:off x="0" y="360000"/>
            <a:ext cx="12192000" cy="535531"/>
          </a:xfrm>
        </p:spPr>
        <p:txBody>
          <a:bodyPr wrap="square" lIns="0" rIns="0">
            <a:spAutoFit/>
          </a:bodyPr>
          <a:lstStyle/>
          <a:p>
            <a:pPr algn="ctr"/>
            <a:r>
              <a:rPr lang="en-US" altLang="zh-CN" sz="3200" dirty="0">
                <a:latin typeface="Comic Sans MS" panose="030F0902030302020204" pitchFamily="66" charset="0"/>
                <a:ea typeface="Cambria Math" panose="02040503050406030204" pitchFamily="18" charset="0"/>
              </a:rPr>
              <a:t>Settings and Results for</a:t>
            </a:r>
            <a:r>
              <a:rPr lang="zh-CN" altLang="en-US" sz="3200" dirty="0">
                <a:latin typeface="Comic Sans MS" panose="030F0902030302020204" pitchFamily="66" charset="0"/>
                <a:ea typeface="Cambria Math" panose="02040503050406030204" pitchFamily="18" charset="0"/>
              </a:rPr>
              <a:t> </a:t>
            </a:r>
            <a:r>
              <a:rPr lang="en-US" altLang="zh-CN" sz="3200" dirty="0">
                <a:latin typeface="Comic Sans MS" panose="030F0902030302020204" pitchFamily="66" charset="0"/>
                <a:ea typeface="Cambria Math" panose="02040503050406030204" pitchFamily="18" charset="0"/>
              </a:rPr>
              <a:t>MLP</a:t>
            </a:r>
            <a:endParaRPr lang="zh-CN" altLang="en-US" sz="3200" dirty="0">
              <a:latin typeface="Comic Sans MS" panose="030F0902030302020204" pitchFamily="66" charset="0"/>
            </a:endParaRPr>
          </a:p>
        </p:txBody>
      </p:sp>
      <p:sp>
        <p:nvSpPr>
          <p:cNvPr id="4" name="日期占位符 3">
            <a:extLst>
              <a:ext uri="{FF2B5EF4-FFF2-40B4-BE49-F238E27FC236}">
                <a16:creationId xmlns:a16="http://schemas.microsoft.com/office/drawing/2014/main" id="{7196F077-7CD2-EA9A-3439-2C96B19A3206}"/>
              </a:ext>
            </a:extLst>
          </p:cNvPr>
          <p:cNvSpPr>
            <a:spLocks noGrp="1"/>
          </p:cNvSpPr>
          <p:nvPr>
            <p:ph type="dt" sz="half" idx="10"/>
          </p:nvPr>
        </p:nvSpPr>
        <p:spPr/>
        <p:txBody>
          <a:bodyPr/>
          <a:lstStyle/>
          <a:p>
            <a:fld id="{A35CD19C-06E9-4AAC-B80C-DE4C22E21A18}" type="datetime1">
              <a:rPr lang="zh-CN" altLang="en-US" smtClean="0"/>
              <a:t>2025/7/29</a:t>
            </a:fld>
            <a:endParaRPr lang="zh-CN" altLang="en-US"/>
          </a:p>
        </p:txBody>
      </p:sp>
      <p:sp>
        <p:nvSpPr>
          <p:cNvPr id="5" name="页脚占位符 4">
            <a:extLst>
              <a:ext uri="{FF2B5EF4-FFF2-40B4-BE49-F238E27FC236}">
                <a16:creationId xmlns:a16="http://schemas.microsoft.com/office/drawing/2014/main" id="{A39E339C-887E-9997-9EAE-2E769427AEF2}"/>
              </a:ext>
            </a:extLst>
          </p:cNvPr>
          <p:cNvSpPr>
            <a:spLocks noGrp="1"/>
          </p:cNvSpPr>
          <p:nvPr>
            <p:ph type="ftr" sz="quarter" idx="11"/>
          </p:nvPr>
        </p:nvSpPr>
        <p:spPr/>
        <p:txBody>
          <a:bodyPr/>
          <a:lstStyle/>
          <a:p>
            <a:r>
              <a:rPr lang="en-US" altLang="zh-CN"/>
              <a:t>Examination of T/CP Invariance</a:t>
            </a:r>
            <a:endParaRPr lang="zh-CN" altLang="en-US"/>
          </a:p>
        </p:txBody>
      </p:sp>
      <p:sp>
        <p:nvSpPr>
          <p:cNvPr id="6" name="灯片编号占位符 5">
            <a:extLst>
              <a:ext uri="{FF2B5EF4-FFF2-40B4-BE49-F238E27FC236}">
                <a16:creationId xmlns:a16="http://schemas.microsoft.com/office/drawing/2014/main" id="{E86458D7-36A7-B4A5-C36E-0A26434822FA}"/>
              </a:ext>
            </a:extLst>
          </p:cNvPr>
          <p:cNvSpPr>
            <a:spLocks noGrp="1"/>
          </p:cNvSpPr>
          <p:nvPr>
            <p:ph type="sldNum" sz="quarter" idx="12"/>
          </p:nvPr>
        </p:nvSpPr>
        <p:spPr/>
        <p:txBody>
          <a:bodyPr/>
          <a:lstStyle/>
          <a:p>
            <a:fld id="{33038C33-7068-4225-BE1B-FBEE078717E7}" type="slidenum">
              <a:rPr lang="zh-CN" altLang="en-US" smtClean="0"/>
              <a:t>6</a:t>
            </a:fld>
            <a:endParaRPr lang="zh-CN" altLang="en-US"/>
          </a:p>
        </p:txBody>
      </p:sp>
      <p:sp>
        <p:nvSpPr>
          <p:cNvPr id="16" name="文本框 15">
            <a:extLst>
              <a:ext uri="{FF2B5EF4-FFF2-40B4-BE49-F238E27FC236}">
                <a16:creationId xmlns:a16="http://schemas.microsoft.com/office/drawing/2014/main" id="{5FEFADE4-6FB6-2D19-2963-1162E95DB3CD}"/>
              </a:ext>
            </a:extLst>
          </p:cNvPr>
          <p:cNvSpPr txBox="1"/>
          <p:nvPr/>
        </p:nvSpPr>
        <p:spPr>
          <a:xfrm>
            <a:off x="0" y="1080000"/>
            <a:ext cx="12192000" cy="1541704"/>
          </a:xfrm>
          <a:prstGeom prst="rect">
            <a:avLst/>
          </a:prstGeom>
          <a:noFill/>
        </p:spPr>
        <p:txBody>
          <a:bodyPr wrap="square" lIns="360000" rIns="360000">
            <a:spAutoFit/>
          </a:bodyPr>
          <a:lstStyle/>
          <a:p>
            <a:pPr marL="342900" indent="-342900">
              <a:lnSpc>
                <a:spcPct val="120000"/>
              </a:lnSpc>
              <a:buFont typeface="Wingdings" pitchFamily="2" charset="2"/>
              <a:buChar char="Ø"/>
            </a:pPr>
            <a:r>
              <a:rPr lang="en-US" altLang="zh-CN" sz="2000" dirty="0">
                <a:solidFill>
                  <a:srgbClr val="0070C0"/>
                </a:solidFill>
                <a:latin typeface="Comic Sans MS" panose="030F0902030302020204" pitchFamily="66" charset="0"/>
              </a:rPr>
              <a:t>Settings</a:t>
            </a:r>
          </a:p>
          <a:p>
            <a:pPr marL="342900" indent="-342900">
              <a:lnSpc>
                <a:spcPct val="120000"/>
              </a:lnSpc>
              <a:buFont typeface="Wingdings" pitchFamily="2" charset="2"/>
              <a:buChar char="ü"/>
            </a:pPr>
            <a:r>
              <a:rPr lang="en-US" altLang="zh-CN" sz="2000" dirty="0">
                <a:latin typeface="Comic Sans MS" panose="030F0902030302020204" pitchFamily="66" charset="0"/>
              </a:rPr>
              <a:t>Use the hyperbolic tanh as the activation function; do not transform the data; train for 600 cycles; the number of hidden layers is the number of input features plus 5; conduct a test every 5 cycles; do not use regularization.</a:t>
            </a:r>
            <a:endParaRPr lang="zh-CN" altLang="en-US" sz="2000" dirty="0">
              <a:latin typeface="Comic Sans MS" panose="030F0902030302020204" pitchFamily="66" charset="0"/>
            </a:endParaRPr>
          </a:p>
        </p:txBody>
      </p:sp>
      <p:pic>
        <p:nvPicPr>
          <p:cNvPr id="8" name="图片 7">
            <a:extLst>
              <a:ext uri="{FF2B5EF4-FFF2-40B4-BE49-F238E27FC236}">
                <a16:creationId xmlns:a16="http://schemas.microsoft.com/office/drawing/2014/main" id="{67403F69-99DF-3FE3-D7A7-6C3DCF63F1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2750" y="3079327"/>
            <a:ext cx="3797300" cy="2819400"/>
          </a:xfrm>
          <a:prstGeom prst="rect">
            <a:avLst/>
          </a:prstGeom>
        </p:spPr>
      </p:pic>
      <p:pic>
        <p:nvPicPr>
          <p:cNvPr id="11" name="图片 10">
            <a:extLst>
              <a:ext uri="{FF2B5EF4-FFF2-40B4-BE49-F238E27FC236}">
                <a16:creationId xmlns:a16="http://schemas.microsoft.com/office/drawing/2014/main" id="{3861DDAF-4134-2453-C20A-41CC272500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1952" y="3079327"/>
            <a:ext cx="3797300" cy="2819400"/>
          </a:xfrm>
          <a:prstGeom prst="rect">
            <a:avLst/>
          </a:prstGeom>
        </p:spPr>
      </p:pic>
    </p:spTree>
    <p:extLst>
      <p:ext uri="{BB962C8B-B14F-4D97-AF65-F5344CB8AC3E}">
        <p14:creationId xmlns:p14="http://schemas.microsoft.com/office/powerpoint/2010/main" val="3150533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ABE4B-C43E-ED4C-361E-FDF08ED48A8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0CEEDE6-E6CC-A7BA-BA56-B79386AB7D9D}"/>
              </a:ext>
            </a:extLst>
          </p:cNvPr>
          <p:cNvSpPr>
            <a:spLocks noGrp="1"/>
          </p:cNvSpPr>
          <p:nvPr>
            <p:ph type="title"/>
          </p:nvPr>
        </p:nvSpPr>
        <p:spPr>
          <a:xfrm>
            <a:off x="0" y="360000"/>
            <a:ext cx="12192000" cy="535531"/>
          </a:xfrm>
        </p:spPr>
        <p:txBody>
          <a:bodyPr wrap="square" lIns="0" rIns="0">
            <a:spAutoFit/>
          </a:bodyPr>
          <a:lstStyle/>
          <a:p>
            <a:pPr algn="ctr"/>
            <a:r>
              <a:rPr lang="en-US" altLang="zh-CN" sz="3200" dirty="0">
                <a:latin typeface="Comic Sans MS" panose="030F0902030302020204" pitchFamily="66" charset="0"/>
                <a:ea typeface="Cambria Math" panose="02040503050406030204" pitchFamily="18" charset="0"/>
              </a:rPr>
              <a:t>Settings and Results for</a:t>
            </a:r>
            <a:r>
              <a:rPr lang="zh-CN" altLang="en-US" sz="3200" dirty="0">
                <a:latin typeface="Comic Sans MS" panose="030F0902030302020204" pitchFamily="66" charset="0"/>
                <a:ea typeface="Cambria Math" panose="02040503050406030204" pitchFamily="18" charset="0"/>
              </a:rPr>
              <a:t> </a:t>
            </a:r>
            <a:r>
              <a:rPr lang="en-US" altLang="zh-CN" sz="3200" dirty="0">
                <a:latin typeface="Comic Sans MS" panose="030F0902030302020204" pitchFamily="66" charset="0"/>
                <a:ea typeface="Cambria Math" panose="02040503050406030204" pitchFamily="18" charset="0"/>
              </a:rPr>
              <a:t>BDTG</a:t>
            </a:r>
            <a:endParaRPr lang="zh-CN" altLang="en-US" sz="3200" dirty="0">
              <a:latin typeface="Comic Sans MS" panose="030F0902030302020204" pitchFamily="66" charset="0"/>
            </a:endParaRPr>
          </a:p>
        </p:txBody>
      </p:sp>
      <p:sp>
        <p:nvSpPr>
          <p:cNvPr id="4" name="日期占位符 3">
            <a:extLst>
              <a:ext uri="{FF2B5EF4-FFF2-40B4-BE49-F238E27FC236}">
                <a16:creationId xmlns:a16="http://schemas.microsoft.com/office/drawing/2014/main" id="{E64BA422-3A97-38CD-2BFC-E69A53DA8DD7}"/>
              </a:ext>
            </a:extLst>
          </p:cNvPr>
          <p:cNvSpPr>
            <a:spLocks noGrp="1"/>
          </p:cNvSpPr>
          <p:nvPr>
            <p:ph type="dt" sz="half" idx="10"/>
          </p:nvPr>
        </p:nvSpPr>
        <p:spPr/>
        <p:txBody>
          <a:bodyPr/>
          <a:lstStyle/>
          <a:p>
            <a:fld id="{A35CD19C-06E9-4AAC-B80C-DE4C22E21A18}" type="datetime1">
              <a:rPr lang="zh-CN" altLang="en-US" smtClean="0"/>
              <a:t>2025/7/29</a:t>
            </a:fld>
            <a:endParaRPr lang="zh-CN" altLang="en-US"/>
          </a:p>
        </p:txBody>
      </p:sp>
      <p:sp>
        <p:nvSpPr>
          <p:cNvPr id="5" name="页脚占位符 4">
            <a:extLst>
              <a:ext uri="{FF2B5EF4-FFF2-40B4-BE49-F238E27FC236}">
                <a16:creationId xmlns:a16="http://schemas.microsoft.com/office/drawing/2014/main" id="{FA278810-F90E-3821-99C3-E8DA21AC3CAD}"/>
              </a:ext>
            </a:extLst>
          </p:cNvPr>
          <p:cNvSpPr>
            <a:spLocks noGrp="1"/>
          </p:cNvSpPr>
          <p:nvPr>
            <p:ph type="ftr" sz="quarter" idx="11"/>
          </p:nvPr>
        </p:nvSpPr>
        <p:spPr/>
        <p:txBody>
          <a:bodyPr/>
          <a:lstStyle/>
          <a:p>
            <a:r>
              <a:rPr lang="en-US" altLang="zh-CN"/>
              <a:t>Examination of T/CP Invariance</a:t>
            </a:r>
            <a:endParaRPr lang="zh-CN" altLang="en-US"/>
          </a:p>
        </p:txBody>
      </p:sp>
      <p:sp>
        <p:nvSpPr>
          <p:cNvPr id="6" name="灯片编号占位符 5">
            <a:extLst>
              <a:ext uri="{FF2B5EF4-FFF2-40B4-BE49-F238E27FC236}">
                <a16:creationId xmlns:a16="http://schemas.microsoft.com/office/drawing/2014/main" id="{F3116B32-6113-15BE-7539-1FF32B0371D7}"/>
              </a:ext>
            </a:extLst>
          </p:cNvPr>
          <p:cNvSpPr>
            <a:spLocks noGrp="1"/>
          </p:cNvSpPr>
          <p:nvPr>
            <p:ph type="sldNum" sz="quarter" idx="12"/>
          </p:nvPr>
        </p:nvSpPr>
        <p:spPr/>
        <p:txBody>
          <a:bodyPr/>
          <a:lstStyle/>
          <a:p>
            <a:fld id="{33038C33-7068-4225-BE1B-FBEE078717E7}" type="slidenum">
              <a:rPr lang="zh-CN" altLang="en-US" smtClean="0"/>
              <a:t>7</a:t>
            </a:fld>
            <a:endParaRPr lang="zh-CN" altLang="en-US"/>
          </a:p>
        </p:txBody>
      </p:sp>
      <p:sp>
        <p:nvSpPr>
          <p:cNvPr id="16" name="文本框 15">
            <a:extLst>
              <a:ext uri="{FF2B5EF4-FFF2-40B4-BE49-F238E27FC236}">
                <a16:creationId xmlns:a16="http://schemas.microsoft.com/office/drawing/2014/main" id="{DA3BFAB5-04B3-31D3-5404-5B892734069A}"/>
              </a:ext>
            </a:extLst>
          </p:cNvPr>
          <p:cNvSpPr txBox="1"/>
          <p:nvPr/>
        </p:nvSpPr>
        <p:spPr>
          <a:xfrm>
            <a:off x="0" y="1080000"/>
            <a:ext cx="12192000" cy="1911036"/>
          </a:xfrm>
          <a:prstGeom prst="rect">
            <a:avLst/>
          </a:prstGeom>
          <a:noFill/>
        </p:spPr>
        <p:txBody>
          <a:bodyPr wrap="square" lIns="360000" rIns="360000">
            <a:spAutoFit/>
          </a:bodyPr>
          <a:lstStyle/>
          <a:p>
            <a:pPr marL="342900" indent="-342900">
              <a:lnSpc>
                <a:spcPct val="120000"/>
              </a:lnSpc>
              <a:buFont typeface="Wingdings" pitchFamily="2" charset="2"/>
              <a:buChar char="Ø"/>
            </a:pPr>
            <a:r>
              <a:rPr lang="en-US" altLang="zh-CN" sz="2000" dirty="0">
                <a:solidFill>
                  <a:srgbClr val="0070C0"/>
                </a:solidFill>
                <a:latin typeface="Comic Sans MS" panose="030F0902030302020204" pitchFamily="66" charset="0"/>
              </a:rPr>
              <a:t>Settings</a:t>
            </a:r>
          </a:p>
          <a:p>
            <a:pPr marL="342900" indent="-342900">
              <a:lnSpc>
                <a:spcPct val="120000"/>
              </a:lnSpc>
              <a:buFont typeface="Wingdings" pitchFamily="2" charset="2"/>
              <a:buChar char="ü"/>
            </a:pPr>
            <a:r>
              <a:rPr lang="en-US" altLang="zh-CN" sz="2000" dirty="0">
                <a:latin typeface="Comic Sans MS" panose="030F0902030302020204" pitchFamily="66" charset="0"/>
              </a:rPr>
              <a:t>Do not use the histogram method; generate 1000 trees; the minimum number of samples at each node is 2.5% of the total samples; use gradient boosting; the learning rate is 0.10; use the bagging method; use 50% of the samples each time for bagging; perform 20 cuts during feature selection; the maximum depth of the tree is 2.</a:t>
            </a:r>
            <a:endParaRPr lang="zh-CN" altLang="en-US" sz="2000" dirty="0">
              <a:latin typeface="Comic Sans MS" panose="030F0902030302020204" pitchFamily="66" charset="0"/>
            </a:endParaRPr>
          </a:p>
        </p:txBody>
      </p:sp>
      <p:pic>
        <p:nvPicPr>
          <p:cNvPr id="7" name="图片 6">
            <a:extLst>
              <a:ext uri="{FF2B5EF4-FFF2-40B4-BE49-F238E27FC236}">
                <a16:creationId xmlns:a16="http://schemas.microsoft.com/office/drawing/2014/main" id="{3424B385-607C-E4BE-BB75-649B7A0B3A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2750" y="3263993"/>
            <a:ext cx="3797300" cy="2819400"/>
          </a:xfrm>
          <a:prstGeom prst="rect">
            <a:avLst/>
          </a:prstGeom>
        </p:spPr>
      </p:pic>
      <p:pic>
        <p:nvPicPr>
          <p:cNvPr id="10" name="图片 9">
            <a:extLst>
              <a:ext uri="{FF2B5EF4-FFF2-40B4-BE49-F238E27FC236}">
                <a16:creationId xmlns:a16="http://schemas.microsoft.com/office/drawing/2014/main" id="{ECBA9575-1FE1-BD92-6611-243B90BB18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1950" y="3263993"/>
            <a:ext cx="3797300" cy="2819400"/>
          </a:xfrm>
          <a:prstGeom prst="rect">
            <a:avLst/>
          </a:prstGeom>
        </p:spPr>
      </p:pic>
    </p:spTree>
    <p:extLst>
      <p:ext uri="{BB962C8B-B14F-4D97-AF65-F5344CB8AC3E}">
        <p14:creationId xmlns:p14="http://schemas.microsoft.com/office/powerpoint/2010/main" val="1409607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9025B-BF1B-DC84-BF83-8762C8367B8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E023FB4-82CE-1A8F-AC97-8615052C9DD2}"/>
              </a:ext>
            </a:extLst>
          </p:cNvPr>
          <p:cNvSpPr>
            <a:spLocks noGrp="1"/>
          </p:cNvSpPr>
          <p:nvPr>
            <p:ph type="title"/>
          </p:nvPr>
        </p:nvSpPr>
        <p:spPr>
          <a:xfrm>
            <a:off x="0" y="360000"/>
            <a:ext cx="12192000" cy="535531"/>
          </a:xfrm>
        </p:spPr>
        <p:txBody>
          <a:bodyPr wrap="square" lIns="0" rIns="0">
            <a:spAutoFit/>
          </a:bodyPr>
          <a:lstStyle/>
          <a:p>
            <a:pPr algn="ctr"/>
            <a:r>
              <a:rPr lang="en-US" altLang="zh-CN" sz="3200" dirty="0">
                <a:latin typeface="Comic Sans MS" panose="030F0902030302020204" pitchFamily="66" charset="0"/>
                <a:ea typeface="Cambria Math" panose="02040503050406030204" pitchFamily="18" charset="0"/>
              </a:rPr>
              <a:t>Compared with traditional manual selection</a:t>
            </a:r>
            <a:endParaRPr lang="zh-CN" altLang="en-US" sz="3200" dirty="0">
              <a:latin typeface="Comic Sans MS" panose="030F0902030302020204" pitchFamily="66" charset="0"/>
            </a:endParaRPr>
          </a:p>
        </p:txBody>
      </p:sp>
      <p:sp>
        <p:nvSpPr>
          <p:cNvPr id="4" name="日期占位符 3">
            <a:extLst>
              <a:ext uri="{FF2B5EF4-FFF2-40B4-BE49-F238E27FC236}">
                <a16:creationId xmlns:a16="http://schemas.microsoft.com/office/drawing/2014/main" id="{CA9BD273-0876-6C21-83D9-8AB442172945}"/>
              </a:ext>
            </a:extLst>
          </p:cNvPr>
          <p:cNvSpPr>
            <a:spLocks noGrp="1"/>
          </p:cNvSpPr>
          <p:nvPr>
            <p:ph type="dt" sz="half" idx="10"/>
          </p:nvPr>
        </p:nvSpPr>
        <p:spPr/>
        <p:txBody>
          <a:bodyPr/>
          <a:lstStyle/>
          <a:p>
            <a:fld id="{A35CD19C-06E9-4AAC-B80C-DE4C22E21A18}" type="datetime1">
              <a:rPr lang="zh-CN" altLang="en-US" smtClean="0"/>
              <a:t>2025/7/29</a:t>
            </a:fld>
            <a:endParaRPr lang="zh-CN" altLang="en-US"/>
          </a:p>
        </p:txBody>
      </p:sp>
      <p:sp>
        <p:nvSpPr>
          <p:cNvPr id="5" name="页脚占位符 4">
            <a:extLst>
              <a:ext uri="{FF2B5EF4-FFF2-40B4-BE49-F238E27FC236}">
                <a16:creationId xmlns:a16="http://schemas.microsoft.com/office/drawing/2014/main" id="{309F78A8-7285-058A-9F9A-CAD6C1A49AF4}"/>
              </a:ext>
            </a:extLst>
          </p:cNvPr>
          <p:cNvSpPr>
            <a:spLocks noGrp="1"/>
          </p:cNvSpPr>
          <p:nvPr>
            <p:ph type="ftr" sz="quarter" idx="11"/>
          </p:nvPr>
        </p:nvSpPr>
        <p:spPr/>
        <p:txBody>
          <a:bodyPr/>
          <a:lstStyle/>
          <a:p>
            <a:r>
              <a:rPr lang="en-US" altLang="zh-CN"/>
              <a:t>Examination of T/CP Invariance</a:t>
            </a:r>
            <a:endParaRPr lang="zh-CN" altLang="en-US"/>
          </a:p>
        </p:txBody>
      </p:sp>
      <p:sp>
        <p:nvSpPr>
          <p:cNvPr id="6" name="灯片编号占位符 5">
            <a:extLst>
              <a:ext uri="{FF2B5EF4-FFF2-40B4-BE49-F238E27FC236}">
                <a16:creationId xmlns:a16="http://schemas.microsoft.com/office/drawing/2014/main" id="{EA529760-5DE3-DA16-5A54-970CE1C9CE25}"/>
              </a:ext>
            </a:extLst>
          </p:cNvPr>
          <p:cNvSpPr>
            <a:spLocks noGrp="1"/>
          </p:cNvSpPr>
          <p:nvPr>
            <p:ph type="sldNum" sz="quarter" idx="12"/>
          </p:nvPr>
        </p:nvSpPr>
        <p:spPr/>
        <p:txBody>
          <a:bodyPr/>
          <a:lstStyle/>
          <a:p>
            <a:fld id="{33038C33-7068-4225-BE1B-FBEE078717E7}" type="slidenum">
              <a:rPr lang="zh-CN" altLang="en-US" smtClean="0"/>
              <a:t>8</a:t>
            </a:fld>
            <a:endParaRPr lang="zh-CN" altLang="en-US"/>
          </a:p>
        </p:txBody>
      </p:sp>
      <p:sp>
        <p:nvSpPr>
          <p:cNvPr id="16" name="文本框 15">
            <a:extLst>
              <a:ext uri="{FF2B5EF4-FFF2-40B4-BE49-F238E27FC236}">
                <a16:creationId xmlns:a16="http://schemas.microsoft.com/office/drawing/2014/main" id="{DFCC6C45-035B-E311-462D-5272DB4DD034}"/>
              </a:ext>
            </a:extLst>
          </p:cNvPr>
          <p:cNvSpPr txBox="1"/>
          <p:nvPr/>
        </p:nvSpPr>
        <p:spPr>
          <a:xfrm>
            <a:off x="0" y="1080000"/>
            <a:ext cx="6096000" cy="1396729"/>
          </a:xfrm>
          <a:prstGeom prst="rect">
            <a:avLst/>
          </a:prstGeom>
          <a:noFill/>
        </p:spPr>
        <p:txBody>
          <a:bodyPr wrap="square" lIns="360000" rIns="360000">
            <a:spAutoFit/>
          </a:bodyPr>
          <a:lstStyle/>
          <a:p>
            <a:pPr marL="342900" indent="-342900">
              <a:lnSpc>
                <a:spcPct val="120000"/>
              </a:lnSpc>
              <a:buFont typeface="Wingdings" pitchFamily="2" charset="2"/>
              <a:buChar char="Ø"/>
            </a:pPr>
            <a:r>
              <a:rPr lang="en-US" altLang="zh-CN" dirty="0">
                <a:latin typeface="Comic Sans MS" panose="030F0902030302020204" pitchFamily="66" charset="0"/>
              </a:rPr>
              <a:t>MLP method is the best in the four methods</a:t>
            </a:r>
          </a:p>
          <a:p>
            <a:pPr marL="342900" indent="-342900">
              <a:lnSpc>
                <a:spcPct val="120000"/>
              </a:lnSpc>
              <a:buFont typeface="Wingdings" pitchFamily="2" charset="2"/>
              <a:buChar char="Ø"/>
            </a:pPr>
            <a:r>
              <a:rPr lang="en-US" altLang="zh-CN" dirty="0">
                <a:latin typeface="Comic Sans MS" panose="030F0902030302020204" pitchFamily="66" charset="0"/>
              </a:rPr>
              <a:t>Used MLP response &gt; 0.6</a:t>
            </a:r>
          </a:p>
          <a:p>
            <a:pPr marL="342900" indent="-342900">
              <a:lnSpc>
                <a:spcPct val="120000"/>
              </a:lnSpc>
              <a:buFont typeface="Wingdings" pitchFamily="2" charset="2"/>
              <a:buChar char="Ø"/>
            </a:pPr>
            <a:r>
              <a:rPr lang="en-US" altLang="zh-CN" dirty="0">
                <a:latin typeface="Comic Sans MS" panose="030F0902030302020204" pitchFamily="66" charset="0"/>
              </a:rPr>
              <a:t>2031 background, 2.89%; Detection efficiency</a:t>
            </a:r>
            <a:r>
              <a:rPr lang="zh-CN" altLang="en-US" dirty="0">
                <a:latin typeface="Comic Sans MS" panose="030F0902030302020204" pitchFamily="66" charset="0"/>
              </a:rPr>
              <a:t> </a:t>
            </a:r>
            <a:r>
              <a:rPr lang="en-US" altLang="zh-CN">
                <a:latin typeface="Comic Sans MS" panose="030F0902030302020204" pitchFamily="66" charset="0"/>
              </a:rPr>
              <a:t>is 15.36%.</a:t>
            </a:r>
            <a:endParaRPr lang="zh-CN" altLang="en-US" dirty="0">
              <a:latin typeface="Comic Sans MS" panose="030F0902030302020204" pitchFamily="66" charset="0"/>
            </a:endParaRPr>
          </a:p>
        </p:txBody>
      </p:sp>
      <p:pic>
        <p:nvPicPr>
          <p:cNvPr id="12" name="图片 11">
            <a:extLst>
              <a:ext uri="{FF2B5EF4-FFF2-40B4-BE49-F238E27FC236}">
                <a16:creationId xmlns:a16="http://schemas.microsoft.com/office/drawing/2014/main" id="{246EAEAB-E981-C43C-4156-78C2931688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5563" y="2626898"/>
            <a:ext cx="3241826" cy="3600000"/>
          </a:xfrm>
          <a:prstGeom prst="rect">
            <a:avLst/>
          </a:prstGeom>
        </p:spPr>
      </p:pic>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B0C66A88-24A5-28CF-8879-83194769971B}"/>
                  </a:ext>
                </a:extLst>
              </p:cNvPr>
              <p:cNvSpPr txBox="1"/>
              <p:nvPr/>
            </p:nvSpPr>
            <p:spPr>
              <a:xfrm>
                <a:off x="6096000" y="1080000"/>
                <a:ext cx="6096000" cy="1546898"/>
              </a:xfrm>
              <a:prstGeom prst="rect">
                <a:avLst/>
              </a:prstGeom>
              <a:noFill/>
            </p:spPr>
            <p:txBody>
              <a:bodyPr wrap="square" lIns="360000" rIns="360000">
                <a:spAutoFit/>
              </a:bodyPr>
              <a:lstStyle/>
              <a:p>
                <a:pPr marL="342900" indent="-342900">
                  <a:lnSpc>
                    <a:spcPct val="120000"/>
                  </a:lnSpc>
                  <a:buFont typeface="Wingdings" pitchFamily="2" charset="2"/>
                  <a:buChar char="Ø"/>
                </a:pPr>
                <a14:m>
                  <m:oMath xmlns:m="http://schemas.openxmlformats.org/officeDocument/2006/math">
                    <m:r>
                      <m:rPr>
                        <m:nor/>
                      </m:rPr>
                      <a:rPr lang="en-US" altLang="zh-CN" smtClean="0">
                        <a:latin typeface="Comic Sans MS" panose="030F0902030302020204" pitchFamily="66" charset="0"/>
                      </a:rPr>
                      <m:t>P</m:t>
                    </m:r>
                    <m:r>
                      <m:rPr>
                        <m:nor/>
                      </m:rPr>
                      <a:rPr lang="en-US" altLang="zh-CN" smtClean="0">
                        <a:latin typeface="Comic Sans MS" panose="030F0902030302020204" pitchFamily="66" charset="0"/>
                      </a:rPr>
                      <m:t> &lt; 1.2, </m:t>
                    </m:r>
                    <m:sSub>
                      <m:sSubPr>
                        <m:ctrlPr>
                          <a:rPr lang="en-US" altLang="zh-CN" i="1">
                            <a:latin typeface="Cambria Math" panose="02040503050406030204" pitchFamily="18" charset="0"/>
                          </a:rPr>
                        </m:ctrlPr>
                      </m:sSubPr>
                      <m:e>
                        <m:r>
                          <m:rPr>
                            <m:nor/>
                          </m:rPr>
                          <a:rPr lang="en-US" altLang="zh-CN">
                            <a:latin typeface="Comic Sans MS" panose="030F0902030302020204" pitchFamily="66" charset="0"/>
                          </a:rPr>
                          <m:t>E</m:t>
                        </m:r>
                      </m:e>
                      <m:sub>
                        <m:r>
                          <m:rPr>
                            <m:nor/>
                          </m:rPr>
                          <a:rPr lang="en-US" altLang="zh-CN">
                            <a:latin typeface="Comic Sans MS" panose="030F0902030302020204" pitchFamily="66" charset="0"/>
                          </a:rPr>
                          <m:t>e</m:t>
                        </m:r>
                      </m:sub>
                    </m:sSub>
                    <m:r>
                      <a:rPr lang="en-US" altLang="zh-CN">
                        <a:latin typeface="Cambria Math" panose="02040503050406030204" pitchFamily="18" charset="0"/>
                      </a:rPr>
                      <m:t> </m:t>
                    </m:r>
                    <m:r>
                      <m:rPr>
                        <m:nor/>
                      </m:rPr>
                      <a:rPr lang="en-US" altLang="zh-CN">
                        <a:latin typeface="Comic Sans MS" panose="030F0902030302020204" pitchFamily="66" charset="0"/>
                      </a:rPr>
                      <m:t>&lt; 1.2,</m:t>
                    </m:r>
                    <m:sSub>
                      <m:sSubPr>
                        <m:ctrlPr>
                          <a:rPr lang="en-US" altLang="zh-CN" i="1">
                            <a:latin typeface="Cambria Math" panose="02040503050406030204" pitchFamily="18" charset="0"/>
                          </a:rPr>
                        </m:ctrlPr>
                      </m:sSubPr>
                      <m:e>
                        <m:r>
                          <m:rPr>
                            <m:nor/>
                          </m:rPr>
                          <a:rPr lang="en-US" altLang="zh-CN">
                            <a:latin typeface="Comic Sans MS" panose="030F0902030302020204" pitchFamily="66" charset="0"/>
                          </a:rPr>
                          <m:t>E</m:t>
                        </m:r>
                      </m:e>
                      <m:sub>
                        <m:r>
                          <m:rPr>
                            <m:nor/>
                          </m:rPr>
                          <a:rPr lang="en-US" altLang="zh-CN">
                            <a:latin typeface="Comic Sans MS" panose="030F0902030302020204" pitchFamily="66" charset="0"/>
                          </a:rPr>
                          <m:t>μ</m:t>
                        </m:r>
                      </m:sub>
                    </m:sSub>
                    <m:r>
                      <m:rPr>
                        <m:nor/>
                      </m:rPr>
                      <a:rPr lang="en-US" altLang="zh-CN">
                        <a:latin typeface="Comic Sans MS" panose="030F0902030302020204" pitchFamily="66" charset="0"/>
                      </a:rPr>
                      <m:t> &lt; 0.3,</m:t>
                    </m:r>
                    <m:r>
                      <m:rPr>
                        <m:nor/>
                      </m:rPr>
                      <a:rPr lang="en-US" altLang="zh-CN" b="0" i="0" smtClean="0">
                        <a:latin typeface="Comic Sans MS" panose="030F0902030302020204" pitchFamily="66" charset="0"/>
                      </a:rPr>
                      <m:t> </m:t>
                    </m:r>
                    <m:sSub>
                      <m:sSubPr>
                        <m:ctrlPr>
                          <a:rPr lang="en-US" altLang="zh-CN" i="1">
                            <a:latin typeface="Cambria Math" panose="02040503050406030204" pitchFamily="18" charset="0"/>
                          </a:rPr>
                        </m:ctrlPr>
                      </m:sSubPr>
                      <m:e>
                        <m:r>
                          <m:rPr>
                            <m:nor/>
                          </m:rPr>
                          <a:rPr lang="en-US" altLang="zh-CN">
                            <a:latin typeface="Comic Sans MS" panose="030F0902030302020204" pitchFamily="66" charset="0"/>
                          </a:rPr>
                          <m:t>E</m:t>
                        </m:r>
                      </m:e>
                      <m:sub>
                        <m:r>
                          <m:rPr>
                            <m:nor/>
                          </m:rPr>
                          <a:rPr lang="en-US" altLang="zh-CN">
                            <a:latin typeface="Comic Sans MS" panose="030F0902030302020204" pitchFamily="66" charset="0"/>
                          </a:rPr>
                          <m:t>e</m:t>
                        </m:r>
                      </m:sub>
                    </m:sSub>
                    <m:r>
                      <m:rPr>
                        <m:nor/>
                      </m:rPr>
                      <a:rPr lang="en-US" altLang="zh-CN">
                        <a:latin typeface="Comic Sans MS" panose="030F0902030302020204" pitchFamily="66" charset="0"/>
                      </a:rPr>
                      <m:t>/</m:t>
                    </m:r>
                    <m:sSub>
                      <m:sSubPr>
                        <m:ctrlPr>
                          <a:rPr lang="en-US" altLang="zh-CN" i="1">
                            <a:latin typeface="Cambria Math" panose="02040503050406030204" pitchFamily="18" charset="0"/>
                          </a:rPr>
                        </m:ctrlPr>
                      </m:sSubPr>
                      <m:e>
                        <m:r>
                          <m:rPr>
                            <m:nor/>
                          </m:rPr>
                          <a:rPr lang="en-US" altLang="zh-CN">
                            <a:latin typeface="Comic Sans MS" panose="030F0902030302020204" pitchFamily="66" charset="0"/>
                          </a:rPr>
                          <m:t>P</m:t>
                        </m:r>
                      </m:e>
                      <m:sub>
                        <m:r>
                          <m:rPr>
                            <m:nor/>
                          </m:rPr>
                          <a:rPr lang="en-US" altLang="zh-CN">
                            <a:latin typeface="Comic Sans MS" panose="030F0902030302020204" pitchFamily="66" charset="0"/>
                          </a:rPr>
                          <m:t>e</m:t>
                        </m:r>
                      </m:sub>
                    </m:sSub>
                    <m:r>
                      <m:rPr>
                        <m:nor/>
                      </m:rPr>
                      <a:rPr lang="en-US" altLang="zh-CN">
                        <a:latin typeface="Comic Sans MS" panose="030F0902030302020204" pitchFamily="66" charset="0"/>
                      </a:rPr>
                      <m:t> &gt; 0.6</m:t>
                    </m:r>
                  </m:oMath>
                </a14:m>
                <a:endParaRPr lang="zh-CN" altLang="en-US" dirty="0">
                  <a:latin typeface="Comic Sans MS" panose="030F0902030302020204" pitchFamily="66" charset="0"/>
                </a:endParaRPr>
              </a:p>
              <a:p>
                <a:pPr marL="342900" indent="-342900">
                  <a:lnSpc>
                    <a:spcPct val="120000"/>
                  </a:lnSpc>
                  <a:buFont typeface="Wingdings" pitchFamily="2" charset="2"/>
                  <a:buChar char="Ø"/>
                </a:pPr>
                <a14:m>
                  <m:oMath xmlns:m="http://schemas.openxmlformats.org/officeDocument/2006/math">
                    <m:r>
                      <m:rPr>
                        <m:nor/>
                      </m:rPr>
                      <a:rPr lang="en-US" altLang="zh-CN">
                        <a:latin typeface="Comic Sans MS" panose="030F0902030302020204" pitchFamily="66" charset="0"/>
                      </a:rPr>
                      <m:t>dept</m:t>
                    </m:r>
                    <m:sSub>
                      <m:sSubPr>
                        <m:ctrlPr>
                          <a:rPr lang="en-US" altLang="zh-CN" i="1">
                            <a:latin typeface="Cambria Math" panose="02040503050406030204" pitchFamily="18" charset="0"/>
                          </a:rPr>
                        </m:ctrlPr>
                      </m:sSubPr>
                      <m:e>
                        <m:r>
                          <m:rPr>
                            <m:nor/>
                          </m:rPr>
                          <a:rPr lang="en-US" altLang="zh-CN">
                            <a:latin typeface="Comic Sans MS" panose="030F0902030302020204" pitchFamily="66" charset="0"/>
                          </a:rPr>
                          <m:t>h</m:t>
                        </m:r>
                      </m:e>
                      <m:sub>
                        <m:r>
                          <m:rPr>
                            <m:nor/>
                          </m:rPr>
                          <a:rPr lang="en-US" altLang="zh-CN">
                            <a:latin typeface="Comic Sans MS" panose="030F0902030302020204" pitchFamily="66" charset="0"/>
                          </a:rPr>
                          <m:t>MDC</m:t>
                        </m:r>
                      </m:sub>
                    </m:sSub>
                    <m:r>
                      <m:rPr>
                        <m:nor/>
                      </m:rPr>
                      <a:rPr lang="en-US" altLang="zh-CN">
                        <a:latin typeface="Comic Sans MS" panose="030F0902030302020204" pitchFamily="66" charset="0"/>
                      </a:rPr>
                      <m:t> &gt; 0, </m:t>
                    </m:r>
                    <m:r>
                      <m:rPr>
                        <m:nor/>
                      </m:rPr>
                      <a:rPr lang="en-US" altLang="zh-CN">
                        <a:latin typeface="Comic Sans MS" panose="030F0902030302020204" pitchFamily="66" charset="0"/>
                      </a:rPr>
                      <m:t>dept</m:t>
                    </m:r>
                    <m:sSub>
                      <m:sSubPr>
                        <m:ctrlPr>
                          <a:rPr lang="en-US" altLang="zh-CN" i="1">
                            <a:latin typeface="Cambria Math" panose="02040503050406030204" pitchFamily="18" charset="0"/>
                          </a:rPr>
                        </m:ctrlPr>
                      </m:sSubPr>
                      <m:e>
                        <m:r>
                          <m:rPr>
                            <m:nor/>
                          </m:rPr>
                          <a:rPr lang="en-US" altLang="zh-CN">
                            <a:latin typeface="Comic Sans MS" panose="030F0902030302020204" pitchFamily="66" charset="0"/>
                          </a:rPr>
                          <m:t>h</m:t>
                        </m:r>
                      </m:e>
                      <m:sub>
                        <m:r>
                          <m:rPr>
                            <m:nor/>
                          </m:rPr>
                          <a:rPr lang="en-US" altLang="zh-CN">
                            <a:latin typeface="Comic Sans MS" panose="030F0902030302020204" pitchFamily="66" charset="0"/>
                          </a:rPr>
                          <m:t>MDC</m:t>
                        </m:r>
                      </m:sub>
                    </m:sSub>
                    <m:r>
                      <m:rPr>
                        <m:nor/>
                      </m:rPr>
                      <a:rPr lang="en-US" altLang="zh-CN">
                        <a:latin typeface="Comic Sans MS" panose="030F0902030302020204" pitchFamily="66" charset="0"/>
                      </a:rPr>
                      <m:t> &gt; 81</m:t>
                    </m:r>
                    <m:r>
                      <m:rPr>
                        <m:nor/>
                      </m:rPr>
                      <a:rPr lang="en-US" altLang="zh-CN">
                        <a:latin typeface="Comic Sans MS" panose="030F0902030302020204" pitchFamily="66" charset="0"/>
                      </a:rPr>
                      <m:t>×</m:t>
                    </m:r>
                    <m:r>
                      <m:rPr>
                        <m:nor/>
                      </m:rPr>
                      <a:rPr lang="en-US" altLang="zh-CN">
                        <a:latin typeface="Comic Sans MS" panose="030F0902030302020204" pitchFamily="66" charset="0"/>
                      </a:rPr>
                      <m:t>(</m:t>
                    </m:r>
                    <m:r>
                      <m:rPr>
                        <m:nor/>
                      </m:rPr>
                      <a:rPr lang="en-US" altLang="zh-CN">
                        <a:latin typeface="Comic Sans MS" panose="030F0902030302020204" pitchFamily="66" charset="0"/>
                      </a:rPr>
                      <m:t>P</m:t>
                    </m:r>
                    <m:r>
                      <m:rPr>
                        <m:nor/>
                      </m:rPr>
                      <a:rPr lang="en-US" altLang="zh-CN">
                        <a:latin typeface="Comic Sans MS" panose="030F0902030302020204" pitchFamily="66" charset="0"/>
                      </a:rPr>
                      <m:t>−0.65)</m:t>
                    </m:r>
                  </m:oMath>
                </a14:m>
                <a:endParaRPr lang="en-US" altLang="zh-CN" dirty="0">
                  <a:latin typeface="Comic Sans MS" panose="030F0902030302020204" pitchFamily="66" charset="0"/>
                </a:endParaRPr>
              </a:p>
              <a:p>
                <a:pPr marL="342900" indent="-342900">
                  <a:lnSpc>
                    <a:spcPct val="120000"/>
                  </a:lnSpc>
                  <a:buFont typeface="Wingdings" pitchFamily="2" charset="2"/>
                  <a:buChar char="Ø"/>
                </a:pPr>
                <a14:m>
                  <m:oMath xmlns:m="http://schemas.openxmlformats.org/officeDocument/2006/math">
                    <m:sSub>
                      <m:sSubPr>
                        <m:ctrlPr>
                          <a:rPr lang="en-US" altLang="zh-CN" i="1" dirty="0">
                            <a:latin typeface="Cambria Math" panose="02040503050406030204" pitchFamily="18" charset="0"/>
                          </a:rPr>
                        </m:ctrlPr>
                      </m:sSubPr>
                      <m:e>
                        <m:r>
                          <m:rPr>
                            <m:nor/>
                          </m:rPr>
                          <a:rPr lang="en-US" altLang="zh-CN" dirty="0">
                            <a:latin typeface="Comic Sans MS" panose="030F0902030302020204" pitchFamily="66" charset="0"/>
                          </a:rPr>
                          <m:t>M</m:t>
                        </m:r>
                      </m:e>
                      <m:sub>
                        <m:r>
                          <m:rPr>
                            <m:nor/>
                          </m:rPr>
                          <a:rPr lang="en-US" altLang="zh-CN" dirty="0">
                            <a:latin typeface="Comic Sans MS" panose="030F0902030302020204" pitchFamily="66" charset="0"/>
                          </a:rPr>
                          <m:t>miss</m:t>
                        </m:r>
                      </m:sub>
                    </m:sSub>
                    <m:r>
                      <m:rPr>
                        <m:nor/>
                      </m:rPr>
                      <a:rPr lang="en-US" altLang="zh-CN" b="0" i="0" dirty="0" smtClean="0">
                        <a:latin typeface="Comic Sans MS" panose="030F0902030302020204" pitchFamily="66" charset="0"/>
                      </a:rPr>
                      <m:t> </m:t>
                    </m:r>
                    <m:r>
                      <m:rPr>
                        <m:nor/>
                      </m:rPr>
                      <a:rPr lang="en-US" altLang="zh-CN" dirty="0">
                        <a:latin typeface="Comic Sans MS" panose="030F0902030302020204" pitchFamily="66" charset="0"/>
                      </a:rPr>
                      <m:t>&lt;</m:t>
                    </m:r>
                    <m:r>
                      <m:rPr>
                        <m:nor/>
                      </m:rPr>
                      <a:rPr lang="en-US" altLang="zh-CN" b="0" i="0" dirty="0" smtClean="0">
                        <a:latin typeface="Comic Sans MS" panose="030F0902030302020204" pitchFamily="66" charset="0"/>
                      </a:rPr>
                      <m:t> </m:t>
                    </m:r>
                    <m:r>
                      <m:rPr>
                        <m:nor/>
                      </m:rPr>
                      <a:rPr lang="en-US" altLang="zh-CN" dirty="0">
                        <a:latin typeface="Comic Sans MS" panose="030F0902030302020204" pitchFamily="66" charset="0"/>
                      </a:rPr>
                      <m:t>3.05,</m:t>
                    </m:r>
                    <m:r>
                      <m:rPr>
                        <m:nor/>
                      </m:rPr>
                      <a:rPr lang="en-US" altLang="zh-CN" b="0" i="0" dirty="0" smtClean="0">
                        <a:latin typeface="Comic Sans MS" panose="030F0902030302020204" pitchFamily="66" charset="0"/>
                      </a:rPr>
                      <m:t> </m:t>
                    </m:r>
                    <m:r>
                      <m:rPr>
                        <m:nor/>
                      </m:rPr>
                      <a:rPr lang="en-US" altLang="zh-CN" dirty="0">
                        <a:latin typeface="Comic Sans MS" panose="030F0902030302020204" pitchFamily="66" charset="0"/>
                      </a:rPr>
                      <m:t>|</m:t>
                    </m:r>
                    <m:r>
                      <m:rPr>
                        <m:nor/>
                      </m:rPr>
                      <a:rPr lang="en-US" altLang="zh-CN" dirty="0">
                        <a:latin typeface="Comic Sans MS" panose="030F0902030302020204" pitchFamily="66" charset="0"/>
                      </a:rPr>
                      <m:t>cos</m:t>
                    </m:r>
                    <m:sSub>
                      <m:sSubPr>
                        <m:ctrlPr>
                          <a:rPr lang="en-US" altLang="zh-CN" i="1" dirty="0" err="1">
                            <a:latin typeface="Cambria Math" panose="02040503050406030204" pitchFamily="18" charset="0"/>
                          </a:rPr>
                        </m:ctrlPr>
                      </m:sSubPr>
                      <m:e>
                        <m:r>
                          <m:rPr>
                            <m:nor/>
                          </m:rPr>
                          <a:rPr lang="en-US" altLang="zh-CN" dirty="0">
                            <a:latin typeface="Comic Sans MS" panose="030F0902030302020204" pitchFamily="66" charset="0"/>
                          </a:rPr>
                          <m:t>θ</m:t>
                        </m:r>
                      </m:e>
                      <m:sub>
                        <m:r>
                          <m:rPr>
                            <m:nor/>
                          </m:rPr>
                          <a:rPr lang="en-US" altLang="zh-CN" dirty="0">
                            <a:latin typeface="Comic Sans MS" panose="030F0902030302020204" pitchFamily="66" charset="0"/>
                          </a:rPr>
                          <m:t>miss</m:t>
                        </m:r>
                      </m:sub>
                    </m:sSub>
                    <m:r>
                      <m:rPr>
                        <m:nor/>
                      </m:rPr>
                      <a:rPr lang="en-US" altLang="zh-CN" dirty="0">
                        <a:latin typeface="Comic Sans MS" panose="030F0902030302020204" pitchFamily="66" charset="0"/>
                      </a:rPr>
                      <m:t>|</m:t>
                    </m:r>
                    <m:r>
                      <m:rPr>
                        <m:nor/>
                      </m:rPr>
                      <a:rPr lang="en-US" altLang="zh-CN" b="0" i="0" dirty="0" smtClean="0">
                        <a:latin typeface="Comic Sans MS" panose="030F0902030302020204" pitchFamily="66" charset="0"/>
                      </a:rPr>
                      <m:t> </m:t>
                    </m:r>
                    <m:r>
                      <m:rPr>
                        <m:nor/>
                      </m:rPr>
                      <a:rPr lang="en-US" altLang="zh-CN" dirty="0">
                        <a:latin typeface="Comic Sans MS" panose="030F0902030302020204" pitchFamily="66" charset="0"/>
                      </a:rPr>
                      <m:t>&lt;</m:t>
                    </m:r>
                    <m:r>
                      <m:rPr>
                        <m:nor/>
                      </m:rPr>
                      <a:rPr lang="en-US" altLang="zh-CN" b="0" i="0" dirty="0" smtClean="0">
                        <a:latin typeface="Comic Sans MS" panose="030F0902030302020204" pitchFamily="66" charset="0"/>
                      </a:rPr>
                      <m:t> </m:t>
                    </m:r>
                    <m:r>
                      <m:rPr>
                        <m:nor/>
                      </m:rPr>
                      <a:rPr lang="en-US" altLang="zh-CN" dirty="0">
                        <a:latin typeface="Comic Sans MS" panose="030F0902030302020204" pitchFamily="66" charset="0"/>
                      </a:rPr>
                      <m:t>0.8</m:t>
                    </m:r>
                  </m:oMath>
                </a14:m>
                <a:endParaRPr lang="zh-CN" altLang="en-US" dirty="0">
                  <a:latin typeface="Comic Sans MS" panose="030F0902030302020204" pitchFamily="66" charset="0"/>
                </a:endParaRPr>
              </a:p>
              <a:p>
                <a:pPr marL="342900" indent="-342900">
                  <a:lnSpc>
                    <a:spcPct val="120000"/>
                  </a:lnSpc>
                  <a:buFont typeface="Wingdings" pitchFamily="2" charset="2"/>
                  <a:buChar char="Ø"/>
                </a:pPr>
                <a:r>
                  <a:rPr lang="en-US" altLang="zh-CN" dirty="0">
                    <a:latin typeface="Comic Sans MS" panose="030F0902030302020204" pitchFamily="66" charset="0"/>
                  </a:rPr>
                  <a:t>7696 background, 7.31%</a:t>
                </a:r>
                <a:endParaRPr lang="zh-CN" altLang="en-US" dirty="0">
                  <a:latin typeface="Comic Sans MS" panose="030F0902030302020204" pitchFamily="66" charset="0"/>
                </a:endParaRPr>
              </a:p>
            </p:txBody>
          </p:sp>
        </mc:Choice>
        <mc:Fallback xmlns="">
          <p:sp>
            <p:nvSpPr>
              <p:cNvPr id="13" name="文本框 12">
                <a:extLst>
                  <a:ext uri="{FF2B5EF4-FFF2-40B4-BE49-F238E27FC236}">
                    <a16:creationId xmlns:a16="http://schemas.microsoft.com/office/drawing/2014/main" id="{B0C66A88-24A5-28CF-8879-83194769971B}"/>
                  </a:ext>
                </a:extLst>
              </p:cNvPr>
              <p:cNvSpPr txBox="1">
                <a:spLocks noRot="1" noChangeAspect="1" noMove="1" noResize="1" noEditPoints="1" noAdjustHandles="1" noChangeArrowheads="1" noChangeShapeType="1" noTextEdit="1"/>
              </p:cNvSpPr>
              <p:nvPr/>
            </p:nvSpPr>
            <p:spPr>
              <a:xfrm>
                <a:off x="6096000" y="1080000"/>
                <a:ext cx="6096000" cy="1546898"/>
              </a:xfrm>
              <a:prstGeom prst="rect">
                <a:avLst/>
              </a:prstGeom>
              <a:blipFill>
                <a:blip r:embed="rId3"/>
                <a:stretch>
                  <a:fillRect b="-6504"/>
                </a:stretch>
              </a:blipFill>
            </p:spPr>
            <p:txBody>
              <a:bodyPr/>
              <a:lstStyle/>
              <a:p>
                <a:r>
                  <a:rPr lang="zh-CN" altLang="en-US">
                    <a:noFill/>
                  </a:rPr>
                  <a:t> </a:t>
                </a:r>
              </a:p>
            </p:txBody>
          </p:sp>
        </mc:Fallback>
      </mc:AlternateContent>
      <p:pic>
        <p:nvPicPr>
          <p:cNvPr id="14" name="图片 13">
            <a:extLst>
              <a:ext uri="{FF2B5EF4-FFF2-40B4-BE49-F238E27FC236}">
                <a16:creationId xmlns:a16="http://schemas.microsoft.com/office/drawing/2014/main" id="{DFE512B8-7FC5-259A-D592-2DC5719DC0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3089" y="2644896"/>
            <a:ext cx="3233348" cy="3600000"/>
          </a:xfrm>
          <a:prstGeom prst="rect">
            <a:avLst/>
          </a:prstGeom>
        </p:spPr>
      </p:pic>
    </p:spTree>
    <p:extLst>
      <p:ext uri="{BB962C8B-B14F-4D97-AF65-F5344CB8AC3E}">
        <p14:creationId xmlns:p14="http://schemas.microsoft.com/office/powerpoint/2010/main" val="2940798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0C3E1-A429-90DC-CF42-544A759E238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1143A4E-6C27-4F55-73B9-7FE6E37CA0EA}"/>
              </a:ext>
            </a:extLst>
          </p:cNvPr>
          <p:cNvSpPr>
            <a:spLocks noGrp="1"/>
          </p:cNvSpPr>
          <p:nvPr>
            <p:ph type="title"/>
          </p:nvPr>
        </p:nvSpPr>
        <p:spPr>
          <a:xfrm>
            <a:off x="0" y="360000"/>
            <a:ext cx="12192000" cy="535531"/>
          </a:xfrm>
        </p:spPr>
        <p:txBody>
          <a:bodyPr wrap="square">
            <a:spAutoFit/>
          </a:bodyPr>
          <a:lstStyle/>
          <a:p>
            <a:pPr algn="ctr"/>
            <a:r>
              <a:rPr lang="en-US" altLang="zh-CN" sz="3200" dirty="0">
                <a:latin typeface="Comic Sans MS" panose="030F0902030302020204" pitchFamily="66" charset="0"/>
                <a:ea typeface="Cambria Math" panose="02040503050406030204" pitchFamily="18" charset="0"/>
              </a:rPr>
              <a:t>Separator page</a:t>
            </a:r>
            <a:endParaRPr lang="zh-CN" altLang="en-US" sz="3200" dirty="0">
              <a:latin typeface="Comic Sans MS" panose="030F0902030302020204" pitchFamily="66" charset="0"/>
            </a:endParaRPr>
          </a:p>
        </p:txBody>
      </p:sp>
      <p:sp>
        <p:nvSpPr>
          <p:cNvPr id="4" name="日期占位符 3">
            <a:extLst>
              <a:ext uri="{FF2B5EF4-FFF2-40B4-BE49-F238E27FC236}">
                <a16:creationId xmlns:a16="http://schemas.microsoft.com/office/drawing/2014/main" id="{CF863B69-A5B7-DCF6-2F81-31E85786CF16}"/>
              </a:ext>
            </a:extLst>
          </p:cNvPr>
          <p:cNvSpPr>
            <a:spLocks noGrp="1"/>
          </p:cNvSpPr>
          <p:nvPr>
            <p:ph type="dt" sz="half" idx="10"/>
          </p:nvPr>
        </p:nvSpPr>
        <p:spPr/>
        <p:txBody>
          <a:bodyPr/>
          <a:lstStyle/>
          <a:p>
            <a:fld id="{A35CD19C-06E9-4AAC-B80C-DE4C22E21A18}" type="datetime1">
              <a:rPr lang="zh-CN" altLang="en-US" smtClean="0"/>
              <a:t>2025/7/29</a:t>
            </a:fld>
            <a:endParaRPr lang="zh-CN" altLang="en-US"/>
          </a:p>
        </p:txBody>
      </p:sp>
      <p:sp>
        <p:nvSpPr>
          <p:cNvPr id="5" name="页脚占位符 4">
            <a:extLst>
              <a:ext uri="{FF2B5EF4-FFF2-40B4-BE49-F238E27FC236}">
                <a16:creationId xmlns:a16="http://schemas.microsoft.com/office/drawing/2014/main" id="{6FD32996-197B-8D5E-3D70-C69A47059E85}"/>
              </a:ext>
            </a:extLst>
          </p:cNvPr>
          <p:cNvSpPr>
            <a:spLocks noGrp="1"/>
          </p:cNvSpPr>
          <p:nvPr>
            <p:ph type="ftr" sz="quarter" idx="11"/>
          </p:nvPr>
        </p:nvSpPr>
        <p:spPr/>
        <p:txBody>
          <a:bodyPr/>
          <a:lstStyle/>
          <a:p>
            <a:r>
              <a:rPr lang="en-US" altLang="zh-CN"/>
              <a:t>Examination of T/CP Invariance</a:t>
            </a:r>
            <a:endParaRPr lang="zh-CN" altLang="en-US"/>
          </a:p>
        </p:txBody>
      </p:sp>
      <p:sp>
        <p:nvSpPr>
          <p:cNvPr id="6" name="灯片编号占位符 5">
            <a:extLst>
              <a:ext uri="{FF2B5EF4-FFF2-40B4-BE49-F238E27FC236}">
                <a16:creationId xmlns:a16="http://schemas.microsoft.com/office/drawing/2014/main" id="{AAB11A15-00BC-ECBD-6353-51ACCBCA00D4}"/>
              </a:ext>
            </a:extLst>
          </p:cNvPr>
          <p:cNvSpPr>
            <a:spLocks noGrp="1"/>
          </p:cNvSpPr>
          <p:nvPr>
            <p:ph type="sldNum" sz="quarter" idx="12"/>
          </p:nvPr>
        </p:nvSpPr>
        <p:spPr/>
        <p:txBody>
          <a:bodyPr/>
          <a:lstStyle/>
          <a:p>
            <a:fld id="{33038C33-7068-4225-BE1B-FBEE078717E7}" type="slidenum">
              <a:rPr lang="zh-CN" altLang="en-US" smtClean="0"/>
              <a:t>9</a:t>
            </a:fld>
            <a:endParaRPr lang="zh-CN" altLang="en-US"/>
          </a:p>
        </p:txBody>
      </p:sp>
    </p:spTree>
    <p:extLst>
      <p:ext uri="{BB962C8B-B14F-4D97-AF65-F5344CB8AC3E}">
        <p14:creationId xmlns:p14="http://schemas.microsoft.com/office/powerpoint/2010/main" val="1928755845"/>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360000" rIns="360000">
        <a:spAutoFit/>
      </a:bodyPr>
      <a:lstStyle>
        <a:defPPr marL="342900" indent="-342900" algn="l">
          <a:lnSpc>
            <a:spcPct val="120000"/>
          </a:lnSpc>
          <a:buFont typeface="Wingdings" pitchFamily="2" charset="2"/>
          <a:buChar char="Ø"/>
          <a:defRPr sz="2000" dirty="0" smtClean="0">
            <a:latin typeface="Comic Sans MS" panose="030F0902030302020204" pitchFamily="66"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54809</TotalTime>
  <Words>2407</Words>
  <Application>Microsoft Macintosh PowerPoint</Application>
  <PresentationFormat>宽屏</PresentationFormat>
  <Paragraphs>374</Paragraphs>
  <Slides>39</Slides>
  <Notes>4</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39</vt:i4>
      </vt:variant>
    </vt:vector>
  </HeadingPairs>
  <TitlesOfParts>
    <vt:vector size="46" baseType="lpstr">
      <vt:lpstr>等线</vt:lpstr>
      <vt:lpstr>等线 Light</vt:lpstr>
      <vt:lpstr>Arial</vt:lpstr>
      <vt:lpstr>Cambria Math</vt:lpstr>
      <vt:lpstr>Comic Sans MS</vt:lpstr>
      <vt:lpstr>Wingdings</vt:lpstr>
      <vt:lpstr>Office 主题​​</vt:lpstr>
      <vt:lpstr>Using Machine Learning in ROOT</vt:lpstr>
      <vt:lpstr>Use TMVA to help distinguish signals from backgrounds.</vt:lpstr>
      <vt:lpstr>Use TMVA to help distinguish signals from backgrounds.</vt:lpstr>
      <vt:lpstr>Use TMVA to help distinguish signals from backgrounds.</vt:lpstr>
      <vt:lpstr>Settings and Results for Fisher and FisherG</vt:lpstr>
      <vt:lpstr>Settings and Results for MLP</vt:lpstr>
      <vt:lpstr>Settings and Results for BDTG</vt:lpstr>
      <vt:lpstr>Compared with traditional manual selection</vt:lpstr>
      <vt:lpstr>Separator page</vt:lpstr>
      <vt:lpstr>Angle symmetry check</vt:lpstr>
      <vt:lpstr>Separator page</vt:lpstr>
      <vt:lpstr>Background analyse</vt:lpstr>
      <vt:lpstr>Separator page</vt:lpstr>
      <vt:lpstr>Examination of T/CP Invariance in the "e" ^"+"  "e" ^"-"  "→" "τ" ^"+"  "τ" ^"-" Reaction at BESIII</vt:lpstr>
      <vt:lpstr>Outline</vt:lpstr>
      <vt:lpstr>1. Motivation</vt:lpstr>
      <vt:lpstr>1. Motivation</vt:lpstr>
      <vt:lpstr>2. Method</vt:lpstr>
      <vt:lpstr>2. Method</vt:lpstr>
      <vt:lpstr>PowerPoint 演示文稿</vt:lpstr>
      <vt:lpstr>4. Event selection</vt:lpstr>
      <vt:lpstr>4. Further selection</vt:lpstr>
      <vt:lpstr>4. Further selection</vt:lpstr>
      <vt:lpstr>4. Further selection</vt:lpstr>
      <vt:lpstr>4. Further selection</vt:lpstr>
      <vt:lpstr>4. Further selection</vt:lpstr>
      <vt:lpstr>4. Further selection</vt:lpstr>
      <vt:lpstr>4. Cut flow</vt:lpstr>
      <vt:lpstr>5. Background analysis</vt:lpstr>
      <vt:lpstr>5. Signal MC Vs invlusive MC</vt:lpstr>
      <vt:lpstr>6. Systematic uncertainty</vt:lpstr>
      <vt:lpstr>6. Systematic uncertainty</vt:lpstr>
      <vt:lpstr>7. Result based on inclusive MC</vt:lpstr>
      <vt:lpstr>8. Summery and next to do</vt:lpstr>
      <vt:lpstr>5. Signal MC Vs invlusive MC</vt:lpstr>
      <vt:lpstr>Background analysis</vt:lpstr>
      <vt:lpstr>Background analysis</vt:lpstr>
      <vt:lpstr>Result</vt:lpstr>
      <vt:lpstr>Result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Yunhe Yang</dc:creator>
  <cp:lastModifiedBy>Yunhe Yang</cp:lastModifiedBy>
  <cp:revision>323</cp:revision>
  <dcterms:created xsi:type="dcterms:W3CDTF">2024-08-03T12:39:44Z</dcterms:created>
  <dcterms:modified xsi:type="dcterms:W3CDTF">2025-07-29T09:17:40Z</dcterms:modified>
</cp:coreProperties>
</file>