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66" r:id="rId3"/>
    <p:sldId id="267" r:id="rId4"/>
    <p:sldId id="268" r:id="rId5"/>
    <p:sldId id="269" r:id="rId6"/>
    <p:sldId id="270" r:id="rId7"/>
    <p:sldId id="273" r:id="rId8"/>
    <p:sldId id="275" r:id="rId9"/>
    <p:sldId id="277" r:id="rId10"/>
    <p:sldId id="276" r:id="rId11"/>
    <p:sldId id="278" r:id="rId12"/>
    <p:sldId id="279" r:id="rId13"/>
    <p:sldId id="281" r:id="rId14"/>
    <p:sldId id="282" r:id="rId15"/>
    <p:sldId id="283" r:id="rId16"/>
    <p:sldId id="284" r:id="rId17"/>
    <p:sldId id="286" r:id="rId18"/>
    <p:sldId id="287" r:id="rId19"/>
    <p:sldId id="290" r:id="rId20"/>
    <p:sldId id="291" r:id="rId21"/>
    <p:sldId id="298" r:id="rId22"/>
    <p:sldId id="303" r:id="rId23"/>
    <p:sldId id="295" r:id="rId24"/>
    <p:sldId id="299" r:id="rId25"/>
    <p:sldId id="296" r:id="rId26"/>
    <p:sldId id="300" r:id="rId27"/>
    <p:sldId id="304" r:id="rId28"/>
    <p:sldId id="301" r:id="rId29"/>
    <p:sldId id="288" r:id="rId30"/>
    <p:sldId id="302" r:id="rId31"/>
    <p:sldId id="310" r:id="rId32"/>
    <p:sldId id="311" r:id="rId33"/>
    <p:sldId id="305" r:id="rId34"/>
    <p:sldId id="306" r:id="rId35"/>
    <p:sldId id="307" r:id="rId36"/>
    <p:sldId id="308" r:id="rId37"/>
    <p:sldId id="309" r:id="rId38"/>
    <p:sldId id="312" r:id="rId39"/>
    <p:sldId id="314" r:id="rId40"/>
    <p:sldId id="315" r:id="rId41"/>
    <p:sldId id="316" r:id="rId42"/>
    <p:sldId id="317" r:id="rId43"/>
    <p:sldId id="319" r:id="rId44"/>
    <p:sldId id="318" r:id="rId45"/>
    <p:sldId id="3915" r:id="rId46"/>
    <p:sldId id="3916" r:id="rId47"/>
    <p:sldId id="3917" r:id="rId48"/>
    <p:sldId id="3918" r:id="rId49"/>
    <p:sldId id="3922" r:id="rId50"/>
    <p:sldId id="3921" r:id="rId51"/>
    <p:sldId id="3920" r:id="rId52"/>
    <p:sldId id="3923" r:id="rId53"/>
    <p:sldId id="3924" r:id="rId54"/>
    <p:sldId id="3925" r:id="rId55"/>
    <p:sldId id="3927" r:id="rId56"/>
    <p:sldId id="3929" r:id="rId57"/>
    <p:sldId id="3930" r:id="rId58"/>
    <p:sldId id="280" r:id="rId5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3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1ABF4-0FB0-40AE-9E13-E92AB426F101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21022-D7EA-4D14-8475-696B6A66AD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74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52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E8120-6C05-FA23-7615-ABCC3876A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2E1F155-3D1C-CD0E-D72D-904CF52FEF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E1F8AF-11A2-3B0B-6AC7-F70023F2D8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D77639-45F0-8C50-56CD-A9B550E908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981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09E75-48FE-3A8B-44A4-C40E5727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4BD4A-034A-A1E9-EA03-3ED9CF8F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E1BBD40-BB60-BC96-706F-A96AF3C59B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B5FDC9-0D3C-23F6-8C00-2C1BE2846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876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9F05B-E55B-65FE-C43A-CA4FDF38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6ACF63-46B1-B75B-9075-D63F692E8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CB0347-E73A-319E-26EA-5A29BB846C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34537B-86B7-9604-6203-5294790B8D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73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35D-5255-801C-EDF6-D4DCFD6CE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3DC904B-844E-8018-E2DA-62C0C8332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6A90DC-C6A4-701C-DEBC-A8E4FB61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4043B0-C817-4EEF-DC41-2BE81FFBDB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9553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131A9-5F8B-C553-41DF-88F6643A7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99954C-BEB4-55BB-FB36-974678C22D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8134758-223D-CE32-766C-21F5F8599E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0AB832-DF3E-1868-CD79-3759709A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158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F36C-9110-99EF-4C65-8B0971E6D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3161685-407B-631B-B96D-D782B7474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8231A01-ABFD-D005-8252-550AB9DB8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D62B53-64D8-8A5D-7B93-88F11836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63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DACF4-21C9-4BD1-9647-DB9508309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E171E9E-DEB5-2BAD-2D7C-9606739F38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09BC68E-3089-BD69-1F3E-AAD8B3C284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90E8CF-D037-D3FB-A05A-C12B9E36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95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341D1-D97A-79FE-23A2-C8A932CC9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2739B64-C829-55CB-F359-1A088B32AC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87922D-C578-F42D-09CA-DD711D25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EF12B-3A58-95D1-E6C4-996B0F532E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867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E1A69-BCA5-4FE3-D3FF-48AFEE4A6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7A9CE22-0B58-B194-FFFA-F3A0AE458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97EAC6-C758-1777-FCF8-EE79D97A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7AABE-0EC2-B372-8C43-CB8029C98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834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A94FA-220C-D8EB-4ACE-BCE536EB9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FFA265F-5324-59F2-2026-1E4AF7505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4656CD-B66F-7304-0CF3-6B83EEFF91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F727B0-2A43-6EFF-FDB3-8E947718B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641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2EBB5-CEF2-0021-5569-6D7173212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7B5AC2-40C8-A188-49E3-D0FDD5579F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5D568FA-5E43-A671-3480-14DCEDAE0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4ABCFD-65CF-19FE-C5FB-C441673C86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287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CCA-2465-7370-76AD-6034AB72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F746B00-59A2-C0C2-706B-D6A028FDC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064DEA-AF26-FB29-2B4C-2C2691403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1666DB-B197-7D9E-9A2C-915FCDF169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853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E746-EDDD-4392-667B-A12099295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8727B2-A5CC-54CC-7B8A-EE5EABC3B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94F03A-5D96-72ED-8801-AE9714908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C1CAB2-6FD6-7528-F392-13FA6063E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920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5652-06EB-E778-AB7F-C81A74656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206656A-61DD-4375-89DB-B2194A0F7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60D3D34-6A8B-C57B-DCE3-226B75561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5B8321-0808-4B0D-6D51-88FFAD3E1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94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AD02-9DF4-2FB6-03E4-F153716D0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BC8D6C5-4F07-2ECD-BBE3-0B79B74A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A1C629-C553-D05D-F467-3CCECB8FE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4C0468-D157-2922-ECE4-4A25D3CF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3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D9BF-3BC0-8754-D18D-26D0584C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01F072C-FC2E-33DC-7B7C-453C35D7E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0014820-9BAF-7709-5A7C-FBEC92874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C8A1CD-EA71-7233-6315-C7E3575C3A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97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C11C-D0A0-0A80-8DD7-919C0F707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833AACB-3E01-112A-646C-B0C566151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E05191B-89D4-2790-AC98-437A8D4B66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0BBC34-E1E2-FB8F-3B60-C05B46114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3211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07037-9CFB-C659-499F-DCF541873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3517F08-EC47-878D-CFFC-CD83E1F9C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DEDBAA3-B4C6-31BC-1216-2C83C8DF04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AD023D-8CF8-7041-4AC0-D36251CAE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200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606AE-5EC6-BB73-8A82-19E93A5B1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D8E44F-91E7-EAAD-8D28-CF63A87C5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6B20AFC-7B2E-96DF-DE1A-EB556A8D9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F22F03-F42D-F487-1536-B8143A93A3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952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938B2-925F-45BF-2CB6-6E573F34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019E6C5-D30B-A80B-DDC0-10751D2F3C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5A26EA1-F161-3C40-E23A-4FB9F2D46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0A007A-CD7F-4E66-1D61-8310B1DC8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3124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7613A-315D-BE40-0D54-8B89EA5D3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A44BBD-82BD-61C0-AD2F-2B5040A35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CCA41FF-A5FB-A2B9-98A9-680FF99E6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45F2E0-D25E-B27D-3338-B91A3E1D9A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767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1AF84-C2BA-6A5C-09BD-18291AB6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00F6058-5015-A690-F3E3-9A6524B5D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59F54F9-D55D-2479-FC3D-9BE256629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F34D94E-CF97-59E5-2B2E-EF6F5092D0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649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D21022-D7EA-4D14-8475-696B6A66AD9D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38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E16D-FAB0-F087-9742-F159104CB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FB8FB4B-2671-227B-AE02-5FB466C31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9EF7B0F-F1A8-8A4B-4C1B-B35229522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D0928D-A054-E77D-F734-3EDB56364F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6690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BBD0-9427-1EEE-1AB8-DF3CB6D9E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7E9171F-3F4A-9475-E996-F6B6A43B0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566BB92-0392-5638-BACF-4AE2692BD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FCA80C9-F9A1-D7EC-93B8-54BE2F04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8111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59E3-DE7C-59D1-D71C-96A41BAEF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D96303-E805-FAFF-ED4A-05713BE4BC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5333906-B71A-C830-86EB-F0BAC9AF5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60B13B-FF80-C265-4B72-D20F59A56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684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E50D1-8499-6FA6-2E9B-C85FF9D9A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937E805-5D0A-DF20-4D3F-2EB9DBCFC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85AD747-1B60-A61D-4FDA-60F5EDCA5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74F4CD-2E8D-B274-98CC-6068F35D7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0901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D3657-E856-63C6-B147-90C299D5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1592E42-F8D1-D484-DBE5-0CC16E0CD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0A7F13D-49F0-8289-E982-B119A5337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E194DBE-E7B7-3AC4-D4FC-9F5E28B52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124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E1BFD-BCAD-F1C4-5DAE-03386E7E4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6D4104B-C1D8-41C8-0E36-D16E353114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54BE53C-2E8F-4C04-91E5-D2FFFC12CCE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5152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D1B9-9D63-B75A-26D1-E5E5259C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9F3DE4A-34CC-5928-5942-F8D039F956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DCDE15-00C9-E50B-7CB2-F4E3845F499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6439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98284-D503-3644-F07D-67AA09D5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25F39CF-482B-02EF-CF5D-168C20BD2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3325F7-69AA-32F8-CAF4-A753A7014DE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83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A1A1A-8EC5-6D04-9040-F999F63A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8D9AFA2-5292-6EB3-1655-FCEFED47672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889D74-B1F6-1465-53C9-69ED3891550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736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9B304-A860-09EB-E157-C4A4A610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E00389-8A52-85CE-655B-99CD52864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9AA1BE2-9B31-DC4F-5994-B180866DA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8A2FE7-6C81-AAB6-4579-7901870E9E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639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5534A-0F34-F6BC-D345-EAE46901E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7EBFE0-F053-CDB6-7597-96B5FEAA96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8122F8-8705-70BD-8B81-856D22E958CA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0014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171B1B-3422-E518-7323-5BE8C7D89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55BA9DC-F0F9-475D-E8EC-FFC6A5D452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CF3EE5-8296-724D-4A62-A6FC500645F1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642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DA392-32A1-7CC4-20DB-E933DB3E4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5C58185-AF99-9DEC-9F6C-3ED913CE98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DB5684-9C75-F477-E639-6C0BEC48EDF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45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5C94F-B845-61B7-13B6-5180C24A8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89C14C7-212D-0A4B-73CF-97B2FFF5A6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9AE7EE-6891-276A-C80C-4E8C4E5C226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593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E0A89-8321-3A36-EAB8-E13EEDD41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FF05737-4655-6A40-50DB-8AAC5B8A2B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495186-33C4-DF43-3539-101C9E1D7CE3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2056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D0BE3-3B88-E848-2E87-8762778EB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641223D-B630-4897-AF81-4B6CD2B25B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46B081-51D5-BC5B-AE3B-1FCEEA3247DD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073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43B52-E510-A779-C4EB-08422634B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251A232-0B66-0A4B-4893-2ACD5A3281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7A5926-49C1-F9D8-0D44-D6D936A6876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561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AA671-89DB-6CAC-43F0-807B84CD9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DE02D52-5005-69D7-1CDC-76C0657FBD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6B7722-9E5C-8475-C528-31E2DCA179C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0768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8E35A-9039-26F5-A243-5A1CEE366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AF07701-647F-0F0B-4A1B-9FB7E57011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75EE20-9C87-2CAF-CDBC-506785E3B78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0789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0B158-9762-CB44-2C17-F3B03F76C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90C2917-3A4C-9DF4-431B-245EE04DEF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0B859A-587A-F7CA-388C-312C13371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809D45-3211-6750-4E51-F49ED1AEE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11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DFDD8-8DE5-F9CB-86C3-48502B58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FFD1321-CA7D-0C07-CF92-D35E90576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CA147-BC9A-4EF8-CD6B-EAE1B5181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DDE164A-0126-12C3-A503-0261932E2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729D9-8317-D6E2-E838-CCF6B0F0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AD5E64-0516-AD8C-89A2-6354D706F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38CF0E-27E7-1575-85CC-45182558B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B74452-1B64-15AF-5559-F0C28114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180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1C3A9-A83E-4FB0-D006-57D26662C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0ABB1A-05B0-A2A3-AADF-DD45200EEB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1FF96FA-D158-009B-242D-52938C04A5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FE069-8465-6AAE-7705-C1510978B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76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B3463-94CA-FD49-6825-A0E4CFB9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C9E9104-0C98-A87D-BBF6-866DB856B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06C84C-6FEB-1A44-F1CB-9DAD2A2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A5D11F-864B-AC53-F8D7-B46FC0C89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320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1173C-01E6-EA2A-62C2-B25F267A2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1CEA3-8B27-8606-F7E7-C40BAAB09F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7A5F687-F5BD-5155-2B15-AB4B80786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B3F7E4-58F8-59A1-C2DA-A9AFF6BC7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D50C40-E5B8-44E2-8BED-FC9876102E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30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4A3A7B-D88D-4085-A60A-B3438D442E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3C9ACDF-E6E7-5B1F-F01F-CADBAEF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CFB8B2-FBCA-0BEE-35EA-360FBDB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D740C0-CD3F-8B81-C69B-370AB38C8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6CCC8A1-5AE9-0B4F-11B8-B2A9CA02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22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D4CDE-F41A-275C-5E06-255DE8200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271BE0-A757-B2F0-7AB2-0AF1F9C48A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FC0254-E739-0C2D-3E00-2E0A4660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3A7E86-5E99-9123-5153-C21C30AA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D1505-E975-7D14-6D45-FBAF0B9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5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09C534-B8E5-F145-BB05-7CA0EFFE77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2B6C65-39A1-06E0-CF4E-B71E3AC84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9EFA9C-E010-2524-C73A-451D45A04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B0D9C0-63A8-0858-581E-1C0FF39B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712619-E553-52B7-8A17-DFC457B3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0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2CEC22-BF55-4068-8577-6C5E409C4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CFC2A6-D172-D467-6E2D-A68BDEC35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D12BC0-01E0-4054-5D93-6337D1E4D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D74DA-EA65-E3A4-0B5C-B4C5A04A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31BCB7-3291-3D5E-D9D0-A485EB202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1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D90926-7A02-6E36-4C1B-6716CB0B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35845E-F033-F5AA-BE78-F561E9BD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140A07-3B28-269F-34E7-B32A9745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4BEF07-0E52-0181-4804-53127CB9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73B167-6172-2939-C210-DBA66A9D6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069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6C0425-8291-EA2C-39FD-7C77E2199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8387A0-7928-0B6A-0B0C-274458383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7775CA-6C95-11DF-0693-B28D11BAB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AC6AD5E-9C93-A85B-B189-6579260F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C9A253-CC3E-33F9-F0E0-478AA561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1515010-0F3E-A4B9-6175-57900D3C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06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AFF07E-3A4C-7EBD-C7CE-4EEBB34A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BBA670-CC96-ADB1-47F6-68040F16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5082342-9FEB-A490-F456-90EEC49EA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2C33E46-DEBF-B242-87EC-5F9661FE6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A325CE-C180-7B69-BD58-C735FA48C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F5FA11-6CF3-4F7A-D031-09379F33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C6F4FC-90FE-DE7D-3EF6-33203E806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B12E685-E96A-5904-F4CA-CFE65570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9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5AC53-3FFD-B2FA-72D6-AB754C692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E7EAF-5E18-9F58-894B-19C28EC8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EE838F-8BC2-8D91-1E88-61E71005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438F78-C1A6-324A-277D-B41A95148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5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E9A2BD2-BA69-9B8E-D9C6-2BF7FC13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B6F64B-3A82-24BE-B3F5-D04FD74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7B338C-CFEC-0C2D-ED28-74C2FF57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5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4A2D6-CD1A-F8E2-FD99-83F28DF6F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296469-FB15-30BC-DF22-F9BFA7261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5A38A1-B0F8-3E26-D92B-4BDED1C0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08D89C-800C-E7F2-2E3F-9D2060F3D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A1BB9E-B01E-C037-05C6-F7449E9A2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C836C0-3679-640B-66D7-316E7E53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3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64FD7-69C4-1D0F-E959-513B0C7B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EBF9ACA-79F8-944F-632C-C91E8F5A5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B23C34D-CB81-EF47-77F3-3C15DDB0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599771-E19F-7CD1-74E8-7CE9CD99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F686BD-5409-484C-C112-403B023C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43ACD0-E906-3031-DC2B-5040549F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20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14EDA1-7544-7511-57F3-2BC69A97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C67564-C6EC-3251-5CA1-5E3A5092D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544F4A-A6BB-DE21-9B13-2E1CB641A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2EE3E-70C1-48FA-AD55-C38F0E719E98}" type="datetimeFigureOut">
              <a:rPr lang="zh-CN" altLang="en-US" smtClean="0"/>
              <a:t>2025/7/29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E6BAFA-2B5F-7228-42A2-B0F58A52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0E6993-00BE-D3FB-B379-56FB4A6EEA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256E-B09A-4260-B01D-147062C62D4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9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tmp"/><Relationship Id="rId4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0" Type="http://schemas.openxmlformats.org/officeDocument/2006/relationships/image" Target="../media/image25.tmp"/><Relationship Id="rId4" Type="http://schemas.openxmlformats.org/officeDocument/2006/relationships/image" Target="../media/image24.tm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mp"/><Relationship Id="rId4" Type="http://schemas.openxmlformats.org/officeDocument/2006/relationships/image" Target="../media/image44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8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5.tmp"/><Relationship Id="rId7" Type="http://schemas.openxmlformats.org/officeDocument/2006/relationships/image" Target="../media/image70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tmp"/><Relationship Id="rId10" Type="http://schemas.openxmlformats.org/officeDocument/2006/relationships/image" Target="../media/image73.png"/><Relationship Id="rId4" Type="http://schemas.openxmlformats.org/officeDocument/2006/relationships/image" Target="../media/image66.tmp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tmp"/><Relationship Id="rId3" Type="http://schemas.openxmlformats.org/officeDocument/2006/relationships/image" Target="../media/image74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mp"/><Relationship Id="rId11" Type="http://schemas.openxmlformats.org/officeDocument/2006/relationships/image" Target="../media/image80.png"/><Relationship Id="rId5" Type="http://schemas.openxmlformats.org/officeDocument/2006/relationships/image" Target="../media/image69.tmp"/><Relationship Id="rId10" Type="http://schemas.openxmlformats.org/officeDocument/2006/relationships/image" Target="../media/image79.png"/><Relationship Id="rId4" Type="http://schemas.openxmlformats.org/officeDocument/2006/relationships/image" Target="../media/image68.tmp"/><Relationship Id="rId9" Type="http://schemas.openxmlformats.org/officeDocument/2006/relationships/image" Target="../media/image66.tm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mp"/><Relationship Id="rId13" Type="http://schemas.openxmlformats.org/officeDocument/2006/relationships/image" Target="../media/image91.png"/><Relationship Id="rId3" Type="http://schemas.openxmlformats.org/officeDocument/2006/relationships/image" Target="../media/image72.tmp"/><Relationship Id="rId7" Type="http://schemas.openxmlformats.org/officeDocument/2006/relationships/image" Target="../media/image76.tmp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mp"/><Relationship Id="rId11" Type="http://schemas.openxmlformats.org/officeDocument/2006/relationships/image" Target="../media/image89.png"/><Relationship Id="rId5" Type="http://schemas.openxmlformats.org/officeDocument/2006/relationships/image" Target="../media/image74.tmp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73.tmp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79.tmp"/><Relationship Id="rId4" Type="http://schemas.openxmlformats.org/officeDocument/2006/relationships/image" Target="../media/image78.tm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tmp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81.tmp"/><Relationship Id="rId4" Type="http://schemas.openxmlformats.org/officeDocument/2006/relationships/image" Target="../media/image80.tm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4.png"/><Relationship Id="rId7" Type="http://schemas.openxmlformats.org/officeDocument/2006/relationships/image" Target="../media/image86.t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mp"/><Relationship Id="rId5" Type="http://schemas.openxmlformats.org/officeDocument/2006/relationships/image" Target="../media/image84.tmp"/><Relationship Id="rId4" Type="http://schemas.openxmlformats.org/officeDocument/2006/relationships/image" Target="../media/image83.tm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6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0.png"/><Relationship Id="rId10" Type="http://schemas.openxmlformats.org/officeDocument/2006/relationships/image" Target="../media/image107.png"/><Relationship Id="rId4" Type="http://schemas.openxmlformats.org/officeDocument/2006/relationships/image" Target="../media/image99.png"/><Relationship Id="rId9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28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270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11" Type="http://schemas.openxmlformats.org/officeDocument/2006/relationships/image" Target="../media/image260.png"/><Relationship Id="rId5" Type="http://schemas.openxmlformats.org/officeDocument/2006/relationships/image" Target="../media/image112.png"/><Relationship Id="rId15" Type="http://schemas.openxmlformats.org/officeDocument/2006/relationships/image" Target="../media/image116.png"/><Relationship Id="rId10" Type="http://schemas.openxmlformats.org/officeDocument/2006/relationships/image" Target="../media/image25.png"/><Relationship Id="rId4" Type="http://schemas.openxmlformats.org/officeDocument/2006/relationships/image" Target="../media/image111.png"/><Relationship Id="rId14" Type="http://schemas.openxmlformats.org/officeDocument/2006/relationships/image" Target="../media/image29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tmp"/><Relationship Id="rId5" Type="http://schemas.openxmlformats.org/officeDocument/2006/relationships/image" Target="../media/image138.png"/><Relationship Id="rId4" Type="http://schemas.openxmlformats.org/officeDocument/2006/relationships/image" Target="../media/image137.tm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image" Target="../media/image171.png"/><Relationship Id="rId3" Type="http://schemas.openxmlformats.org/officeDocument/2006/relationships/image" Target="../media/image164.png"/><Relationship Id="rId12" Type="http://schemas.openxmlformats.org/officeDocument/2006/relationships/image" Target="../media/image159.png"/><Relationship Id="rId17" Type="http://schemas.openxmlformats.org/officeDocument/2006/relationships/image" Target="../media/image170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11" Type="http://schemas.openxmlformats.org/officeDocument/2006/relationships/image" Target="../media/image158.png"/><Relationship Id="rId5" Type="http://schemas.openxmlformats.org/officeDocument/2006/relationships/image" Target="../media/image166.png"/><Relationship Id="rId15" Type="http://schemas.openxmlformats.org/officeDocument/2006/relationships/image" Target="../media/image168.png"/><Relationship Id="rId10" Type="http://schemas.openxmlformats.org/officeDocument/2006/relationships/image" Target="../media/image157.png"/><Relationship Id="rId19" Type="http://schemas.openxmlformats.org/officeDocument/2006/relationships/image" Target="../media/image172.png"/><Relationship Id="rId4" Type="http://schemas.openxmlformats.org/officeDocument/2006/relationships/image" Target="../media/image165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png"/><Relationship Id="rId4" Type="http://schemas.openxmlformats.org/officeDocument/2006/relationships/image" Target="../media/image174.pn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image" Target="../media/image203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11" Type="http://schemas.openxmlformats.org/officeDocument/2006/relationships/image" Target="../media/image201.png"/><Relationship Id="rId5" Type="http://schemas.openxmlformats.org/officeDocument/2006/relationships/image" Target="../media/image187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4" Type="http://schemas.openxmlformats.org/officeDocument/2006/relationships/image" Target="../media/image186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3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11" Type="http://schemas.openxmlformats.org/officeDocument/2006/relationships/image" Target="../media/image201.png"/><Relationship Id="rId5" Type="http://schemas.openxmlformats.org/officeDocument/2006/relationships/image" Target="../media/image194.png"/><Relationship Id="rId15" Type="http://schemas.openxmlformats.org/officeDocument/2006/relationships/image" Target="../media/image205.png"/><Relationship Id="rId10" Type="http://schemas.openxmlformats.org/officeDocument/2006/relationships/image" Target="../media/image200.png"/><Relationship Id="rId4" Type="http://schemas.openxmlformats.org/officeDocument/2006/relationships/image" Target="../media/image193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mp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</p:spPr>
            <p:txBody>
              <a:bodyPr anchor="ctr" anchorCtr="0">
                <a:normAutofit fontScale="90000"/>
              </a:bodyPr>
              <a:lstStyle/>
              <a:p>
                <a:r>
                  <a:rPr lang="en-US" altLang="zh-CN" dirty="0">
                    <a:solidFill>
                      <a:schemeClr val="accent5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Study of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zh-CN" altLang="en-US" dirty="0">
                  <a:solidFill>
                    <a:schemeClr val="accent5">
                      <a:lumMod val="75000"/>
                    </a:schemeClr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A200AAEF-D33A-C653-6C13-C06B772D4A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70719" y="1357494"/>
                <a:ext cx="11050561" cy="165576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副标题 2">
            <a:extLst>
              <a:ext uri="{FF2B5EF4-FFF2-40B4-BE49-F238E27FC236}">
                <a16:creationId xmlns:a16="http://schemas.microsoft.com/office/drawing/2014/main" id="{D5D5C3D1-B1F1-30E8-1FF4-FAE311263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359" y="3049199"/>
            <a:ext cx="10097280" cy="2580736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/>
              <a:t>Zhuang Xinyu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Nankai University</a:t>
            </a:r>
          </a:p>
          <a:p>
            <a:pPr>
              <a:lnSpc>
                <a:spcPct val="100000"/>
              </a:lnSpc>
            </a:pPr>
            <a:r>
              <a:rPr lang="en-US" altLang="zh-CN" sz="3200" b="1" dirty="0"/>
              <a:t>2025.03.11</a:t>
            </a:r>
          </a:p>
        </p:txBody>
      </p:sp>
    </p:spTree>
    <p:extLst>
      <p:ext uri="{BB962C8B-B14F-4D97-AF65-F5344CB8AC3E}">
        <p14:creationId xmlns:p14="http://schemas.microsoft.com/office/powerpoint/2010/main" val="8457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56743-7E66-8867-45FD-E41503D08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51171F-14E8-D571-4227-E2961A2E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A40891-37BB-9FA4-CF24-85C42F60E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9" y="1674112"/>
            <a:ext cx="3823591" cy="27446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18257AB-DD46-F68C-68FF-47654C84E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39" y="1674113"/>
            <a:ext cx="3905163" cy="28055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06A35D-F04A-6B2C-9583-DB134EC4E2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41" y="1471016"/>
            <a:ext cx="3054559" cy="2947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/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peaking contribution from the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2800" b="1" i="1" smtClean="0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sideband can be neglected.</a:t>
                </a:r>
                <a:endParaRPr lang="zh-CN" alt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EDF86D1-C12D-9FDC-95B3-7CF9270DE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36" y="4767304"/>
                <a:ext cx="9851366" cy="523220"/>
              </a:xfrm>
              <a:prstGeom prst="rect">
                <a:avLst/>
              </a:prstGeom>
              <a:blipFill>
                <a:blip r:embed="rId6"/>
                <a:stretch>
                  <a:fillRect l="-1300" t="-11628" b="-31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5852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FD137-A35E-E452-94C1-04B67C73D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2262-C2AC-549A-B860-DBCEFB3A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Topology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6B4B962-18BB-1E24-79E7-36FF2E5AF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90" y="1093972"/>
            <a:ext cx="9011826" cy="539536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B894D0F-3C6D-507E-305E-2BB39EFCCE2D}"/>
              </a:ext>
            </a:extLst>
          </p:cNvPr>
          <p:cNvSpPr/>
          <p:nvPr/>
        </p:nvSpPr>
        <p:spPr>
          <a:xfrm>
            <a:off x="1719799" y="2095248"/>
            <a:ext cx="8477880" cy="1756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121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3656F0-74D5-7B5E-5395-3F72FFCE0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ACB8A9-078A-02E2-6924-81C59D385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27" y="1047624"/>
            <a:ext cx="3675102" cy="26886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6D0DE16-ED7B-87E5-DE60-94EDDE3AB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5" y="3945242"/>
            <a:ext cx="3669720" cy="25887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3A5EAA-6B71-0158-84EC-320C1C208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29" y="1114267"/>
            <a:ext cx="3800446" cy="262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C8E960-BA21-B1D7-BA9C-89AC80B1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1146925"/>
            <a:ext cx="3870688" cy="267663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202D259-209A-DAD0-7357-9D28BB8A3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565" y="3856213"/>
            <a:ext cx="3820101" cy="2676631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220A2BE5-C89F-8F56-935F-ACC1F1DE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2-body Combinations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110D0A5E-88DA-D8C8-8F32-FE99F7E9F1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565" y="3935040"/>
            <a:ext cx="3789000" cy="260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228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E6547-4FB5-80DC-77FD-AC6421F0E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9244E9D4-1BC5-AF2E-1AB7-66B320DF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Continuum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7CF6C7-8745-4785-44A5-CA303E82D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9" y="1240784"/>
            <a:ext cx="3339803" cy="249414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D8D094-F7CE-6C08-A199-3FA8BBD70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8" y="1260175"/>
            <a:ext cx="3393793" cy="254014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783489-940A-69EC-E0CE-143CF9543472}"/>
              </a:ext>
            </a:extLst>
          </p:cNvPr>
          <p:cNvSpPr txBox="1"/>
          <p:nvPr/>
        </p:nvSpPr>
        <p:spPr>
          <a:xfrm>
            <a:off x="8368877" y="1798522"/>
            <a:ext cx="38231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background contribution from the CM energy at 3.65 GeV is neglected.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Further consideration will be given to the background </a:t>
            </a:r>
            <a:endParaRPr lang="en-US" altLang="zh-CN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contribution from the data at CM energy of 3.773 GeV.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20B1D3A-E451-C1C9-A9EF-51668F781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" b="1"/>
          <a:stretch/>
        </p:blipFill>
        <p:spPr>
          <a:xfrm>
            <a:off x="783869" y="3872957"/>
            <a:ext cx="3406453" cy="245175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E63159-B886-E2F6-7113-2F98FED9A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68" y="3800315"/>
            <a:ext cx="3499315" cy="25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95A89-0A4F-9A51-F7E3-19DD22391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3376D11-6BB9-A373-5E27-56504E95E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1F5BBF-4279-CB99-DA32-3104A66FC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8" y="1814445"/>
            <a:ext cx="3963975" cy="28393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1BB087B-5C3D-8B16-BB1A-084673FC62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61" y="1814445"/>
            <a:ext cx="3984252" cy="2839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/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𝟏𝟓𝟐𝟎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window:(1.477, 1.564)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32CE261A-B391-41BE-7D79-F8A435114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044339"/>
                <a:ext cx="2988958" cy="881139"/>
              </a:xfrm>
              <a:prstGeom prst="rect">
                <a:avLst/>
              </a:prstGeom>
              <a:blipFill>
                <a:blip r:embed="rId6"/>
                <a:stretch>
                  <a:fillRect l="-1837" r="-3673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/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𝟏𝟔𝟕𝟎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window:(1.575, 1.764)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6167AF88-8A9E-685A-D4C2-2083B7EE39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034" y="5044339"/>
                <a:ext cx="2988958" cy="881139"/>
              </a:xfrm>
              <a:prstGeom prst="rect">
                <a:avLst/>
              </a:prstGeom>
              <a:blipFill>
                <a:blip r:embed="rId7"/>
                <a:stretch>
                  <a:fillRect l="-1629" r="-5499" b="-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/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altLang="zh-CN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d>
                        <m:d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𝟏𝟔𝟗𝟎</m:t>
                          </m:r>
                        </m:e>
                      </m:d>
                    </m:oMath>
                  </m:oMathPara>
                </a14:m>
                <a:endParaRPr lang="en-US" altLang="zh-CN" b="1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b="1" dirty="0"/>
                  <a:t>Mass window:(1.643, 1.731) 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425C790-8E6E-F9A8-01E0-F521D41E18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7582" y="5003371"/>
                <a:ext cx="2988958" cy="881139"/>
              </a:xfrm>
              <a:prstGeom prst="rect">
                <a:avLst/>
              </a:prstGeom>
              <a:blipFill>
                <a:blip r:embed="rId8"/>
                <a:stretch>
                  <a:fillRect l="-1633" r="-5714" b="-104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/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𝑴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zh-CN" altLang="en-US" sz="1400" b="1" i="1" smtClean="0">
                          <a:latin typeface="Cambria Math" panose="02040503050406030204" pitchFamily="18" charset="0"/>
                        </a:rPr>
                        <m:t>𝜼</m:t>
                      </m:r>
                      <m:r>
                        <a:rPr lang="el-GR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𝜦</m:t>
                      </m:r>
                      <m:r>
                        <a:rPr lang="en-US" altLang="zh-CN" sz="1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14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DDBA4A4-40BC-ED4E-7EBC-2ED16DE37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8723" y="4439053"/>
                <a:ext cx="623338" cy="117981"/>
              </a:xfrm>
              <a:prstGeom prst="rect">
                <a:avLst/>
              </a:prstGeom>
              <a:blipFill>
                <a:blip r:embed="rId9"/>
                <a:stretch>
                  <a:fillRect t="-80000" r="-12745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94C7DE41-8694-E739-0841-71D35882ED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97" y="1813661"/>
            <a:ext cx="3981042" cy="28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5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F7746-090C-A30A-73AF-574B414C8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6B7068C-9D6F-55A2-BBC6-3D9F97AC8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157880-64FA-7F16-F03B-A459D192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0" y="1121107"/>
            <a:ext cx="3610477" cy="3499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11E9747-B287-9BD8-2797-5388F44C6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465" y="1121107"/>
            <a:ext cx="3610286" cy="349933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E1898B-55CE-6324-DECF-0B82CC6C6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688" y="1121107"/>
            <a:ext cx="3656026" cy="34993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EE7CB3-52C7-BD60-F55A-B5F929378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845" y="4620446"/>
            <a:ext cx="2124090" cy="20621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EA14433-CE69-A224-1E6D-1BF0135FA6EB}"/>
              </a:ext>
            </a:extLst>
          </p:cNvPr>
          <p:cNvSpPr/>
          <p:nvPr/>
        </p:nvSpPr>
        <p:spPr>
          <a:xfrm>
            <a:off x="9707593" y="3255034"/>
            <a:ext cx="586596" cy="5693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AC86CE1-2913-A851-446F-F0B9F29393CD}"/>
              </a:ext>
            </a:extLst>
          </p:cNvPr>
          <p:cNvCxnSpPr>
            <a:cxnSpLocks/>
          </p:cNvCxnSpPr>
          <p:nvPr/>
        </p:nvCxnSpPr>
        <p:spPr>
          <a:xfrm flipH="1">
            <a:off x="9270521" y="3824377"/>
            <a:ext cx="437072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7AA44604-BE0B-6E4A-5EF3-4E0116AE2588}"/>
              </a:ext>
            </a:extLst>
          </p:cNvPr>
          <p:cNvCxnSpPr>
            <a:cxnSpLocks/>
          </p:cNvCxnSpPr>
          <p:nvPr/>
        </p:nvCxnSpPr>
        <p:spPr>
          <a:xfrm>
            <a:off x="10294189" y="3824377"/>
            <a:ext cx="517585" cy="109268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F2658068-BBF9-C2BB-BF82-66EB4FB6B0CD}"/>
              </a:ext>
            </a:extLst>
          </p:cNvPr>
          <p:cNvSpPr/>
          <p:nvPr/>
        </p:nvSpPr>
        <p:spPr>
          <a:xfrm>
            <a:off x="9782355" y="509533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4283A30-CCE7-48C7-D42E-4A6B2406B3EA}"/>
              </a:ext>
            </a:extLst>
          </p:cNvPr>
          <p:cNvSpPr/>
          <p:nvPr/>
        </p:nvSpPr>
        <p:spPr>
          <a:xfrm>
            <a:off x="9782355" y="5713126"/>
            <a:ext cx="511834" cy="52333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5D863116-AECD-BC3F-D9B4-2783E275E468}"/>
              </a:ext>
            </a:extLst>
          </p:cNvPr>
          <p:cNvCxnSpPr>
            <a:stCxn id="17" idx="1"/>
          </p:cNvCxnSpPr>
          <p:nvPr/>
        </p:nvCxnSpPr>
        <p:spPr>
          <a:xfrm flipH="1">
            <a:off x="8465389" y="5974794"/>
            <a:ext cx="1316966" cy="14421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529B0402-73F6-BFFA-CE91-FDFB96BD588B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8465389" y="5216106"/>
            <a:ext cx="1316966" cy="14089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DD6A956-6613-06C2-D3EA-D90EA0EA0C23}"/>
              </a:ext>
            </a:extLst>
          </p:cNvPr>
          <p:cNvSpPr txBox="1"/>
          <p:nvPr/>
        </p:nvSpPr>
        <p:spPr>
          <a:xfrm>
            <a:off x="8095688" y="5016051"/>
            <a:ext cx="333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?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/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(1670)</m:t>
                      </m:r>
                      <m:acc>
                        <m:accPr>
                          <m:chr m:val="̅"/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b="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(1690)</m:t>
                      </m:r>
                    </m:oMath>
                  </m:oMathPara>
                </a14:m>
                <a:endParaRPr lang="zh-CN" altLang="en-US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1420AAD-9818-7538-4F47-385DC3EE2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584" y="5934049"/>
                <a:ext cx="1788544" cy="369909"/>
              </a:xfrm>
              <a:prstGeom prst="rect">
                <a:avLst/>
              </a:prstGeom>
              <a:blipFill>
                <a:blip r:embed="rId7"/>
                <a:stretch>
                  <a:fillRect r="-5119" b="-131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622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D5629-A9CE-5098-9F3D-80DBC2F90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B9D1A874-BF36-7271-08E8-5922A6292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Potential excited states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674679-4050-029F-C5FB-08D5C1832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1" y="1491778"/>
            <a:ext cx="5709225" cy="4097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E7531A-C2ED-05EA-B5A0-406507D1D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5" y="1542570"/>
            <a:ext cx="5531415" cy="40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3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46B-82E4-8D59-6BBE-A1979E195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C52A861D-D727-DF65-1FCD-B8E8E6F8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47C85E-D4E4-84F0-4295-F32F776C8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1214727"/>
            <a:ext cx="9364450" cy="237821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B1553CD-D50D-6069-9A65-8AD34DA87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50" y="3725374"/>
            <a:ext cx="9364450" cy="2386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/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E94CF21-8BDC-E0E0-6238-D39DA326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19" y="2057284"/>
                <a:ext cx="2254369" cy="505010"/>
              </a:xfrm>
              <a:prstGeom prst="rect">
                <a:avLst/>
              </a:prstGeom>
              <a:blipFill>
                <a:blip r:embed="rId5"/>
                <a:stretch>
                  <a:fillRect l="-541" b="-72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/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𝑝𝐾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𝜂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55C84E3-1A8F-5AA1-747B-F7CA1C6DC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701" y="4413498"/>
                <a:ext cx="1773204" cy="505010"/>
              </a:xfrm>
              <a:prstGeom prst="rect">
                <a:avLst/>
              </a:prstGeom>
              <a:blipFill>
                <a:blip r:embed="rId6"/>
                <a:stretch>
                  <a:fillRect r="-5842" b="-60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0873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44F7-03D8-57E3-98E8-CC3932694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004C554F-D317-A062-591C-6198C9935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Signal yields extraction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𝑠𝑖𝑔</m:t>
                                    </m:r>
                                  </m:sub>
                                  <m:sup>
                                    <m:r>
                                      <a:rPr lang="en-US" altLang="zh-CN" sz="200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D</m:t>
                                </m:r>
                              </m:oMath>
                            </m:oMathPara>
                          </a14:m>
                          <a:endParaRPr kumimoji="0" lang="en-US" altLang="zh-CN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+mn-lt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en-US" altLang="zh-CN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sym typeface="+mn-lt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i="1">
                                        <a:latin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l-GR" altLang="zh-CN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Λ</m:t>
                                        </m:r>
                                      </m:e>
                                    </m:acc>
                                    <m:r>
                                      <a:rPr lang="zh-CN" altLang="en-US" sz="2000" i="1" smtClean="0">
                                        <a:latin typeface="Cambria Math" panose="02040503050406030204" pitchFamily="18" charset="0"/>
                                      </a:rPr>
                                      <m:t>𝜂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𝑝𝐾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  <a:p>
                          <a:pPr algn="ctr"/>
                          <a:endParaRPr lang="zh-CN" altLang="en-US" sz="20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en-US" altLang="zh-CN" sz="20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表格 1">
                <a:extLst>
                  <a:ext uri="{FF2B5EF4-FFF2-40B4-BE49-F238E27FC236}">
                    <a16:creationId xmlns:a16="http://schemas.microsoft.com/office/drawing/2014/main" id="{267E363C-1505-0A26-EFC8-3616436018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2276413"/>
                  </p:ext>
                </p:extLst>
              </p:nvPr>
            </p:nvGraphicFramePr>
            <p:xfrm>
              <a:off x="0" y="1224951"/>
              <a:ext cx="12191998" cy="568594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11285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2269787">
                      <a:extLst>
                        <a:ext uri="{9D8B030D-6E8A-4147-A177-3AD203B41FA5}">
                          <a16:colId xmlns:a16="http://schemas.microsoft.com/office/drawing/2014/main" val="1316745076"/>
                        </a:ext>
                      </a:extLst>
                    </a:gridCol>
                  </a:tblGrid>
                  <a:tr h="761359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cs"/>
                            </a:rPr>
                            <a:t>Decay mode</a:t>
                          </a:r>
                          <a:endParaRPr lang="zh-CN" altLang="en-US" sz="200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453" t="-800" r="-201" b="-6488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6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800" i="1" kern="1200" dirty="0">
                            <a:solidFill>
                              <a:srgbClr val="6B1654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1117788">
                    <a:tc vMerge="1">
                      <a:txBody>
                        <a:bodyPr/>
                        <a:lstStyle/>
                        <a:p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37903" t="-68478" r="-3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37903" t="-68478" r="-201075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36997" t="-68478" r="-100536" b="-3407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172" t="-68478" r="-806" b="-3407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955057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248000" r="-291977" b="-4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46±11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52±13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348000" r="-291977" b="-3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79±16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76±16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77±17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448000" r="-291977" b="-2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62±14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57±14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54±15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548000" r="-291977" b="-10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44±19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46±20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48±20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76135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91" t="-648000" r="-291977" b="-16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115±23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114±23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113±24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0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108±26</a:t>
                          </a:r>
                          <a:endParaRPr lang="zh-CN" altLang="en-US" sz="2000" b="0" i="0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38798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A9114-FE23-8B67-7605-5D91E25A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8C008D2F-D9BC-5E96-AD49-9CD5449BD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FCFBC7-2D59-6A62-BE3E-68B632A167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" y="898792"/>
            <a:ext cx="12166963" cy="595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7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CA48C3-365C-FF9F-959A-8EDA35B5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Outline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6DB3F1-89B9-407F-56B7-B7BFFB5A2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7301"/>
            <a:ext cx="10515600" cy="45212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Decay chain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sets and MC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event 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Topology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2-body combinations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to do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9148DB2-07CA-0CF0-BEC6-E9B34667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40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18A58-999D-9AB3-D133-007965175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D0E187E-8882-BCC3-133D-350B049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098185F-7D4B-B2F4-C148-797C49393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6829"/>
            <a:ext cx="12192001" cy="559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44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0825C-C49E-BEBC-67AD-CD586C653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33424203-4251-8737-CA49-861360B29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A69E15-6474-E85C-5A58-DED5CC2D3B10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862A15F-BA6D-655C-B77F-F0B128C38257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E94C1E-D192-5C64-43E4-82EC64D0E688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0D508E7-9EF3-7DE3-70DF-CC49D203E8F1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33BAEA-1EDE-9A71-49A9-3DBA7742D99B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l-GR" altLang="zh-CN" sz="2400" dirty="0">
                <a:solidFill>
                  <a:srgbClr val="0070C0"/>
                </a:solidFill>
              </a:rPr>
              <a:t> 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D325974-7E3B-8297-22CA-63E6744700E0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74267B-8F4E-ECC9-026F-9AF34AEFEC37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321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0.9874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804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478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9C82A1A-18A2-ED46-03FE-3960A7238DF6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1450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9721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C426A-5D92-99C8-72C9-F332CB2CC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29DA55-32EC-BF95-8ECD-44772C1D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5CC0319-8A8A-3388-010E-7E7EA7533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2FCEAB-627B-F889-2A88-40718D949C1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641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3233-DCF4-A9F3-06C9-0BD910187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B8A4637-6486-7B61-92B3-E15314DA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1C4A73A-BC62-472F-27F4-FEBFE4D87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1711299"/>
            <a:ext cx="3880627" cy="2912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9FB985C-CF85-8D78-9D76-3A3B97BD5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638" y="1711299"/>
            <a:ext cx="3880627" cy="285260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822A2DE-CDC8-9BF4-EFF4-C3204DFC0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"/>
          <a:stretch/>
        </p:blipFill>
        <p:spPr>
          <a:xfrm>
            <a:off x="7790008" y="1711299"/>
            <a:ext cx="3880627" cy="2852609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4DED3C88-2021-E493-1135-E5FF92501F58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F9E7D-0E2A-035E-3F4E-014F925112C0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8.61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22.34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B3590BC5-9443-B190-3766-24BDCBB9AD9D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6.41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242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864AE-5215-24B5-B2DF-13D33FBDA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25FD4C4E-F02D-7801-2A54-1B616A26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43501AB-568D-EF92-B3DB-002411E3B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1812"/>
            <a:ext cx="3886130" cy="291246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752482A-943F-67DA-1E01-083D0B6E0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1" y="1791812"/>
            <a:ext cx="3896113" cy="29124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EE8DAC9-8EF6-706D-3A2C-981B01C79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254" y="1780842"/>
            <a:ext cx="3897910" cy="292343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D13C654-9AC7-EE55-A4C3-868DCB0ECF33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6721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07D6-194E-CBC3-69CF-6CD0FCD7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55CC0844-AEF9-B08A-8305-6129763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AB080E-8281-2A47-EC6A-60EDF64D1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93" y="920140"/>
            <a:ext cx="10219428" cy="59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77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2A00B-B31F-B6EB-0954-22F5610F0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A1015F22-E4C9-BAB7-28B4-97B98E41A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Toy MC from PWA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4669692-5286-8E98-C08E-157A9AA05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30" y="1178256"/>
            <a:ext cx="4818140" cy="276689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1D3F825-1877-2C6C-1FE4-C928CE34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3893228"/>
            <a:ext cx="5007965" cy="27433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343CAD-0645-7D09-6D5D-12983A750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2870"/>
            <a:ext cx="5257800" cy="286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58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28BC1-395A-2723-5EC0-08D3931A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5FF89-6B66-A198-4C9A-E06F42539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691B3A5-0509-DB9F-039F-4DDB2107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ED8C3C9-8728-DCF1-0369-3970D6BC873F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387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FF48D-8154-1DE1-3CDE-0B0642040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>
            <a:extLst>
              <a:ext uri="{FF2B5EF4-FFF2-40B4-BE49-F238E27FC236}">
                <a16:creationId xmlns:a16="http://schemas.microsoft.com/office/drawing/2014/main" id="{62F009C6-BD02-A1D5-87AD-80806CF3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68E930A-0D9C-D29A-D046-9AF5B9A5BDE2}"/>
              </a:ext>
            </a:extLst>
          </p:cNvPr>
          <p:cNvSpPr txBox="1"/>
          <p:nvPr/>
        </p:nvSpPr>
        <p:spPr>
          <a:xfrm>
            <a:off x="575093" y="145483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 err="1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pK</a:t>
            </a:r>
            <a:r>
              <a:rPr lang="en-US" altLang="zh-CN" sz="2400" dirty="0"/>
              <a:t> :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A777C67-66A5-56E6-1720-E36BF1E00ADB}"/>
              </a:ext>
            </a:extLst>
          </p:cNvPr>
          <p:cNvSpPr txBox="1"/>
          <p:nvPr/>
        </p:nvSpPr>
        <p:spPr>
          <a:xfrm>
            <a:off x="575093" y="21473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r>
              <a:rPr lang="en-US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, 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3CAAD2-F4BA-9C7D-EB57-6EDA2D109E5B}"/>
              </a:ext>
            </a:extLst>
          </p:cNvPr>
          <p:cNvSpPr txBox="1"/>
          <p:nvPr/>
        </p:nvSpPr>
        <p:spPr>
          <a:xfrm>
            <a:off x="575093" y="283983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/>
              <a:t>no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2400" b="1" dirty="0"/>
              <a:t> 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7163761-B59C-07BA-531E-4ECDE69B53F9}"/>
              </a:ext>
            </a:extLst>
          </p:cNvPr>
          <p:cNvSpPr txBox="1"/>
          <p:nvPr/>
        </p:nvSpPr>
        <p:spPr>
          <a:xfrm>
            <a:off x="575093" y="353232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→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N_1535</a:t>
            </a:r>
            <a:endParaRPr lang="zh-CN" altLang="en-US" sz="240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F74AFBF-A56A-1108-43AE-E79307E3F9E8}"/>
              </a:ext>
            </a:extLst>
          </p:cNvPr>
          <p:cNvSpPr txBox="1"/>
          <p:nvPr/>
        </p:nvSpPr>
        <p:spPr>
          <a:xfrm>
            <a:off x="575093" y="422482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strike="sngStrike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i="0" u="none" strike="sngStrike" dirty="0">
                <a:solidFill>
                  <a:srgbClr val="FF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880</a:t>
            </a:r>
            <a:r>
              <a:rPr lang="en-US" altLang="zh-CN" sz="2400" b="1" i="0" u="non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i="0" u="none" strike="noStrike" dirty="0"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→</a:t>
            </a:r>
            <a:r>
              <a:rPr lang="zh-CN" altLang="en-US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C5E3DA5-4931-CE1B-8D4F-23CFD0BB4183}"/>
              </a:ext>
            </a:extLst>
          </p:cNvPr>
          <p:cNvSpPr txBox="1"/>
          <p:nvPr/>
        </p:nvSpPr>
        <p:spPr>
          <a:xfrm>
            <a:off x="575093" y="49173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K</a:t>
            </a:r>
            <a:r>
              <a:rPr lang="el-GR" altLang="zh-CN" sz="2400" b="1" i="0" u="none" strike="noStrike" dirty="0">
                <a:solidFill>
                  <a:srgbClr val="00000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η</a:t>
            </a:r>
            <a:r>
              <a:rPr lang="el-GR" altLang="zh-CN" sz="2400" dirty="0"/>
              <a:t> </a:t>
            </a:r>
            <a:r>
              <a:rPr lang="en-US" altLang="zh-CN" sz="2400" dirty="0"/>
              <a:t>: </a:t>
            </a:r>
            <a:r>
              <a:rPr lang="en-US" altLang="zh-CN" sz="2400" b="1" dirty="0">
                <a:latin typeface="等线" panose="02010600030101010101" pitchFamily="2" charset="-122"/>
                <a:ea typeface="等线" panose="02010600030101010101" pitchFamily="2" charset="-122"/>
              </a:rPr>
              <a:t>no states &gt; 5σ</a:t>
            </a:r>
            <a:r>
              <a:rPr lang="el-GR" altLang="zh-CN" sz="2400" dirty="0"/>
              <a:t> 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B9880E-3C11-8346-715B-E48E7A52A923}"/>
              </a:ext>
            </a:extLst>
          </p:cNvPr>
          <p:cNvSpPr txBox="1"/>
          <p:nvPr/>
        </p:nvSpPr>
        <p:spPr>
          <a:xfrm>
            <a:off x="5566911" y="2426638"/>
            <a:ext cx="6533074" cy="2252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inclusive MC (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rgbClr val="FFC000"/>
                </a:solidFill>
              </a:rPr>
              <a:t>624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rgbClr val="FFC000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rgbClr val="FFC000"/>
                </a:solidFill>
              </a:rPr>
              <a:t>228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18B6719-CEE9-2DA3-37E6-EAD532C98FD1}"/>
              </a:ext>
            </a:extLst>
          </p:cNvPr>
          <p:cNvSpPr txBox="1"/>
          <p:nvPr/>
        </p:nvSpPr>
        <p:spPr>
          <a:xfrm>
            <a:off x="5566911" y="1916501"/>
            <a:ext cx="65330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Data: </a:t>
            </a:r>
            <a:r>
              <a:rPr lang="en-US" altLang="zh-CN" sz="2400" b="1" dirty="0">
                <a:solidFill>
                  <a:srgbClr val="FFC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1062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291863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10F9B3DF-5C52-51E1-A278-F1CA705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A3748B-837A-C8F6-DA4D-92458665A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462"/>
            <a:ext cx="3960000" cy="29682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3E5CE3-9532-01DB-44FC-7CC62D67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461462"/>
            <a:ext cx="3960000" cy="2951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3BB6938-26F5-D93D-5A3B-C1F5F9A11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462358"/>
            <a:ext cx="3960000" cy="296731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5D86047-FDE5-7510-B80D-70F6F334ACFF}"/>
              </a:ext>
            </a:extLst>
          </p:cNvPr>
          <p:cNvSpPr txBox="1"/>
          <p:nvPr/>
        </p:nvSpPr>
        <p:spPr>
          <a:xfrm>
            <a:off x="523335" y="5009497"/>
            <a:ext cx="2501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1520</a:t>
            </a:r>
            <a:endParaRPr lang="en-US" altLang="zh-CN" sz="2400" b="1" dirty="0">
              <a:solidFill>
                <a:srgbClr val="00B05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dirty="0">
                <a:solidFill>
                  <a:srgbClr val="00B05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Λ</a:t>
            </a:r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_1670</a:t>
            </a:r>
            <a:r>
              <a:rPr lang="el-GR" altLang="zh-CN" sz="2400" dirty="0">
                <a:solidFill>
                  <a:srgbClr val="00B050"/>
                </a:solidFill>
              </a:rPr>
              <a:t> </a:t>
            </a:r>
            <a:endParaRPr lang="zh-CN" altLang="en-US" sz="2400" dirty="0">
              <a:solidFill>
                <a:srgbClr val="00B05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CBBEE37-25ED-C4CC-BC3C-2C75C77D3893}"/>
              </a:ext>
            </a:extLst>
          </p:cNvPr>
          <p:cNvSpPr txBox="1"/>
          <p:nvPr/>
        </p:nvSpPr>
        <p:spPr>
          <a:xfrm>
            <a:off x="4324709" y="5020467"/>
            <a:ext cx="280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1670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 6.87 σ</a:t>
            </a:r>
          </a:p>
          <a:p>
            <a:r>
              <a:rPr lang="el-GR" altLang="zh-CN" sz="2400" b="1" i="0" u="none" strike="noStrike" dirty="0">
                <a:solidFill>
                  <a:srgbClr val="00B05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Λ_1690</a:t>
            </a:r>
            <a:endParaRPr lang="en-US" altLang="zh-CN" sz="2400" b="1" i="0" u="none" strike="noStrike" dirty="0">
              <a:solidFill>
                <a:srgbClr val="00B05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Λ_</a:t>
            </a:r>
            <a:r>
              <a:rPr lang="el-GR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800 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19.72 σ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2ACD5AE-DEF2-4595-4698-D52A622E2263}"/>
              </a:ext>
            </a:extLst>
          </p:cNvPr>
          <p:cNvSpPr txBox="1"/>
          <p:nvPr/>
        </p:nvSpPr>
        <p:spPr>
          <a:xfrm>
            <a:off x="8323052" y="5020892"/>
            <a:ext cx="2431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N</a:t>
            </a:r>
            <a:r>
              <a:rPr lang="el-GR" altLang="zh-CN" sz="2400" b="1" i="0" u="none" strike="noStrike" dirty="0">
                <a:solidFill>
                  <a:srgbClr val="0070C0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_1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535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:</a:t>
            </a:r>
            <a:r>
              <a:rPr lang="zh-CN" altLang="en-US" sz="2400" b="1" dirty="0">
                <a:solidFill>
                  <a:srgbClr val="0070C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l-GR" altLang="zh-CN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5.15 σ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3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C96DD-DCE6-F1E2-82AB-00CB5F323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6E6793-E231-A22B-2F49-29CBF8D8D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Motivation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</p:spPr>
            <p:txBody>
              <a:bodyPr>
                <a:norm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study of charmonium decay plays a crucial role in our understanding of the low-energy regime of QCD. Among the charmonium decays, the processes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and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𝐽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decaying into baryon pairs have been understood in terms of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zh-CN" altLang="en-US" sz="20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zh-CN" altLang="en-US" sz="20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annihilations into three gluons or into a virtual photon.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Currently, there is a significant amount of experimental and theoretical research on the decay of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into a pair of octet-baryons. However, there is a lack of research on decay modes with excited state as the final state. The </a:t>
                </a:r>
                <a:r>
                  <a:rPr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𝜓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(3686) has higher energy, which allows for the search of heavier excited-state hyperons.</a:t>
                </a: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BF98878A-F2F3-FB5D-5443-C08EFEAFF1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575" y="1526422"/>
                <a:ext cx="10128849" cy="3988733"/>
              </a:xfrm>
              <a:blipFill>
                <a:blip r:embed="rId3"/>
                <a:stretch>
                  <a:fillRect l="-542" r="-1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E3E49FB-4F3E-7706-5C42-DE8C9EA74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21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7D802-B66D-75A2-89EC-37B4D32DD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7A742DE-7772-94F8-06E8-F5D21B00A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Partial Wave Analysis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90E865-5874-AB16-00A8-5DC5B30E93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1777"/>
            <a:ext cx="3960000" cy="297717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08121F8-8B84-8C9C-BBBA-2D0A4BB7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1811777"/>
            <a:ext cx="3960000" cy="29583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71D2B8D-87AA-DEEE-26F0-0A837CA728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1810006"/>
            <a:ext cx="3960000" cy="296014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01DDDB4-5DBB-3D25-F9DC-E87CAE249998}"/>
              </a:ext>
            </a:extLst>
          </p:cNvPr>
          <p:cNvSpPr txBox="1"/>
          <p:nvPr/>
        </p:nvSpPr>
        <p:spPr>
          <a:xfrm>
            <a:off x="4186689" y="5302794"/>
            <a:ext cx="2927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no </a:t>
            </a:r>
            <a:r>
              <a:rPr lang="en-US" altLang="zh-CN" sz="3200" b="1" dirty="0">
                <a:latin typeface="等线" panose="02010600030101010101" pitchFamily="2" charset="-122"/>
                <a:ea typeface="等线" panose="02010600030101010101" pitchFamily="2" charset="-122"/>
              </a:rPr>
              <a:t>states &gt; 5σ</a:t>
            </a:r>
            <a:r>
              <a:rPr lang="en-US" altLang="zh-CN" sz="3200" b="1" dirty="0"/>
              <a:t> 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03325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081E1-5FD1-B023-4A0E-EB63FD7F6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50F084-CA44-3A94-519F-BB39455BB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</a:t>
            </a:r>
            <a:r>
              <a:rPr lang="en-US" altLang="zh-CN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BAB06E9-26F4-A650-CD4B-5F831824F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762" y="1178036"/>
            <a:ext cx="9314476" cy="535416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EB3DA0-66E9-3FC2-3AA1-C46F798B21EA}"/>
              </a:ext>
            </a:extLst>
          </p:cNvPr>
          <p:cNvSpPr/>
          <p:nvPr/>
        </p:nvSpPr>
        <p:spPr>
          <a:xfrm>
            <a:off x="1633267" y="1581510"/>
            <a:ext cx="9023231" cy="6211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9902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48FDB-7211-7CEB-B83C-A039E8796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7874D-E1F6-1DC9-3211-FF00322C5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3BDB-FCE8-AD1B-5679-56888990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" y="1417736"/>
            <a:ext cx="10551193" cy="415492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25EC52E-4A0B-277E-FE27-5C1B30B4D047}"/>
              </a:ext>
            </a:extLst>
          </p:cNvPr>
          <p:cNvSpPr/>
          <p:nvPr/>
        </p:nvSpPr>
        <p:spPr>
          <a:xfrm>
            <a:off x="1219466" y="1892061"/>
            <a:ext cx="9839597" cy="230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54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A079C-E4DB-E869-054B-ED7F2C9DB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80456879-3221-553D-996C-B86DC3634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BC80B28-E492-5BEF-4FA6-35FD59E14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0" y="975177"/>
            <a:ext cx="4068000" cy="29233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C42AA9-FE1C-C98B-4157-645ADB51A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00" y="975177"/>
            <a:ext cx="4068000" cy="2923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42ED11C-EA21-8EC0-992C-90B006813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975177"/>
            <a:ext cx="4068000" cy="2923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/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0.243, 0.290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AFC12765-F40B-AA2A-DDE7-0C796196E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355" y="6289375"/>
                <a:ext cx="2984740" cy="391517"/>
              </a:xfrm>
              <a:prstGeom prst="rect">
                <a:avLst/>
              </a:prstGeom>
              <a:blipFill>
                <a:blip r:embed="rId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/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0.153, 0.193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D58C7A7-F283-8476-223D-5C2AE2C8E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879" y="6289374"/>
                <a:ext cx="2984740" cy="391517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/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zh-CN" altLang="en-US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∉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0.114, 0.140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3B183EC-01AC-040B-34AD-15F8099F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879" y="6289374"/>
                <a:ext cx="2984740" cy="391517"/>
              </a:xfrm>
              <a:prstGeom prst="rect">
                <a:avLst/>
              </a:prstGeom>
              <a:blipFill>
                <a:blip r:embed="rId7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>
            <a:extLst>
              <a:ext uri="{FF2B5EF4-FFF2-40B4-BE49-F238E27FC236}">
                <a16:creationId xmlns:a16="http://schemas.microsoft.com/office/drawing/2014/main" id="{C4BD2441-86E0-8647-4CCF-11CBA9645A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4" y="4020642"/>
            <a:ext cx="4068000" cy="226873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F5B92DF-A3CD-E793-8D83-1486D16EA6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00" y="4020642"/>
            <a:ext cx="4068000" cy="226873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F33CC8-1F69-217F-49B1-58FDE2E9D5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00" y="4020642"/>
            <a:ext cx="4068000" cy="22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53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CC312-1F6B-AB2C-614E-0233C15C3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58512ECB-1E80-1A01-55E6-D930054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Background from inclusive MC ( iii 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A0D0A1-5B9C-31F0-6157-D7AC6617A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806"/>
            <a:ext cx="10800000" cy="2900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7D8DBB-8A39-441D-43A0-4738F4CBD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513"/>
            <a:ext cx="10800000" cy="257789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25588E0-707C-859E-176F-74C172B66EC9}"/>
              </a:ext>
            </a:extLst>
          </p:cNvPr>
          <p:cNvSpPr/>
          <p:nvPr/>
        </p:nvSpPr>
        <p:spPr>
          <a:xfrm>
            <a:off x="373811" y="1828800"/>
            <a:ext cx="10138914" cy="57509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6DB42BA-66DB-45AD-DDC6-08C7A3B4D451}"/>
              </a:ext>
            </a:extLst>
          </p:cNvPr>
          <p:cNvSpPr/>
          <p:nvPr/>
        </p:nvSpPr>
        <p:spPr>
          <a:xfrm>
            <a:off x="373811" y="4902679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2EA4B80-F5B7-23CA-282F-26B4B228549F}"/>
              </a:ext>
            </a:extLst>
          </p:cNvPr>
          <p:cNvSpPr/>
          <p:nvPr/>
        </p:nvSpPr>
        <p:spPr>
          <a:xfrm>
            <a:off x="373811" y="5859670"/>
            <a:ext cx="10138914" cy="34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673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 (iii)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2119221" y="1510006"/>
            <a:ext cx="795355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		+ QED3773</a:t>
            </a:r>
            <a:r>
              <a:rPr lang="el-GR" altLang="zh-CN" sz="2400" dirty="0"/>
              <a:t> </a:t>
            </a:r>
            <a:r>
              <a:rPr lang="en-US" altLang="zh-CN" sz="2400" b="1" dirty="0"/>
              <a:t>(</a:t>
            </a:r>
            <a:r>
              <a:rPr lang="en-US" altLang="zh-CN" sz="2400" b="1" dirty="0">
                <a:solidFill>
                  <a:schemeClr val="accent1"/>
                </a:solidFill>
              </a:rPr>
              <a:t>439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0.200</a:t>
            </a:r>
            <a:r>
              <a:rPr lang="en-US" altLang="zh-CN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110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14.8%</a:t>
            </a:r>
          </a:p>
          <a:p>
            <a:pPr>
              <a:lnSpc>
                <a:spcPct val="150000"/>
              </a:lnSpc>
            </a:pPr>
            <a:endParaRPr lang="en-US" altLang="zh-CN" sz="24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1"/>
                </a:solidFill>
              </a:rPr>
              <a:t>	</a:t>
            </a:r>
            <a:r>
              <a:rPr lang="en-US" altLang="zh-CN" sz="2400" b="1" dirty="0"/>
              <a:t>QED3650: </a:t>
            </a:r>
            <a:r>
              <a:rPr lang="en-US" altLang="zh-CN" sz="2400" b="1" dirty="0">
                <a:solidFill>
                  <a:schemeClr val="accent1"/>
                </a:solidFill>
              </a:rPr>
              <a:t>10</a:t>
            </a:r>
            <a:r>
              <a:rPr lang="en-US" altLang="zh-CN" sz="2400" b="1" dirty="0"/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</a:rPr>
              <a:t>8.377</a:t>
            </a:r>
            <a:r>
              <a:rPr lang="en-US" altLang="zh-CN" sz="2400" b="1" dirty="0"/>
              <a:t>,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84</a:t>
            </a:r>
            <a:r>
              <a:rPr lang="en-US" altLang="zh-CN" sz="2400" b="1" dirty="0"/>
              <a:t> events</a:t>
            </a:r>
            <a:endParaRPr lang="zh-CN" altLang="en-US" sz="2400" b="1" dirty="0"/>
          </a:p>
          <a:p>
            <a:endParaRPr lang="zh-CN" altLang="en-US" sz="2400" b="1" dirty="0">
              <a:solidFill>
                <a:srgbClr val="00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5769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359EB-971F-2560-498B-952E94A6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117DDFD-FA79-010C-B500-072F9C7CF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0578C82-212F-3D59-60BD-1CE7FBAF4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06" y="1118561"/>
            <a:ext cx="8524911" cy="236219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CD7401D-D94E-EA9C-9925-E1BA2E56D3FD}"/>
              </a:ext>
            </a:extLst>
          </p:cNvPr>
          <p:cNvSpPr txBox="1"/>
          <p:nvPr/>
        </p:nvSpPr>
        <p:spPr>
          <a:xfrm>
            <a:off x="9736350" y="2068827"/>
            <a:ext cx="1938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/>
              <a:t>Weight: 0.1</a:t>
            </a:r>
            <a:endParaRPr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FD0D80-4307-1897-5D1B-7CB273FA3FD6}"/>
              </a:ext>
            </a:extLst>
          </p:cNvPr>
          <p:cNvSpPr txBox="1"/>
          <p:nvPr/>
        </p:nvSpPr>
        <p:spPr>
          <a:xfrm>
            <a:off x="644106" y="3480759"/>
            <a:ext cx="10836216" cy="3360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QED3773: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439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inclusive MC: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5868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 ×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0.1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587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</a:t>
            </a: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&lt; inclusive MC ?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There may be a wrong with normalization, I will correct it, but it may not affect enough.</a:t>
            </a:r>
          </a:p>
        </p:txBody>
      </p:sp>
    </p:spTree>
    <p:extLst>
      <p:ext uri="{BB962C8B-B14F-4D97-AF65-F5344CB8AC3E}">
        <p14:creationId xmlns:p14="http://schemas.microsoft.com/office/powerpoint/2010/main" val="9058721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91BDB-C8D3-2891-3320-6155478DA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CFDE05D-73B5-5650-2F42-CE4802C3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QED3773 puzzle (</a:t>
            </a:r>
            <a:r>
              <a:rPr lang="en-US" altLang="zh-CN" sz="4400" b="1" dirty="0" err="1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</a:t>
            </a:r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68540D-FC9B-DF07-0FBC-FB0072226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00" y="1072522"/>
            <a:ext cx="3893799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075BF2-B3C4-4282-DD81-F3FCF6F26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7" y="3952522"/>
            <a:ext cx="3903057" cy="216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7EC2688-296E-C756-3B69-B11391F9A6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667" y="1072522"/>
            <a:ext cx="3881613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F5AA11F-0FEC-451B-C65A-951B82F5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7" y="3952522"/>
            <a:ext cx="3921723" cy="21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/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1859C2AF-B0E4-7469-8244-92680BEBF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6853" y="6299234"/>
                <a:ext cx="6096000" cy="462434"/>
              </a:xfrm>
              <a:prstGeom prst="rect">
                <a:avLst/>
              </a:prstGeom>
              <a:blipFill>
                <a:blip r:embed="rId6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/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𝝍</m:t>
                      </m:r>
                      <m:d>
                        <m:d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𝟑𝟔𝟖𝟔</m:t>
                          </m:r>
                        </m:e>
                      </m:d>
                      <m:r>
                        <a:rPr lang="en-US" altLang="zh-CN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F244F144-0937-0FE1-94B2-46C9C0DE3C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7414" y="6299811"/>
                <a:ext cx="6409426" cy="461665"/>
              </a:xfrm>
              <a:prstGeom prst="rect">
                <a:avLst/>
              </a:prstGeom>
              <a:blipFill>
                <a:blip r:embed="rId7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/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𝒅𝒂𝒕𝒂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9C2D4740-B013-143B-6411-FAD9D18A0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1791647"/>
                <a:ext cx="6409426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/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𝒊𝒏𝒄𝒍𝒖𝒔𝒊𝒗𝒆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𝑴𝑪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2A59E34F-05F4-69CB-FE07-33F27627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378" y="4747066"/>
                <a:ext cx="6409426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D132FA0-6ED0-A598-FFC2-590C16242383}"/>
              </a:ext>
            </a:extLst>
          </p:cNvPr>
          <p:cNvCxnSpPr/>
          <p:nvPr/>
        </p:nvCxnSpPr>
        <p:spPr>
          <a:xfrm>
            <a:off x="377559" y="3563210"/>
            <a:ext cx="9757533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D320F688-E23F-6E3C-C675-965BAE20CBFD}"/>
              </a:ext>
            </a:extLst>
          </p:cNvPr>
          <p:cNvCxnSpPr/>
          <p:nvPr/>
        </p:nvCxnSpPr>
        <p:spPr>
          <a:xfrm flipH="1">
            <a:off x="5203231" y="1072522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/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2CBA2591-5F94-4585-C241-07F2D273C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485834" y="683621"/>
                <a:ext cx="7362394" cy="490199"/>
              </a:xfrm>
              <a:prstGeom prst="rect">
                <a:avLst/>
              </a:prstGeom>
              <a:blipFill>
                <a:blip r:embed="rId10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2289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F81C6-932E-4B4E-8D98-36A63AE7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4F44E19-3435-8B86-8A6E-DC32948D1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QED background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773B764-773D-F079-A2AA-C5834E611DB6}"/>
              </a:ext>
            </a:extLst>
          </p:cNvPr>
          <p:cNvSpPr txBox="1"/>
          <p:nvPr/>
        </p:nvSpPr>
        <p:spPr>
          <a:xfrm>
            <a:off x="1536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3650</a:t>
            </a:r>
            <a:endParaRPr lang="zh-CN" altLang="en-US" sz="2400" b="1" dirty="0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26765D48-1964-6ECE-8EED-4F1C97A4C873}"/>
              </a:ext>
            </a:extLst>
          </p:cNvPr>
          <p:cNvCxnSpPr>
            <a:cxnSpLocks/>
          </p:cNvCxnSpPr>
          <p:nvPr/>
        </p:nvCxnSpPr>
        <p:spPr>
          <a:xfrm>
            <a:off x="49755" y="3586214"/>
            <a:ext cx="1141187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/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𝒑𝑲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9C3CAA8C-3DFB-9EDD-76FE-B8A037316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050" y="657370"/>
                <a:ext cx="801601" cy="490199"/>
              </a:xfrm>
              <a:prstGeom prst="rect">
                <a:avLst/>
              </a:prstGeom>
              <a:blipFill>
                <a:blip r:embed="rId3"/>
                <a:stretch>
                  <a:fillRect l="-1527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B1A6CC62-ABDF-39ED-C1E2-63D0B0D90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6666"/>
            <a:ext cx="3960000" cy="21623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5109A14-A9BA-D14C-EE72-155F6D32F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843"/>
            <a:ext cx="3960000" cy="21583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095FD-C5EE-CB2A-4FC6-C4BF961034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0" y="1225694"/>
            <a:ext cx="3960000" cy="21937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684953-FFCB-CEF2-BF13-EA3D207A4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091" y="3890629"/>
            <a:ext cx="3960000" cy="216116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B461CE2-C7AF-EF8B-25C9-236E89D08442}"/>
              </a:ext>
            </a:extLst>
          </p:cNvPr>
          <p:cNvSpPr txBox="1"/>
          <p:nvPr/>
        </p:nvSpPr>
        <p:spPr>
          <a:xfrm>
            <a:off x="5652643" y="6183625"/>
            <a:ext cx="886713" cy="462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3682</a:t>
            </a:r>
            <a:endParaRPr lang="zh-CN" altLang="en-US" sz="2400" b="1" dirty="0"/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CBF96C37-3F4D-0B70-B213-9AF0523166F3}"/>
              </a:ext>
            </a:extLst>
          </p:cNvPr>
          <p:cNvCxnSpPr/>
          <p:nvPr/>
        </p:nvCxnSpPr>
        <p:spPr>
          <a:xfrm flipH="1">
            <a:off x="3958358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63D4DFC-06FB-E729-979D-CB845EEDBE1F}"/>
              </a:ext>
            </a:extLst>
          </p:cNvPr>
          <p:cNvCxnSpPr/>
          <p:nvPr/>
        </p:nvCxnSpPr>
        <p:spPr>
          <a:xfrm flipH="1">
            <a:off x="7960544" y="1077085"/>
            <a:ext cx="53094" cy="522671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4C7A539D-C3D8-F517-A932-96A424B31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06" y="1267833"/>
            <a:ext cx="3960000" cy="21967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75BF991-0B30-AD41-BFF6-DA012EEFD1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04" y="3890629"/>
            <a:ext cx="3960000" cy="2203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/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l-GR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</m:acc>
                      <m:r>
                        <a:rPr lang="zh-CN" altLang="en-US" sz="2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9A032BC-90F4-0ADB-69E0-18D30527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2671" y="1994223"/>
                <a:ext cx="1574420" cy="461665"/>
              </a:xfrm>
              <a:prstGeom prst="rect">
                <a:avLst/>
              </a:prstGeom>
              <a:blipFill>
                <a:blip r:embed="rId10"/>
                <a:stretch>
                  <a:fillRect r="-5039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/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𝒑</m:t>
                          </m:r>
                        </m:e>
                      </m:acc>
                      <m:sSup>
                        <m:s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l-GR" altLang="zh-CN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𝜦</m:t>
                      </m:r>
                      <m:r>
                        <a:rPr lang="zh-CN" altLang="el-G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𝜼</m:t>
                      </m:r>
                    </m:oMath>
                  </m:oMathPara>
                </a14:m>
                <a:endPara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10A02B-08DB-7873-0D0F-3D14E8764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25064" y="4594822"/>
                <a:ext cx="1143786" cy="461665"/>
              </a:xfrm>
              <a:prstGeom prst="rect">
                <a:avLst/>
              </a:prstGeom>
              <a:blipFill>
                <a:blip r:embed="rId11"/>
                <a:stretch>
                  <a:fillRect l="-2139" r="-3209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BC3BB354-AFA7-DDAE-05B7-1E2B75188ECF}"/>
              </a:ext>
            </a:extLst>
          </p:cNvPr>
          <p:cNvSpPr txBox="1"/>
          <p:nvPr/>
        </p:nvSpPr>
        <p:spPr>
          <a:xfrm>
            <a:off x="9859458" y="6183625"/>
            <a:ext cx="8867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cs typeface="Times New Roman" panose="02020603050405020304" pitchFamily="18" charset="0"/>
              </a:rPr>
              <a:t>3773</a:t>
            </a:r>
          </a:p>
        </p:txBody>
      </p:sp>
    </p:spTree>
    <p:extLst>
      <p:ext uri="{BB962C8B-B14F-4D97-AF65-F5344CB8AC3E}">
        <p14:creationId xmlns:p14="http://schemas.microsoft.com/office/powerpoint/2010/main" val="572667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DEE0F-5380-E88A-CEF6-3E28BF443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06F143DC-C5F3-4FC9-855F-15BB56E2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sz="4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Datasets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339FC76-32D7-500E-1313-1DB89AA5549E}"/>
              </a:ext>
            </a:extLst>
          </p:cNvPr>
          <p:cNvSpPr txBox="1"/>
          <p:nvPr/>
        </p:nvSpPr>
        <p:spPr>
          <a:xfrm>
            <a:off x="1636141" y="1860813"/>
            <a:ext cx="9578198" cy="262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Data: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743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	Background: 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   		inclusive MC (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23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events, weight: </a:t>
            </a:r>
            <a:r>
              <a:rPr lang="en-US" altLang="zh-CN" sz="2400" b="1" dirty="0">
                <a:solidFill>
                  <a:schemeClr val="accent1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0.9687</a:t>
            </a:r>
            <a:r>
              <a:rPr lang="en-US" altLang="zh-CN" sz="24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  <a:endParaRPr lang="en-US" altLang="zh-CN" sz="2400" b="1" dirty="0"/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   		</a:t>
            </a:r>
            <a:r>
              <a:rPr lang="zh-CN" altLang="en-US" sz="2400" b="1" dirty="0"/>
              <a:t>≈ </a:t>
            </a:r>
            <a:r>
              <a:rPr lang="en-US" altLang="zh-CN" sz="2400" b="1" dirty="0">
                <a:solidFill>
                  <a:schemeClr val="accent1"/>
                </a:solidFill>
              </a:rPr>
              <a:t>22</a:t>
            </a:r>
            <a:r>
              <a:rPr lang="en-US" altLang="zh-CN" sz="2400" b="1" dirty="0"/>
              <a:t> events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/>
              <a:t>	Background level: </a:t>
            </a:r>
            <a:r>
              <a:rPr lang="en-US" altLang="zh-CN" sz="2400" b="1" dirty="0">
                <a:solidFill>
                  <a:schemeClr val="accent1"/>
                </a:solidFill>
              </a:rPr>
              <a:t>3.0%</a:t>
            </a:r>
          </a:p>
        </p:txBody>
      </p:sp>
    </p:spTree>
    <p:extLst>
      <p:ext uri="{BB962C8B-B14F-4D97-AF65-F5344CB8AC3E}">
        <p14:creationId xmlns:p14="http://schemas.microsoft.com/office/powerpoint/2010/main" val="2309384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AB082-9B2D-3EFA-24F0-61870FDB6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4ECD9-DB54-F7BA-407E-21CCD428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Decay Chain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zh-CN" alt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Final state: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∓</m:t>
                        </m:r>
                      </m:sup>
                    </m:sSup>
                    <m:r>
                      <a:rPr lang="zh-CN" alt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5E40E7-8223-AA8F-2062-7D920326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108826"/>
                <a:ext cx="10515600" cy="378968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57D1E6-13DC-A5AF-1A8C-854F19BDB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65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4047F-5B17-4B9C-08D8-8E44006DC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CA3647-B3B7-7302-7725-3AE446F3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1FFBC2-3F6D-FBCF-40BD-11585A38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2251"/>
            <a:ext cx="3960000" cy="29752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1F8982-F961-8B37-A852-D9566B511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786424"/>
            <a:ext cx="3960000" cy="29668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B274BF-02F7-7FC2-543D-100DAC8A9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781210"/>
            <a:ext cx="3960000" cy="29720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E9A44FC-D789-2881-A2AB-93C6ECF09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3227"/>
            <a:ext cx="3960000" cy="296477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1A07091-AA4E-A4F9-1A4C-D914FB81F0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0" y="3893227"/>
            <a:ext cx="3960000" cy="296791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D6471F-A211-5FD9-8BBA-9E6D8975D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0" y="3885907"/>
            <a:ext cx="3960000" cy="2972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/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B013290-B1F7-E865-DF3B-FA7B84C2F9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5" y="1215184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/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1690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370C213-909C-0C5E-2853-4F7343713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3947" y="1704745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/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F41D0D6A-3EFB-D6F7-872E-60A925B7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000" y="1897920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/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53A0C7E3-43C0-D76E-529E-B4F5BC1CA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581" y="1287530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243578D9-558E-5FB7-D3D0-BB68F61FE8E0}"/>
              </a:ext>
            </a:extLst>
          </p:cNvPr>
          <p:cNvCxnSpPr/>
          <p:nvPr/>
        </p:nvCxnSpPr>
        <p:spPr>
          <a:xfrm flipH="1">
            <a:off x="983411" y="1535502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CA5344B6-6601-5DA3-7474-721808846CB2}"/>
              </a:ext>
            </a:extLst>
          </p:cNvPr>
          <p:cNvCxnSpPr/>
          <p:nvPr/>
        </p:nvCxnSpPr>
        <p:spPr>
          <a:xfrm flipH="1">
            <a:off x="1639019" y="2267252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DA039FCE-1179-7B34-6891-47F46EC8C137}"/>
              </a:ext>
            </a:extLst>
          </p:cNvPr>
          <p:cNvCxnSpPr/>
          <p:nvPr/>
        </p:nvCxnSpPr>
        <p:spPr>
          <a:xfrm flipH="1">
            <a:off x="4756030" y="1584516"/>
            <a:ext cx="448574" cy="77337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FF9FD254-DC4B-AF1C-A2B0-1BCF5EF368BF}"/>
              </a:ext>
            </a:extLst>
          </p:cNvPr>
          <p:cNvCxnSpPr/>
          <p:nvPr/>
        </p:nvCxnSpPr>
        <p:spPr>
          <a:xfrm flipH="1">
            <a:off x="4796287" y="2027207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>
            <a:extLst>
              <a:ext uri="{FF2B5EF4-FFF2-40B4-BE49-F238E27FC236}">
                <a16:creationId xmlns:a16="http://schemas.microsoft.com/office/drawing/2014/main" id="{32302AB1-96E3-BB6B-4211-52ED80BBA6F4}"/>
              </a:ext>
            </a:extLst>
          </p:cNvPr>
          <p:cNvSpPr/>
          <p:nvPr/>
        </p:nvSpPr>
        <p:spPr>
          <a:xfrm>
            <a:off x="8517147" y="1535502"/>
            <a:ext cx="437072" cy="822385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/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𝟏𝟓𝟐𝟎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4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  <m:r>
                          <a:rPr lang="en-US" altLang="zh-CN" sz="14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e>
                    </m:d>
                  </m:oMath>
                </a14:m>
                <a:r>
                  <a:rPr lang="zh-CN" altLang="en-US" sz="1400" b="1" dirty="0">
                    <a:solidFill>
                      <a:srgbClr val="FFC000"/>
                    </a:solidFill>
                  </a:rPr>
                  <a:t> </a:t>
                </a:r>
                <a:r>
                  <a:rPr lang="en-US" altLang="zh-CN" sz="1400" b="1" dirty="0">
                    <a:solidFill>
                      <a:srgbClr val="FFC000"/>
                    </a:solidFill>
                  </a:rPr>
                  <a:t>?</a:t>
                </a:r>
                <a:endParaRPr lang="zh-CN" altLang="en-US" sz="14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1F7FA5DE-29FE-F21C-AFFC-044FA83A7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420" y="1220935"/>
                <a:ext cx="1142049" cy="523220"/>
              </a:xfrm>
              <a:prstGeom prst="rect">
                <a:avLst/>
              </a:prstGeom>
              <a:blipFill>
                <a:blip r:embed="rId13"/>
                <a:stretch>
                  <a:fillRect t="-1163" b="-116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AB0AA69-3B35-D2BA-B309-3BED2C863625}"/>
              </a:ext>
            </a:extLst>
          </p:cNvPr>
          <p:cNvCxnSpPr>
            <a:cxnSpLocks/>
            <a:endCxn id="39" idx="7"/>
          </p:cNvCxnSpPr>
          <p:nvPr/>
        </p:nvCxnSpPr>
        <p:spPr>
          <a:xfrm flipH="1">
            <a:off x="8890211" y="1528712"/>
            <a:ext cx="896207" cy="12722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/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875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6C6B6BF5-F404-86B1-F3E2-EFB9A9C68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3216" y="4218104"/>
                <a:ext cx="1247955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/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876A220-30A5-7F68-1752-023F34B6F3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466" y="4330248"/>
                <a:ext cx="124795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直接箭头连接符 50">
            <a:extLst>
              <a:ext uri="{FF2B5EF4-FFF2-40B4-BE49-F238E27FC236}">
                <a16:creationId xmlns:a16="http://schemas.microsoft.com/office/drawing/2014/main" id="{9FEB23DD-9D3A-3432-A9F7-9320C21B5542}"/>
              </a:ext>
            </a:extLst>
          </p:cNvPr>
          <p:cNvCxnSpPr>
            <a:cxnSpLocks/>
          </p:cNvCxnSpPr>
          <p:nvPr/>
        </p:nvCxnSpPr>
        <p:spPr>
          <a:xfrm flipH="1">
            <a:off x="5601419" y="4587436"/>
            <a:ext cx="753373" cy="1077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984893B3-641B-44A2-0F17-629E4CFF3604}"/>
              </a:ext>
            </a:extLst>
          </p:cNvPr>
          <p:cNvCxnSpPr/>
          <p:nvPr/>
        </p:nvCxnSpPr>
        <p:spPr>
          <a:xfrm flipH="1">
            <a:off x="9900000" y="4594756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010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E477-8399-5285-48AC-81C851CFB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CD0ABCF-AEB5-D246-21D3-C63E6F104C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13B8D5F9-5964-82CE-DB9A-1CC7DA3C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" y="1204476"/>
            <a:ext cx="5400000" cy="40216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CAD888-088A-9E21-7913-9B00D3B79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536" y="1187459"/>
            <a:ext cx="5400000" cy="4038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/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2.055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AFAAA01-DC12-A737-8D5A-83AF3F2F4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912" y="5536349"/>
                <a:ext cx="2743855" cy="461665"/>
              </a:xfrm>
              <a:prstGeom prst="rect">
                <a:avLst/>
              </a:prstGeom>
              <a:blipFill>
                <a:blip r:embed="rId6"/>
                <a:stretch>
                  <a:fillRect l="-443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/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3.160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5064119-E976-A4EC-D69D-E1EDCFE40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5574" y="5670541"/>
                <a:ext cx="2743855" cy="461665"/>
              </a:xfrm>
              <a:prstGeom prst="rect">
                <a:avLst/>
              </a:prstGeom>
              <a:blipFill>
                <a:blip r:embed="rId7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0195056C-652E-4117-15A1-9E154955F151}"/>
              </a:ext>
            </a:extLst>
          </p:cNvPr>
          <p:cNvCxnSpPr>
            <a:cxnSpLocks/>
          </p:cNvCxnSpPr>
          <p:nvPr/>
        </p:nvCxnSpPr>
        <p:spPr>
          <a:xfrm flipV="1">
            <a:off x="1033410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29528C25-8976-7E18-ABED-2526182FA404}"/>
              </a:ext>
            </a:extLst>
          </p:cNvPr>
          <p:cNvCxnSpPr>
            <a:cxnSpLocks/>
          </p:cNvCxnSpPr>
          <p:nvPr/>
        </p:nvCxnSpPr>
        <p:spPr>
          <a:xfrm flipV="1">
            <a:off x="7299063" y="1344747"/>
            <a:ext cx="0" cy="3881368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947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A33D9-38D2-C989-CB72-147E8760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1520/</m:t>
                        </m:r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FF02BC9-55C1-EA9B-5AF4-892DD2F600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AD245499-6C56-79B6-8861-F0BCDF64F4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83" y="2583912"/>
            <a:ext cx="5400000" cy="3024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5142E9-2DB0-81AC-7184-E332933714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28" y="2569706"/>
            <a:ext cx="5400000" cy="303404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CE5EAD-E6F1-0AB5-022C-F954A993348E}"/>
              </a:ext>
            </a:extLst>
          </p:cNvPr>
          <p:cNvSpPr txBox="1"/>
          <p:nvPr/>
        </p:nvSpPr>
        <p:spPr>
          <a:xfrm>
            <a:off x="8537205" y="5806938"/>
            <a:ext cx="1193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Cambria Math" panose="02040503050406030204" pitchFamily="18" charset="0"/>
                <a:cs typeface="Times New Roman" panose="02020603050405020304" pitchFamily="18" charset="0"/>
              </a:rPr>
              <a:t>MC_Truth</a:t>
            </a:r>
            <a:endParaRPr lang="en-US" altLang="zh-CN" dirty="0">
              <a:latin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/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zh-CN" alt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CE3C0A2-B896-38D8-33A9-3A8C4067C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728" y="2071275"/>
                <a:ext cx="801601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/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Signal MC of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1535</m:t>
                          </m:r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acc>
                        <m:accPr>
                          <m:chr m:val="̅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Λ</m:t>
                          </m:r>
                        </m:e>
                      </m:acc>
                    </m:oMath>
                  </m:oMathPara>
                </a14:m>
                <a:endParaRPr lang="en-US" altLang="zh-CN" i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3686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(1535)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CN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252E6B4-7FB2-E9B9-C1C1-5C30E3B52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77" y="5714317"/>
                <a:ext cx="4523185" cy="923907"/>
              </a:xfrm>
              <a:prstGeom prst="rect">
                <a:avLst/>
              </a:prstGeom>
              <a:blipFill>
                <a:blip r:embed="rId7"/>
                <a:stretch>
                  <a:fillRect l="-1078" t="-3947" b="-46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B92D38B-7FA2-DC70-DBDA-9E89BD5507E3}"/>
              </a:ext>
            </a:extLst>
          </p:cNvPr>
          <p:cNvCxnSpPr/>
          <p:nvPr/>
        </p:nvCxnSpPr>
        <p:spPr>
          <a:xfrm flipV="1">
            <a:off x="273744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8ECE21B-3481-C05A-DBAB-19D0082F333E}"/>
              </a:ext>
            </a:extLst>
          </p:cNvPr>
          <p:cNvCxnSpPr/>
          <p:nvPr/>
        </p:nvCxnSpPr>
        <p:spPr>
          <a:xfrm flipV="1">
            <a:off x="7645879" y="2673215"/>
            <a:ext cx="0" cy="3041102"/>
          </a:xfrm>
          <a:prstGeom prst="line">
            <a:avLst/>
          </a:prstGeom>
          <a:ln w="127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>
            <a:extLst>
              <a:ext uri="{FF2B5EF4-FFF2-40B4-BE49-F238E27FC236}">
                <a16:creationId xmlns:a16="http://schemas.microsoft.com/office/drawing/2014/main" id="{8EDE4206-646D-F92C-C692-633040CA5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49" y="1046805"/>
            <a:ext cx="9977902" cy="7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7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D42E-9E44-79B7-E06F-1C90BE39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</p:spPr>
            <p:txBody>
              <a:bodyPr/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4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altLang="zh-C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analysis</a:t>
                </a:r>
                <a:endParaRPr lang="zh-CN" altLang="en-US" b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8A5D6C22-B927-265B-3709-B24B1015D0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0"/>
                <a:ext cx="10515600" cy="894242"/>
              </a:xfrm>
              <a:blipFill>
                <a:blip r:embed="rId3"/>
                <a:stretch>
                  <a:fillRect t="-10204" b="-210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C03C2182-34C1-1C65-DF2B-05DC8BF16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2"/>
          <a:stretch/>
        </p:blipFill>
        <p:spPr>
          <a:xfrm>
            <a:off x="0" y="1147281"/>
            <a:ext cx="7500973" cy="21764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56635D-264E-84DB-4828-A3546CE8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4311"/>
            <a:ext cx="7500973" cy="32866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02FA91E-4C7E-F853-7475-2FFCF5F9E6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7" y="375637"/>
            <a:ext cx="3645619" cy="27323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EE9577E-5BAE-E2AE-BE0C-9A76DBA415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596" y="3136641"/>
            <a:ext cx="3645619" cy="2734214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467F46FB-25D1-7B1B-A8EA-5CD31167756F}"/>
              </a:ext>
            </a:extLst>
          </p:cNvPr>
          <p:cNvSpPr/>
          <p:nvPr/>
        </p:nvSpPr>
        <p:spPr>
          <a:xfrm>
            <a:off x="0" y="2064589"/>
            <a:ext cx="5141343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BBE737-63A7-5240-6080-723659758A9F}"/>
              </a:ext>
            </a:extLst>
          </p:cNvPr>
          <p:cNvSpPr/>
          <p:nvPr/>
        </p:nvSpPr>
        <p:spPr>
          <a:xfrm>
            <a:off x="793630" y="2720196"/>
            <a:ext cx="6469812" cy="322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/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Cambria Math" panose="02040503050406030204" pitchFamily="18" charset="0"/>
                  </a:rPr>
                  <a:t>: 3.72</a:t>
                </a:r>
                <a:r>
                  <a:rPr lang="el-GR" altLang="zh-CN" sz="2400" dirty="0">
                    <a:latin typeface="Cambria Math" panose="02040503050406030204" pitchFamily="18" charset="0"/>
                  </a:rPr>
                  <a:t>σ</a:t>
                </a:r>
                <a:endParaRPr lang="zh-CN" altLang="en-US" sz="24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70842BEE-62F1-EDE3-14FE-293704012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053" y="5939841"/>
                <a:ext cx="2743855" cy="461665"/>
              </a:xfrm>
              <a:prstGeom prst="rect">
                <a:avLst/>
              </a:prstGeom>
              <a:blipFill>
                <a:blip r:embed="rId8"/>
                <a:stretch>
                  <a:fillRect l="-667" t="-10526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106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A020-409F-521B-6901-7F672340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F81106-D9DF-0DB2-636D-E0047AE4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294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Data PWA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E1AC60-12B8-3AB2-2F95-B53839BCC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933229"/>
            <a:ext cx="3840000" cy="288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8A30D29-865C-12AC-7F5B-9AE027CF4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933229"/>
            <a:ext cx="3840000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979D903-9F03-780E-B424-7D0C174ED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933229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7234D56-4D03-C0F4-725F-40A0971FC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07" y="3813229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C15D5FD-E605-9F00-F379-F5905C6FD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807" y="3813229"/>
            <a:ext cx="3840000" cy="288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F28D1FC-A4C9-7E48-B1CA-80F2DEDDED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07" y="3813229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/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80BA10C-F62E-172D-8B44-1F8B9177E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656" y="1255440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/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E7490553-9F0E-8485-F5E6-BFBCDBA89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732" y="1618480"/>
                <a:ext cx="1035170" cy="36990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/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E2E4E12-8761-E654-92F1-29ED6AF8E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301" y="1938176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C07B9B0A-562C-271B-74E3-213BBEE4F270}"/>
              </a:ext>
            </a:extLst>
          </p:cNvPr>
          <p:cNvCxnSpPr/>
          <p:nvPr/>
        </p:nvCxnSpPr>
        <p:spPr>
          <a:xfrm flipH="1">
            <a:off x="1299712" y="1575758"/>
            <a:ext cx="304800" cy="98341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8C61DCCF-63AF-DF18-B45A-D544812B692A}"/>
              </a:ext>
            </a:extLst>
          </p:cNvPr>
          <p:cNvCxnSpPr/>
          <p:nvPr/>
        </p:nvCxnSpPr>
        <p:spPr>
          <a:xfrm flipH="1">
            <a:off x="1955320" y="2307508"/>
            <a:ext cx="684362" cy="42994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B266AC74-73DC-A60D-34B3-EDA95C07824B}"/>
              </a:ext>
            </a:extLst>
          </p:cNvPr>
          <p:cNvCxnSpPr/>
          <p:nvPr/>
        </p:nvCxnSpPr>
        <p:spPr>
          <a:xfrm flipH="1">
            <a:off x="4994072" y="1940942"/>
            <a:ext cx="1357222" cy="6182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/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zh-CN" altLang="en-US" sz="1800" dirty="0">
                    <a:solidFill>
                      <a:srgbClr val="FF0000"/>
                    </a:solidFill>
                  </a:rPr>
                  <a:t> 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121ED82-19C7-04AC-4C83-5180526C0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899" y="1311250"/>
                <a:ext cx="1247955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0DB48D28-F097-F591-DF83-14A55C147D67}"/>
              </a:ext>
            </a:extLst>
          </p:cNvPr>
          <p:cNvCxnSpPr/>
          <p:nvPr/>
        </p:nvCxnSpPr>
        <p:spPr>
          <a:xfrm flipH="1">
            <a:off x="9896433" y="1575758"/>
            <a:ext cx="589721" cy="90889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228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5646-F80A-C5EB-C2D2-A5EC86F71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0D53EA7F-7C84-70A4-D29D-B3401B481EE7}"/>
              </a:ext>
            </a:extLst>
          </p:cNvPr>
          <p:cNvGrpSpPr/>
          <p:nvPr/>
        </p:nvGrpSpPr>
        <p:grpSpPr>
          <a:xfrm>
            <a:off x="828786" y="980222"/>
            <a:ext cx="7200000" cy="3600000"/>
            <a:chOff x="762547" y="1166111"/>
            <a:chExt cx="9878188" cy="492281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88AC341-0D08-839C-D32B-F010266D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1166111"/>
              <a:ext cx="3240000" cy="243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1008BC1-036F-D47C-74B3-6B332A88C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1166111"/>
              <a:ext cx="3240000" cy="2430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1A2D74C-CF19-4735-F1A8-B4C1244AC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47" y="3658930"/>
              <a:ext cx="3240000" cy="24300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0DBA157-089D-9AA2-5B9B-79EB55D68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641" y="3658930"/>
              <a:ext cx="3240000" cy="24300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5DCB7B2-3664-E58B-7CE8-71DE5F73B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3658930"/>
              <a:ext cx="3240000" cy="243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271D25B4-5803-E9C2-A29F-0A210189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735" y="1166111"/>
              <a:ext cx="3240000" cy="243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/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1520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文本框 22">
                  <a:extLst>
                    <a:ext uri="{FF2B5EF4-FFF2-40B4-BE49-F238E27FC236}">
                      <a16:creationId xmlns:a16="http://schemas.microsoft.com/office/drawing/2014/main" id="{58D37BEF-A002-0B9E-607E-7FA22F81DB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265" y="1440509"/>
                  <a:ext cx="999225" cy="4208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07B0188C-BCC3-D7CF-E3AC-166FF3D9AAA7}"/>
                </a:ext>
              </a:extLst>
            </p:cNvPr>
            <p:cNvCxnSpPr>
              <a:cxnSpLocks/>
              <a:stCxn id="23" idx="2"/>
            </p:cNvCxnSpPr>
            <p:nvPr/>
          </p:nvCxnSpPr>
          <p:spPr>
            <a:xfrm flipH="1">
              <a:off x="1593740" y="1861379"/>
              <a:ext cx="457138" cy="68447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/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altLang="zh-CN" sz="14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69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D74444-0892-2095-2977-EDDC0AA23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116" y="1872660"/>
                  <a:ext cx="999225" cy="42087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BE8A5B7-7D7F-2FA4-CD92-0650FC473587}"/>
                </a:ext>
              </a:extLst>
            </p:cNvPr>
            <p:cNvCxnSpPr>
              <a:cxnSpLocks/>
              <a:stCxn id="26" idx="2"/>
            </p:cNvCxnSpPr>
            <p:nvPr/>
          </p:nvCxnSpPr>
          <p:spPr>
            <a:xfrm flipH="1">
              <a:off x="2129972" y="2293530"/>
              <a:ext cx="540757" cy="41852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/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altLang="zh-CN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  <m:d>
                          <m:dPr>
                            <m:ctrlPr>
                              <a:rPr lang="el-GR" altLang="zh-CN" sz="1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</m:t>
                            </m:r>
                            <m:r>
                              <a:rPr lang="en-US" altLang="zh-CN" sz="1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altLang="zh-CN" sz="1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zh-CN" altLang="en-US" sz="1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F58FD746-7A6B-35D2-1D27-4BD93AE155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1767" y="1652384"/>
                  <a:ext cx="1035170" cy="42148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0991D789-A049-346B-EC54-A9A8219A0684}"/>
                </a:ext>
              </a:extLst>
            </p:cNvPr>
            <p:cNvCxnSpPr>
              <a:cxnSpLocks/>
              <a:stCxn id="34" idx="2"/>
            </p:cNvCxnSpPr>
            <p:nvPr/>
          </p:nvCxnSpPr>
          <p:spPr>
            <a:xfrm flipH="1">
              <a:off x="4738778" y="2073868"/>
              <a:ext cx="1130574" cy="55061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/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b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1430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7D72417F-2033-A3E7-EBE2-49A8703274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966" y="1440509"/>
                  <a:ext cx="1247954" cy="420870"/>
                </a:xfrm>
                <a:prstGeom prst="rect">
                  <a:avLst/>
                </a:prstGeom>
                <a:blipFill>
                  <a:blip r:embed="rId13"/>
                  <a:stretch>
                    <a:fillRect r="-6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直接箭头连接符 38">
              <a:extLst>
                <a:ext uri="{FF2B5EF4-FFF2-40B4-BE49-F238E27FC236}">
                  <a16:creationId xmlns:a16="http://schemas.microsoft.com/office/drawing/2014/main" id="{913BE890-5773-360C-E943-CCE251C3C3ED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8853064" y="1861379"/>
              <a:ext cx="455880" cy="56884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/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l-GR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a14:m>
                  <a:r>
                    <a:rPr lang="zh-CN" altLang="en-US" sz="14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BFACE83B-D23B-3ACA-DEB4-DFA5B6390C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909" y="3965445"/>
                  <a:ext cx="1090434" cy="420870"/>
                </a:xfrm>
                <a:prstGeom prst="rect">
                  <a:avLst/>
                </a:prstGeom>
                <a:blipFill>
                  <a:blip r:embed="rId14"/>
                  <a:stretch>
                    <a:fillRect r="-839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F23D8874-2477-E719-8895-2D85C6AEF929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 flipH="1">
              <a:off x="1453244" y="4386314"/>
              <a:ext cx="1171882" cy="77351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/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Basic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+</a:t>
                </a:r>
                <a:r>
                  <a:rPr lang="el-GR" altLang="zh-CN" sz="2000" dirty="0">
                    <a:solidFill>
                      <a:schemeClr val="tx1"/>
                    </a:solidFill>
                    <a:ea typeface="微软雅黑" panose="020B0503020204020204" charset="-12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F0BEAC3-94A6-B1F6-4541-A061C3212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980222"/>
                <a:ext cx="2480655" cy="773032"/>
              </a:xfrm>
              <a:prstGeom prst="rect">
                <a:avLst/>
              </a:prstGeom>
              <a:blipFill>
                <a:blip r:embed="rId15"/>
                <a:stretch>
                  <a:fillRect l="-2703" t="-2362" b="-125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/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Other states</a:t>
                </a:r>
                <a:r>
                  <a:rPr lang="zh-CN" altLang="en-US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：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20.45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3.24 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2AE87AD4-5505-B288-20A9-4F90C0EBE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285" y="1962288"/>
                <a:ext cx="2801788" cy="2521716"/>
              </a:xfrm>
              <a:prstGeom prst="rect">
                <a:avLst/>
              </a:prstGeom>
              <a:blipFill>
                <a:blip r:embed="rId16"/>
                <a:stretch>
                  <a:fillRect l="-2391" t="-725" r="-1522" b="-33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i="1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charset="-122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charset="-122"/>
                                      </a:rPr>
                                      <m:t>1670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∗−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1430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1400" dirty="0">
                            <a:solidFill>
                              <a:schemeClr val="tx1"/>
                            </a:solidFill>
                            <a:latin typeface="微软雅黑" panose="020B0503020204020204" charset="-122"/>
                            <a:ea typeface="微软雅黑" panose="020B050302020402020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14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1690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l-GR" altLang="zh-CN" sz="14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l-GR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4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9" name="表格 58">
                <a:extLst>
                  <a:ext uri="{FF2B5EF4-FFF2-40B4-BE49-F238E27FC236}">
                    <a16:creationId xmlns:a16="http://schemas.microsoft.com/office/drawing/2014/main" id="{B4C70765-C152-35C8-A894-58D11E1AA64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656653"/>
                  </p:ext>
                </p:extLst>
              </p:nvPr>
            </p:nvGraphicFramePr>
            <p:xfrm>
              <a:off x="3899097" y="4692727"/>
              <a:ext cx="7199390" cy="2154345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080000">
                      <a:extLst>
                        <a:ext uri="{9D8B030D-6E8A-4147-A177-3AD203B41FA5}">
                          <a16:colId xmlns:a16="http://schemas.microsoft.com/office/drawing/2014/main" val="232055346"/>
                        </a:ext>
                      </a:extLst>
                    </a:gridCol>
                    <a:gridCol w="1194026">
                      <a:extLst>
                        <a:ext uri="{9D8B030D-6E8A-4147-A177-3AD203B41FA5}">
                          <a16:colId xmlns:a16="http://schemas.microsoft.com/office/drawing/2014/main" val="61907800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878242014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2573448035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891787798"/>
                        </a:ext>
                      </a:extLst>
                    </a:gridCol>
                    <a:gridCol w="1231341">
                      <a:extLst>
                        <a:ext uri="{9D8B030D-6E8A-4147-A177-3AD203B41FA5}">
                          <a16:colId xmlns:a16="http://schemas.microsoft.com/office/drawing/2014/main" val="328845765"/>
                        </a:ext>
                      </a:extLst>
                    </a:gridCol>
                  </a:tblGrid>
                  <a:tr h="3345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kern="1200" dirty="0">
                              <a:solidFill>
                                <a:schemeClr val="tx1"/>
                              </a:solidFill>
                              <a:latin typeface="黑体" panose="02010609060101010101" pitchFamily="49" charset="-122"/>
                              <a:ea typeface="黑体" panose="02010609060101010101" pitchFamily="49" charset="-122"/>
                              <a:cs typeface="+mn-cs"/>
                            </a:rPr>
                            <a:t>Name</a:t>
                          </a:r>
                          <a:endParaRPr lang="zh-CN" altLang="en-US" sz="1400" kern="1200" dirty="0">
                            <a:solidFill>
                              <a:schemeClr val="tx1"/>
                            </a:solidFill>
                            <a:latin typeface="黑体" panose="02010609060101010101" pitchFamily="49" charset="-122"/>
                            <a:ea typeface="黑体" panose="02010609060101010101" pitchFamily="49" charset="-122"/>
                            <a:cs typeface="+mn-cs"/>
                          </a:endParaRPr>
                        </a:p>
                      </a:txBody>
                      <a:tcPr anchor="ctr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90816" t="-1818" r="-414796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184236" t="-1818" r="-300493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85644" t="-1818" r="-2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385644" t="-1818" r="-101980" b="-55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485644" t="-1818" r="-1980" b="-5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772696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93333" r="-570056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17.02±4.54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9945469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193333" r="-570056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-6.71±2.26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30.53±3.58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960079106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293333" r="-570056" b="-2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0.37±0.25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0.18±1.97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50.58±8.33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067746920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393333" r="-570056" b="-1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-1.87±3.96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-9.28±2.94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-0.07±0.18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18.58±6.00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791452639"/>
                      </a:ext>
                    </a:extLst>
                  </a:tr>
                  <a:tr h="363954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565" t="-493333" r="-570056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0.05±0.05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-0.19±0.61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-3.64±4.28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0.08±0.07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400" i="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3.55±1.94</a:t>
                          </a:r>
                          <a:endParaRPr lang="zh-CN" altLang="en-US" sz="1400" i="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2861410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73C10D70-C718-DE4D-4E81-8619AD866BDB}"/>
              </a:ext>
            </a:extLst>
          </p:cNvPr>
          <p:cNvSpPr txBox="1"/>
          <p:nvPr/>
        </p:nvSpPr>
        <p:spPr>
          <a:xfrm>
            <a:off x="1783360" y="5255080"/>
            <a:ext cx="2103109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Fit fractions of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components (%) :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E17FB85-A57A-7B23-86F4-B98876E5B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6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4B6BC-D8F7-6C1D-500D-DA334E8B3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33B28E-69A0-AF1B-BE1F-80ECA5940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FA075-A2CA-46ED-4B30-4430800AB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69" y="878583"/>
            <a:ext cx="3528000" cy="265474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A78DEC0-9406-FDBB-B758-A774F0308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724" y="882954"/>
            <a:ext cx="3528000" cy="264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/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69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7.23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A6DD66F-5FE3-E298-2BF0-71DCE4AF7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060" y="3528954"/>
                <a:ext cx="2093343" cy="416524"/>
              </a:xfrm>
              <a:prstGeom prst="rect">
                <a:avLst/>
              </a:prstGeom>
              <a:blipFill>
                <a:blip r:embed="rId5"/>
                <a:stretch>
                  <a:fillRect t="-4412" r="-1749" b="-26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/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</m:t>
                        </m:r>
                        <m:r>
                          <a:rPr lang="en-US" altLang="zh-CN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67</m:t>
                        </m:r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 6.39</a:t>
                </a:r>
                <a:r>
                  <a:rPr lang="el-GR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σ</a:t>
                </a:r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0FE3C48D-D3CC-42DB-CEC7-A950FA689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6529" y="3544250"/>
                <a:ext cx="2168105" cy="416524"/>
              </a:xfrm>
              <a:prstGeom prst="rect">
                <a:avLst/>
              </a:prstGeom>
              <a:blipFill>
                <a:blip r:embed="rId6"/>
                <a:stretch>
                  <a:fillRect t="-2899" b="-246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6A0CCCA2-4794-1ED1-C7D0-0E104C932EAB}"/>
              </a:ext>
            </a:extLst>
          </p:cNvPr>
          <p:cNvGrpSpPr/>
          <p:nvPr/>
        </p:nvGrpSpPr>
        <p:grpSpPr>
          <a:xfrm>
            <a:off x="687466" y="3945478"/>
            <a:ext cx="5040000" cy="2862000"/>
            <a:chOff x="0" y="3186282"/>
            <a:chExt cx="6120000" cy="347316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9377F2C-D50F-C766-BBB9-4FEDB55D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86282"/>
              <a:ext cx="6120000" cy="3473164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C75CE27-3650-FE14-A5D7-A31FB516B997}"/>
                </a:ext>
              </a:extLst>
            </p:cNvPr>
            <p:cNvSpPr/>
            <p:nvPr/>
          </p:nvSpPr>
          <p:spPr>
            <a:xfrm>
              <a:off x="63260" y="407166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5777B-AABB-A270-28AB-E5FDD2545437}"/>
                </a:ext>
              </a:extLst>
            </p:cNvPr>
            <p:cNvSpPr/>
            <p:nvPr/>
          </p:nvSpPr>
          <p:spPr>
            <a:xfrm>
              <a:off x="63260" y="5236161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F6829A5-F39D-E2EA-C960-05EB4EBB3255}"/>
              </a:ext>
            </a:extLst>
          </p:cNvPr>
          <p:cNvGrpSpPr/>
          <p:nvPr/>
        </p:nvGrpSpPr>
        <p:grpSpPr>
          <a:xfrm>
            <a:off x="5779562" y="3981408"/>
            <a:ext cx="5040000" cy="2066400"/>
            <a:chOff x="6072000" y="3186282"/>
            <a:chExt cx="6120000" cy="2508039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E169808-B80D-D7C9-B41A-051FDB89E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000" y="3186282"/>
              <a:ext cx="6120000" cy="2508039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625F7B8-92C7-6A36-53A0-2EE983098517}"/>
                </a:ext>
              </a:extLst>
            </p:cNvPr>
            <p:cNvSpPr/>
            <p:nvPr/>
          </p:nvSpPr>
          <p:spPr>
            <a:xfrm>
              <a:off x="6135260" y="4028536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88304BDD-5486-2B4A-F098-A34C636AE6B5}"/>
                </a:ext>
              </a:extLst>
            </p:cNvPr>
            <p:cNvSpPr/>
            <p:nvPr/>
          </p:nvSpPr>
          <p:spPr>
            <a:xfrm>
              <a:off x="6120000" y="4511098"/>
              <a:ext cx="6008740" cy="2587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11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8019-9135-228D-8FCE-D8F52A4BC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1E210-D00B-4D07-AC47-BC83050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Toy MC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1F9C2A55-DC42-8D7F-9234-6B1139D51370}"/>
              </a:ext>
            </a:extLst>
          </p:cNvPr>
          <p:cNvGrpSpPr/>
          <p:nvPr/>
        </p:nvGrpSpPr>
        <p:grpSpPr>
          <a:xfrm>
            <a:off x="682925" y="1112779"/>
            <a:ext cx="3511882" cy="2698670"/>
            <a:chOff x="682925" y="1112779"/>
            <a:chExt cx="3511882" cy="26986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3E5F1D9-7633-6FCD-23EE-8A50AC326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1F3D71C2-5529-207D-3D53-A5D7FE013D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4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0711CA4-6D48-07A4-3BF1-22E0D0E509A4}"/>
              </a:ext>
            </a:extLst>
          </p:cNvPr>
          <p:cNvGrpSpPr/>
          <p:nvPr/>
        </p:nvGrpSpPr>
        <p:grpSpPr>
          <a:xfrm>
            <a:off x="682925" y="4021534"/>
            <a:ext cx="3514981" cy="2702325"/>
            <a:chOff x="682925" y="4021534"/>
            <a:chExt cx="3514981" cy="2702325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61159C5-A2B5-DB50-8C70-17521C7C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0A493A3-8B04-EE88-3754-2C8D2DCEEB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6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DF677CED-069A-0623-9539-8B2620F47519}"/>
              </a:ext>
            </a:extLst>
          </p:cNvPr>
          <p:cNvGrpSpPr/>
          <p:nvPr/>
        </p:nvGrpSpPr>
        <p:grpSpPr>
          <a:xfrm>
            <a:off x="4787373" y="1112779"/>
            <a:ext cx="3514981" cy="2702324"/>
            <a:chOff x="4787373" y="1112779"/>
            <a:chExt cx="3514981" cy="27023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35F3316-9920-5B65-A8F3-428535649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87373" y="1112779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/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𝛬𝜂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031DE0E1-118C-86BE-A633-246D409363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1" y="3387678"/>
                  <a:ext cx="801601" cy="427425"/>
                </a:xfrm>
                <a:prstGeom prst="rect">
                  <a:avLst/>
                </a:prstGeom>
                <a:blipFill>
                  <a:blip r:embed="rId8"/>
                  <a:stretch>
                    <a:fillRect b="-857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79BE4A5B-30A4-F1A8-7DC3-FC231E2DF8DD}"/>
              </a:ext>
            </a:extLst>
          </p:cNvPr>
          <p:cNvGrpSpPr/>
          <p:nvPr/>
        </p:nvGrpSpPr>
        <p:grpSpPr>
          <a:xfrm>
            <a:off x="4787372" y="4021534"/>
            <a:ext cx="3514981" cy="2702324"/>
            <a:chOff x="4787372" y="4021534"/>
            <a:chExt cx="3514981" cy="270232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31FB7CF-9C03-93B1-00C4-7C93FC3D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87372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/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044421B8-512B-8706-B95A-0C1EA3EB9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4060" y="6296433"/>
                  <a:ext cx="801601" cy="427425"/>
                </a:xfrm>
                <a:prstGeom prst="rect">
                  <a:avLst/>
                </a:prstGeom>
                <a:blipFill>
                  <a:blip r:embed="rId10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/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PWA results :</a:t>
                </a: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𝑝𝐾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  <a:endPara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1520</m:t>
                        </m:r>
                      </m:e>
                    </m:d>
                  </m:oMath>
                </a14:m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Λ</m:t>
                    </m:r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1690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000" smtClean="0">
                        <a:latin typeface="Cambria Math" panose="02040503050406030204" pitchFamily="18" charset="0"/>
                        <a:ea typeface="微软雅黑" panose="020B0503020204020204" charset="-122"/>
                      </a:rPr>
                      <m:t>Λ</m:t>
                    </m:r>
                    <m:r>
                      <a:rPr lang="zh-CN" altLang="en-US" sz="2000"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l-GR" altLang="zh-CN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Λ</m:t>
                        </m:r>
                      </m:e>
                    </m:acc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1670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𝐾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∗−</m:t>
                        </m:r>
                      </m:sup>
                    </m:sSub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1430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𝑝</m:t>
                    </m:r>
                    <m:r>
                      <a:rPr lang="zh-CN" alt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+mn-lt"/>
                      </a:rPr>
                      <m:t>𝜂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:</a:t>
                </a:r>
              </a:p>
              <a:p>
                <a:pPr>
                  <a:lnSpc>
                    <a:spcPct val="114000"/>
                  </a:lnSpc>
                </a:pPr>
                <a:r>
                  <a:rPr lang="en-US" altLang="zh-CN" sz="2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l-GR" altLang="zh-CN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US" altLang="zh-CN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9472C558-281C-504B-DD87-E783BABAE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1819" y="1098373"/>
                <a:ext cx="2801788" cy="3224281"/>
              </a:xfrm>
              <a:prstGeom prst="rect">
                <a:avLst/>
              </a:prstGeom>
              <a:blipFill>
                <a:blip r:embed="rId11"/>
                <a:stretch>
                  <a:fillRect l="-2397" t="-3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>
            <a:extLst>
              <a:ext uri="{FF2B5EF4-FFF2-40B4-BE49-F238E27FC236}">
                <a16:creationId xmlns:a16="http://schemas.microsoft.com/office/drawing/2014/main" id="{0A7DCBA9-2323-DFDA-03D8-A8E6D2157156}"/>
              </a:ext>
            </a:extLst>
          </p:cNvPr>
          <p:cNvSpPr txBox="1"/>
          <p:nvPr/>
        </p:nvSpPr>
        <p:spPr>
          <a:xfrm>
            <a:off x="8891819" y="4866384"/>
            <a:ext cx="2801788" cy="699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Normalized by events number.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F538CA5-FC56-339B-7669-F328B55ABAA7}"/>
              </a:ext>
            </a:extLst>
          </p:cNvPr>
          <p:cNvGrpSpPr/>
          <p:nvPr/>
        </p:nvGrpSpPr>
        <p:grpSpPr>
          <a:xfrm>
            <a:off x="976108" y="1112779"/>
            <a:ext cx="3511882" cy="2698670"/>
            <a:chOff x="682925" y="1112779"/>
            <a:chExt cx="3511882" cy="269867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C31CA92-E57A-E5E1-4DFF-618CB1BD5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2925" y="1112779"/>
              <a:ext cx="3511882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/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𝑝𝐾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B4EBB4FB-52FF-EFA6-9AA6-82B76A63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3387679"/>
                  <a:ext cx="801601" cy="423770"/>
                </a:xfrm>
                <a:prstGeom prst="rect">
                  <a:avLst/>
                </a:prstGeom>
                <a:blipFill>
                  <a:blip r:embed="rId12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915F7F0-3762-A7EB-8E9B-4C5ED5F62E72}"/>
              </a:ext>
            </a:extLst>
          </p:cNvPr>
          <p:cNvGrpSpPr/>
          <p:nvPr/>
        </p:nvGrpSpPr>
        <p:grpSpPr>
          <a:xfrm>
            <a:off x="976108" y="4021534"/>
            <a:ext cx="3514981" cy="2702325"/>
            <a:chOff x="682925" y="4021534"/>
            <a:chExt cx="3514981" cy="2702325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41294118-879A-74DA-AFDC-56B1C356D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925" y="4021534"/>
              <a:ext cx="3514981" cy="25200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/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zh-CN" alt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sub>
                        </m:sSub>
                      </m:oMath>
                    </m:oMathPara>
                  </a14:m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8C932155-12B4-3CA7-C7ED-1CF875FDF8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8065" y="6296434"/>
                  <a:ext cx="801601" cy="427425"/>
                </a:xfrm>
                <a:prstGeom prst="rect">
                  <a:avLst/>
                </a:prstGeom>
                <a:blipFill>
                  <a:blip r:embed="rId13"/>
                  <a:stretch>
                    <a:fillRect b="-428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47176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D543-5E76-52CB-B42A-123BEEDC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C89C10-2111-903D-94F5-3C9A16AD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3E4672F-B19C-C9E8-5759-17ED41B140F0}"/>
              </a:ext>
            </a:extLst>
          </p:cNvPr>
          <p:cNvSpPr txBox="1"/>
          <p:nvPr/>
        </p:nvSpPr>
        <p:spPr>
          <a:xfrm>
            <a:off x="182592" y="1137133"/>
            <a:ext cx="5165786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Efficiency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( 64762 + 66857 ) / 2800000 </a:t>
            </a: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≈ </a:t>
            </a: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4.70068%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B181F5-2810-1832-E439-72BCC95EB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304"/>
            <a:ext cx="5400714" cy="387194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9313B7B-1EA1-30EF-D7C4-CE87F75CE8CD}"/>
              </a:ext>
            </a:extLst>
          </p:cNvPr>
          <p:cNvSpPr txBox="1"/>
          <p:nvPr/>
        </p:nvSpPr>
        <p:spPr>
          <a:xfrm>
            <a:off x="182592" y="2291575"/>
            <a:ext cx="4510177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events :</a:t>
            </a:r>
          </a:p>
          <a:p>
            <a:pPr>
              <a:lnSpc>
                <a:spcPct val="150000"/>
              </a:lnSpc>
            </a:pPr>
            <a:r>
              <a:rPr lang="en-US" altLang="zh-CN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706.216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B478926-250B-CD49-0060-07EBF058D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989" y="5429770"/>
            <a:ext cx="5943556" cy="624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/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Branch fraction 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706.216</m:t>
                          </m:r>
                        </m:num>
                        <m:den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(2712.4×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39.36%×64.1%×4.70068%]</m:t>
                          </m:r>
                        </m:den>
                      </m:f>
                      <m:r>
                        <a:rPr lang="en-US" altLang="zh-CN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altLang="zh-CN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altLang="zh-CN" dirty="0">
                              <a:latin typeface="微软雅黑" panose="020B0503020204020204" charset="-122"/>
                              <a:ea typeface="微软雅黑" panose="020B0503020204020204" charset="-122"/>
                            </a:rPr>
                            <m:t>2.19 ×</m:t>
                          </m:r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en-US" altLang="zh-CN" sz="18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1B68335-294E-5EB0-14CC-798F04F4A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92" y="3339745"/>
                <a:ext cx="6500004" cy="1342675"/>
              </a:xfrm>
              <a:prstGeom prst="rect">
                <a:avLst/>
              </a:prstGeom>
              <a:blipFill>
                <a:blip r:embed="rId5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B48AFCA8-CE36-7713-E1A8-C29A29556D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764285"/>
            <a:ext cx="3759331" cy="207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D1768-6DB6-1209-C358-3785185D5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C492F9-5DA5-73C3-EE5B-31ED1CCD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7D21CB8-8978-639D-BFCD-1136FEC08F97}"/>
              </a:ext>
            </a:extLst>
          </p:cNvPr>
          <p:cNvGrpSpPr/>
          <p:nvPr/>
        </p:nvGrpSpPr>
        <p:grpSpPr>
          <a:xfrm>
            <a:off x="277858" y="869027"/>
            <a:ext cx="11520000" cy="5766344"/>
            <a:chOff x="277858" y="869027"/>
            <a:chExt cx="11520000" cy="576634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D0D54C8-A8D0-56BA-5A6F-D1F5CC70B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1B9D45C-5C57-7090-9ABE-0B90402B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7858" y="3755371"/>
              <a:ext cx="3840000" cy="2880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A1244A9-4502-CB9A-8BBC-9DB46B508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7858" y="3755371"/>
              <a:ext cx="3840000" cy="2880000"/>
            </a:xfrm>
            <a:prstGeom prst="rect">
              <a:avLst/>
            </a:prstGeom>
          </p:spPr>
        </p:pic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B0971329-BCE5-746B-8018-D9A56656507A}"/>
                </a:ext>
              </a:extLst>
            </p:cNvPr>
            <p:cNvGrpSpPr/>
            <p:nvPr/>
          </p:nvGrpSpPr>
          <p:grpSpPr>
            <a:xfrm>
              <a:off x="277858" y="869027"/>
              <a:ext cx="3840000" cy="2880000"/>
              <a:chOff x="277858" y="869027"/>
              <a:chExt cx="3840000" cy="2880000"/>
            </a:xfrm>
          </p:grpSpPr>
          <p:pic>
            <p:nvPicPr>
              <p:cNvPr id="4" name="图片 3">
                <a:extLst>
                  <a:ext uri="{FF2B5EF4-FFF2-40B4-BE49-F238E27FC236}">
                    <a16:creationId xmlns:a16="http://schemas.microsoft.com/office/drawing/2014/main" id="{47B36CE2-8296-C86D-7081-5DCFD5FD3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/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1520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2F6B45E0-1025-6F14-683C-B9D7A98364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76151" y="1266942"/>
                    <a:ext cx="999226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altLang="zh-CN" sz="18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29B20C73-F486-FF14-9B8D-7C1CBF8D4E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61796" y="1949678"/>
                    <a:ext cx="999226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8" name="直接箭头连接符 27">
                <a:extLst>
                  <a:ext uri="{FF2B5EF4-FFF2-40B4-BE49-F238E27FC236}">
                    <a16:creationId xmlns:a16="http://schemas.microsoft.com/office/drawing/2014/main" id="{E35CBBC7-4228-9995-44F5-F1EA8632D6A3}"/>
                  </a:ext>
                </a:extLst>
              </p:cNvPr>
              <p:cNvCxnSpPr/>
              <p:nvPr/>
            </p:nvCxnSpPr>
            <p:spPr>
              <a:xfrm flipH="1">
                <a:off x="1265207" y="1587260"/>
                <a:ext cx="304800" cy="983411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箭头连接符 28">
                <a:extLst>
                  <a:ext uri="{FF2B5EF4-FFF2-40B4-BE49-F238E27FC236}">
                    <a16:creationId xmlns:a16="http://schemas.microsoft.com/office/drawing/2014/main" id="{798AEFCB-BAB4-ABE5-E570-76DFA0A876CF}"/>
                  </a:ext>
                </a:extLst>
              </p:cNvPr>
              <p:cNvCxnSpPr/>
              <p:nvPr/>
            </p:nvCxnSpPr>
            <p:spPr>
              <a:xfrm flipH="1">
                <a:off x="1920815" y="2319010"/>
                <a:ext cx="684362" cy="42994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AA95A276-280E-02DB-5B57-1CD4F98AC227}"/>
                </a:ext>
              </a:extLst>
            </p:cNvPr>
            <p:cNvGrpSpPr/>
            <p:nvPr/>
          </p:nvGrpSpPr>
          <p:grpSpPr>
            <a:xfrm>
              <a:off x="4117858" y="869027"/>
              <a:ext cx="3840000" cy="2880000"/>
              <a:chOff x="4117858" y="869027"/>
              <a:chExt cx="3840000" cy="2880000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7D66A6B9-545E-7B9E-8F3F-846FFFF93B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/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altLang="zh-CN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acc>
                          <m:d>
                            <m:dPr>
                              <m:ctrlPr>
                                <a:rPr lang="el-GR" altLang="zh-CN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US" altLang="zh-CN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altLang="zh-CN" sz="1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oMath>
                      </m:oMathPara>
                    </a14:m>
                    <a:endParaRPr lang="zh-CN" altLang="en-US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3F833CB8-2233-6AA6-FDD6-47F3DB1A22C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37227" y="1629982"/>
                    <a:ext cx="1035170" cy="36990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直接箭头连接符 29">
                <a:extLst>
                  <a:ext uri="{FF2B5EF4-FFF2-40B4-BE49-F238E27FC236}">
                    <a16:creationId xmlns:a16="http://schemas.microsoft.com/office/drawing/2014/main" id="{E07D3C5B-1D32-77B0-9D2B-EDF67AB93C54}"/>
                  </a:ext>
                </a:extLst>
              </p:cNvPr>
              <p:cNvCxnSpPr/>
              <p:nvPr/>
            </p:nvCxnSpPr>
            <p:spPr>
              <a:xfrm flipH="1">
                <a:off x="4907809" y="1949678"/>
                <a:ext cx="1357222" cy="618227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CB4D253-5809-CE4B-B8FA-7CA3332EB365}"/>
                </a:ext>
              </a:extLst>
            </p:cNvPr>
            <p:cNvGrpSpPr/>
            <p:nvPr/>
          </p:nvGrpSpPr>
          <p:grpSpPr>
            <a:xfrm>
              <a:off x="7957858" y="869027"/>
              <a:ext cx="3840000" cy="2880000"/>
              <a:chOff x="7957858" y="869027"/>
              <a:chExt cx="3840000" cy="2880000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6D61FC7-BA63-0B36-456F-0CA310FC33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7858" y="869027"/>
                <a:ext cx="3840000" cy="2880000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/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l-GR" altLang="zh-CN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d>
                          <m:dPr>
                            <m:ctrlP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535</m:t>
                            </m:r>
                          </m:e>
                        </m:d>
                      </m:oMath>
                    </a14:m>
                    <a:r>
                      <a:rPr lang="zh-CN" altLang="en-US" sz="1400" dirty="0">
                        <a:solidFill>
                          <a:srgbClr val="FF0000"/>
                        </a:solidFill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31" name="文本框 30">
                    <a:extLst>
                      <a:ext uri="{FF2B5EF4-FFF2-40B4-BE49-F238E27FC236}">
                        <a16:creationId xmlns:a16="http://schemas.microsoft.com/office/drawing/2014/main" id="{49FFE589-74DC-EA80-29A7-0CDFF58385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0684" y="1393890"/>
                    <a:ext cx="1028817" cy="3629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r="-650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6D0FDED2-9DB6-FD52-A870-2BBCF805FBDC}"/>
                  </a:ext>
                </a:extLst>
              </p:cNvPr>
              <p:cNvCxnSpPr>
                <a:cxnSpLocks/>
                <a:stCxn id="31" idx="2"/>
              </p:cNvCxnSpPr>
              <p:nvPr/>
            </p:nvCxnSpPr>
            <p:spPr>
              <a:xfrm flipH="1">
                <a:off x="8730875" y="1756874"/>
                <a:ext cx="1434218" cy="63551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450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2631F-C58C-81BD-58E7-E98EF134C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59AF2-4063-1E70-8D5C-96E8602C2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Data Sample and MC Simulation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9C0EE3-B407-80E8-E9C1-CEE5E55C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C52F7-0E53-4BD6-919F-7AB2A70340A1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EE2B1DC-243B-F07C-C07E-963D1B338878}"/>
              </a:ext>
            </a:extLst>
          </p:cNvPr>
          <p:cNvGrpSpPr/>
          <p:nvPr/>
        </p:nvGrpSpPr>
        <p:grpSpPr>
          <a:xfrm>
            <a:off x="1062189" y="1445741"/>
            <a:ext cx="10067622" cy="4487225"/>
            <a:chOff x="1062189" y="1445741"/>
            <a:chExt cx="10067622" cy="448722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84630A3-B060-7A4E-02C6-6AB549F0A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89" y="1445741"/>
              <a:ext cx="10067622" cy="4487225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E22AA3D-3A50-8F48-CDCF-54F85DE2E4C2}"/>
                </a:ext>
              </a:extLst>
            </p:cNvPr>
            <p:cNvSpPr/>
            <p:nvPr/>
          </p:nvSpPr>
          <p:spPr>
            <a:xfrm>
              <a:off x="8948468" y="2047336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136E482-3BD5-CDE9-67C6-504DA072C8E8}"/>
                </a:ext>
              </a:extLst>
            </p:cNvPr>
            <p:cNvSpPr/>
            <p:nvPr/>
          </p:nvSpPr>
          <p:spPr>
            <a:xfrm>
              <a:off x="8563155" y="2648931"/>
              <a:ext cx="385313" cy="3163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42758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2D37A-DCE8-9FC3-8CC7-B591C87A5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BBCD0-C6DD-D348-5911-072787FDD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Branch fraction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1535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altLang="zh-CN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1520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16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sz="2000" b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sym typeface="+mn-lt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+mn-lt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4536FF03-9FF0-375D-95DF-83DECA405BD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5843966"/>
                  </p:ext>
                </p:extLst>
              </p:nvPr>
            </p:nvGraphicFramePr>
            <p:xfrm>
              <a:off x="0" y="1102026"/>
              <a:ext cx="12192000" cy="5755974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1977663">
                      <a:extLst>
                        <a:ext uri="{9D8B030D-6E8A-4147-A177-3AD203B41FA5}">
                          <a16:colId xmlns:a16="http://schemas.microsoft.com/office/drawing/2014/main" val="204109490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361665755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222795597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54380089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767701749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113933972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3613804173"/>
                        </a:ext>
                      </a:extLst>
                    </a:gridCol>
                    <a:gridCol w="1459191">
                      <a:extLst>
                        <a:ext uri="{9D8B030D-6E8A-4147-A177-3AD203B41FA5}">
                          <a16:colId xmlns:a16="http://schemas.microsoft.com/office/drawing/2014/main" val="2105676157"/>
                        </a:ext>
                      </a:extLst>
                    </a:gridCol>
                  </a:tblGrid>
                  <a:tr h="80154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35833" t="-758" r="-60000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36820" t="-758" r="-50251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35417" t="-758" r="-400417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37238" t="-758" r="-3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37238" t="-758" r="-202092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34583" t="-758" r="-101250" b="-6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7657" t="-758" r="-1674" b="-6181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284328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114655" r="-518519" b="-6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/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905040257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214655" r="-518519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0.132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8836224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314655" r="-518519" b="-4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336387159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414655" r="-51851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898266151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510256" r="-518519" b="-2008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0.020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0.172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2647345768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615517" r="-518519" b="-10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0.005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0.002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-0.003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0.129</a:t>
                          </a:r>
                          <a:endParaRPr lang="zh-CN" altLang="en-US" sz="2400" b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extLst>
                      <a:ext uri="{0D108BD9-81ED-4DB2-BD59-A6C34878D82A}">
                        <a16:rowId xmlns:a16="http://schemas.microsoft.com/office/drawing/2014/main" val="1369981112"/>
                      </a:ext>
                    </a:extLst>
                  </a:tr>
                  <a:tr h="70777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17" t="-715517" r="-518519" b="-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0.010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-0.031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0.048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-0.011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0.064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-0.017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400" b="0" dirty="0">
                              <a:latin typeface="Times New Roman" panose="020206030504050203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0.390</a:t>
                          </a:r>
                          <a:endParaRPr lang="zh-CN" altLang="en-US" sz="24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1895548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2273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683C4-DB47-9D2B-FADA-C20E23E35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A776AC-0A64-B273-7286-E894AD0DD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</a:rPr>
              <a:t>Systematic Uncertainties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𝜓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3686</m:t>
                                    </m:r>
                                  </m:e>
                                </m:d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→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𝑝</m:t>
                                </m:r>
                                <m:sSup>
                                  <m:sSup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  <m:acc>
                                  <m:accPr>
                                    <m:chr m:val="̅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Λ</m:t>
                                    </m:r>
                                  </m:e>
                                </m:acc>
                                <m:r>
                                  <a:rPr lang="zh-CN" altLang="en-US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𝜂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  <m:r>
                                  <a:rPr lang="en-US" altLang="zh-CN" b="0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</m:t>
                                </m:r>
                              </m:oMath>
                            </m:oMathPara>
                          </a14:m>
                          <a:endParaRPr lang="en-US" altLang="zh-CN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2F4AEB74-DF1A-9905-D576-54FE62676C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38746197"/>
                  </p:ext>
                </p:extLst>
              </p:nvPr>
            </p:nvGraphicFramePr>
            <p:xfrm>
              <a:off x="499577" y="1599427"/>
              <a:ext cx="5492906" cy="435395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816832">
                      <a:extLst>
                        <a:ext uri="{9D8B030D-6E8A-4147-A177-3AD203B41FA5}">
                          <a16:colId xmlns:a16="http://schemas.microsoft.com/office/drawing/2014/main" val="681763113"/>
                        </a:ext>
                      </a:extLst>
                    </a:gridCol>
                    <a:gridCol w="2676074">
                      <a:extLst>
                        <a:ext uri="{9D8B030D-6E8A-4147-A177-3AD203B41FA5}">
                          <a16:colId xmlns:a16="http://schemas.microsoft.com/office/drawing/2014/main" val="401871323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Source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05455" t="-9836" r="-455" b="-109508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1745304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Tracking and photon reconstruction efficiencies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6.0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306114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PID efficiency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4.0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05748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Λ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 reconstruction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2.0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567573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a:t>Kinematic fit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4.5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64551334"/>
                      </a:ext>
                    </a:extLst>
                  </a:tr>
                  <a:tr h="418164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Mass window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1947752"/>
                      </a:ext>
                    </a:extLst>
                  </a:tr>
                  <a:tr h="43059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MC statistics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&lt;0.1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96011881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algn="l" defTabSz="914400" rtl="0" eaLnBrk="1" latinLnBrk="0" hangingPunct="1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N_</a:t>
                          </a:r>
                          <a:r>
                            <a:rPr lang="el-GR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ψ</a:t>
                          </a:r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3686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0.5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041836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Intermediate Branch fraction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427784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800" kern="12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a:t>…………</a:t>
                          </a:r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800" kern="12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1643080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/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Tracking and photon reconstruction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kaon;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0.5%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per photon;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PID :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proton(anti-proton);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per kaon;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Λ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reconstruction : The uncertainties due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>
                        <a:latin typeface="Cambria Math" panose="02040503050406030204" pitchFamily="18" charset="0"/>
                      </a:rPr>
                      <m:t>Λ</m:t>
                    </m:r>
                    <m:r>
                      <a:rPr lang="el-GR" altLang="zh-C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 secondary vertex fits are determined to be </a:t>
                </a:r>
                <a:r>
                  <a:rPr lang="en-US" altLang="zh-CN" dirty="0">
                    <a:solidFill>
                      <a:srgbClr val="0070C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1.0%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each;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Kinematic fit : The difference in MC efficiency between before and after the helix parameters correction is taken as the systematic uncertainty;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MC statistics :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/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 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, in which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∆𝜖 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=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(1 − </a:t>
                </a:r>
                <a:r>
                  <a:rPr lang="zh-CN" altLang="en-US" dirty="0">
                    <a:latin typeface="微软雅黑" panose="020B0503020204020204" charset="-122"/>
                    <a:ea typeface="微软雅黑" panose="020B0503020204020204" charset="-122"/>
                  </a:rPr>
                  <a:t>𝜖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)/N;</a:t>
                </a:r>
              </a:p>
              <a:p>
                <a:pPr marL="342900" indent="-342900">
                  <a:lnSpc>
                    <a:spcPct val="114000"/>
                  </a:lnSpc>
                  <a:buAutoNum type="arabicPeriod"/>
                </a:pP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N_</a:t>
                </a:r>
                <a:r>
                  <a:rPr lang="el-GR" altLang="zh-CN" dirty="0">
                    <a:latin typeface="微软雅黑" panose="020B0503020204020204" charset="-122"/>
                    <a:ea typeface="微软雅黑" panose="020B0503020204020204" charset="-122"/>
                  </a:rPr>
                  <a:t>ψ3686</a:t>
                </a:r>
                <a:r>
                  <a:rPr lang="en-US" altLang="zh-CN" dirty="0">
                    <a:latin typeface="微软雅黑" panose="020B0503020204020204" charset="-122"/>
                    <a:ea typeface="微软雅黑" panose="020B0503020204020204" charset="-122"/>
                  </a:rPr>
                  <a:t> : The total number of ψ(3686) events is determined with inclusive hadronic ψ(3686) decays and its uncertainty is 0.5%.</a:t>
                </a:r>
              </a:p>
              <a:p>
                <a:pPr marL="342900" indent="-342900">
                  <a:buAutoNum type="arabicPeriod"/>
                </a:pPr>
                <a:endParaRPr lang="zh-CN" altLang="en-US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8FC0BA33-D896-F2A7-E381-92401EB2C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1277" y="1338000"/>
                <a:ext cx="5618669" cy="5106847"/>
              </a:xfrm>
              <a:prstGeom prst="rect">
                <a:avLst/>
              </a:prstGeom>
              <a:blipFill>
                <a:blip r:embed="rId4"/>
                <a:stretch>
                  <a:fillRect l="-1085" t="-835" r="-14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D2687-50AE-C1FD-BAB8-2324957D5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E277D-3791-F295-72D1-B7609C53A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A199861-27F8-E36E-BEAE-67F5B8BDC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994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03DA4A-29E8-A190-13D8-760A9923B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A7526F-14D1-06B9-BEC7-40B545EDE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99994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BC862D-AF5F-D9A5-AD0D-D259D35CE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79994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A680032-6E8B-9D30-56E8-32BB172394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99994"/>
            <a:ext cx="3840000" cy="288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C7AEBBA-ECC1-E77F-E539-71599B98B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7999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94D8C322-3983-20BB-E5D5-BF2DAFE5BF91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881EE38A-0E51-83D1-F6F4-96627298A87D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162D6E6A-D1CC-C4ED-725C-C7C3E348FB45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512C251F-15DF-8004-BE1E-9F111E91D354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D375A96E-B790-EFB6-384A-EE2FCC6C47E0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F3578AC7-7DCC-9051-7B85-579BE3A3B6CC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/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7AC602C1-A691-196E-1C18-280CE8832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5404" y="1497812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FB38502C-1F53-F4BF-52A3-A5B00FFDD855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60387" y="1867144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/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3BCBF35C-E4E9-F12F-64E3-5C24235C6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028" y="4197767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02D5A62C-BEFA-0834-528F-CF2702FB8A9F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555577" y="4567099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7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28E3D-6C62-5308-E714-71146A0F9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9A60C72-DF49-4BFA-4EB7-10BC16086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3779994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0C04C3-C7C1-E5A4-656E-CF4332FE7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00" y="947146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70E67D-B8D6-4CDB-1F37-E0AB9A45B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9994"/>
            <a:ext cx="3840000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125CDE-BB50-DE2A-BE16-71477D46B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146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EA3CD1E7-4204-B1B0-7159-F21E5D40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98E889E1-27D2-58AF-A805-4BC22036FA39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C654FB0-B0F3-CA3F-962B-E341F0013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635DB11-0ECC-6CF6-9A15-2670B63500CA}"/>
                  </a:ext>
                </a:extLst>
              </p:cNvPr>
              <p:cNvSpPr txBox="1"/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535515D5-A9FF-710E-D8AC-501FD3CE9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065" y="1605080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B14462E4-92A0-5C63-FC26-FEA24403455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F81FCFAC-8C72-4886-79DC-3A3F2D632930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1621766" y="1974412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CFAB0D4-C187-589C-97D9-9E4BE3DA2EE5}"/>
                  </a:ext>
                </a:extLst>
              </p:cNvPr>
              <p:cNvSpPr txBox="1"/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59F90FA-6C20-253E-DD37-6359BB8C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61" y="1498389"/>
                <a:ext cx="999226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605C5D38-69CA-4BBD-652A-009D150F3B3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685177" y="1867721"/>
            <a:ext cx="235597" cy="96657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66A80C34-6C04-6B06-4950-4C3A99FC7068}"/>
                  </a:ext>
                </a:extLst>
              </p:cNvPr>
              <p:cNvSpPr txBox="1"/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12004A02-A87A-943E-2D23-D78DBAB31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356" y="2000972"/>
                <a:ext cx="999226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C0D4C63C-E9F5-901A-BFAB-F21021A862D0}"/>
              </a:ext>
            </a:extLst>
          </p:cNvPr>
          <p:cNvCxnSpPr>
            <a:cxnSpLocks/>
            <a:stCxn id="45" idx="2"/>
          </p:cNvCxnSpPr>
          <p:nvPr/>
        </p:nvCxnSpPr>
        <p:spPr>
          <a:xfrm flipH="1">
            <a:off x="1983356" y="2370304"/>
            <a:ext cx="499613" cy="33551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CE6C1F12-6ECA-4D1F-EEDB-48734E712597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D860FDFC-31B1-7008-4B76-09BE5B179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8D614F08-C5AB-19E9-5D61-623615D11D23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69C9D0F-E6AC-C444-D387-D827C1E02D6A}"/>
                  </a:ext>
                </a:extLst>
              </p:cNvPr>
              <p:cNvSpPr txBox="1"/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5165F83-C572-37EB-DD27-43329AF42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404" y="4669216"/>
                <a:ext cx="1035170" cy="36990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407D7500-7CD2-045C-11F6-CC73172CE738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1242204" y="5039125"/>
            <a:ext cx="1090785" cy="4408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/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72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AAF706BC-60D2-A580-8B2C-1101BB173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544" y="1610556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35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CCB1ADD5-FFBC-5DB2-F564-1F8293035671}"/>
              </a:ext>
            </a:extLst>
          </p:cNvPr>
          <p:cNvCxnSpPr>
            <a:cxnSpLocks/>
            <a:stCxn id="59" idx="2"/>
          </p:cNvCxnSpPr>
          <p:nvPr/>
        </p:nvCxnSpPr>
        <p:spPr>
          <a:xfrm flipH="1">
            <a:off x="5218527" y="1979888"/>
            <a:ext cx="912602" cy="8113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/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1895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CB89F5E7-158E-7FD2-286D-F4DD15861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928" y="4335281"/>
                <a:ext cx="1035170" cy="369332"/>
              </a:xfrm>
              <a:prstGeom prst="rect">
                <a:avLst/>
              </a:prstGeom>
              <a:blipFill>
                <a:blip r:embed="rId16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直接箭头连接符 61">
            <a:extLst>
              <a:ext uri="{FF2B5EF4-FFF2-40B4-BE49-F238E27FC236}">
                <a16:creationId xmlns:a16="http://schemas.microsoft.com/office/drawing/2014/main" id="{8054FA8F-FCC2-1D20-4C69-3E062767DD3A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5472477" y="4704613"/>
            <a:ext cx="704036" cy="86179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B39FC985-4D96-E2BC-6BEA-BCFA208067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947146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8C56189-E773-033A-F153-91D29DD1C1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0" y="3775162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/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622CA721-145B-7D7B-4CA4-5D4E0B5FB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8527" y="1317742"/>
                <a:ext cx="1035170" cy="369332"/>
              </a:xfrm>
              <a:prstGeom prst="rect">
                <a:avLst/>
              </a:prstGeom>
              <a:blipFill>
                <a:blip r:embed="rId19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9E6479E1-45B9-6569-9929-396E8230EE8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4540992" y="1687074"/>
            <a:ext cx="1195120" cy="9887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A08DF-B774-BE55-1B32-99AA2B2A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2CD456-4704-7689-479F-BF7BA8BE1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results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850E12D-6D3D-C1BA-2BF7-3882B3A25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371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DF2C5A-7752-C185-4CEF-EE7CF838DD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5371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003FBA4-68C8-32BC-958F-486C83490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875371"/>
            <a:ext cx="3840000" cy="28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B66B674-FC37-DD52-F66F-9B010B65D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755371"/>
            <a:ext cx="3840000" cy="288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341FCB1-2BFE-7291-3437-3A53CA1DD3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875371"/>
            <a:ext cx="384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FD181D-A836-5EC8-DB0F-C030C4E2B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755371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/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249F0BC-A176-93F9-BFAD-FFAF73205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130" y="1235748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/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EB4C9ED9-75B0-200B-D41E-1521C09DA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0288" y="192206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E827F9B-05D2-2DA7-3CB4-8F432F804B31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966158" y="1605080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FEB7E6A0-CDB8-D468-9F24-80D51256A821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1621766" y="2291393"/>
            <a:ext cx="828135" cy="3252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/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BA5820A9-1BF7-7450-AC55-56D7802E5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92" y="4248181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5270A458-2A80-6616-CD07-6A87799F9678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802975" y="4618090"/>
            <a:ext cx="912602" cy="8108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/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FB555D4D-132B-F5E2-87CE-43A713E72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399" y="4564291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874952D-C87C-43C2-6E00-1F39D62787F0}"/>
              </a:ext>
            </a:extLst>
          </p:cNvPr>
          <p:cNvCxnSpPr>
            <a:cxnSpLocks/>
            <a:stCxn id="31" idx="2"/>
          </p:cNvCxnSpPr>
          <p:nvPr/>
        </p:nvCxnSpPr>
        <p:spPr>
          <a:xfrm flipH="1">
            <a:off x="1197992" y="4934200"/>
            <a:ext cx="1197992" cy="4720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/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0495B3E5-FF7A-3EAF-B25E-28BF3A700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726" y="1338679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EC65640A-1800-27F3-B8B9-3987004C69F9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5078083" y="1708011"/>
            <a:ext cx="1063228" cy="73038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/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E881322E-35B1-9560-9407-D8D50BAB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854" y="1433216"/>
                <a:ext cx="99922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3ED04C09-21D8-E900-37FE-4B773B297BEB}"/>
              </a:ext>
            </a:extLst>
          </p:cNvPr>
          <p:cNvCxnSpPr>
            <a:cxnSpLocks/>
            <a:stCxn id="43" idx="2"/>
          </p:cNvCxnSpPr>
          <p:nvPr/>
        </p:nvCxnSpPr>
        <p:spPr>
          <a:xfrm flipH="1">
            <a:off x="1268442" y="1802548"/>
            <a:ext cx="1033025" cy="9256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6D205-2545-34B8-0FD3-C34469DE6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B1F5A-0121-277B-3C64-B0DCC937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baseline solution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8D476E7-9883-C392-66E9-AD0B32972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301"/>
            <a:ext cx="3840000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E8691E-A857-E722-603C-0134E7050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4024"/>
            <a:ext cx="3840000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812C0D-21F5-5EB4-7C8F-FB8AE312C8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943301"/>
            <a:ext cx="3840000" cy="288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B797DE-9EB8-21D6-6199-EF9D9A3460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3894024"/>
            <a:ext cx="3840000" cy="288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FFF6927-093E-D507-C05A-596ED80B17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943301"/>
            <a:ext cx="3840000" cy="28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EBE0CE9-8E24-4DD7-0538-9268C9B4B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00" y="3894024"/>
            <a:ext cx="3840000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4B0F9-D9B2-C9CA-F209-3ABD2090BF58}"/>
                  </a:ext>
                </a:extLst>
              </p:cNvPr>
              <p:cNvSpPr txBox="1"/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B54B0F9-D9B2-C9CA-F209-3ABD2090B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9F0920-072F-8E93-C117-1E5FD6B4B917}"/>
                  </a:ext>
                </a:extLst>
              </p:cNvPr>
              <p:cNvSpPr txBox="1"/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6D9F0920-072F-8E93-C117-1E5FD6B4B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124130D-3FCE-130C-E7C4-FAB3596C9441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76805" y="167765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2A26047C-023C-A3F5-1091-F2ADA5CFE383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632413" y="2046983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8435634-65B8-609D-75F5-1DA72D5C8756}"/>
                  </a:ext>
                </a:extLst>
              </p:cNvPr>
              <p:cNvSpPr txBox="1"/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68435634-65B8-609D-75F5-1DA72D5C8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7C78D36F-0A8C-2212-1EEC-B3B72AD062C4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819538" y="4690661"/>
            <a:ext cx="906686" cy="7620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A75B747-2601-FF4A-E49B-205714B1179D}"/>
                  </a:ext>
                </a:extLst>
              </p:cNvPr>
              <p:cNvSpPr txBox="1"/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0A75B747-2601-FF4A-E49B-205714B11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F693BB9F-8D91-E8FA-B059-F66789455EE3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1208639" y="5111696"/>
            <a:ext cx="1134997" cy="66067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F8ADC99-0313-09EB-19FE-28E1862AB2B5}"/>
                  </a:ext>
                </a:extLst>
              </p:cNvPr>
              <p:cNvSpPr txBox="1"/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CF8ADC99-0313-09EB-19FE-28E1862AB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FCAAE861-F88F-5582-9196-27D2214E90F0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061583" y="2258209"/>
            <a:ext cx="1164666" cy="2527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1902D2E-0E20-D528-A3B2-55F87CF35BA5}"/>
                  </a:ext>
                </a:extLst>
              </p:cNvPr>
              <p:cNvSpPr txBox="1"/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D1902D2E-0E20-D528-A3B2-55F87CF35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blipFill>
                <a:blip r:embed="rId14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3579E1B6-7AEF-476D-D0F3-EFFB0AC1F047}"/>
              </a:ext>
            </a:extLst>
          </p:cNvPr>
          <p:cNvCxnSpPr>
            <a:cxnSpLocks/>
          </p:cNvCxnSpPr>
          <p:nvPr/>
        </p:nvCxnSpPr>
        <p:spPr>
          <a:xfrm flipH="1">
            <a:off x="4665680" y="1800753"/>
            <a:ext cx="1399112" cy="6771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92ACA-0462-9EAB-E763-9958F7ECCDB2}"/>
                  </a:ext>
                </a:extLst>
              </p:cNvPr>
              <p:cNvSpPr txBox="1"/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1ED92ACA-0462-9EAB-E763-9958F7ECC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D6965083-1B19-442E-A17C-49D5C94C7F5E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581331" y="4858935"/>
            <a:ext cx="1682134" cy="70211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4FA709-04C7-C1D5-C037-532930B8386C}"/>
                  </a:ext>
                </a:extLst>
              </p:cNvPr>
              <p:cNvSpPr txBox="1"/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E4FA709-04C7-C1D5-C037-532930B83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9579B51B-2BAC-8A4F-BA1C-82DC0EB389F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28422" y="193070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9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C0FCF-F60E-FB62-71D3-D6FE6B326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11E86BF-ABB8-D2FD-3CB0-90D3E873A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" y="855454"/>
            <a:ext cx="3840000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1917F9-4F34-0689-AE98-B06C3B9F3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" y="3892682"/>
            <a:ext cx="3840000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859059E-BE47-8A86-E72C-0E748F6B7F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8" y="855454"/>
            <a:ext cx="3840000" cy="288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D04875F-FCE9-2F7F-DD35-34028F2BB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98" y="3892682"/>
            <a:ext cx="3840000" cy="28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5A6E8E6-2107-0A12-B7C0-DAC180F97C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1" y="855454"/>
            <a:ext cx="3840000" cy="288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B734318-427C-B688-471B-F445A4054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21" y="3740303"/>
            <a:ext cx="3840000" cy="2880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AACE8CD-E91E-92F8-00AE-45C81F024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F346FF2-9A42-C4F7-F827-00E9524318E4}"/>
                  </a:ext>
                </a:extLst>
              </p:cNvPr>
              <p:cNvSpPr txBox="1"/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1520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F346FF2-9A42-C4F7-F827-00E952431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777" y="1308319"/>
                <a:ext cx="99922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14803FC-D02E-742C-56E0-CF8149BF940A}"/>
                  </a:ext>
                </a:extLst>
              </p:cNvPr>
              <p:cNvSpPr txBox="1"/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14803FC-D02E-742C-56E0-CF8149BF9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712" y="1677651"/>
                <a:ext cx="999226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C338AF8F-4A90-C694-5F92-65498C7BB2C8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976805" y="167765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66DC60BE-0188-8548-BF45-CE270D159814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632413" y="2046983"/>
            <a:ext cx="329912" cy="64226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A57A892-5838-EB60-4FDB-1BC5EBBDE337}"/>
                  </a:ext>
                </a:extLst>
              </p:cNvPr>
              <p:cNvSpPr txBox="1"/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EA57A892-5838-EB60-4FDB-1BC5EBBDE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639" y="4320752"/>
                <a:ext cx="1035170" cy="36990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5C2A260E-E741-5E24-1BD6-C0605592B089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789214" y="4690661"/>
            <a:ext cx="937010" cy="85902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EB23372-C957-556C-511E-1AC744E312B2}"/>
                  </a:ext>
                </a:extLst>
              </p:cNvPr>
              <p:cNvSpPr txBox="1"/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acc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80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EB23372-C957-556C-511E-1AC744E31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6051" y="4741787"/>
                <a:ext cx="1035170" cy="36990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D159918E-FC8D-EDBB-B9CE-8AF13B8082F3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887215" y="5111696"/>
            <a:ext cx="1456421" cy="5893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8FECA6F-F656-5680-F12F-3BEE131A86B1}"/>
                  </a:ext>
                </a:extLst>
              </p:cNvPr>
              <p:cNvSpPr txBox="1"/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88FECA6F-F656-5680-F12F-3BEE131A86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8664" y="1888877"/>
                <a:ext cx="1035170" cy="369332"/>
              </a:xfrm>
              <a:prstGeom prst="rect">
                <a:avLst/>
              </a:prstGeom>
              <a:blipFill>
                <a:blip r:embed="rId13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B7B965B1-548D-EB2A-6351-45983D60CEA9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5061583" y="2258209"/>
            <a:ext cx="1164666" cy="25276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B552B5A-55D5-D1A5-4DDB-580C917ECAEF}"/>
                  </a:ext>
                </a:extLst>
              </p:cNvPr>
              <p:cNvSpPr txBox="1"/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1535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3B552B5A-55D5-D1A5-4DDB-580C917ECA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7207" y="1431421"/>
                <a:ext cx="1035170" cy="369332"/>
              </a:xfrm>
              <a:prstGeom prst="rect">
                <a:avLst/>
              </a:prstGeom>
              <a:blipFill>
                <a:blip r:embed="rId14"/>
                <a:stretch>
                  <a:fillRect r="-4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8996AC4-7FD5-5779-6C97-EE20FC42A070}"/>
              </a:ext>
            </a:extLst>
          </p:cNvPr>
          <p:cNvCxnSpPr>
            <a:cxnSpLocks/>
          </p:cNvCxnSpPr>
          <p:nvPr/>
        </p:nvCxnSpPr>
        <p:spPr>
          <a:xfrm flipH="1">
            <a:off x="4665680" y="1800753"/>
            <a:ext cx="1399112" cy="6771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5001C9-B08D-230E-F5C6-CC688208B139}"/>
                  </a:ext>
                </a:extLst>
              </p:cNvPr>
              <p:cNvSpPr txBox="1"/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l-GR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F5001C9-B08D-230E-F5C6-CC688208B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880" y="4489603"/>
                <a:ext cx="1035170" cy="369332"/>
              </a:xfrm>
              <a:prstGeom prst="rect">
                <a:avLst/>
              </a:prstGeom>
              <a:blipFill>
                <a:blip r:embed="rId15"/>
                <a:stretch>
                  <a:fillRect r="-4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E6A1823E-847B-AD9C-4F35-1852845A0979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4562669" y="4858935"/>
            <a:ext cx="1700796" cy="7674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72FF0C-4BF5-052A-69D1-D896021FE242}"/>
                  </a:ext>
                </a:extLst>
              </p:cNvPr>
              <p:cNvSpPr txBox="1"/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sz="18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l-GR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CN" sz="1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altLang="zh-CN" sz="1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B172FF0C-4BF5-052A-69D1-D896021FE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394" y="1561369"/>
                <a:ext cx="999226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F006B01C-3944-82B2-1C3C-96C6158FF2A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28422" y="1930701"/>
            <a:ext cx="517585" cy="8333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9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EAB3C-DF4B-6197-1366-164FD501F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9D7BA-0F76-48E7-D7B9-EB5EEAC8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629"/>
            <a:ext cx="10515600" cy="832640"/>
          </a:xfrm>
        </p:spPr>
        <p:txBody>
          <a:bodyPr/>
          <a:lstStyle/>
          <a:p>
            <a:pPr algn="ctr"/>
            <a:r>
              <a:rPr lang="en-US" altLang="zh-CN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PWA float mass and width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041DB1D-5D38-C8DB-A383-0FB74E51B1C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806772" y="1721413"/>
              <a:ext cx="10578456" cy="367778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52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67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1.670 - 1.678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altLang="zh-CN" sz="2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  <m:d>
                                  <m:dPr>
                                    <m:ctrlPr>
                                      <a:rPr lang="el-GR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altLang="zh-CN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80</m:t>
                                    </m:r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 – 1.850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0.150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250443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(1535)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0.075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p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(1650)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1.635 – 1.665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1.656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28784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>
                <a:extLst>
                  <a:ext uri="{FF2B5EF4-FFF2-40B4-BE49-F238E27FC236}">
                    <a16:creationId xmlns:a16="http://schemas.microsoft.com/office/drawing/2014/main" id="{D041DB1D-5D38-C8DB-A383-0FB74E51B1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28058147"/>
                  </p:ext>
                </p:extLst>
              </p:nvPr>
            </p:nvGraphicFramePr>
            <p:xfrm>
              <a:off x="806772" y="1721413"/>
              <a:ext cx="10578456" cy="3677786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1763076">
                      <a:extLst>
                        <a:ext uri="{9D8B030D-6E8A-4147-A177-3AD203B41FA5}">
                          <a16:colId xmlns:a16="http://schemas.microsoft.com/office/drawing/2014/main" val="683248761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287345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818910392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336095173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1422589528"/>
                        </a:ext>
                      </a:extLst>
                    </a:gridCol>
                    <a:gridCol w="1763076">
                      <a:extLst>
                        <a:ext uri="{9D8B030D-6E8A-4147-A177-3AD203B41FA5}">
                          <a16:colId xmlns:a16="http://schemas.microsoft.com/office/drawing/2014/main" val="2864075344"/>
                        </a:ext>
                      </a:extLst>
                    </a:gridCol>
                  </a:tblGrid>
                  <a:tr h="5253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Resonance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PDG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PDG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mass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Fit width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kern="1200" dirty="0">
                              <a:solidFill>
                                <a:schemeClr val="lt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Backup</a:t>
                          </a:r>
                          <a:endParaRPr lang="zh-CN" altLang="en-US" sz="2000" b="1" kern="1200" dirty="0">
                            <a:solidFill>
                              <a:schemeClr val="lt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B w="38100" cmpd="sng"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303241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100000" r="-501384" b="-5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1.4051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0.0505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75480228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202326" r="-501384" b="-4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1.51942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0.01573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R w="12700" cmpd="sng">
                          <a:noFill/>
                        </a:lnR>
                        <a:lnTlToB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Fixed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778242301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302326" r="-501384" b="-3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1.670 - 1.678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0.025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1.676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0.035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T w="12700" cmpd="sng">
                          <a:noFill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56973128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02326" r="-501384" b="-2093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 – 1.850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0.150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1.750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0.250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15250443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496552" r="-501384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1.515 – 1.545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0.125 – 0.175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1.534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0.073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0.025 – 0.075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72034846"/>
                      </a:ext>
                    </a:extLst>
                  </a:tr>
                  <a:tr h="52539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46" t="-603488" r="-501384" b="-81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1.635 – 1.665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0.100 – </a:t>
                          </a:r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Cambria Math" panose="02040503050406030204" pitchFamily="18" charset="0"/>
                            </a:rPr>
                            <a:t>1.656</a:t>
                          </a:r>
                          <a:endParaRPr lang="zh-CN" altLang="en-US" sz="2000" dirty="0"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a:t>0.150</a:t>
                          </a:r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828784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1015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0DA0-2A7E-67D1-C8D0-442F60E1C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682E67-D44F-649B-322E-7E2351149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Next  to do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CAD6FD-EF5C-4992-8F56-77C68A7E6AA6}"/>
              </a:ext>
            </a:extLst>
          </p:cNvPr>
          <p:cNvSpPr txBox="1"/>
          <p:nvPr/>
        </p:nvSpPr>
        <p:spPr>
          <a:xfrm>
            <a:off x="838199" y="1907524"/>
            <a:ext cx="998926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Estimate systematic uncertainties;</a:t>
            </a:r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Check and renew </a:t>
            </a:r>
            <a:r>
              <a:rPr lang="en-US" altLang="zh-CN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pwa</a:t>
            </a:r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 results.</a:t>
            </a:r>
          </a:p>
        </p:txBody>
      </p:sp>
    </p:spTree>
    <p:extLst>
      <p:ext uri="{BB962C8B-B14F-4D97-AF65-F5344CB8AC3E}">
        <p14:creationId xmlns:p14="http://schemas.microsoft.com/office/powerpoint/2010/main" val="2471888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26BCB-D860-CED8-C940-052564691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ED090D-03DF-AA1A-EFDA-FCA08382F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Initial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</p:spPr>
            <p:txBody>
              <a:bodyPr>
                <a:normAutofit fontScale="55000" lnSpcReduction="20000"/>
              </a:bodyPr>
              <a:lstStyle/>
              <a:p>
                <a:pPr marL="514350" indent="-51435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Charged tracks: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No vertex constraint (from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  <a:endParaRPr kumimoji="0" lang="en-US" altLang="zh-CN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en-US" altLang="zh-CN" sz="2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𝑉</m:t>
                            </m:r>
                          </m:e>
                          <m:sub>
                            <m:r>
                              <a:rPr kumimoji="0" lang="en-US" altLang="zh-CN" sz="2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𝑥𝑦</m:t>
                            </m:r>
                          </m:sub>
                        </m:sSub>
                      </m:e>
                    </m:d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&lt;1 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𝑐𝑚</m:t>
                    </m:r>
                    <m:r>
                      <a:rPr kumimoji="0" lang="en-US" altLang="zh-CN" sz="2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altLang="zh-CN" sz="2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 </m:t>
                    </m:r>
                    <m:r>
                      <a:rPr lang="en-US" altLang="zh-CN" sz="2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(not 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decay)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&lt;0.93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  <m:r>
                      <a:rPr lang="en-US" altLang="zh-CN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PID: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1,  </m:t>
                    </m:r>
                    <m:sSub>
                      <m:sSubPr>
                        <m:ctrlP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sub>
                    </m:sSub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≥1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tracks are assigned to the particle type with the highest confidence level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Good photons: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𝑇𝐷𝐶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≤14</m:t>
                    </m:r>
                  </m:oMath>
                </a14:m>
                <a:endParaRPr lang="en-US" altLang="zh-CN" sz="2600" b="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Barrel: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&gt;25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&lt;0.8</m:t>
                    </m:r>
                  </m:oMath>
                </a14:m>
                <a:endParaRPr lang="en-US" altLang="zh-CN" sz="26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70000"/>
                  </a:lnSpc>
                  <a:spcBef>
                    <a:spcPts val="0"/>
                  </a:spcBef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End cap: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&gt;50 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𝑀𝑒𝑉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 0.86&lt;</m:t>
                    </m:r>
                    <m:d>
                      <m:dPr>
                        <m:begChr m:val="|"/>
                        <m:endChr m:val="|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𝑐𝑜𝑠</m:t>
                        </m:r>
                        <m:r>
                          <a:rPr lang="zh-CN" altLang="en-US" sz="26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&lt;0.92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zh-CN" altLang="en-US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sz="26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altLang="zh-CN" sz="2600" dirty="0">
                  <a:solidFill>
                    <a:prstClr val="black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l-GR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𝜦</m:t>
                        </m:r>
                      </m:e>
                    </m:acc>
                    <m:r>
                      <a:rPr lang="en-US" altLang="zh-CN" sz="2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l-GR" altLang="zh-CN" sz="2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𝜦</m:t>
                    </m:r>
                  </m:oMath>
                </a14:m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reconstruction: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Combining pairs of oppositely charged tracks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n-US" altLang="zh-CN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zh-CN" altLang="en-US" sz="2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2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altLang="zh-CN" sz="2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mass hypotheses satisfying a secondary vertex constraint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Vertex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pair is fitted to a common vertex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eriod"/>
                </a:pPr>
                <a:r>
                  <a:rPr lang="en-US" altLang="zh-CN" sz="26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Kinematic fit: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4-momentum conservation </a:t>
                </a:r>
                <a:r>
                  <a:rPr lang="en-US" altLang="zh-CN" sz="2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constrsint</a:t>
                </a:r>
                <a:r>
                  <a:rPr lang="en-US" altLang="zh-CN" sz="26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(4C) kinematic fit under hypothesis of </a:t>
                </a:r>
                <a14:m>
                  <m:oMath xmlns:m="http://schemas.openxmlformats.org/officeDocument/2006/math"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3686</m:t>
                        </m:r>
                      </m:e>
                    </m:d>
                    <m:r>
                      <a:rPr lang="en-US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altLang="zh-CN" sz="2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</m:acc>
                    <m:r>
                      <a:rPr lang="zh-CN" altLang="en-US" sz="26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  <m:r>
                      <a:rPr lang="en-US" altLang="zh-CN" sz="2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acc>
                    <m:sSup>
                      <m:sSupPr>
                        <m:ctrlP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2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m:rPr>
                        <m:sty m:val="p"/>
                      </m:rPr>
                      <a:rPr lang="el-GR" altLang="zh-CN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Λ</m:t>
                    </m:r>
                    <m:r>
                      <a:rPr lang="zh-CN" altLang="el-GR" sz="2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𝜂</m:t>
                    </m:r>
                  </m:oMath>
                </a14:m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F61E2C2-E443-9CAC-AE4C-0477890532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5621" y="1116996"/>
                <a:ext cx="11220758" cy="5554099"/>
              </a:xfrm>
              <a:blipFill>
                <a:blip r:embed="rId3"/>
                <a:stretch>
                  <a:fillRect l="-109" t="-9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870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03E4F-8853-6993-EB21-3BA63978C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7B71BF-61EB-93E7-9DC7-99F424B0C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D86E4F-2243-1C63-DFD6-A5631BE9C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" y="1632243"/>
            <a:ext cx="3950520" cy="2855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A3B9AC-4F8B-A6B1-2E7D-69AB9F566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47" y="1665537"/>
            <a:ext cx="4057676" cy="28912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57B8E-79C1-BF63-551A-363C28395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10" y="1629181"/>
            <a:ext cx="4045112" cy="2906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/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𝟓𝟐𝟑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 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𝟓𝟔𝟖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38C2F46C-293F-251F-C91C-CC4F99724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95" y="4792215"/>
                <a:ext cx="3950520" cy="49500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/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𝟏𝟎𝟔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acc>
                            <m:accPr>
                              <m:chr m:val="̅"/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2400" b="1" i="1" smtClean="0"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</m:e>
                          </m:acc>
                        </m:sub>
                      </m:sSub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𝟏𝟐𝟓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8DBC2129-6247-9D8D-AB30-F704B4E90A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641" y="4782981"/>
                <a:ext cx="4045111" cy="504241"/>
              </a:xfrm>
              <a:prstGeom prst="rect">
                <a:avLst/>
              </a:prstGeom>
              <a:blipFill>
                <a:blip r:embed="rId7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/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1" i="0" smtClean="0">
                          <a:latin typeface="Cambria Math" panose="02040503050406030204" pitchFamily="18" charset="0"/>
                        </a:rPr>
                        <m:t>𝐨𝐫</m:t>
                      </m:r>
                    </m:oMath>
                  </m:oMathPara>
                </a14:m>
                <a:endParaRPr lang="en-US" altLang="zh-CN" sz="2400" b="1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400" b="1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zh-CN" altLang="en-US" sz="2400" b="1" i="1">
                              <a:latin typeface="Cambria Math" panose="02040503050406030204" pitchFamily="18" charset="0"/>
                            </a:rPr>
                            <m:t>𝜼</m:t>
                          </m:r>
                        </m:sub>
                        <m:sup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𝒓𝒆𝒄</m:t>
                          </m:r>
                        </m:sup>
                      </m:sSub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𝟏𝟏𝟒</m:t>
                      </m:r>
                    </m:oMath>
                  </m:oMathPara>
                </a14:m>
                <a:endParaRPr lang="en-US" altLang="zh-CN" sz="2400" b="1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5CCB23F-2423-75F0-E664-728DF21B9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1631" y="4782981"/>
                <a:ext cx="2940513" cy="897682"/>
              </a:xfrm>
              <a:prstGeom prst="rect">
                <a:avLst/>
              </a:prstGeom>
              <a:blipFill>
                <a:blip r:embed="rId8"/>
                <a:stretch>
                  <a:fillRect b="-34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2679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20BE8-B9B4-639A-29D9-EE1E5E435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63092A-871D-6881-7219-3061B12A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/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i="1" smtClean="0">
                          <a:latin typeface="Cambria Math" panose="02040503050406030204" pitchFamily="18" charset="0"/>
                        </a:rPr>
                        <m:t>FOM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45B73D8A-BACF-C04F-7591-129BBEF40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326" y="1202023"/>
                <a:ext cx="3790824" cy="8552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B772E48F-470C-1257-370A-726D3C4D6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" y="2049840"/>
            <a:ext cx="5408551" cy="38240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F1E513-8369-3FE2-C76B-90371DFAD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1" y="1933781"/>
            <a:ext cx="5654773" cy="4056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/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zh-CN" altLang="en-US" sz="2400" b="1" i="1" smtClean="0"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CN" sz="2400" b="1" i="1" smtClean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10F09B5-B185-4E06-0FF4-5938505C2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751" y="6031697"/>
                <a:ext cx="3186023" cy="470000"/>
              </a:xfrm>
              <a:prstGeom prst="rect">
                <a:avLst/>
              </a:prstGeom>
              <a:blipFill>
                <a:blip r:embed="rId6"/>
                <a:stretch>
                  <a:fillRect b="-5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38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814A5-9AE3-4210-8A9E-3D22F7A98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4D3CF-094A-A814-93A2-EE37B453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altLang="zh-CN" b="1" dirty="0">
                <a:latin typeface="Cambria Math" panose="02040503050406030204" pitchFamily="18" charset="0"/>
                <a:ea typeface="Cambria Math" panose="02040503050406030204" pitchFamily="18" charset="0"/>
              </a:rPr>
              <a:t>Other Event Selection Criteria</a:t>
            </a:r>
            <a:endParaRPr lang="zh-CN" altLang="en-US" b="1" dirty="0">
              <a:latin typeface="Cambria Math" panose="020405030504060302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E9A38BC-1BC6-89C3-1A49-F5E0BB15F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2" y="1155785"/>
            <a:ext cx="5135480" cy="41137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4EF746-1A55-BEB6-D3BF-74C32DF7B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80" y="1325563"/>
            <a:ext cx="4520655" cy="393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/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CN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supress</a:t>
                </a:r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 background with unexpected numbers of photons, we make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61768E5-A111-BF7C-AB87-6A9C3395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1464" y="5270695"/>
                <a:ext cx="9417419" cy="830997"/>
              </a:xfrm>
              <a:prstGeom prst="rect">
                <a:avLst/>
              </a:prstGeom>
              <a:blipFill>
                <a:blip r:embed="rId5"/>
                <a:stretch>
                  <a:fillRect l="-1036" t="-5882" r="-259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08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1912</Words>
  <Application>Microsoft Office PowerPoint</Application>
  <PresentationFormat>宽屏</PresentationFormat>
  <Paragraphs>498</Paragraphs>
  <Slides>58</Slides>
  <Notes>49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67" baseType="lpstr">
      <vt:lpstr>等线</vt:lpstr>
      <vt:lpstr>等线 Light</vt:lpstr>
      <vt:lpstr>黑体</vt:lpstr>
      <vt:lpstr>微软雅黑</vt:lpstr>
      <vt:lpstr>Arial</vt:lpstr>
      <vt:lpstr>Calibri</vt:lpstr>
      <vt:lpstr>Cambria Math</vt:lpstr>
      <vt:lpstr>Times New Roman</vt:lpstr>
      <vt:lpstr>Office 主题​​</vt:lpstr>
      <vt:lpstr>Study of ψ(3686)→pK^- Λ ̅η+c.c.</vt:lpstr>
      <vt:lpstr>Outline</vt:lpstr>
      <vt:lpstr>Motivation</vt:lpstr>
      <vt:lpstr>Decay Chain</vt:lpstr>
      <vt:lpstr>Data Sample and MC Simulation</vt:lpstr>
      <vt:lpstr>Initial Event Selection Criteria</vt:lpstr>
      <vt:lpstr>Other Event Selection Criteria</vt:lpstr>
      <vt:lpstr>Other Event Selection Criteria</vt:lpstr>
      <vt:lpstr>Other Event Selection Criteria</vt:lpstr>
      <vt:lpstr>Other Event Selection Criteria</vt:lpstr>
      <vt:lpstr>Topology Analysis</vt:lpstr>
      <vt:lpstr>2-body Combinations</vt:lpstr>
      <vt:lpstr>Continuum Background</vt:lpstr>
      <vt:lpstr>Potential excited states</vt:lpstr>
      <vt:lpstr>Potential excited states</vt:lpstr>
      <vt:lpstr>Potential excited states</vt:lpstr>
      <vt:lpstr>Signal yields extraction</vt:lpstr>
      <vt:lpstr>Signal yields extraction</vt:lpstr>
      <vt:lpstr>Partial Wave Analysis</vt:lpstr>
      <vt:lpstr>Partial Wave Analysis</vt:lpstr>
      <vt:lpstr>Partial Wave Analysis ( i )</vt:lpstr>
      <vt:lpstr>Background from inclusive MC ( i )</vt:lpstr>
      <vt:lpstr>Partial Wave Analysis ( i )</vt:lpstr>
      <vt:lpstr>Partial Wave Analysis ( i )</vt:lpstr>
      <vt:lpstr>Partial Wave Analysis ( i )</vt:lpstr>
      <vt:lpstr>Toy MC from PWA ( i )</vt:lpstr>
      <vt:lpstr>Background from inclusive MC ( ii )</vt:lpstr>
      <vt:lpstr>Partial Wave Analysis ( ii )</vt:lpstr>
      <vt:lpstr>Partial Wave Analysis ( ii )</vt:lpstr>
      <vt:lpstr>Partial Wave Analysis ( ii )</vt:lpstr>
      <vt:lpstr>Background from inclusive MC ( i )</vt:lpstr>
      <vt:lpstr>Background from inclusive MC ( ii )</vt:lpstr>
      <vt:lpstr>Background from inclusive MC ( iii )</vt:lpstr>
      <vt:lpstr>Background from inclusive MC ( iii )</vt:lpstr>
      <vt:lpstr>Datasets (iii)</vt:lpstr>
      <vt:lpstr>QED3773 puzzle (i)</vt:lpstr>
      <vt:lpstr>QED3773 puzzle (i)</vt:lpstr>
      <vt:lpstr>QED background</vt:lpstr>
      <vt:lpstr>Datasets</vt:lpstr>
      <vt:lpstr>Data PWA</vt:lpstr>
      <vt:lpstr>N^+ (1520/1535) analysis</vt:lpstr>
      <vt:lpstr>N^+ (1520/1535) analysis</vt:lpstr>
      <vt:lpstr>N^+ (1535) analysis</vt:lpstr>
      <vt:lpstr>Data PWA</vt:lpstr>
      <vt:lpstr>PWA results</vt:lpstr>
      <vt:lpstr>PWA results</vt:lpstr>
      <vt:lpstr>Toy MC</vt:lpstr>
      <vt:lpstr>Branch fraction</vt:lpstr>
      <vt:lpstr>PWA results</vt:lpstr>
      <vt:lpstr>Branch fraction</vt:lpstr>
      <vt:lpstr>Systematic Uncertainties</vt:lpstr>
      <vt:lpstr>PWA results</vt:lpstr>
      <vt:lpstr>PWA results</vt:lpstr>
      <vt:lpstr>PWA results</vt:lpstr>
      <vt:lpstr>PWA baseline solution</vt:lpstr>
      <vt:lpstr>PWA float mass and width</vt:lpstr>
      <vt:lpstr>PWA float mass and width</vt:lpstr>
      <vt:lpstr>Next  to 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者 观测</dc:creator>
  <cp:lastModifiedBy>者 观测</cp:lastModifiedBy>
  <cp:revision>70</cp:revision>
  <dcterms:created xsi:type="dcterms:W3CDTF">2024-11-06T22:18:16Z</dcterms:created>
  <dcterms:modified xsi:type="dcterms:W3CDTF">2025-07-29T11:55:20Z</dcterms:modified>
</cp:coreProperties>
</file>