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3"/>
  </p:notesMasterIdLst>
  <p:sldIdLst>
    <p:sldId id="256" r:id="rId2"/>
    <p:sldId id="297" r:id="rId3"/>
    <p:sldId id="347" r:id="rId4"/>
    <p:sldId id="592" r:id="rId5"/>
    <p:sldId id="537" r:id="rId6"/>
    <p:sldId id="432" r:id="rId7"/>
    <p:sldId id="733" r:id="rId8"/>
    <p:sldId id="545" r:id="rId9"/>
    <p:sldId id="571" r:id="rId10"/>
    <p:sldId id="371" r:id="rId11"/>
    <p:sldId id="593" r:id="rId12"/>
    <p:sldId id="594" r:id="rId13"/>
    <p:sldId id="565" r:id="rId14"/>
    <p:sldId id="727" r:id="rId15"/>
    <p:sldId id="728" r:id="rId16"/>
    <p:sldId id="729" r:id="rId17"/>
    <p:sldId id="726" r:id="rId18"/>
    <p:sldId id="731" r:id="rId19"/>
    <p:sldId id="730" r:id="rId20"/>
    <p:sldId id="488" r:id="rId21"/>
    <p:sldId id="519" r:id="rId22"/>
    <p:sldId id="732" r:id="rId23"/>
    <p:sldId id="535" r:id="rId24"/>
    <p:sldId id="536" r:id="rId25"/>
    <p:sldId id="475" r:id="rId26"/>
    <p:sldId id="478" r:id="rId27"/>
    <p:sldId id="445" r:id="rId28"/>
    <p:sldId id="443" r:id="rId29"/>
    <p:sldId id="444" r:id="rId30"/>
    <p:sldId id="452" r:id="rId31"/>
    <p:sldId id="664" r:id="rId32"/>
    <p:sldId id="668" r:id="rId33"/>
    <p:sldId id="457" r:id="rId34"/>
    <p:sldId id="734" r:id="rId35"/>
    <p:sldId id="382" r:id="rId36"/>
    <p:sldId id="528" r:id="rId37"/>
    <p:sldId id="616" r:id="rId38"/>
    <p:sldId id="409" r:id="rId39"/>
    <p:sldId id="280" r:id="rId40"/>
    <p:sldId id="462" r:id="rId41"/>
    <p:sldId id="670" r:id="rId42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A81FF"/>
    <a:srgbClr val="EDE136"/>
    <a:srgbClr val="ED7D31"/>
    <a:srgbClr val="FF9300"/>
    <a:srgbClr val="FAFFCD"/>
    <a:srgbClr val="F2F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02"/>
    <p:restoredTop sz="90149"/>
  </p:normalViewPr>
  <p:slideViewPr>
    <p:cSldViewPr snapToGrid="0" snapToObjects="1">
      <p:cViewPr varScale="1">
        <p:scale>
          <a:sx n="132" d="100"/>
          <a:sy n="132" d="100"/>
        </p:scale>
        <p:origin x="168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ABC16-0D80-CB46-8A96-F86D2AC543FB}" type="datetimeFigureOut">
              <a:rPr kumimoji="1" lang="zh-CN" altLang="en-US" smtClean="0"/>
              <a:t>2025/9/12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E185D-4925-AB45-B214-0DFB12B15FC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6149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6631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6347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C911A-8029-009F-2A71-D047B0673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6A86385-D35D-6A9D-BD36-55B3AD6737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052C865-5869-CD93-B0C4-468D1A85B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68974E36-A04B-70A1-3C66-2E1F1DF28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58821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BAC68-1742-CB5C-F9BA-59E6FC632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97C9FDE-E510-360E-68FB-185175C4D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CEBC6E3-1913-7630-B573-AB6918D802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FBED0F2F-F2F6-0315-6117-CB5A23E7A9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33699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4ADCB-FB8B-9BCD-D3F6-ABAE73166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4CEC5F2-6CD7-C9A7-B228-D5E29E35F6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22F698A-E291-0579-5075-AAF122D08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E7FFB10E-45F2-C527-33BE-DBF652553A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37084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9B2B8-0009-7FBA-E75C-50E2F2BF8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BB255EB-5FF3-CE4E-685B-692E6225F2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BBE1B47-D10F-181A-99A9-96A27E4BC5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6B7193CC-9567-FA9C-C6D9-41EDC23650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9934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978B0-2056-0397-310B-2DEF51242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A8C8E8C-FED9-2B09-4755-AC3C665FA7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955344-D42F-08DE-AFBA-0298AE9F0F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6B496402-A250-8204-6FF4-099DD12105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00986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F4AAA-B7A0-6E58-763B-9BC9D55C1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A31F1A2-C9E9-7BEE-2E67-C052761249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F7643B2-9204-A52F-1F35-B930F0A22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6E66EBE4-B44B-D923-8010-29B58C2699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802182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F021A-47EF-64EB-F878-9F7EC84A9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5451D34-FBF0-4E12-C399-2391D7B312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BE075AF-E02B-74C6-8307-8744C84658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2A6A9CD8-5900-A0C5-8A4C-FE4C43006E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2211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00D68-EB5A-D1D6-6351-4B53E2955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5DF63AB-4A8E-0347-B0FD-580C509F12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054B5C0-010F-67B3-20B6-A91F861B5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9F10D01C-E5D3-6CD3-767A-B2D4690337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62195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17174-F0CA-DB06-F8AF-583565DBA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2D36E96-DEC2-7BAA-505B-EC1F9A029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0C5444D-A08A-A5EE-C4C2-7932DAD6E0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3E959354-4239-CF7C-DF62-69F2CAA614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52435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007622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27699-D447-FC0F-E8D7-265508051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54F2D2D-9EEB-AE94-72D3-D4D491BCB3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A188663-F72F-03F8-7FFF-CEDA0148D0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8C4EC9DD-0470-EE8F-7BD3-FDE48554F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416067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4D349-1B2C-D8E5-CFA4-E24540C92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DF652B1-24D0-C07D-4AFC-13B8FC7784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8BABE72-FAAA-58A8-37FB-240D43DD1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7120BDB6-6EE4-BA23-1C13-C5F58910E6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096310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BDE3A-5EF5-C450-48A3-19B00A9DE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5EF165A-FE5B-8410-2FFD-82EC277D62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3800B16-5875-CE0C-D6EF-ADE72EC09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C7A06D4B-034B-BE96-6408-53FB9935EB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745567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47DA4-F275-6F2A-16FC-AFC12B4D6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062CA5D-7118-E711-33A2-15384A4928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C9FE7D7-D177-F7E8-1D06-1E46C2D7B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164C72C6-28BC-94AE-1487-01B56D779A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564647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8C720-060D-3AE6-A256-9EA8F9E93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8F2912A-A576-4221-78DC-17F62C1E57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E008232-C4A8-DF0A-9CF4-FF451114C6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4D6C7F88-F199-308C-789C-1D31EEED86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781681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A4121-096D-0AEE-78F8-4661AE592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31B5B88-6866-11D3-85F1-413B5E4B54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AC720F4-AC5F-C9A1-6E18-6DF2E85704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56DF17D5-1BA6-A92B-BFCB-7513A53188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228370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075A1-98F1-3691-C3B6-7A5807E7D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7192ED2-074D-DBEA-5EF1-0C87C75968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49C0576-794E-9B50-AC97-6A31CCB38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356AC5D2-5DC8-278A-2508-7CC480FBB5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220067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8E0E4-D9B0-9B18-C0C7-0737C454D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AE4A5D9-9A77-7FD2-EC10-842AA1D60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DAD27F0-E305-1B1B-CB94-823249BEA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2DB682E0-D7B1-CB30-6563-BDA9D7173D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026066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F74D0-AAD4-A0AE-4FA7-6929A5CBB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59B2FD5-1ACE-51B9-9B42-75AB130309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3ABF1E6-8BE9-A80A-6C66-F962232E2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46E2EF5F-A70A-C365-FD7C-682CF8B1B9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940515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7B020-D25D-89BA-7536-96466CFF4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D3EA032-53E4-EBAD-F85B-CA6C0CBE52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74CEBBC-F64E-29E7-F399-01C05AD337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D9002D6F-AF47-B7C9-334A-D08C829756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55765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94755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03661-AFB3-AB09-E629-EEC177400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BC1A8EC-A4B8-9AE5-D696-C05C6718C9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718C6FC-4F94-F60C-A6AD-F80BDE322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4EBAE7D7-B972-E747-D1C6-B7F0DA0DD4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91490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C96AB-97E9-38E8-A6A2-13131A05F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FEB5CF8-44D0-F978-1B8F-5CC7DD75AC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9BD61F4-86C9-3B3E-2F43-6331C3A2E3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E8812710-C922-AAD5-7CC4-FC1135E05D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94662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A9960-1D67-FEFA-06E2-801D7E96C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DB44F80-3DB9-E9E4-4AE2-52298DDB73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3FB0D07-7B57-30EA-EEB5-8C605573A1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AE1E7426-58AE-4ED7-A05A-FDDB9DBA64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242098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EB20B-197C-4CAB-6080-576720BDE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4AEA835-9D97-537B-30CB-48191D1AC6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7C27BC7-1154-CA62-E70C-B659625164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B65C2834-250F-522A-C3AF-B7A0F3EC1E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25039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A947F-0DB8-A43B-EEBA-36D827058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1F1FDD1-BA8B-7B92-4BB7-4D32B6E26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17CA2D4-A1F5-3831-C586-46F78B3F9A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AC308E54-2419-9DAE-4491-F71FE1B91A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297250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30151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F7D9A-9C58-630E-822E-EE898A994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200CBBB-3A8C-0113-FBA0-A8C203A44D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0F1991F-4B84-34A8-4DCD-1128739196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EE6A8A3F-F9F3-77AF-A1E2-6AABEF17D5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311749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D428E-C544-65AB-E8AC-55C38F973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6DCB720-F287-E84B-CBAB-B38CCA3D31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32B903A-6037-3790-604B-972638D009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7AA71A1C-5E3C-6BD2-DDAB-E30464D169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84629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196779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6A3A1-188B-8FF1-DEA5-1D5D223F5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3CEE03-A928-C924-9A6E-97C5C9C709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229FA16-F92C-0E64-4742-76FC9574F0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09FE27DD-D790-4928-88AD-989D8A0104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97398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2F813-29A2-2B2E-7C2C-AAABD1388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27C5CEE-208D-7ACC-B78A-AC218D3DC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F7FA888-DBA2-BEA4-224A-AE911AAC0C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40DFC469-DC33-6362-38AA-87794EFE45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336454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B3B88-82DF-E6E4-BB81-59F0F8EBE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1F74B2E-E888-5A2E-08C0-79EDA26BCF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560D458-AE00-733A-1CCE-D5B9E182BE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6F3D4848-C494-03F2-EADB-E2C1916610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9968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19085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E2EA9-6EDB-1342-22C0-CEA9C69AF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EE57452-6FD1-C637-DB14-A4134178C9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7D9F2FD-3A51-C9E3-B53E-D54A6680EA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AF04585B-0ED0-074F-EEAF-728655365F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3153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D5022-CACB-0CD6-32B8-8336A5E89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98ADD7A-3D79-9664-34AD-6625EE12F5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F051059-F661-148E-2A16-B8AB7F40D8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CD181CC8-72B4-754C-2C71-33EC1513A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02762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A674D-B1EE-E0BA-247C-F6A2B7A24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D13C484-127C-EDA7-A97B-4C36829DD1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7C5634C-FE9B-427C-786D-4089B7832B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FF37F299-6068-8931-FC4E-AD451EFF31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1242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8AF67-E611-C616-3861-C4F3E1B63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D9FD644-2F5C-2D40-417D-860DB3DA86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5D53270-E4D6-C75E-7526-4AFE9EFD5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CBEFA59B-F259-AD0D-2763-7EE2225E94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1768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9AED-6544-834B-854B-40FD7BF6857F}" type="datetime1">
              <a:rPr kumimoji="1" lang="zh-CN" altLang="en-US" smtClean="0"/>
              <a:t>2025/9/12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7925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95E5-8EBD-B54F-82A6-A6A524C7B0FB}" type="datetime1">
              <a:rPr kumimoji="1" lang="zh-CN" altLang="en-US" smtClean="0"/>
              <a:t>2025/9/12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615135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95E5-8EBD-B54F-82A6-A6A524C7B0FB}" type="datetime1">
              <a:rPr kumimoji="1" lang="zh-CN" altLang="en-US" smtClean="0"/>
              <a:t>2025/9/12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100588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498F-AACD-7A48-9216-47DEC598978F}" type="datetime1">
              <a:rPr kumimoji="1" lang="zh-CN" altLang="en-US" smtClean="0"/>
              <a:t>2025/9/12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1544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D452-78F2-5748-A795-838FD923726A}" type="datetime1">
              <a:rPr kumimoji="1" lang="zh-CN" altLang="en-US" smtClean="0"/>
              <a:t>2025/9/12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0718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95E5-8EBD-B54F-82A6-A6A524C7B0FB}" type="datetime1">
              <a:rPr kumimoji="1" lang="zh-CN" altLang="en-US" smtClean="0"/>
              <a:t>2025/9/12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436182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6D609-B725-CB42-8374-0E49802B79EB}" type="datetime1">
              <a:rPr kumimoji="1" lang="zh-CN" altLang="en-US" smtClean="0"/>
              <a:t>2025/9/12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8033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A72B-D20B-454E-96C1-4CA463F4554A}" type="datetime1">
              <a:rPr kumimoji="1" lang="zh-CN" altLang="en-US" smtClean="0"/>
              <a:t>2025/9/12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5962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B2E65-2CB6-7249-AE79-58724D0890D3}" type="datetime1">
              <a:rPr kumimoji="1" lang="zh-CN" altLang="en-US" smtClean="0"/>
              <a:t>2025/9/12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7089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01E21-24F1-4442-8275-97417D50D406}" type="datetime1">
              <a:rPr kumimoji="1" lang="zh-CN" altLang="en-US" smtClean="0"/>
              <a:t>2025/9/12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683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25BD7-404D-0244-B7CD-E51BD80478D5}" type="datetime1">
              <a:rPr kumimoji="1" lang="zh-CN" altLang="en-US" smtClean="0"/>
              <a:t>2025/9/12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63808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495E5-8EBD-B54F-82A6-A6A524C7B0FB}" type="datetime1">
              <a:rPr kumimoji="1" lang="zh-CN" altLang="en-US" smtClean="0"/>
              <a:t>2025/9/12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8643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0.png"/><Relationship Id="rId13" Type="http://schemas.openxmlformats.org/officeDocument/2006/relationships/image" Target="../media/image300.png"/><Relationship Id="rId3" Type="http://schemas.openxmlformats.org/officeDocument/2006/relationships/image" Target="../media/image10.png"/><Relationship Id="rId7" Type="http://schemas.openxmlformats.org/officeDocument/2006/relationships/hyperlink" Target="https://doi.org/10.1038/nphys4021" TargetMode="External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3/PhysRevLett.133.101902" TargetMode="External"/><Relationship Id="rId11" Type="http://schemas.openxmlformats.org/officeDocument/2006/relationships/image" Target="../media/image12.png"/><Relationship Id="rId5" Type="http://schemas.openxmlformats.org/officeDocument/2006/relationships/hyperlink" Target="https://journals.aps.org/prd/abstract/10.1103/PhysRevD.108.L011101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hyperlink" Target="https://doi.org/10.1007/JHEP04(2014)087" TargetMode="External"/><Relationship Id="rId9" Type="http://schemas.openxmlformats.org/officeDocument/2006/relationships/image" Target="../media/image23.png"/><Relationship Id="rId14" Type="http://schemas.openxmlformats.org/officeDocument/2006/relationships/image" Target="../media/image1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0.png"/><Relationship Id="rId3" Type="http://schemas.openxmlformats.org/officeDocument/2006/relationships/image" Target="../media/image1320.png"/><Relationship Id="rId7" Type="http://schemas.openxmlformats.org/officeDocument/2006/relationships/image" Target="../media/image13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0.png"/><Relationship Id="rId11" Type="http://schemas.openxmlformats.org/officeDocument/2006/relationships/image" Target="../media/image17.png"/><Relationship Id="rId10" Type="http://schemas.openxmlformats.org/officeDocument/2006/relationships/hyperlink" Target="https://doi.org/10.1103/PhysRevD.107.053009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14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30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5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5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559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13" Type="http://schemas.openxmlformats.org/officeDocument/2006/relationships/image" Target="../media/image46.png"/><Relationship Id="rId7" Type="http://schemas.openxmlformats.org/officeDocument/2006/relationships/image" Target="../media/image44.png"/><Relationship Id="rId12" Type="http://schemas.openxmlformats.org/officeDocument/2006/relationships/image" Target="../media/image2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230.png"/><Relationship Id="rId5" Type="http://schemas.openxmlformats.org/officeDocument/2006/relationships/image" Target="../media/image224.png"/><Relationship Id="rId10" Type="http://schemas.openxmlformats.org/officeDocument/2006/relationships/image" Target="../media/image45.png"/><Relationship Id="rId4" Type="http://schemas.openxmlformats.org/officeDocument/2006/relationships/image" Target="../media/image223.png"/><Relationship Id="rId9" Type="http://schemas.openxmlformats.org/officeDocument/2006/relationships/image" Target="../media/image2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0.png"/><Relationship Id="rId18" Type="http://schemas.openxmlformats.org/officeDocument/2006/relationships/image" Target="../media/image2100.png"/><Relationship Id="rId3" Type="http://schemas.openxmlformats.org/officeDocument/2006/relationships/image" Target="../media/image47.png"/><Relationship Id="rId21" Type="http://schemas.openxmlformats.org/officeDocument/2006/relationships/image" Target="../media/image2130.png"/><Relationship Id="rId7" Type="http://schemas.openxmlformats.org/officeDocument/2006/relationships/image" Target="../media/image2010.png"/><Relationship Id="rId17" Type="http://schemas.openxmlformats.org/officeDocument/2006/relationships/image" Target="../media/image2071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050.png"/><Relationship Id="rId20" Type="http://schemas.openxmlformats.org/officeDocument/2006/relationships/image" Target="../media/image2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0.png"/><Relationship Id="rId5" Type="http://schemas.openxmlformats.org/officeDocument/2006/relationships/image" Target="../media/image1990.png"/><Relationship Id="rId15" Type="http://schemas.openxmlformats.org/officeDocument/2006/relationships/image" Target="../media/image2030.png"/><Relationship Id="rId19" Type="http://schemas.openxmlformats.org/officeDocument/2006/relationships/image" Target="../media/image211.png"/><Relationship Id="rId4" Type="http://schemas.openxmlformats.org/officeDocument/2006/relationships/image" Target="../media/image1980.png"/><Relationship Id="rId14" Type="http://schemas.openxmlformats.org/officeDocument/2006/relationships/image" Target="../media/image20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93.png"/><Relationship Id="rId7" Type="http://schemas.openxmlformats.org/officeDocument/2006/relationships/image" Target="../media/image3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310.png"/><Relationship Id="rId4" Type="http://schemas.openxmlformats.org/officeDocument/2006/relationships/image" Target="../media/image301.png"/><Relationship Id="rId9" Type="http://schemas.openxmlformats.org/officeDocument/2006/relationships/image" Target="../media/image4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0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7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90.png"/><Relationship Id="rId4" Type="http://schemas.openxmlformats.org/officeDocument/2006/relationships/image" Target="../media/image2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70.png"/><Relationship Id="rId3" Type="http://schemas.openxmlformats.org/officeDocument/2006/relationships/image" Target="../media/image5510.png"/><Relationship Id="rId7" Type="http://schemas.openxmlformats.org/officeDocument/2006/relationships/image" Target="../media/image591.png"/><Relationship Id="rId12" Type="http://schemas.openxmlformats.org/officeDocument/2006/relationships/image" Target="../media/image6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7.png"/><Relationship Id="rId11" Type="http://schemas.openxmlformats.org/officeDocument/2006/relationships/image" Target="../media/image631.png"/><Relationship Id="rId5" Type="http://schemas.openxmlformats.org/officeDocument/2006/relationships/image" Target="../media/image572.png"/><Relationship Id="rId10" Type="http://schemas.openxmlformats.org/officeDocument/2006/relationships/image" Target="../media/image620.png"/><Relationship Id="rId4" Type="http://schemas.openxmlformats.org/officeDocument/2006/relationships/image" Target="../media/image566.png"/><Relationship Id="rId9" Type="http://schemas.openxmlformats.org/officeDocument/2006/relationships/image" Target="../media/image6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2.png"/><Relationship Id="rId13" Type="http://schemas.openxmlformats.org/officeDocument/2006/relationships/image" Target="../media/image830.png"/><Relationship Id="rId3" Type="http://schemas.openxmlformats.org/officeDocument/2006/relationships/image" Target="../media/image731.png"/><Relationship Id="rId7" Type="http://schemas.openxmlformats.org/officeDocument/2006/relationships/image" Target="../media/image772.png"/><Relationship Id="rId12" Type="http://schemas.openxmlformats.org/officeDocument/2006/relationships/image" Target="../media/image8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2.png"/><Relationship Id="rId11" Type="http://schemas.openxmlformats.org/officeDocument/2006/relationships/image" Target="../media/image811.png"/><Relationship Id="rId5" Type="http://schemas.openxmlformats.org/officeDocument/2006/relationships/image" Target="../media/image752.png"/><Relationship Id="rId10" Type="http://schemas.openxmlformats.org/officeDocument/2006/relationships/image" Target="../media/image802.png"/><Relationship Id="rId4" Type="http://schemas.openxmlformats.org/officeDocument/2006/relationships/image" Target="../media/image56.png"/><Relationship Id="rId9" Type="http://schemas.openxmlformats.org/officeDocument/2006/relationships/image" Target="../media/image791.png"/><Relationship Id="rId14" Type="http://schemas.openxmlformats.org/officeDocument/2006/relationships/image" Target="../media/image8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1.png"/><Relationship Id="rId13" Type="http://schemas.openxmlformats.org/officeDocument/2006/relationships/image" Target="../media/image950.png"/><Relationship Id="rId3" Type="http://schemas.openxmlformats.org/officeDocument/2006/relationships/image" Target="../media/image57.png"/><Relationship Id="rId7" Type="http://schemas.openxmlformats.org/officeDocument/2006/relationships/image" Target="../media/image450.png"/><Relationship Id="rId12" Type="http://schemas.openxmlformats.org/officeDocument/2006/relationships/image" Target="../media/image9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1.png"/><Relationship Id="rId11" Type="http://schemas.openxmlformats.org/officeDocument/2006/relationships/image" Target="../media/image931.png"/><Relationship Id="rId5" Type="http://schemas.openxmlformats.org/officeDocument/2006/relationships/image" Target="../media/image871.png"/><Relationship Id="rId15" Type="http://schemas.openxmlformats.org/officeDocument/2006/relationships/image" Target="../media/image971.png"/><Relationship Id="rId10" Type="http://schemas.openxmlformats.org/officeDocument/2006/relationships/image" Target="../media/image921.png"/><Relationship Id="rId4" Type="http://schemas.openxmlformats.org/officeDocument/2006/relationships/image" Target="../media/image861.png"/><Relationship Id="rId9" Type="http://schemas.openxmlformats.org/officeDocument/2006/relationships/image" Target="../media/image911.png"/><Relationship Id="rId14" Type="http://schemas.openxmlformats.org/officeDocument/2006/relationships/image" Target="../media/image9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0.png"/><Relationship Id="rId4" Type="http://schemas.openxmlformats.org/officeDocument/2006/relationships/image" Target="../media/image171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13" Type="http://schemas.openxmlformats.org/officeDocument/2006/relationships/image" Target="../media/image267.png"/><Relationship Id="rId18" Type="http://schemas.openxmlformats.org/officeDocument/2006/relationships/image" Target="../media/image273.png"/><Relationship Id="rId3" Type="http://schemas.openxmlformats.org/officeDocument/2006/relationships/image" Target="../media/image263.png"/><Relationship Id="rId21" Type="http://schemas.openxmlformats.org/officeDocument/2006/relationships/image" Target="../media/image59.png"/><Relationship Id="rId7" Type="http://schemas.openxmlformats.org/officeDocument/2006/relationships/image" Target="../media/image260.png"/><Relationship Id="rId12" Type="http://schemas.openxmlformats.org/officeDocument/2006/relationships/image" Target="../media/image266.png"/><Relationship Id="rId17" Type="http://schemas.openxmlformats.org/officeDocument/2006/relationships/image" Target="../media/image272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271.png"/><Relationship Id="rId20" Type="http://schemas.openxmlformats.org/officeDocument/2006/relationships/image" Target="../media/image2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png"/><Relationship Id="rId11" Type="http://schemas.openxmlformats.org/officeDocument/2006/relationships/image" Target="../media/image265.png"/><Relationship Id="rId5" Type="http://schemas.openxmlformats.org/officeDocument/2006/relationships/image" Target="../media/image257.png"/><Relationship Id="rId15" Type="http://schemas.openxmlformats.org/officeDocument/2006/relationships/image" Target="../media/image270.png"/><Relationship Id="rId10" Type="http://schemas.openxmlformats.org/officeDocument/2006/relationships/image" Target="../media/image264.png"/><Relationship Id="rId19" Type="http://schemas.openxmlformats.org/officeDocument/2006/relationships/image" Target="../media/image274.png"/><Relationship Id="rId4" Type="http://schemas.openxmlformats.org/officeDocument/2006/relationships/image" Target="../media/image256.png"/><Relationship Id="rId9" Type="http://schemas.openxmlformats.org/officeDocument/2006/relationships/image" Target="../media/image261.png"/><Relationship Id="rId14" Type="http://schemas.openxmlformats.org/officeDocument/2006/relationships/image" Target="../media/image2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0.png"/><Relationship Id="rId3" Type="http://schemas.openxmlformats.org/officeDocument/2006/relationships/image" Target="../media/image297.png"/><Relationship Id="rId7" Type="http://schemas.openxmlformats.org/officeDocument/2006/relationships/image" Target="../media/image29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4.png"/><Relationship Id="rId5" Type="http://schemas.openxmlformats.org/officeDocument/2006/relationships/image" Target="../media/image2930.png"/><Relationship Id="rId10" Type="http://schemas.openxmlformats.org/officeDocument/2006/relationships/image" Target="../media/image296.png"/><Relationship Id="rId4" Type="http://schemas.openxmlformats.org/officeDocument/2006/relationships/image" Target="../media/image61.png"/><Relationship Id="rId9" Type="http://schemas.openxmlformats.org/officeDocument/2006/relationships/image" Target="../media/image301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72.png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11" Type="http://schemas.openxmlformats.org/officeDocument/2006/relationships/image" Target="../media/image430.png"/><Relationship Id="rId5" Type="http://schemas.openxmlformats.org/officeDocument/2006/relationships/image" Target="../media/image370.png"/><Relationship Id="rId10" Type="http://schemas.openxmlformats.org/officeDocument/2006/relationships/image" Target="../media/image420.png"/><Relationship Id="rId4" Type="http://schemas.openxmlformats.org/officeDocument/2006/relationships/image" Target="../media/image360.png"/><Relationship Id="rId9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13" Type="http://schemas.openxmlformats.org/officeDocument/2006/relationships/image" Target="../media/image74.png"/><Relationship Id="rId3" Type="http://schemas.openxmlformats.org/officeDocument/2006/relationships/image" Target="../media/image303.png"/><Relationship Id="rId7" Type="http://schemas.openxmlformats.org/officeDocument/2006/relationships/image" Target="../media/image3100.png"/><Relationship Id="rId12" Type="http://schemas.openxmlformats.org/officeDocument/2006/relationships/image" Target="../media/image305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3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9.png"/><Relationship Id="rId11" Type="http://schemas.openxmlformats.org/officeDocument/2006/relationships/image" Target="../media/image314.png"/><Relationship Id="rId5" Type="http://schemas.openxmlformats.org/officeDocument/2006/relationships/image" Target="../media/image308.png"/><Relationship Id="rId15" Type="http://schemas.openxmlformats.org/officeDocument/2006/relationships/image" Target="../media/image315.png"/><Relationship Id="rId10" Type="http://schemas.openxmlformats.org/officeDocument/2006/relationships/image" Target="../media/image313.png"/><Relationship Id="rId4" Type="http://schemas.openxmlformats.org/officeDocument/2006/relationships/image" Target="../media/image304.png"/><Relationship Id="rId9" Type="http://schemas.openxmlformats.org/officeDocument/2006/relationships/image" Target="../media/image312.png"/><Relationship Id="rId14" Type="http://schemas.openxmlformats.org/officeDocument/2006/relationships/image" Target="../media/image3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opscience.iop.org/article/10.1088/1748-0221/3/08/S08005/meta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111" y="186857"/>
            <a:ext cx="2548385" cy="657300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ctrTitle"/>
          </p:nvPr>
        </p:nvSpPr>
        <p:spPr>
          <a:xfrm>
            <a:off x="2043718" y="1053728"/>
            <a:ext cx="5412797" cy="1283776"/>
          </a:xfrm>
        </p:spPr>
        <p:txBody>
          <a:bodyPr>
            <a:noAutofit/>
          </a:bodyPr>
          <a:lstStyle/>
          <a:p>
            <a:r>
              <a:rPr kumimoji="1" lang="en-US" altLang="zh-CN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Selected</a:t>
            </a:r>
            <a:r>
              <a:rPr kumimoji="1" lang="zh-CN" altLang="en-US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highlights</a:t>
            </a:r>
            <a:r>
              <a:rPr kumimoji="1" lang="zh-CN" altLang="en-US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from</a:t>
            </a:r>
            <a:r>
              <a:rPr kumimoji="1" lang="zh-CN" altLang="en-US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LHCb</a:t>
            </a:r>
            <a:endParaRPr kumimoji="1" lang="zh-CN" altLang="en-US" sz="3600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副标题 2"/>
          <p:cNvSpPr>
            <a:spLocks noGrp="1"/>
          </p:cNvSpPr>
          <p:nvPr>
            <p:ph type="subTitle" idx="1"/>
          </p:nvPr>
        </p:nvSpPr>
        <p:spPr>
          <a:xfrm>
            <a:off x="661736" y="2847783"/>
            <a:ext cx="7820527" cy="1609497"/>
          </a:xfrm>
        </p:spPr>
        <p:txBody>
          <a:bodyPr>
            <a:noAutofit/>
          </a:bodyPr>
          <a:lstStyle/>
          <a:p>
            <a:pPr algn="ctr"/>
            <a:r>
              <a:rPr kumimoji="1" lang="zh-CN" altLang="en-US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钱文斌 </a:t>
            </a:r>
            <a:endParaRPr kumimoji="1" lang="en-US" altLang="zh-CN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kumimoji="1" lang="zh-CN" altLang="en-US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中国科学院大学</a:t>
            </a:r>
            <a:endParaRPr kumimoji="1" lang="en-US" altLang="zh-CN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kumimoji="1" lang="en-US" altLang="zh-CN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2025/09/13</a:t>
            </a:r>
          </a:p>
          <a:p>
            <a:pPr algn="ctr"/>
            <a:endParaRPr kumimoji="1" lang="en-US" altLang="zh-CN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kumimoji="1" lang="zh-CN" altLang="en-US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第二届重味物理前沿论坛研讨会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4B9AE12-D236-DF44-AA17-7EC5A5DF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1</a:t>
            </a:fld>
            <a:endParaRPr kumimoji="1" lang="zh-CN" altLang="en-US"/>
          </a:p>
        </p:txBody>
      </p:sp>
      <p:cxnSp>
        <p:nvCxnSpPr>
          <p:cNvPr id="12" name="直线连接符 11"/>
          <p:cNvCxnSpPr>
            <a:cxnSpLocks/>
          </p:cNvCxnSpPr>
          <p:nvPr/>
        </p:nvCxnSpPr>
        <p:spPr>
          <a:xfrm>
            <a:off x="0" y="2738681"/>
            <a:ext cx="91440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 7"/>
          <p:cNvGrpSpPr/>
          <p:nvPr/>
        </p:nvGrpSpPr>
        <p:grpSpPr>
          <a:xfrm>
            <a:off x="0" y="4835058"/>
            <a:ext cx="9144000" cy="331897"/>
            <a:chOff x="0" y="6446733"/>
            <a:chExt cx="9144000" cy="442528"/>
          </a:xfrm>
        </p:grpSpPr>
        <p:sp>
          <p:nvSpPr>
            <p:cNvPr id="16" name="Rectangle 6"/>
            <p:cNvSpPr/>
            <p:nvPr/>
          </p:nvSpPr>
          <p:spPr>
            <a:xfrm>
              <a:off x="0" y="6488821"/>
              <a:ext cx="9144000" cy="3691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8" name="Rectangle 7"/>
            <p:cNvSpPr/>
            <p:nvPr/>
          </p:nvSpPr>
          <p:spPr>
            <a:xfrm>
              <a:off x="0" y="6446733"/>
              <a:ext cx="9144000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40031" y="6458376"/>
              <a:ext cx="246308" cy="430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zh-CN" altLang="en-US" sz="15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 flipH="1">
              <a:off x="8275320" y="6458376"/>
              <a:ext cx="308611" cy="430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CN" altLang="en-US" sz="15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7CA31A6D-2A9D-6045-8DB2-BD578BAA060F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9AEE5495-F511-5646-BA0B-5C62CD21ABE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4EA274E-112E-C19D-27ED-9DF1010805F4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Wenbin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61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0"/>
    </mc:Choice>
    <mc:Fallback xmlns="">
      <p:transition spd="slow" advTm="1619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5317866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Methods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search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7E49A61-2CF9-564D-A925-81EEB22FB4E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2EB955D-0E8D-1745-B307-D86A0A0776B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B383BEE-1B82-57AB-38DE-0E6F5EB9A50B}"/>
              </a:ext>
            </a:extLst>
          </p:cNvPr>
          <p:cNvSpPr/>
          <p:nvPr/>
        </p:nvSpPr>
        <p:spPr>
          <a:xfrm>
            <a:off x="1123406" y="2858916"/>
            <a:ext cx="24825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parameters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asymmetry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6CB9FD0-A74C-C531-35B2-5CBD65369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88" y="3288408"/>
            <a:ext cx="2032186" cy="148505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B490880-C927-4960-A55A-D039B3735F7B}"/>
              </a:ext>
            </a:extLst>
          </p:cNvPr>
          <p:cNvSpPr/>
          <p:nvPr/>
        </p:nvSpPr>
        <p:spPr>
          <a:xfrm>
            <a:off x="7751174" y="-35633"/>
            <a:ext cx="1282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JHEP04(2014)087</a:t>
            </a:r>
            <a:endParaRPr kumimoji="1" lang="en-US" altLang="zh-CN" sz="8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  <a:hlinkClick r:id="rId5"/>
              </a:rPr>
              <a:t>PRD108(2023)L011101</a:t>
            </a:r>
            <a:endParaRPr kumimoji="1" lang="en-US" altLang="zh-CN" sz="8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6"/>
              </a:rPr>
              <a:t>PRL133</a:t>
            </a:r>
            <a:r>
              <a:rPr kumimoji="1" lang="zh-CN" altLang="en-US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6"/>
              </a:rPr>
              <a:t> </a:t>
            </a:r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6"/>
              </a:rPr>
              <a:t>(2024)</a:t>
            </a:r>
            <a:r>
              <a:rPr kumimoji="1" lang="zh-CN" altLang="en-US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6"/>
              </a:rPr>
              <a:t> </a:t>
            </a:r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6"/>
              </a:rPr>
              <a:t>101902</a:t>
            </a:r>
            <a:endParaRPr kumimoji="1" lang="en-US" altLang="zh-CN" sz="800" b="1" dirty="0">
              <a:solidFill>
                <a:srgbClr val="0070C0"/>
              </a:solidFill>
              <a:latin typeface="Times New Roman" charset="0"/>
              <a:cs typeface="Times New Roman" charset="0"/>
            </a:endParaRPr>
          </a:p>
          <a:p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7"/>
              </a:rPr>
              <a:t>Nature</a:t>
            </a:r>
            <a:r>
              <a:rPr kumimoji="1" lang="zh-CN" altLang="en-US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7"/>
              </a:rPr>
              <a:t> </a:t>
            </a:r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7"/>
              </a:rPr>
              <a:t>Phys.13(2017)391</a:t>
            </a:r>
            <a:endParaRPr lang="zh-CN" altLang="en-US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B55745E-A332-A40D-7C6E-86EBAB0E4A69}"/>
                  </a:ext>
                </a:extLst>
              </p:cNvPr>
              <p:cNvSpPr txBox="1"/>
              <p:nvPr/>
            </p:nvSpPr>
            <p:spPr>
              <a:xfrm>
                <a:off x="363185" y="3130309"/>
                <a:ext cx="171470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𝑱</m:t>
                    </m:r>
                    <m:r>
                      <a:rPr lang="en-US" altLang="zh-CN" sz="1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1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𝝍</m:t>
                    </m:r>
                  </m:oMath>
                </a14:m>
                <a:r>
                  <a:rPr lang="zh-CN" altLang="en-US" sz="12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2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2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1200" b="0" i="0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</m:acc>
                      </m:e>
                      <m:sup>
                        <m: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1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sz="1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2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1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zh-CN" sz="12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zh-CN" alt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B55745E-A332-A40D-7C6E-86EBAB0E4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5" y="3130309"/>
                <a:ext cx="1714708" cy="276999"/>
              </a:xfrm>
              <a:prstGeom prst="rect">
                <a:avLst/>
              </a:prstGeom>
              <a:blipFill>
                <a:blip r:embed="rId8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CC93BE3-0B08-E021-C16B-B032748CAE71}"/>
                  </a:ext>
                </a:extLst>
              </p:cNvPr>
              <p:cNvSpPr txBox="1"/>
              <p:nvPr/>
            </p:nvSpPr>
            <p:spPr>
              <a:xfrm>
                <a:off x="4595210" y="3020111"/>
                <a:ext cx="4442654" cy="16694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Important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investigate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space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dependence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(amplitude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analysis,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binned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method,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etc.)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CPV: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baryon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𝓞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baryon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𝓞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hyperon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𝓞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𝟎𝟎𝟏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𝟎𝟏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%)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LHCb: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massive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production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en-US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en-US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baryons!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CC93BE3-0B08-E021-C16B-B032748CA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210" y="3020111"/>
                <a:ext cx="4442654" cy="1669431"/>
              </a:xfrm>
              <a:prstGeom prst="rect">
                <a:avLst/>
              </a:prstGeom>
              <a:blipFill>
                <a:blip r:embed="rId9"/>
                <a:stretch>
                  <a:fillRect l="-285" r="-570" b="-22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C101B7A1-220C-5D06-D1AE-D907E86F9C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0086" y="3182476"/>
            <a:ext cx="1534606" cy="159012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87421D7-8BDC-8DF7-EF05-AE371FC9EE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578" y="1133941"/>
            <a:ext cx="4376178" cy="17260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841EBC6-5129-95BD-9A68-A312E9CC85A1}"/>
                  </a:ext>
                </a:extLst>
              </p:cNvPr>
              <p:cNvSpPr txBox="1"/>
              <p:nvPr/>
            </p:nvSpPr>
            <p:spPr>
              <a:xfrm>
                <a:off x="713769" y="887053"/>
                <a:ext cx="372165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𝐬𝐢𝐧</m:t>
                    </m:r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𝚫</m:t>
                        </m:r>
                        <m:sSub>
                          <m:sSub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𝜹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𝑺𝑻</m:t>
                            </m:r>
                          </m:sub>
                        </m:sSub>
                      </m:e>
                    </m:d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𝐬𝐢𝐧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𝚫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𝑬𝑾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841EBC6-5129-95BD-9A68-A312E9CC8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69" y="887053"/>
                <a:ext cx="3721651" cy="307777"/>
              </a:xfrm>
              <a:prstGeom prst="rect">
                <a:avLst/>
              </a:prstGeom>
              <a:blipFill>
                <a:blip r:embed="rId12"/>
                <a:stretch>
                  <a:fillRect l="-680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B04424B-BB86-5E01-BC60-4E95DD6ED96A}"/>
                  </a:ext>
                </a:extLst>
              </p:cNvPr>
              <p:cNvSpPr txBox="1"/>
              <p:nvPr/>
            </p:nvSpPr>
            <p:spPr>
              <a:xfrm>
                <a:off x="3486129" y="1668843"/>
                <a:ext cx="1126627" cy="2599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  <m:sub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bSup>
                      <m:r>
                        <a:rPr lang="en-US" altLang="zh-CN" sz="1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1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bSup>
                        <m:sSubSupPr>
                          <m:ctrlP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𝑺</m:t>
                          </m:r>
                        </m:sub>
                        <m:sup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bSup>
                      <m:sSup>
                        <m:sSupPr>
                          <m:ctrlP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sz="10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B04424B-BB86-5E01-BC60-4E95DD6ED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129" y="1668843"/>
                <a:ext cx="1126627" cy="2599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7DF70B27-06F1-1DB8-E783-72A2F6EEEEF7}"/>
                  </a:ext>
                </a:extLst>
              </p:cNvPr>
              <p:cNvSpPr txBox="1"/>
              <p:nvPr/>
            </p:nvSpPr>
            <p:spPr>
              <a:xfrm>
                <a:off x="4880742" y="889945"/>
                <a:ext cx="417138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Triple-product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asymmetry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𝐜𝐨𝐬</m:t>
                    </m:r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𝚫</m:t>
                        </m:r>
                        <m:sSub>
                          <m:sSub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𝜹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𝑺𝑻</m:t>
                            </m:r>
                          </m:sub>
                        </m:sSub>
                      </m:e>
                    </m:d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𝐬𝐢𝐧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𝚫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𝑬𝑾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7DF70B27-06F1-1DB8-E783-72A2F6EEE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742" y="889945"/>
                <a:ext cx="4171388" cy="307777"/>
              </a:xfrm>
              <a:prstGeom prst="rect">
                <a:avLst/>
              </a:prstGeom>
              <a:blipFill>
                <a:blip r:embed="rId14"/>
                <a:stretch>
                  <a:fillRect l="-608" t="-4000" r="-2128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>
            <a:extLst>
              <a:ext uri="{FF2B5EF4-FFF2-40B4-BE49-F238E27FC236}">
                <a16:creationId xmlns:a16="http://schemas.microsoft.com/office/drawing/2014/main" id="{497DC04E-53A9-1E92-C796-350CD5D83E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84800" y="1140374"/>
            <a:ext cx="2814320" cy="1580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02F5A0A1-EE7A-DCD8-28E1-04E58B4C60A0}"/>
                  </a:ext>
                </a:extLst>
              </p:cNvPr>
              <p:cNvSpPr txBox="1"/>
              <p:nvPr/>
            </p:nvSpPr>
            <p:spPr>
              <a:xfrm>
                <a:off x="7380461" y="2022176"/>
                <a:ext cx="1321579" cy="2935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  <m:sub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bSup>
                      <m:r>
                        <a:rPr lang="en-US" altLang="zh-CN" sz="1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1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sz="12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02F5A0A1-EE7A-DCD8-28E1-04E58B4C6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461" y="2022176"/>
                <a:ext cx="1321579" cy="293542"/>
              </a:xfrm>
              <a:prstGeom prst="rect">
                <a:avLst/>
              </a:prstGeom>
              <a:blipFill>
                <a:blip r:embed="rId16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>
            <a:extLst>
              <a:ext uri="{FF2B5EF4-FFF2-40B4-BE49-F238E27FC236}">
                <a16:creationId xmlns:a16="http://schemas.microsoft.com/office/drawing/2014/main" id="{B1AB5EDA-52AE-A966-D308-6F8BD8E6C2FE}"/>
              </a:ext>
            </a:extLst>
          </p:cNvPr>
          <p:cNvSpPr txBox="1"/>
          <p:nvPr/>
        </p:nvSpPr>
        <p:spPr>
          <a:xfrm>
            <a:off x="238161" y="468909"/>
            <a:ext cx="6849687" cy="381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explored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search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violation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baryon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decays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574A208-A91B-E9A3-213F-2AE1EB522835}"/>
              </a:ext>
            </a:extLst>
          </p:cNvPr>
          <p:cNvSpPr/>
          <p:nvPr/>
        </p:nvSpPr>
        <p:spPr>
          <a:xfrm>
            <a:off x="176578" y="902521"/>
            <a:ext cx="4395422" cy="192287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B11E8BD-FC69-1570-A0CB-60B186126A2C}"/>
              </a:ext>
            </a:extLst>
          </p:cNvPr>
          <p:cNvSpPr/>
          <p:nvPr/>
        </p:nvSpPr>
        <p:spPr>
          <a:xfrm>
            <a:off x="4692000" y="902521"/>
            <a:ext cx="4395422" cy="192287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8DE5DF9-7A7C-438C-5B92-C93822E51168}"/>
              </a:ext>
            </a:extLst>
          </p:cNvPr>
          <p:cNvSpPr/>
          <p:nvPr/>
        </p:nvSpPr>
        <p:spPr>
          <a:xfrm>
            <a:off x="176578" y="2883722"/>
            <a:ext cx="4395422" cy="192287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6431E90-613B-CDEA-51BC-DA6A9B40C1B2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280232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"/>
    </mc:Choice>
    <mc:Fallback xmlns="">
      <p:transition spd="slow" advTm="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75DF4-7703-AD86-01B9-DF224B80A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5E17555A-040B-17E5-6E3A-BE5C68EB699D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18C8638-84D6-985C-59E1-884F6E48064E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1E4C225-71CB-2C45-872E-2B034563B155}"/>
                  </a:ext>
                </a:extLst>
              </p:cNvPr>
              <p:cNvSpPr/>
              <p:nvPr/>
            </p:nvSpPr>
            <p:spPr>
              <a:xfrm>
                <a:off x="231515" y="48516"/>
                <a:ext cx="421795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Evidence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417313ED-326D-C65F-9F38-A04F7B3C44B7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2E018794-362B-0898-3361-8D67EC9333B6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D3B2519F-F7E7-9C1A-FDA6-04AE7F58E14E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43EBCDC3-F951-4BAD-2E1C-F35F6E406FB2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DE58EC8-AAA6-4E9F-8F57-586D2CF9199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832EA1AB-013F-F4AB-643D-C0CD46544FC0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C781F0C-DDD3-91DD-2181-D90B22087AA0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4A37E17-749D-2341-9394-FD20393B4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656" y="651039"/>
            <a:ext cx="7116854" cy="2752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5BD6B0C-A0D4-61CB-2D17-C63BF359E440}"/>
                  </a:ext>
                </a:extLst>
              </p:cNvPr>
              <p:cNvSpPr txBox="1"/>
              <p:nvPr/>
            </p:nvSpPr>
            <p:spPr>
              <a:xfrm>
                <a:off x="4100887" y="3335486"/>
                <a:ext cx="1610889" cy="3352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2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5BD6B0C-A0D4-61CB-2D17-C63BF359E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887" y="3335486"/>
                <a:ext cx="1610889" cy="335285"/>
              </a:xfrm>
              <a:prstGeom prst="rect">
                <a:avLst/>
              </a:prstGeom>
              <a:blipFill>
                <a:blip r:embed="rId4"/>
                <a:stretch>
                  <a:fillRect l="-2362" b="-185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462F44CF-241E-8016-E95C-DC4C24D6E877}"/>
                  </a:ext>
                </a:extLst>
              </p:cNvPr>
              <p:cNvSpPr txBox="1"/>
              <p:nvPr/>
            </p:nvSpPr>
            <p:spPr>
              <a:xfrm>
                <a:off x="2996884" y="3781081"/>
                <a:ext cx="335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sSub>
                        <m:sSubPr>
                          <m:ctrlP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</m:sSub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𝟎𝟖𝟑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𝟎𝟐𝟑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𝟎𝟏𝟔</m:t>
                      </m:r>
                    </m:oMath>
                  </m:oMathPara>
                </a14:m>
                <a:endParaRPr kumimoji="1" lang="zh-CN" altLang="en-US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462F44CF-241E-8016-E95C-DC4C24D6E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884" y="3781081"/>
                <a:ext cx="3351815" cy="276999"/>
              </a:xfrm>
              <a:prstGeom prst="rect">
                <a:avLst/>
              </a:prstGeom>
              <a:blipFill>
                <a:blip r:embed="rId5"/>
                <a:stretch>
                  <a:fillRect l="-1136" r="-1136" b="-173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1C620492-9ABB-C93B-1663-B7B14D35AB8C}"/>
                  </a:ext>
                </a:extLst>
              </p:cNvPr>
              <p:cNvSpPr txBox="1"/>
              <p:nvPr/>
            </p:nvSpPr>
            <p:spPr>
              <a:xfrm>
                <a:off x="2881803" y="4095883"/>
                <a:ext cx="399362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First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evidence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violation,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3.1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zh-CN" alt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1C620492-9ABB-C93B-1663-B7B14D35A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1803" y="4095883"/>
                <a:ext cx="3993620" cy="338554"/>
              </a:xfrm>
              <a:prstGeom prst="rect">
                <a:avLst/>
              </a:prstGeom>
              <a:blipFill>
                <a:blip r:embed="rId6"/>
                <a:stretch>
                  <a:fillRect l="-952" t="-3704" b="-259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8C9BF10E-5F12-D9D9-D03D-8ADE314534E4}"/>
              </a:ext>
            </a:extLst>
          </p:cNvPr>
          <p:cNvSpPr txBox="1"/>
          <p:nvPr/>
        </p:nvSpPr>
        <p:spPr>
          <a:xfrm>
            <a:off x="2843212" y="4434947"/>
            <a:ext cx="64079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decays, need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resonance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contributes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59C0685-A73A-62CF-7AAF-E1F1C988448B}"/>
              </a:ext>
            </a:extLst>
          </p:cNvPr>
          <p:cNvSpPr txBox="1"/>
          <p:nvPr/>
        </p:nvSpPr>
        <p:spPr>
          <a:xfrm>
            <a:off x="7247431" y="212417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PRL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134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(2025)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101802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pic>
        <p:nvPicPr>
          <p:cNvPr id="2" name="图片 1" descr="截图里有图片&#10;&#10;AI 生成的内容可能不正确。">
            <a:extLst>
              <a:ext uri="{FF2B5EF4-FFF2-40B4-BE49-F238E27FC236}">
                <a16:creationId xmlns:a16="http://schemas.microsoft.com/office/drawing/2014/main" id="{FFE2EB7C-2E80-EE0E-EA29-F7F34B662D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3050654"/>
            <a:ext cx="2700337" cy="175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7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B9FF4-AC8A-5BE6-E22B-DFA096148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50223220-00E4-7B7D-7EE4-BAD647F06A01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3A846CA6-2F98-BCEF-8BD2-141FEE8D7993}"/>
                </a:ext>
              </a:extLst>
            </p:cNvPr>
            <p:cNvGrpSpPr/>
            <p:nvPr/>
          </p:nvGrpSpPr>
          <p:grpSpPr>
            <a:xfrm>
              <a:off x="110103" y="48516"/>
              <a:ext cx="8885307" cy="726524"/>
              <a:chOff x="110103" y="48516"/>
              <a:chExt cx="8885307" cy="72652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3A8B4490-B907-9BCD-3AE6-E302CBB8E41A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6360972" cy="7265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Looking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into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 err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Dalitz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plot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𝐛</m:t>
                            </m:r>
                          </m:sub>
                          <m:sup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</m:sup>
                        </m:sSub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r>
                          <a:rPr lang="en-US" altLang="zh-CN" sz="27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𝐊</m:t>
                            </m:r>
                          </m:e>
                          <m:sup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𝐊</m:t>
                            </m:r>
                          </m:e>
                          <m:sup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</m:sup>
                        </m:sSup>
                      </m:oMath>
                    </a14:m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)</a:t>
                    </a:r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3A8B4490-B907-9BCD-3AE6-E302CBB8E41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6360972" cy="72652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796" t="-4545" r="-998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59FDF78C-6508-BBFD-4A6B-18B15D878918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218C8739-A608-2179-DA18-0B9FCF037F71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1A0C1DA6-7088-3B09-2F53-F878A3631150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B787E453-8B77-B1AA-D7C4-CA7F440A495F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1A7A653-9B34-4E95-8C53-FA3D0231D214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0AF4117-3700-CE90-1534-88E3E862C27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6C5EABC-133D-F073-6996-6764A39C5F4E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95EDF29-A965-9A2B-AED1-62E03CCCA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2937"/>
            <a:ext cx="5041760" cy="1975388"/>
          </a:xfrm>
          <a:prstGeom prst="rect">
            <a:avLst/>
          </a:prstGeom>
        </p:spPr>
      </p:pic>
      <p:sp>
        <p:nvSpPr>
          <p:cNvPr id="15" name="右箭头 14">
            <a:extLst>
              <a:ext uri="{FF2B5EF4-FFF2-40B4-BE49-F238E27FC236}">
                <a16:creationId xmlns:a16="http://schemas.microsoft.com/office/drawing/2014/main" id="{962804EB-FAC6-95B1-F2A3-5F697CA14929}"/>
              </a:ext>
            </a:extLst>
          </p:cNvPr>
          <p:cNvSpPr/>
          <p:nvPr/>
        </p:nvSpPr>
        <p:spPr>
          <a:xfrm rot="10800000">
            <a:off x="4943171" y="1412481"/>
            <a:ext cx="733174" cy="1655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6616C66-5D8B-ED16-BF4B-7CF60BFFACAA}"/>
                  </a:ext>
                </a:extLst>
              </p:cNvPr>
              <p:cNvSpPr txBox="1"/>
              <p:nvPr/>
            </p:nvSpPr>
            <p:spPr>
              <a:xfrm>
                <a:off x="543522" y="2921556"/>
                <a:ext cx="42397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sSub>
                        <m:sSubPr>
                          <m:ctrlP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</m:sSub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p>
                          <m:r>
                            <a:rPr kumimoji="1" lang="zh-CN" alt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𝟏𝟔𝟓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𝟎𝟒𝟖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𝟎𝟏𝟕</m:t>
                      </m:r>
                    </m:oMath>
                  </m:oMathPara>
                </a14:m>
                <a:endParaRPr kumimoji="1" lang="zh-CN" altLang="en-US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6616C66-5D8B-ED16-BF4B-7CF60BFFA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22" y="2921556"/>
                <a:ext cx="4239750" cy="276999"/>
              </a:xfrm>
              <a:prstGeom prst="rect">
                <a:avLst/>
              </a:prstGeom>
              <a:blipFill>
                <a:blip r:embed="rId6"/>
                <a:stretch>
                  <a:fillRect l="-597" r="-896" b="-29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3DD4A0C-5FF7-565C-D1A8-43CD204D65B7}"/>
                  </a:ext>
                </a:extLst>
              </p:cNvPr>
              <p:cNvSpPr txBox="1"/>
              <p:nvPr/>
            </p:nvSpPr>
            <p:spPr>
              <a:xfrm>
                <a:off x="755656" y="3264185"/>
                <a:ext cx="353044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First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evidence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local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resonant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region,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3.2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zh-CN" alt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3DD4A0C-5FF7-565C-D1A8-43CD204D6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56" y="3264185"/>
                <a:ext cx="3530448" cy="584775"/>
              </a:xfrm>
              <a:prstGeom prst="rect">
                <a:avLst/>
              </a:prstGeom>
              <a:blipFill>
                <a:blip r:embed="rId7"/>
                <a:stretch>
                  <a:fillRect t="-2128" b="-148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7D7840E5-9A28-E2B6-5876-D3383994145B}"/>
                  </a:ext>
                </a:extLst>
              </p:cNvPr>
              <p:cNvSpPr txBox="1"/>
              <p:nvPr/>
            </p:nvSpPr>
            <p:spPr>
              <a:xfrm>
                <a:off x="396840" y="4380153"/>
                <a:ext cx="38727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sSub>
                        <m:sSubPr>
                          <m:ctrlP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</m:sSub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𝝓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𝟏𝟓𝟎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𝟎𝟓𝟓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𝟎𝟐𝟏</m:t>
                      </m:r>
                    </m:oMath>
                  </m:oMathPara>
                </a14:m>
                <a:endParaRPr kumimoji="1" lang="zh-CN" altLang="en-US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7D7840E5-9A28-E2B6-5876-D33839941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40" y="4380153"/>
                <a:ext cx="3872791" cy="276999"/>
              </a:xfrm>
              <a:prstGeom prst="rect">
                <a:avLst/>
              </a:prstGeom>
              <a:blipFill>
                <a:blip r:embed="rId8"/>
                <a:stretch>
                  <a:fillRect l="-984" t="-4545" r="-984" b="-363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4DFE9A4-82C1-4935-9AEA-F628F421E310}"/>
                  </a:ext>
                </a:extLst>
              </p:cNvPr>
              <p:cNvSpPr txBox="1"/>
              <p:nvPr/>
            </p:nvSpPr>
            <p:spPr>
              <a:xfrm>
                <a:off x="4156437" y="4166836"/>
                <a:ext cx="353044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Consistent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within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2.5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zh-CN" alt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4DFE9A4-82C1-4935-9AEA-F628F421E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437" y="4166836"/>
                <a:ext cx="3530448" cy="338554"/>
              </a:xfrm>
              <a:prstGeom prst="rect">
                <a:avLst/>
              </a:prstGeom>
              <a:blipFill>
                <a:blip r:embed="rId9"/>
                <a:stretch>
                  <a:fillRect t="-7407" b="-259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本框 26">
            <a:extLst>
              <a:ext uri="{FF2B5EF4-FFF2-40B4-BE49-F238E27FC236}">
                <a16:creationId xmlns:a16="http://schemas.microsoft.com/office/drawing/2014/main" id="{CB15D1C6-A2A5-89BD-FA8F-2B4ECAD2552D}"/>
              </a:ext>
            </a:extLst>
          </p:cNvPr>
          <p:cNvSpPr txBox="1"/>
          <p:nvPr/>
        </p:nvSpPr>
        <p:spPr>
          <a:xfrm>
            <a:off x="4286104" y="4461547"/>
            <a:ext cx="33409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Predicted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CPV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(resonant),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~1.5%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D4DFDB7-B862-00A5-60B7-3D4CE2A7D908}"/>
              </a:ext>
            </a:extLst>
          </p:cNvPr>
          <p:cNvSpPr txBox="1"/>
          <p:nvPr/>
        </p:nvSpPr>
        <p:spPr>
          <a:xfrm>
            <a:off x="7386781" y="4249015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10"/>
              </a:rPr>
              <a:t>PRD107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1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10"/>
              </a:rPr>
              <a:t>(2023)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1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10"/>
              </a:rPr>
              <a:t>053009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AB54057-A556-7BDE-16ED-7961C444F997}"/>
              </a:ext>
            </a:extLst>
          </p:cNvPr>
          <p:cNvSpPr/>
          <p:nvPr/>
        </p:nvSpPr>
        <p:spPr>
          <a:xfrm>
            <a:off x="231515" y="4165382"/>
            <a:ext cx="8890794" cy="658255"/>
          </a:xfrm>
          <a:prstGeom prst="rect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CF39250-2696-8588-6675-B9BEC4073704}"/>
              </a:ext>
            </a:extLst>
          </p:cNvPr>
          <p:cNvSpPr txBox="1"/>
          <p:nvPr/>
        </p:nvSpPr>
        <p:spPr>
          <a:xfrm>
            <a:off x="3834243" y="549517"/>
            <a:ext cx="14707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Preliminary</a:t>
            </a:r>
            <a:endParaRPr lang="zh-CN" altLang="en-US" sz="1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71D6C69-A5AD-0526-D254-394F75E84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91878" y="529856"/>
            <a:ext cx="3303532" cy="3235941"/>
          </a:xfrm>
          <a:prstGeom prst="rect">
            <a:avLst/>
          </a:prstGeom>
        </p:spPr>
      </p:pic>
      <p:sp>
        <p:nvSpPr>
          <p:cNvPr id="7" name="右箭头 6">
            <a:extLst>
              <a:ext uri="{FF2B5EF4-FFF2-40B4-BE49-F238E27FC236}">
                <a16:creationId xmlns:a16="http://schemas.microsoft.com/office/drawing/2014/main" id="{A15492E2-4495-FB5D-66EA-F4422A35E051}"/>
              </a:ext>
            </a:extLst>
          </p:cNvPr>
          <p:cNvSpPr/>
          <p:nvPr/>
        </p:nvSpPr>
        <p:spPr>
          <a:xfrm rot="5400000">
            <a:off x="7322290" y="3748830"/>
            <a:ext cx="505377" cy="15853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FC455CB-ED78-BDF6-E7C5-8E533FD61041}"/>
              </a:ext>
            </a:extLst>
          </p:cNvPr>
          <p:cNvSpPr txBox="1"/>
          <p:nvPr/>
        </p:nvSpPr>
        <p:spPr>
          <a:xfrm>
            <a:off x="932733" y="4103357"/>
            <a:ext cx="888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region</a:t>
            </a:r>
            <a:endParaRPr lang="zh-CN" altLang="en-US" sz="14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A71BF65-A4DD-0892-4401-D3F18ABEE4FD}"/>
              </a:ext>
            </a:extLst>
          </p:cNvPr>
          <p:cNvSpPr txBox="1"/>
          <p:nvPr/>
        </p:nvSpPr>
        <p:spPr>
          <a:xfrm>
            <a:off x="7247431" y="212417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PRL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134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(2025)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101802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4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71709-A7A7-6C87-A75D-49A141A55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90435730-8569-B3FB-C484-D01D2165C2A3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4AF9120A-9444-4C7A-825B-76E2AD65ABE2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D012201C-F697-CBA2-AB0E-9024088E7A65}"/>
                  </a:ext>
                </a:extLst>
              </p:cNvPr>
              <p:cNvSpPr/>
              <p:nvPr/>
            </p:nvSpPr>
            <p:spPr>
              <a:xfrm>
                <a:off x="231515" y="48516"/>
                <a:ext cx="7641964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Observation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baryon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A36E8B16-5EF4-90AE-6344-99FF8F20D4A0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F335B51B-1F3D-D047-9597-98181A74C693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F63CB7CC-0617-78E5-78A3-726FE9C4683E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B08D3DB8-FDF1-71B5-952A-79731F183891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61F02C9-2077-09DD-9FA1-C1A0310FB01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90258F72-FFD1-1651-05B3-00D4C60D7E2B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E681529-E767-20CB-A184-2953014879D3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1E0624D-E974-E346-3C0A-494B1808F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96" y="528315"/>
            <a:ext cx="7272808" cy="32429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D8D528-ECDF-7C02-1873-F6031E7BA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995" y="3729057"/>
            <a:ext cx="5172205" cy="747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236B4C1-D713-C509-78F6-E6B90939CB36}"/>
                  </a:ext>
                </a:extLst>
              </p:cNvPr>
              <p:cNvSpPr txBox="1"/>
              <p:nvPr/>
            </p:nvSpPr>
            <p:spPr>
              <a:xfrm>
                <a:off x="2443097" y="4462562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symmetry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violated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by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more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than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236B4C1-D713-C509-78F6-E6B90939C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097" y="4462562"/>
                <a:ext cx="4572000" cy="369332"/>
              </a:xfrm>
              <a:prstGeom prst="rect">
                <a:avLst/>
              </a:prstGeom>
              <a:blipFill>
                <a:blip r:embed="rId5"/>
                <a:stretch>
                  <a:fillRect l="-1108" t="-10000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4CE38D99-4381-95AA-A584-E7A94D1DAEF9}"/>
              </a:ext>
            </a:extLst>
          </p:cNvPr>
          <p:cNvSpPr txBox="1"/>
          <p:nvPr/>
        </p:nvSpPr>
        <p:spPr>
          <a:xfrm>
            <a:off x="7150698" y="3768251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LHCb-PAPER-2024-054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02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A5208-49D0-6B4A-B58B-6AABA83ED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8C7F8F5A-73A9-2513-6BBF-7526A8EACF33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675D8C9D-D6AD-2EAB-C694-5624B03EA4CB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B3EE3F9A-7ABD-1BCB-EE0E-B74621CECF37}"/>
                  </a:ext>
                </a:extLst>
              </p:cNvPr>
              <p:cNvSpPr/>
              <p:nvPr/>
            </p:nvSpPr>
            <p:spPr>
              <a:xfrm>
                <a:off x="231515" y="48516"/>
                <a:ext cx="521822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Unexpected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201BB58C-F62E-C274-4866-895CC2D6548F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26CEC263-D189-C02C-1067-CE34B477526D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CFC39D5-F7DD-3A6D-DCBC-EC44D5669E6E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E30A8C44-F755-FFA1-E294-7D649F73390B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EDE973D0-8AE1-357C-1346-785501F70AF9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8D3B1510-10D5-884C-BE23-06BFD960EB0D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B7623BE-CAC7-B13A-2665-6A2E4B359F5C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F5F02DD-9E3B-C2C4-A8AE-8F9F77D03A1D}"/>
              </a:ext>
            </a:extLst>
          </p:cNvPr>
          <p:cNvSpPr txBox="1"/>
          <p:nvPr/>
        </p:nvSpPr>
        <p:spPr>
          <a:xfrm>
            <a:off x="7247431" y="212417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arXiv:2508.17836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5FD07C6-863B-76BD-9468-B6572D09CAE6}"/>
                  </a:ext>
                </a:extLst>
              </p:cNvPr>
              <p:cNvSpPr txBox="1"/>
              <p:nvPr/>
            </p:nvSpPr>
            <p:spPr>
              <a:xfrm>
                <a:off x="231514" y="575776"/>
                <a:ext cx="8638165" cy="14243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𝟖𝟗𝟐</m:t>
                            </m:r>
                          </m:e>
                        </m:d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recently,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reduces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several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percent,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cancelling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mechanism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between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different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Branching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fractions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performed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4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𝚵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sub>
                          <m:sup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sup>
                        </m:sSubSup>
                      </m:e>
                    </m:d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decays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5FD07C6-863B-76BD-9468-B6572D09CA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4" y="575776"/>
                <a:ext cx="8638165" cy="1424301"/>
              </a:xfrm>
              <a:prstGeom prst="rect">
                <a:avLst/>
              </a:prstGeom>
              <a:blipFill>
                <a:blip r:embed="rId3"/>
                <a:stretch>
                  <a:fillRect l="-147" b="-17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91C45DBA-E294-7F07-C1C8-3D3DDA1CE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61" y="1950172"/>
            <a:ext cx="7772400" cy="282724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E247E0-7B04-4404-D468-304C4D1A1B96}"/>
              </a:ext>
            </a:extLst>
          </p:cNvPr>
          <p:cNvSpPr txBox="1"/>
          <p:nvPr/>
        </p:nvSpPr>
        <p:spPr>
          <a:xfrm>
            <a:off x="2128058" y="2292901"/>
            <a:ext cx="7730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~5000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BFCDF5B-A9F2-18B8-D6FE-EC843458F601}"/>
                  </a:ext>
                </a:extLst>
              </p:cNvPr>
              <p:cNvSpPr txBox="1"/>
              <p:nvPr/>
            </p:nvSpPr>
            <p:spPr>
              <a:xfrm>
                <a:off x="2454084" y="3600770"/>
                <a:ext cx="77308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BFCDF5B-A9F2-18B8-D6FE-EC843458F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084" y="3600770"/>
                <a:ext cx="77308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852BE6D-F616-E474-F980-220607B9E471}"/>
                  </a:ext>
                </a:extLst>
              </p:cNvPr>
              <p:cNvSpPr txBox="1"/>
              <p:nvPr/>
            </p:nvSpPr>
            <p:spPr>
              <a:xfrm>
                <a:off x="5853258" y="2247127"/>
                <a:ext cx="11626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130,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8.1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852BE6D-F616-E474-F980-220607B9E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3258" y="2247127"/>
                <a:ext cx="1162684" cy="369332"/>
              </a:xfrm>
              <a:prstGeom prst="rect">
                <a:avLst/>
              </a:prstGeom>
              <a:blipFill>
                <a:blip r:embed="rId6"/>
                <a:stretch>
                  <a:fillRect r="-64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B0C668B-0D94-65EA-16A7-664598C5FB54}"/>
                  </a:ext>
                </a:extLst>
              </p:cNvPr>
              <p:cNvSpPr txBox="1"/>
              <p:nvPr/>
            </p:nvSpPr>
            <p:spPr>
              <a:xfrm>
                <a:off x="5853258" y="2678843"/>
                <a:ext cx="11626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90,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8.0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B0C668B-0D94-65EA-16A7-664598C5F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3258" y="2678843"/>
                <a:ext cx="116268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20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6BC16-F862-B8BF-05A6-2931058F8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B39285BC-898F-F269-A384-9CEC5A6A1726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C8551760-0B1C-F3CC-0211-5C7AA39BBD17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583391D7-8A32-D7C5-4CF8-41EBEC04276E}"/>
                  </a:ext>
                </a:extLst>
              </p:cNvPr>
              <p:cNvSpPr/>
              <p:nvPr/>
            </p:nvSpPr>
            <p:spPr>
              <a:xfrm>
                <a:off x="231515" y="48516"/>
                <a:ext cx="521822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Unexpected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98043908-ECBD-EC33-C1AF-F7C5B2600813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AD8CF770-5D48-A4AD-0DBA-9D7726C1674A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08292727-3D19-3E30-F53E-515B1021C1C2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53B359DC-D586-4211-922A-463DE2EB32F8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69B9369-FC56-6C99-5205-615910E4AD05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7D65326D-7B85-0EB8-9300-F7B028D7ADA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A5005299-D244-47D9-A2A3-22A9300BAB70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2C7D00E-B36C-8C72-230D-9CAE18826FDA}"/>
              </a:ext>
            </a:extLst>
          </p:cNvPr>
          <p:cNvSpPr txBox="1"/>
          <p:nvPr/>
        </p:nvSpPr>
        <p:spPr>
          <a:xfrm>
            <a:off x="7247431" y="212417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arXiv:2508.17836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200D1F2D-6117-1A57-1C54-47A0138F9275}"/>
                  </a:ext>
                </a:extLst>
              </p:cNvPr>
              <p:cNvSpPr txBox="1"/>
              <p:nvPr/>
            </p:nvSpPr>
            <p:spPr>
              <a:xfrm>
                <a:off x="231514" y="575776"/>
                <a:ext cx="8638165" cy="14243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𝟖𝟗𝟐</m:t>
                            </m:r>
                          </m:e>
                        </m:d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recently,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reduces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several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percent,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cancelling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mechanism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between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different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Branching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fractions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performed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4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𝚵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sub>
                          <m:sup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sup>
                        </m:sSubSup>
                      </m:e>
                    </m:d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decays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200D1F2D-6117-1A57-1C54-47A0138F92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4" y="575776"/>
                <a:ext cx="8638165" cy="1424301"/>
              </a:xfrm>
              <a:prstGeom prst="rect">
                <a:avLst/>
              </a:prstGeom>
              <a:blipFill>
                <a:blip r:embed="rId3"/>
                <a:stretch>
                  <a:fillRect l="-147" b="-17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C6A12EA0-2DD6-6A2E-8307-4B17AC2D6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706" y="2269491"/>
            <a:ext cx="7128164" cy="25338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BEA44DF-F4E1-2A7F-29B0-DC53C95C1C3F}"/>
                  </a:ext>
                </a:extLst>
              </p:cNvPr>
              <p:cNvSpPr txBox="1"/>
              <p:nvPr/>
            </p:nvSpPr>
            <p:spPr>
              <a:xfrm>
                <a:off x="2475553" y="1995329"/>
                <a:ext cx="4290470" cy="3161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𝑪𝑷</m:t>
                          </m:r>
                        </m:sup>
                      </m:sSup>
                      <m:d>
                        <m:dPr>
                          <m:ctrlP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1" i="0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sub>
                            <m:sup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  <m:sSubSup>
                            <m:sSubSupPr>
                              <m:ctrlP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sub>
                            <m:sup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sSup>
                            <m:sSupPr>
                              <m:ctrlP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e>
                      </m:d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kumimoji="1" lang="zh-CN" altLang="en-US" b="1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BEA44DF-F4E1-2A7F-29B0-DC53C95C1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5553" y="1995329"/>
                <a:ext cx="4290470" cy="316112"/>
              </a:xfrm>
              <a:prstGeom prst="rect">
                <a:avLst/>
              </a:prstGeom>
              <a:blipFill>
                <a:blip r:embed="rId5"/>
                <a:stretch>
                  <a:fillRect l="-590" r="-885" b="-1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915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7ED8B-32CD-A868-3BBC-1AB8E5A4D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7AD35355-C5FB-E2DF-BBDD-51DB5E5D7B1E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779A482-4C4A-0515-97F2-67E179579BD1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BFE0D4D-F0D0-D884-AFD4-B85994234349}"/>
                  </a:ext>
                </a:extLst>
              </p:cNvPr>
              <p:cNvSpPr/>
              <p:nvPr/>
            </p:nvSpPr>
            <p:spPr>
              <a:xfrm>
                <a:off x="231515" y="48516"/>
                <a:ext cx="521822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Unexpected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C0FDA21C-C06B-8F60-E586-300F1A536C24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C8517FA0-454B-1983-BEC2-811BE0A60B30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21CE343-AFC7-6B07-100A-E82AD8832B6A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7E0ADAD6-8733-94E0-8930-A04292100D6E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EC86499B-FF36-8638-1624-5EF71A140B7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C4C80554-B77C-B3D6-34DD-73448C0B985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4053831-A9C4-4E95-1CB9-11CA4C97BF17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564E5EA-76B5-3146-9742-85ED46415082}"/>
              </a:ext>
            </a:extLst>
          </p:cNvPr>
          <p:cNvSpPr txBox="1"/>
          <p:nvPr/>
        </p:nvSpPr>
        <p:spPr>
          <a:xfrm>
            <a:off x="7247431" y="212417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arXiv:2508.17836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E139A4F4-A12C-3CBC-D85E-A35D78DA4745}"/>
                  </a:ext>
                </a:extLst>
              </p:cNvPr>
              <p:cNvSpPr txBox="1"/>
              <p:nvPr/>
            </p:nvSpPr>
            <p:spPr>
              <a:xfrm>
                <a:off x="231514" y="575776"/>
                <a:ext cx="8638165" cy="14243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𝟖𝟗𝟐</m:t>
                            </m:r>
                          </m:e>
                        </m:d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recently,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reduces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several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percent,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cancelling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mechanism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between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different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over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Dalitz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plot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𝐒</m:t>
                        </m:r>
                      </m:sub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investigated,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yet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consistent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symmetry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E139A4F4-A12C-3CBC-D85E-A35D78DA4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4" y="575776"/>
                <a:ext cx="8638165" cy="1424301"/>
              </a:xfrm>
              <a:prstGeom prst="rect">
                <a:avLst/>
              </a:prstGeom>
              <a:blipFill>
                <a:blip r:embed="rId3"/>
                <a:stretch>
                  <a:fillRect l="-147" b="-8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716D409A-600A-9C84-266B-F6E41B671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2" y="1927768"/>
            <a:ext cx="3405607" cy="28724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2EFA6D5-FC42-9045-1FF3-3A478E70A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177" y="2054716"/>
            <a:ext cx="5630309" cy="12696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8983394-0C48-664A-5041-1DDDEAB834AB}"/>
                  </a:ext>
                </a:extLst>
              </p:cNvPr>
              <p:cNvSpPr txBox="1"/>
              <p:nvPr/>
            </p:nvSpPr>
            <p:spPr>
              <a:xfrm>
                <a:off x="3484177" y="3352069"/>
                <a:ext cx="5716034" cy="1398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zh-CN" alt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𝟖𝟗𝟐</m:t>
                            </m:r>
                          </m:e>
                        </m:d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However,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𝝈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seen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𝟏𝟒𝟑𝟎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region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small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</m:e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(no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level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diagram,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interference)</a:t>
                </a: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8983394-0C48-664A-5041-1DDDEAB83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177" y="3352069"/>
                <a:ext cx="5716034" cy="1398909"/>
              </a:xfrm>
              <a:prstGeom prst="rect">
                <a:avLst/>
              </a:prstGeom>
              <a:blipFill>
                <a:blip r:embed="rId6"/>
                <a:stretch>
                  <a:fillRect l="-222" b="-45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088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B5B40-DC04-610E-FCD8-5EEAA84A5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E644A6BC-3361-9389-48A7-43F4387FE6DF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0030ADCD-C72E-5570-2042-618A35907E10}"/>
                </a:ext>
              </a:extLst>
            </p:cNvPr>
            <p:cNvGrpSpPr/>
            <p:nvPr/>
          </p:nvGrpSpPr>
          <p:grpSpPr>
            <a:xfrm>
              <a:off x="110103" y="48516"/>
              <a:ext cx="8885307" cy="726524"/>
              <a:chOff x="110103" y="48516"/>
              <a:chExt cx="8885307" cy="726524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D4E2626D-2361-59CD-9DFE-BA974AE8B846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5651291" cy="7265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CP violation in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𝜦</m:t>
                            </m:r>
                          </m:e>
                          <m:sub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𝒃</m:t>
                            </m:r>
                          </m:sub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</m:sup>
                        </m:sSub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𝝍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𝒑𝒉</m:t>
                        </m:r>
                      </m:oMath>
                    </a14:m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decays</a:t>
                    </a:r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D4E2626D-2361-59CD-9DFE-BA974AE8B84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5651291" cy="72652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018" t="-4545" r="-897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39C82FF8-2071-A2C9-D790-C60CFF543D47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0DA841B5-7539-B7B7-7B9F-0365756D92D7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D7C166F5-901A-7017-681A-AF9DC7A1205D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357569B6-2523-95A8-5977-5621E9EE44BD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FBF1A057-121C-382D-273B-C7B032FD9B5C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902104D1-AD0D-4ADE-8422-6EA9D3F5F92F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C7069DF-D54C-87A4-E5F7-D51ECCB8ECC6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B25D8D2-0682-1BBF-B9DB-68F836E1D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06" y="590021"/>
            <a:ext cx="4861065" cy="204005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6512299-E9EE-DCD7-6761-844696797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6" y="2734851"/>
            <a:ext cx="4861065" cy="20214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C3A6D78-9D06-ACCD-6A78-E9EBAFF6FD16}"/>
                  </a:ext>
                </a:extLst>
              </p:cNvPr>
              <p:cNvSpPr txBox="1"/>
              <p:nvPr/>
            </p:nvSpPr>
            <p:spPr>
              <a:xfrm>
                <a:off x="1846162" y="1005884"/>
                <a:ext cx="1904035" cy="3940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𝑱</m:t>
                    </m:r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𝝍</m:t>
                    </m:r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p>
                      <m:sSupPr>
                        <m:ctrlPr>
                          <a:rPr lang="en-US" altLang="zh-CN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8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C3A6D78-9D06-ACCD-6A78-E9EBAFF6F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162" y="1005884"/>
                <a:ext cx="1904035" cy="394019"/>
              </a:xfrm>
              <a:prstGeom prst="rect">
                <a:avLst/>
              </a:prstGeom>
              <a:blipFill>
                <a:blip r:embed="rId6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9FAFA38C-DD6B-1A17-708A-45B71AC6369A}"/>
                  </a:ext>
                </a:extLst>
              </p:cNvPr>
              <p:cNvSpPr txBox="1"/>
              <p:nvPr/>
            </p:nvSpPr>
            <p:spPr>
              <a:xfrm>
                <a:off x="1846161" y="3045938"/>
                <a:ext cx="1904035" cy="3940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𝑱</m:t>
                    </m:r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𝝍</m:t>
                    </m:r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p>
                      <m:sSupPr>
                        <m:ctrlPr>
                          <a:rPr lang="en-US" altLang="zh-CN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8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9FAFA38C-DD6B-1A17-708A-45B71AC63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161" y="3045938"/>
                <a:ext cx="1904035" cy="394019"/>
              </a:xfrm>
              <a:prstGeom prst="rect">
                <a:avLst/>
              </a:prstGeom>
              <a:blipFill>
                <a:blip r:embed="rId7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FDE5FF92-7A54-5896-B01B-C5539B7B81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6971" y="745009"/>
            <a:ext cx="4141867" cy="38904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D8FF8BD-17E0-2CD6-E898-622BDAC3FB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2711" y="1192900"/>
            <a:ext cx="2551694" cy="359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B2C230C-9CAB-5CFD-97A3-2A5DEEA5DD14}"/>
                  </a:ext>
                </a:extLst>
              </p:cNvPr>
              <p:cNvSpPr txBox="1"/>
              <p:nvPr/>
            </p:nvSpPr>
            <p:spPr>
              <a:xfrm>
                <a:off x="4946971" y="1668552"/>
                <a:ext cx="4048439" cy="1154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 significance of 3.3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when combining with Run 1 result, it reaches 3.9</a:t>
                </a:r>
                <a14:m>
                  <m:oMath xmlns:m="http://schemas.openxmlformats.org/officeDocument/2006/math">
                    <m:r>
                      <a:rPr lang="en-US" altLang="zh-CN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B2C230C-9CAB-5CFD-97A3-2A5DEEA5DD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971" y="1668552"/>
                <a:ext cx="4048439" cy="1154675"/>
              </a:xfrm>
              <a:prstGeom prst="rect">
                <a:avLst/>
              </a:prstGeom>
              <a:blipFill>
                <a:blip r:embed="rId10"/>
                <a:stretch>
                  <a:fillRect l="-625" b="-54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>
            <a:extLst>
              <a:ext uri="{FF2B5EF4-FFF2-40B4-BE49-F238E27FC236}">
                <a16:creationId xmlns:a16="http://schemas.microsoft.com/office/drawing/2014/main" id="{A8E6A86E-51F5-CF5A-DF2C-9E397D1D6C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05105" y="2788051"/>
            <a:ext cx="2970794" cy="394721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49986F5A-E6BD-94A0-4E40-F53BF92FE8BD}"/>
              </a:ext>
            </a:extLst>
          </p:cNvPr>
          <p:cNvSpPr txBox="1"/>
          <p:nvPr/>
        </p:nvSpPr>
        <p:spPr>
          <a:xfrm>
            <a:off x="4993684" y="3201383"/>
            <a:ext cx="4048439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 violation seen in a channel where pentaquark is found!</a:t>
            </a:r>
            <a:endParaRPr lang="en-US" altLang="zh-CN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067BB79-2E94-E888-63CE-43184A7AB216}"/>
              </a:ext>
            </a:extLst>
          </p:cNvPr>
          <p:cNvSpPr txBox="1"/>
          <p:nvPr/>
        </p:nvSpPr>
        <p:spPr>
          <a:xfrm>
            <a:off x="7247431" y="212417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LHCb-PAPER-2025-021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1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4D5BA-6BFC-7C54-FB7F-809191F1A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B01C7AB6-47FA-9155-8870-1F273EB58EAB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0274B1A0-3AD7-E435-33A1-DE6143C9FD9B}"/>
                </a:ext>
              </a:extLst>
            </p:cNvPr>
            <p:cNvGrpSpPr/>
            <p:nvPr/>
          </p:nvGrpSpPr>
          <p:grpSpPr>
            <a:xfrm>
              <a:off x="110103" y="48516"/>
              <a:ext cx="8885307" cy="726524"/>
              <a:chOff x="110103" y="48516"/>
              <a:chExt cx="8885307" cy="726524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16529E61-2476-114F-3073-61A7B9744CE6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7889083" cy="7265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Triple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product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asymmetry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𝐛</m:t>
                            </m:r>
                          </m:sub>
                          <m:sup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</m:sup>
                        </m:sSub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𝝍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𝒑𝒉</m:t>
                        </m:r>
                      </m:oMath>
                    </a14:m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decays</a:t>
                    </a:r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16529E61-2476-114F-3073-61A7B9744CE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7889083" cy="72652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447" t="-4545" r="-482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B4A361F4-8CEC-EC57-20E7-B1BF0239B8E0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A86397C0-629D-58ED-6B0F-0655D262E2BA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05472CA7-CCAD-20B2-726E-D9D9C197FBFD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B315BC80-9753-813D-0169-0B02A91DC058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9FA07E3-9F85-8DB1-4B27-126A80C84AE6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A92E8BEF-F848-97DF-35E3-24A9A526C0B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18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71AE46D-F11F-E7BB-0CA7-D7941810BF10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E69B127-6FC5-7033-9DE6-FA1A70473633}"/>
              </a:ext>
            </a:extLst>
          </p:cNvPr>
          <p:cNvSpPr txBox="1"/>
          <p:nvPr/>
        </p:nvSpPr>
        <p:spPr>
          <a:xfrm>
            <a:off x="363185" y="2602579"/>
            <a:ext cx="8342120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Very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good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cancelling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experimental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effects,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i.e.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efficiencies,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detection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production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asymmetries</a:t>
            </a:r>
            <a:endParaRPr lang="en-US" altLang="zh-CN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5C7EC6F-C668-D445-1333-4E49D29930E0}"/>
              </a:ext>
            </a:extLst>
          </p:cNvPr>
          <p:cNvSpPr txBox="1"/>
          <p:nvPr/>
        </p:nvSpPr>
        <p:spPr>
          <a:xfrm>
            <a:off x="363185" y="3875297"/>
            <a:ext cx="8632225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No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global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triple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product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asymmetry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found</a:t>
            </a:r>
            <a:endParaRPr lang="en-US" altLang="zh-CN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0798E93-7112-19B3-6396-872190D83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487" y="1511603"/>
            <a:ext cx="2235200" cy="431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01885BB-D583-A58C-6C92-B1AC13F58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8099" y="1484716"/>
            <a:ext cx="2044700" cy="4445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756BBF1-4BC1-35F3-1A35-8494CA45FB00}"/>
              </a:ext>
            </a:extLst>
          </p:cNvPr>
          <p:cNvSpPr txBox="1"/>
          <p:nvPr/>
        </p:nvSpPr>
        <p:spPr>
          <a:xfrm>
            <a:off x="363185" y="691082"/>
            <a:ext cx="8606994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Triple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product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asymmetry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supposed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to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probe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different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types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violation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than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direct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measurements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 </a:t>
            </a:r>
            <a:endParaRPr lang="en-US" altLang="zh-CN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F33F472-5EE3-A494-DAD1-37F069048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191" y="1989836"/>
            <a:ext cx="6477000" cy="6477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ADB16EC-D458-EE19-4C3A-B469BE772A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5653" y="3473395"/>
            <a:ext cx="3733800" cy="29210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8028EAB4-D3EA-5C7C-FC1B-9A8B0A7315D1}"/>
              </a:ext>
            </a:extLst>
          </p:cNvPr>
          <p:cNvSpPr txBox="1"/>
          <p:nvPr/>
        </p:nvSpPr>
        <p:spPr>
          <a:xfrm>
            <a:off x="7263191" y="538501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LHCb-PAPER-2025-021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45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B3EE9-284F-73DD-7F34-2B255A0BE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1CB8594E-DFC3-AC06-C1D3-B55A7C7E85EC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32B09A09-58FB-BEA1-6EEE-A60FA5EF5291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7A7D66EF-2629-665B-BE4D-D1B4485CAE17}"/>
                  </a:ext>
                </a:extLst>
              </p:cNvPr>
              <p:cNvSpPr/>
              <p:nvPr/>
            </p:nvSpPr>
            <p:spPr>
              <a:xfrm>
                <a:off x="231515" y="48516"/>
                <a:ext cx="4897495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Investigation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over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Dalitz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plot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78D7A61D-0E36-915C-E986-71FBBC3A8C6C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EB30BB20-0E78-FB66-D517-028AD837ECB8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B30A21C6-9DEE-3DDF-08B7-14D742470428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3C76E584-1A44-DD9E-EABB-20C214114BF9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01AAFC21-7618-DABA-032E-6FEBE65B5444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DDE90F86-1164-451F-5A35-C817141F520F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7AAA26F-5BF1-B649-622F-0857CCAA063F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69C14AD-F111-CF1A-7426-BA6EEFA9B61E}"/>
              </a:ext>
            </a:extLst>
          </p:cNvPr>
          <p:cNvSpPr txBox="1"/>
          <p:nvPr/>
        </p:nvSpPr>
        <p:spPr>
          <a:xfrm>
            <a:off x="363185" y="3394920"/>
            <a:ext cx="7632700" cy="1154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Some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enhancement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violation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region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pentaquark,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however,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not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yet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significant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also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observed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after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unblinding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Stay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tuned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more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results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with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further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data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collected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</a:t>
            </a:r>
            <a:endParaRPr lang="en-US" altLang="zh-CN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634C137-122F-D82F-94C7-3677CB626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57" y="543962"/>
            <a:ext cx="7632700" cy="28194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E5B2367-5A4E-25CF-2627-1F1E6A46413D}"/>
              </a:ext>
            </a:extLst>
          </p:cNvPr>
          <p:cNvSpPr/>
          <p:nvPr/>
        </p:nvSpPr>
        <p:spPr>
          <a:xfrm>
            <a:off x="895149" y="1780674"/>
            <a:ext cx="3064257" cy="5871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EA3B065-B770-231A-A46D-D81953DA2BBE}"/>
                  </a:ext>
                </a:extLst>
              </p:cNvPr>
              <p:cNvSpPr txBox="1"/>
              <p:nvPr/>
            </p:nvSpPr>
            <p:spPr>
              <a:xfrm>
                <a:off x="2162303" y="731558"/>
                <a:ext cx="6785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kumimoji="1" lang="en-US" altLang="zh-C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</m:sSub>
                    </m:oMath>
                  </m:oMathPara>
                </a14:m>
                <a:endParaRPr kumimoji="1" lang="zh-CN" alt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EA3B065-B770-231A-A46D-D81953DA2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2303" y="731558"/>
                <a:ext cx="678519" cy="430887"/>
              </a:xfrm>
              <a:prstGeom prst="rect">
                <a:avLst/>
              </a:prstGeom>
              <a:blipFill>
                <a:blip r:embed="rId4"/>
                <a:stretch>
                  <a:fillRect l="-11111" r="-5556" b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54A7B39-CAE2-7531-1347-9D9513F773B5}"/>
                  </a:ext>
                </a:extLst>
              </p:cNvPr>
              <p:cNvSpPr txBox="1"/>
              <p:nvPr/>
            </p:nvSpPr>
            <p:spPr>
              <a:xfrm>
                <a:off x="5825752" y="731557"/>
                <a:ext cx="85004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kumimoji="1" lang="en-US" altLang="zh-C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𝑻𝑷𝑨</m:t>
                          </m:r>
                        </m:sub>
                      </m:sSub>
                    </m:oMath>
                  </m:oMathPara>
                </a14:m>
                <a:endParaRPr kumimoji="1" lang="zh-CN" alt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54A7B39-CAE2-7531-1347-9D9513F77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752" y="731557"/>
                <a:ext cx="850041" cy="430887"/>
              </a:xfrm>
              <a:prstGeom prst="rect">
                <a:avLst/>
              </a:prstGeom>
              <a:blipFill>
                <a:blip r:embed="rId5"/>
                <a:stretch>
                  <a:fillRect l="-8824" r="-2941" b="-1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9B87096C-9BB9-1705-8B80-82860DB08C4A}"/>
              </a:ext>
            </a:extLst>
          </p:cNvPr>
          <p:cNvSpPr txBox="1"/>
          <p:nvPr/>
        </p:nvSpPr>
        <p:spPr>
          <a:xfrm>
            <a:off x="7247431" y="212417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LHCb-PAPER-2025-021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72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31085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Outline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talk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88D4249B-7944-2B47-B4E4-868E913C3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5970A87-0490-F043-BAE6-486D67DB4652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3CFAA67-DE80-7024-C5D2-5C7A21DBFDAD}"/>
              </a:ext>
            </a:extLst>
          </p:cNvPr>
          <p:cNvSpPr txBox="1"/>
          <p:nvPr/>
        </p:nvSpPr>
        <p:spPr>
          <a:xfrm>
            <a:off x="693113" y="834434"/>
            <a:ext cx="7195785" cy="2932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Introduction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Selected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highlights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CP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violation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Selected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highlights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spectroscopy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studies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Prospects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971ADA9-2D67-CCBD-E1FC-353D40CC23B4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67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"/>
    </mc:Choice>
    <mc:Fallback xmlns="">
      <p:transition spd="slow" advTm="332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DD92A-EC5E-8225-54AF-EAC003797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90659C58-1CD9-496C-4970-357B81B3036A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49CD24B3-F85C-1847-CD36-5C56C32F2F4C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1013382-5D2D-0761-60AA-35551F1B382B}"/>
                  </a:ext>
                </a:extLst>
              </p:cNvPr>
              <p:cNvSpPr/>
              <p:nvPr/>
            </p:nvSpPr>
            <p:spPr>
              <a:xfrm>
                <a:off x="231515" y="48516"/>
                <a:ext cx="551304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parameter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204ED39D-8BE5-A5AD-D693-AAC76A325E12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5B72B780-EADA-290C-AE30-93A9B32E5F70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1C4A9CC8-A3CA-AF08-D343-2B389D504DDA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09A03A27-DE71-2DBD-64D7-A47568EC3F54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A9395B7-5076-10B8-0784-D62FDC009940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8AB4B92F-A4E1-792D-6088-4DDE7E3F589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BEC8B79-4065-25A7-9A1A-819B5A81FD8C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ABF03D9-E4D3-7A29-73B8-2CD77CE26268}"/>
              </a:ext>
            </a:extLst>
          </p:cNvPr>
          <p:cNvSpPr txBox="1"/>
          <p:nvPr/>
        </p:nvSpPr>
        <p:spPr>
          <a:xfrm>
            <a:off x="7539644" y="212417"/>
            <a:ext cx="15826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PRL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133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(2024)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261804</a:t>
            </a:r>
            <a:endParaRPr lang="zh-CN" altLang="en-US" sz="1000" b="1" dirty="0">
              <a:solidFill>
                <a:srgbClr val="002060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7ED3242-0B46-8B97-3CED-99CA47294326}"/>
              </a:ext>
            </a:extLst>
          </p:cNvPr>
          <p:cNvSpPr txBox="1"/>
          <p:nvPr/>
        </p:nvSpPr>
        <p:spPr>
          <a:xfrm>
            <a:off x="363185" y="638424"/>
            <a:ext cx="83788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Several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decay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chains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considered: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endParaRPr lang="en-US" altLang="zh-CN" sz="1600" b="1" dirty="0">
              <a:solidFill>
                <a:srgbClr val="00206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29" name="直线连接符 28">
            <a:extLst>
              <a:ext uri="{FF2B5EF4-FFF2-40B4-BE49-F238E27FC236}">
                <a16:creationId xmlns:a16="http://schemas.microsoft.com/office/drawing/2014/main" id="{96512B38-03E9-42B6-2A85-BACF469AE1E8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4552625" y="976978"/>
            <a:ext cx="1" cy="3709063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0102C9C0-5E22-E010-0B99-BF7AAAE4AFF7}"/>
                  </a:ext>
                </a:extLst>
              </p:cNvPr>
              <p:cNvSpPr txBox="1"/>
              <p:nvPr/>
            </p:nvSpPr>
            <p:spPr>
              <a:xfrm>
                <a:off x="940216" y="1258430"/>
                <a:ext cx="2025683" cy="289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(→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bSup>
                            <m:sSub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0102C9C0-5E22-E010-0B99-BF7AAAE4A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216" y="1258430"/>
                <a:ext cx="2025683" cy="289695"/>
              </a:xfrm>
              <a:prstGeom prst="rect">
                <a:avLst/>
              </a:prstGeom>
              <a:blipFill>
                <a:blip r:embed="rId4"/>
                <a:stretch>
                  <a:fillRect l="-1863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46B17E56-E1CC-C800-2A88-0CE44B3769D0}"/>
                  </a:ext>
                </a:extLst>
              </p:cNvPr>
              <p:cNvSpPr txBox="1"/>
              <p:nvPr/>
            </p:nvSpPr>
            <p:spPr>
              <a:xfrm>
                <a:off x="5570548" y="961636"/>
                <a:ext cx="2976136" cy="289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(→</m:t>
                          </m:r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zh-CN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46B17E56-E1CC-C800-2A88-0CE44B3769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548" y="961636"/>
                <a:ext cx="2976136" cy="289695"/>
              </a:xfrm>
              <a:prstGeom prst="rect">
                <a:avLst/>
              </a:prstGeom>
              <a:blipFill>
                <a:blip r:embed="rId5"/>
                <a:stretch>
                  <a:fillRect l="-1277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图片 32">
            <a:extLst>
              <a:ext uri="{FF2B5EF4-FFF2-40B4-BE49-F238E27FC236}">
                <a16:creationId xmlns:a16="http://schemas.microsoft.com/office/drawing/2014/main" id="{3879BC5A-ED6C-EB00-76AF-5B145C131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320" y="2264214"/>
            <a:ext cx="3489012" cy="235815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7D9D4E-AFDD-6209-E4A7-19A2A35CCF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0898" y="3500033"/>
            <a:ext cx="2108504" cy="633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0898842-888B-4A67-81AF-CCCF3FA81083}"/>
                  </a:ext>
                </a:extLst>
              </p:cNvPr>
              <p:cNvSpPr txBox="1"/>
              <p:nvPr/>
            </p:nvSpPr>
            <p:spPr>
              <a:xfrm>
                <a:off x="335740" y="1708755"/>
                <a:ext cx="1515158" cy="289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0898842-888B-4A67-81AF-CCCF3FA81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40" y="1708755"/>
                <a:ext cx="1515158" cy="289695"/>
              </a:xfrm>
              <a:prstGeom prst="rect">
                <a:avLst/>
              </a:prstGeom>
              <a:blipFill>
                <a:blip r:embed="rId8"/>
                <a:stretch>
                  <a:fillRect l="-1667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B0A400D-873D-AA1D-2C1C-1F931F799433}"/>
                  </a:ext>
                </a:extLst>
              </p:cNvPr>
              <p:cNvSpPr txBox="1"/>
              <p:nvPr/>
            </p:nvSpPr>
            <p:spPr>
              <a:xfrm>
                <a:off x="2300436" y="1700031"/>
                <a:ext cx="1387496" cy="2859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B0A400D-873D-AA1D-2C1C-1F931F799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436" y="1700031"/>
                <a:ext cx="1387496" cy="285976"/>
              </a:xfrm>
              <a:prstGeom prst="rect">
                <a:avLst/>
              </a:prstGeom>
              <a:blipFill>
                <a:blip r:embed="rId9"/>
                <a:stretch>
                  <a:fillRect l="-901" r="-901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图片 36">
            <a:extLst>
              <a:ext uri="{FF2B5EF4-FFF2-40B4-BE49-F238E27FC236}">
                <a16:creationId xmlns:a16="http://schemas.microsoft.com/office/drawing/2014/main" id="{F58DAEB2-76B9-1E9A-09F2-E4D39FFF73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5056" y="2239760"/>
            <a:ext cx="3977603" cy="25635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6691E275-4E73-CF26-EA7F-433D0CE95525}"/>
                  </a:ext>
                </a:extLst>
              </p:cNvPr>
              <p:cNvSpPr txBox="1"/>
              <p:nvPr/>
            </p:nvSpPr>
            <p:spPr>
              <a:xfrm>
                <a:off x="4615127" y="2076481"/>
                <a:ext cx="1515158" cy="289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6691E275-4E73-CF26-EA7F-433D0CE95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5127" y="2076481"/>
                <a:ext cx="1515158" cy="289695"/>
              </a:xfrm>
              <a:prstGeom prst="rect">
                <a:avLst/>
              </a:prstGeom>
              <a:blipFill>
                <a:blip r:embed="rId8"/>
                <a:stretch>
                  <a:fillRect l="-1667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BD30C006-A836-4F7B-7F05-A3B2BC2A3292}"/>
                  </a:ext>
                </a:extLst>
              </p:cNvPr>
              <p:cNvSpPr txBox="1"/>
              <p:nvPr/>
            </p:nvSpPr>
            <p:spPr>
              <a:xfrm>
                <a:off x="7054079" y="2024543"/>
                <a:ext cx="19754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Λ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BD30C006-A836-4F7B-7F05-A3B2BC2A3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079" y="2024543"/>
                <a:ext cx="1975476" cy="276999"/>
              </a:xfrm>
              <a:prstGeom prst="rect">
                <a:avLst/>
              </a:prstGeom>
              <a:blipFill>
                <a:blip r:embed="rId11"/>
                <a:stretch>
                  <a:fillRect l="-1282" t="-4348" r="-641" b="-34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AD232858-2D7B-5EA8-7AA2-A41FA23EE23D}"/>
                  </a:ext>
                </a:extLst>
              </p:cNvPr>
              <p:cNvSpPr txBox="1"/>
              <p:nvPr/>
            </p:nvSpPr>
            <p:spPr>
              <a:xfrm>
                <a:off x="7803711" y="4422388"/>
                <a:ext cx="12581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AD232858-2D7B-5EA8-7AA2-A41FA23EE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3711" y="4422388"/>
                <a:ext cx="1258100" cy="276999"/>
              </a:xfrm>
              <a:prstGeom prst="rect">
                <a:avLst/>
              </a:prstGeom>
              <a:blipFill>
                <a:blip r:embed="rId12"/>
                <a:stretch>
                  <a:fillRect l="-2000" b="-217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图片 40">
            <a:extLst>
              <a:ext uri="{FF2B5EF4-FFF2-40B4-BE49-F238E27FC236}">
                <a16:creationId xmlns:a16="http://schemas.microsoft.com/office/drawing/2014/main" id="{90DD4530-01C5-41D6-A670-6BA289FEC6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00350" y="1275894"/>
            <a:ext cx="4344670" cy="71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2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E24AB-B6DF-6615-2BF4-3AEC34A0B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0BA4AE8D-44A2-A597-6166-15FDD0C5C325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E84E8868-4D42-93DC-BB00-351F5AEE4DB9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B2BB502A-DB25-AAE5-DC4C-D824D068D838}"/>
                  </a:ext>
                </a:extLst>
              </p:cNvPr>
              <p:cNvSpPr/>
              <p:nvPr/>
            </p:nvSpPr>
            <p:spPr>
              <a:xfrm>
                <a:off x="231515" y="48516"/>
                <a:ext cx="4897495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Results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parameters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3B398A3F-1AC2-5541-522C-1BE23BE35E37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4FE755B0-20FA-9DBB-3191-94E08598FC70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4D31CD05-D00C-2509-8C4F-3771B022060D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BFC2EF62-43C5-203B-3B95-E8EC1E03BF3D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72645AC6-69C5-37C0-E62B-85BEF346DC3C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182DE44C-C7A1-8461-510D-A3FA43F481AE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AA75ACE-F279-F17C-7F98-BC0E95A03528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1227048-DBEA-F2FD-F6DD-75628EB65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8679"/>
            <a:ext cx="5139702" cy="39733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C2E31C49-D7E6-1AED-E4E6-978743297FFE}"/>
                  </a:ext>
                </a:extLst>
              </p:cNvPr>
              <p:cNvSpPr txBox="1"/>
              <p:nvPr/>
            </p:nvSpPr>
            <p:spPr>
              <a:xfrm>
                <a:off x="1285231" y="827757"/>
                <a:ext cx="806246" cy="20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C2E31C49-D7E6-1AED-E4E6-978743297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231" y="827757"/>
                <a:ext cx="806246" cy="201209"/>
              </a:xfrm>
              <a:prstGeom prst="rect">
                <a:avLst/>
              </a:prstGeom>
              <a:blipFill>
                <a:blip r:embed="rId4"/>
                <a:stretch>
                  <a:fillRect l="-4688" b="-176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D9E5824-BF87-0439-5239-BB43B17F3985}"/>
                  </a:ext>
                </a:extLst>
              </p:cNvPr>
              <p:cNvSpPr txBox="1"/>
              <p:nvPr/>
            </p:nvSpPr>
            <p:spPr>
              <a:xfrm>
                <a:off x="1202941" y="1969337"/>
                <a:ext cx="1416863" cy="2012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D9E5824-BF87-0439-5239-BB43B17F3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941" y="1969337"/>
                <a:ext cx="1416863" cy="201209"/>
              </a:xfrm>
              <a:prstGeom prst="rect">
                <a:avLst/>
              </a:prstGeom>
              <a:blipFill>
                <a:blip r:embed="rId5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AC7F16C-2D60-5CBD-81D0-5C46B3C45825}"/>
                  </a:ext>
                </a:extLst>
              </p:cNvPr>
              <p:cNvSpPr txBox="1"/>
              <p:nvPr/>
            </p:nvSpPr>
            <p:spPr>
              <a:xfrm>
                <a:off x="3376580" y="543962"/>
                <a:ext cx="1391920" cy="20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2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  <m:sSup>
                                <m:sSupPr>
                                  <m:ctrlP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p>
                                  <m:r>
                                    <a:rPr kumimoji="1" lang="en-US" altLang="zh-CN" sz="1200" b="1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AC7F16C-2D60-5CBD-81D0-5C46B3C45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580" y="543962"/>
                <a:ext cx="1391920" cy="201209"/>
              </a:xfrm>
              <a:prstGeom prst="rect">
                <a:avLst/>
              </a:prstGeom>
              <a:blipFill>
                <a:blip r:embed="rId6"/>
                <a:stretch>
                  <a:fillRect l="-1802" b="-176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F431EF3-2C6B-FAD5-0329-140B1F2C78E7}"/>
                  </a:ext>
                </a:extLst>
              </p:cNvPr>
              <p:cNvSpPr txBox="1"/>
              <p:nvPr/>
            </p:nvSpPr>
            <p:spPr>
              <a:xfrm>
                <a:off x="3836479" y="2062569"/>
                <a:ext cx="73552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F431EF3-2C6B-FAD5-0329-140B1F2C7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6479" y="2062569"/>
                <a:ext cx="735521" cy="184666"/>
              </a:xfrm>
              <a:prstGeom prst="rect">
                <a:avLst/>
              </a:prstGeom>
              <a:blipFill>
                <a:blip r:embed="rId7"/>
                <a:stretch>
                  <a:fillRect l="-3390" r="-1695" b="-6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0DD1024-5D7F-00B7-BBFC-2967C2C87442}"/>
                  </a:ext>
                </a:extLst>
              </p:cNvPr>
              <p:cNvSpPr txBox="1"/>
              <p:nvPr/>
            </p:nvSpPr>
            <p:spPr>
              <a:xfrm>
                <a:off x="4989199" y="636051"/>
                <a:ext cx="4133110" cy="40121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First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determination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𝛂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decays (precision 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𝟗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%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Most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precise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determinations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𝜶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𝜷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𝜸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zh-CN" altLang="en-US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(precision </a:t>
                </a:r>
                <a14:m>
                  <m:oMath xmlns:m="http://schemas.openxmlformats.org/officeDocument/2006/math">
                    <m:r>
                      <a:rPr lang="en-US" altLang="zh-CN" sz="1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altLang="zh-CN" sz="1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%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𝜦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decays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Confirmation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𝛂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𝚲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BESIII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(significantly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higher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than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previous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measurements)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Results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consistent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no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violation in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𝜶</m:t>
                        </m:r>
                      </m:sub>
                    </m:sSub>
                  </m:oMath>
                </a14:m>
                <a:r>
                  <a:rPr lang="en-US" altLang="zh-CN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𝑹</m:t>
                        </m:r>
                      </m:e>
                      <m:sub>
                        <m:sSub>
                          <m:sSub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</m:sSub>
                      </m:sub>
                    </m:sSub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nor/>
                      </m:rPr>
                      <a:rPr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precision</m:t>
                    </m:r>
                    <m:r>
                      <m:rPr>
                        <m:nor/>
                      </m:rPr>
                      <a:rPr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1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en-US" altLang="zh-CN" sz="1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%</m:t>
                    </m:r>
                    <m:r>
                      <m:rPr>
                        <m:nor/>
                      </m:rPr>
                      <a:rPr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for</m:t>
                    </m:r>
                    <m:r>
                      <m:rPr>
                        <m:nor/>
                      </m:rPr>
                      <a:rPr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Pave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for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other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decay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parameter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measurements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(more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sensitive)</a:t>
                </a: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0DD1024-5D7F-00B7-BBFC-2967C2C87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199" y="636051"/>
                <a:ext cx="4133110" cy="4012189"/>
              </a:xfrm>
              <a:prstGeom prst="rect">
                <a:avLst/>
              </a:prstGeom>
              <a:blipFill>
                <a:blip r:embed="rId8"/>
                <a:stretch>
                  <a:fillRect l="-306" b="-3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DE6D35F-A9DB-3355-6773-877C726249BB}"/>
                  </a:ext>
                </a:extLst>
              </p:cNvPr>
              <p:cNvSpPr txBox="1"/>
              <p:nvPr/>
            </p:nvSpPr>
            <p:spPr>
              <a:xfrm>
                <a:off x="674614" y="529876"/>
                <a:ext cx="1416863" cy="2012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(→</m:t>
                      </m:r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DE6D35F-A9DB-3355-6773-877C72624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614" y="529876"/>
                <a:ext cx="1416863" cy="201209"/>
              </a:xfrm>
              <a:prstGeom prst="rect">
                <a:avLst/>
              </a:prstGeom>
              <a:blipFill>
                <a:blip r:embed="rId14"/>
                <a:stretch>
                  <a:fillRect l="-1786" b="-35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081C29D-B3B0-03BD-2F3A-13023B41489B}"/>
                  </a:ext>
                </a:extLst>
              </p:cNvPr>
              <p:cNvSpPr txBox="1"/>
              <p:nvPr/>
            </p:nvSpPr>
            <p:spPr>
              <a:xfrm>
                <a:off x="3708594" y="1440381"/>
                <a:ext cx="72789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081C29D-B3B0-03BD-2F3A-13023B414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8594" y="1440381"/>
                <a:ext cx="727892" cy="184666"/>
              </a:xfrm>
              <a:prstGeom prst="rect">
                <a:avLst/>
              </a:prstGeom>
              <a:blipFill>
                <a:blip r:embed="rId15"/>
                <a:stretch>
                  <a:fillRect l="-3390" b="-6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7A91E282-0A03-1DAB-6F77-9E09E156029F}"/>
                  </a:ext>
                </a:extLst>
              </p:cNvPr>
              <p:cNvSpPr txBox="1"/>
              <p:nvPr/>
            </p:nvSpPr>
            <p:spPr>
              <a:xfrm>
                <a:off x="557339" y="3368871"/>
                <a:ext cx="72789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7A91E282-0A03-1DAB-6F77-9E09E1560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39" y="3368871"/>
                <a:ext cx="727892" cy="184666"/>
              </a:xfrm>
              <a:prstGeom prst="rect">
                <a:avLst/>
              </a:prstGeom>
              <a:blipFill>
                <a:blip r:embed="rId16"/>
                <a:stretch>
                  <a:fillRect l="-3390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039BCE4-C23B-72A0-1F42-2879CC57FB2F}"/>
                  </a:ext>
                </a:extLst>
              </p:cNvPr>
              <p:cNvSpPr txBox="1"/>
              <p:nvPr/>
            </p:nvSpPr>
            <p:spPr>
              <a:xfrm>
                <a:off x="835180" y="4011092"/>
                <a:ext cx="73552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039BCE4-C23B-72A0-1F42-2879CC57F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180" y="4011092"/>
                <a:ext cx="735521" cy="184666"/>
              </a:xfrm>
              <a:prstGeom prst="rect">
                <a:avLst/>
              </a:prstGeom>
              <a:blipFill>
                <a:blip r:embed="rId17"/>
                <a:stretch>
                  <a:fillRect l="-3390" r="-169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261A5997-A11E-BCDD-A500-BCDBC2B8B2E2}"/>
                  </a:ext>
                </a:extLst>
              </p:cNvPr>
              <p:cNvSpPr txBox="1"/>
              <p:nvPr/>
            </p:nvSpPr>
            <p:spPr>
              <a:xfrm>
                <a:off x="3072244" y="4011092"/>
                <a:ext cx="73552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261A5997-A11E-BCDD-A500-BCDBC2B8B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244" y="4011092"/>
                <a:ext cx="735521" cy="184666"/>
              </a:xfrm>
              <a:prstGeom prst="rect">
                <a:avLst/>
              </a:prstGeom>
              <a:blipFill>
                <a:blip r:embed="rId18"/>
                <a:stretch>
                  <a:fillRect l="-3390" r="-169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45250110-EAD6-F10A-350D-164221F986E7}"/>
                  </a:ext>
                </a:extLst>
              </p:cNvPr>
              <p:cNvSpPr txBox="1"/>
              <p:nvPr/>
            </p:nvSpPr>
            <p:spPr>
              <a:xfrm>
                <a:off x="3455062" y="3368871"/>
                <a:ext cx="72789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45250110-EAD6-F10A-350D-164221F98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5062" y="3368871"/>
                <a:ext cx="727892" cy="184666"/>
              </a:xfrm>
              <a:prstGeom prst="rect">
                <a:avLst/>
              </a:prstGeom>
              <a:blipFill>
                <a:blip r:embed="rId19"/>
                <a:stretch>
                  <a:fillRect l="-5172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A0BE43F3-CAA6-79DE-B281-CDD491BB27CC}"/>
                  </a:ext>
                </a:extLst>
              </p:cNvPr>
              <p:cNvSpPr txBox="1"/>
              <p:nvPr/>
            </p:nvSpPr>
            <p:spPr>
              <a:xfrm>
                <a:off x="727131" y="4526194"/>
                <a:ext cx="1391920" cy="20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2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  <m:sSup>
                                <m:sSupPr>
                                  <m:ctrlP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p>
                                  <m:r>
                                    <a:rPr kumimoji="1" lang="en-US" altLang="zh-CN" sz="1200" b="1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A0BE43F3-CAA6-79DE-B281-CDD491BB2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31" y="4526194"/>
                <a:ext cx="1391920" cy="201209"/>
              </a:xfrm>
              <a:prstGeom prst="rect">
                <a:avLst/>
              </a:prstGeom>
              <a:blipFill>
                <a:blip r:embed="rId20"/>
                <a:stretch>
                  <a:fillRect l="-2703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F5F1C90-3931-CFED-C31E-1846F1A283FB}"/>
                  </a:ext>
                </a:extLst>
              </p:cNvPr>
              <p:cNvSpPr txBox="1"/>
              <p:nvPr/>
            </p:nvSpPr>
            <p:spPr>
              <a:xfrm>
                <a:off x="3263446" y="4526194"/>
                <a:ext cx="1391920" cy="20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2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  <m:sSup>
                                <m:sSupPr>
                                  <m:ctrlP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p>
                                  <m:r>
                                    <a:rPr kumimoji="1" lang="en-US" altLang="zh-CN" sz="1200" b="1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F5F1C90-3931-CFED-C31E-1846F1A28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446" y="4526194"/>
                <a:ext cx="1391920" cy="201209"/>
              </a:xfrm>
              <a:prstGeom prst="rect">
                <a:avLst/>
              </a:prstGeom>
              <a:blipFill>
                <a:blip r:embed="rId21"/>
                <a:stretch>
                  <a:fillRect l="-1802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5ED35BB6-AB38-59C8-A33B-B244DA714756}"/>
              </a:ext>
            </a:extLst>
          </p:cNvPr>
          <p:cNvSpPr txBox="1"/>
          <p:nvPr/>
        </p:nvSpPr>
        <p:spPr>
          <a:xfrm>
            <a:off x="7539644" y="212417"/>
            <a:ext cx="15826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PRL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133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(2024)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261804</a:t>
            </a:r>
            <a:endParaRPr lang="zh-CN" altLang="en-US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3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F0FCC-0E8C-00F5-F8E6-6D6C412CC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0781D008-0604-A03F-0A78-F825C6B81427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C2F4DB70-3EE1-5D6B-699B-5E8C6763BBF3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51C9D005-3722-0BFE-D62E-BD52B513468B}"/>
                  </a:ext>
                </a:extLst>
              </p:cNvPr>
              <p:cNvSpPr/>
              <p:nvPr/>
            </p:nvSpPr>
            <p:spPr>
              <a:xfrm>
                <a:off x="231515" y="48516"/>
                <a:ext cx="31085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Outline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talk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9782457A-A825-E504-4535-73DE41520715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924A5EEE-913F-E79B-3BEE-8138117DDFFC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CF51F19-3068-B2A5-2FB8-732197F30A0B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FB318320-7C22-997A-B043-FDA2B7EB9BB9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4B1165F3-4670-9304-8C7E-C192AE65F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F3FA90C-091F-7A54-4B0B-811F86602337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0E59A87-7E09-78D9-FA07-F2ED24D762F3}"/>
              </a:ext>
            </a:extLst>
          </p:cNvPr>
          <p:cNvSpPr txBox="1"/>
          <p:nvPr/>
        </p:nvSpPr>
        <p:spPr>
          <a:xfrm>
            <a:off x="693113" y="834434"/>
            <a:ext cx="7195785" cy="2932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Introduction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Selected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highlights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CP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violation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Selected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highlights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spectroscopy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studies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Prospects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3D05E8F-FEF9-F8DE-A959-87C0041433BA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21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"/>
    </mc:Choice>
    <mc:Fallback xmlns="">
      <p:transition spd="slow" advTm="3329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B5ECE-2868-511E-EDF7-47BF306FC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53D84FA1-A5D6-6E33-80F0-DB3834855C49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0C055460-7905-9B71-F282-0800D3DCDDA8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12842221-D2F6-F542-9E75-6B996755C165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6657656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Nature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of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𝟐𝟑𝟏𝟕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a14:m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and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its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isospin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partner</a:t>
                    </a:r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12842221-D2F6-F542-9E75-6B996755C16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6657656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714" t="-9756" r="-762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5FBDF115-2900-0538-DFEA-68F13AED19C1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416E2992-50DC-F59F-FA82-7E466E49C7EB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D4312A0-BAE1-743D-39C8-5F2ED6B43C09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4244F989-0A00-2EAD-C205-885129DACB71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75677A74-42AF-DF49-9B9A-2AC29F0330B3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73B66C53-E84E-7589-9D92-B287E0E323FC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BB10096-8DE2-C1DB-C258-091BCE5ECA68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6CD4247-C514-663F-2EA2-1788AEE1A984}"/>
              </a:ext>
            </a:extLst>
          </p:cNvPr>
          <p:cNvSpPr txBox="1"/>
          <p:nvPr/>
        </p:nvSpPr>
        <p:spPr>
          <a:xfrm>
            <a:off x="110103" y="616766"/>
            <a:ext cx="8566496" cy="348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Discovered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ago,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puzzling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46FD6F8-1F71-4E8C-C65E-760B2C524F7C}"/>
                  </a:ext>
                </a:extLst>
              </p:cNvPr>
              <p:cNvSpPr txBox="1"/>
              <p:nvPr/>
            </p:nvSpPr>
            <p:spPr>
              <a:xfrm>
                <a:off x="535843" y="1087053"/>
                <a:ext cx="37271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1"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kumimoji="1"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  <m:t>𝒍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46FD6F8-1F71-4E8C-C65E-760B2C524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43" y="1087053"/>
                <a:ext cx="37271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9497F299-85FA-72A6-B0BB-E95633783F00}"/>
                  </a:ext>
                </a:extLst>
              </p:cNvPr>
              <p:cNvSpPr txBox="1"/>
              <p:nvPr/>
            </p:nvSpPr>
            <p:spPr>
              <a:xfrm>
                <a:off x="486145" y="1657499"/>
                <a:ext cx="472109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zh-CN" altLang="en-US" sz="11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9497F299-85FA-72A6-B0BB-E95633783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45" y="1657499"/>
                <a:ext cx="472109" cy="2616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5C7AA91-25DF-4B36-593A-C5EFCED708BB}"/>
                  </a:ext>
                </a:extLst>
              </p:cNvPr>
              <p:cNvSpPr txBox="1"/>
              <p:nvPr/>
            </p:nvSpPr>
            <p:spPr>
              <a:xfrm>
                <a:off x="467401" y="2157951"/>
                <a:ext cx="472109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zh-CN" altLang="en-US" sz="11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5C7AA91-25DF-4B36-593A-C5EFCED70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401" y="2157951"/>
                <a:ext cx="472109" cy="2616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C42E49E9-9A43-F923-40AE-E523F13A8EED}"/>
                  </a:ext>
                </a:extLst>
              </p:cNvPr>
              <p:cNvSpPr txBox="1"/>
              <p:nvPr/>
            </p:nvSpPr>
            <p:spPr>
              <a:xfrm>
                <a:off x="468535" y="2654839"/>
                <a:ext cx="472109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zh-CN" altLang="en-US" sz="11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C42E49E9-9A43-F923-40AE-E523F13A8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35" y="2654839"/>
                <a:ext cx="472109" cy="2616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15613273-DF62-65DF-872A-A61D756EFA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918" y="965388"/>
            <a:ext cx="6394012" cy="21292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0A769DC3-D279-A20A-8DCE-920C68CC9E20}"/>
                  </a:ext>
                </a:extLst>
              </p:cNvPr>
              <p:cNvSpPr/>
              <p:nvPr/>
            </p:nvSpPr>
            <p:spPr>
              <a:xfrm>
                <a:off x="49945" y="3196790"/>
                <a:ext cx="9068741" cy="15784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BaBar,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2006,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searched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→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</m:e>
                    </m:acc>
                    <m:r>
                      <a:rPr kumimoji="1" lang="en-US" altLang="zh-CN" sz="16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+</m:t>
                    </m:r>
                    <m:r>
                      <a:rPr kumimoji="1" lang="en-US" altLang="zh-CN" sz="16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𝑿</m:t>
                    </m:r>
                  </m:oMath>
                </a14:m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@10.6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GeV, not found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Belle,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2015,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searched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𝑩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→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𝑫</m:t>
                    </m:r>
                    <m:sSubSup>
                      <m:sSubSup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𝝅</m:t>
                    </m:r>
                  </m:oMath>
                </a14:m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, not found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LHCb, 2023, searched in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𝑩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→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𝑫</m:t>
                    </m:r>
                    <m:sSubSup>
                      <m:sSubSup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𝝅</m:t>
                    </m:r>
                  </m:oMath>
                </a14:m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, found neutral and doubly charged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</m:sSub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𝟐𝟗𝟎𝟎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1"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𝟐𝟗𝟎𝟎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−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𝟐𝟑𝟏𝟕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𝟓𝟖𝟑</m:t>
                    </m:r>
                  </m:oMath>
                </a14:m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MeV similar as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𝑴</m:t>
                    </m:r>
                    <m:d>
                      <m:d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𝝍</m:t>
                        </m:r>
                        <m:d>
                          <m:dPr>
                            <m:ctrlP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𝟐</m:t>
                            </m:r>
                            <m: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𝑺</m:t>
                            </m:r>
                          </m:e>
                        </m:d>
                      </m:e>
                    </m:d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−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𝑴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𝝍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𝟏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𝑺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))</m:t>
                    </m:r>
                  </m:oMath>
                </a14:m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: radial excitation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𝟐𝟑𝟏𝟕</m:t>
                            </m:r>
                          </m:e>
                        </m:d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0A769DC3-D279-A20A-8DCE-920C68CC9E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45" y="3196790"/>
                <a:ext cx="9068741" cy="1578445"/>
              </a:xfrm>
              <a:prstGeom prst="rect">
                <a:avLst/>
              </a:prstGeom>
              <a:blipFill>
                <a:blip r:embed="rId9"/>
                <a:stretch>
                  <a:fillRect l="-279" b="-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187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04BE3-6A19-FEE8-73B9-0E26598DE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8DF62A79-41AF-42DF-83FD-CA88E993AF8F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D1F9407-80F9-89BA-00EF-DE9EEA01DCDC}"/>
                </a:ext>
              </a:extLst>
            </p:cNvPr>
            <p:cNvGrpSpPr/>
            <p:nvPr/>
          </p:nvGrpSpPr>
          <p:grpSpPr>
            <a:xfrm>
              <a:off x="110103" y="48516"/>
              <a:ext cx="8885307" cy="721480"/>
              <a:chOff x="110103" y="48516"/>
              <a:chExt cx="8885307" cy="72148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3BD87AE5-BA69-C9D0-05B5-D50A1A29305A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6812121" cy="72148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kumimoji="1" lang="en-US" altLang="zh-CN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𝑩</m:t>
                        </m:r>
                        <m:r>
                          <a:rPr kumimoji="1" lang="en-US" altLang="zh-CN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→</m:t>
                        </m:r>
                        <m:sSup>
                          <m:s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kumimoji="1" lang="zh-CN" altLang="en-US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∗</m:t>
                            </m:r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)</m:t>
                            </m:r>
                          </m:sup>
                        </m:sSup>
                        <m:sSubSup>
                          <m:sSub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  <m:sub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sub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−</m:t>
                            </m:r>
                          </m:sup>
                        </m:sSup>
                      </m:oMath>
                    </a14:m>
                    <a:r>
                      <a:rPr kumimoji="1" lang="en-US" altLang="zh-CN" sz="28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rPr>
                      <a:t>,</a:t>
                    </a:r>
                    <a:r>
                      <a:rPr kumimoji="1" lang="zh-CN" altLang="en-US" sz="28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  <m:sub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sub>
                        </m:sSub>
                        <m:sSup>
                          <m:s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zh-CN" sz="28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28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Arial" panose="020B0604020202020204" pitchFamily="34" charset="0"/>
                                  </a:rPr>
                                  <m:t>𝟐𝟒𝟔𝟎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→</m:t>
                        </m:r>
                        <m:sSubSup>
                          <m:sSub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  <m:sub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sub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−</m:t>
                            </m:r>
                          </m:sup>
                        </m:sSup>
                      </m:oMath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3BD87AE5-BA69-C9D0-05B5-D50A1A29305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6812121" cy="72148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559" t="-6818" b="-2954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31074B10-789B-A92B-59DF-56AE4742FD7F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DF81E9BF-9ECE-E556-B5C1-C3E3853CCB18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2E85116E-523D-81EB-87A7-FB83D770255F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F5CBCA4F-C33C-09C7-D919-CA1CC0ABDDBB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92DA41C-7EB3-7386-65B5-1D88CE579B42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1593B620-DBB3-0AD0-477E-FC68BCEED957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4D4A092-40CF-CEF8-D72A-D7566955E29D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4BFF8C3-6C67-DDE3-DCAB-C222B72692DA}"/>
              </a:ext>
            </a:extLst>
          </p:cNvPr>
          <p:cNvSpPr txBox="1"/>
          <p:nvPr/>
        </p:nvSpPr>
        <p:spPr>
          <a:xfrm>
            <a:off x="110103" y="616766"/>
            <a:ext cx="8566496" cy="348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Interesting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Dalitz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projections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6E25CB6-11E0-9F7E-AD45-885946FA6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85" y="965388"/>
            <a:ext cx="2402254" cy="211297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7C964EB-43B8-5937-6C5D-0D5070ABA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180" y="965387"/>
            <a:ext cx="3007307" cy="211297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EE52B5C-8F92-21CD-968F-FD353A4E1404}"/>
              </a:ext>
            </a:extLst>
          </p:cNvPr>
          <p:cNvSpPr txBox="1"/>
          <p:nvPr/>
        </p:nvSpPr>
        <p:spPr>
          <a:xfrm>
            <a:off x="6064365" y="1437100"/>
            <a:ext cx="2716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puzzling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structures,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rarely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F9CF06E-5B9F-3C0A-F345-E38FACED3839}"/>
                  </a:ext>
                </a:extLst>
              </p:cNvPr>
              <p:cNvSpPr txBox="1"/>
              <p:nvPr/>
            </p:nvSpPr>
            <p:spPr>
              <a:xfrm>
                <a:off x="214319" y="3121626"/>
                <a:ext cx="8566496" cy="15434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Two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models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describe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strange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shape: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𝟓𝟎𝟎</m:t>
                        </m:r>
                      </m:e>
                    </m:d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𝟗𝟖𝟎</m:t>
                        </m:r>
                      </m:e>
                    </m:d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𝟏𝟐𝟕𝟎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puzzling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have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large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𝟗𝟖𝟎</m:t>
                        </m:r>
                      </m:e>
                    </m:d>
                    <m:r>
                      <a:rPr lang="en-US" altLang="zh-CN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d>
                      <m:dPr>
                        <m:ctrlP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𝟏𝟐𝟕𝟎</m:t>
                        </m:r>
                      </m:e>
                    </m:d>
                  </m:oMath>
                </a14:m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contributions,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far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away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threshold;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puzzling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𝟓𝟎𝟎</m:t>
                        </m:r>
                      </m:e>
                    </m:d>
                  </m:oMath>
                </a14:m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mass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width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𝟓𝟎𝟎</m:t>
                        </m:r>
                      </m:e>
                    </m:d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++</m:t>
                        </m:r>
                      </m:sup>
                    </m:sSubSup>
                    <m:d>
                      <m:d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𝟐𝟑𝟏𝟕</m:t>
                        </m:r>
                      </m:e>
                    </m:d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𝟐𝟑𝟏𝟕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F9CF06E-5B9F-3C0A-F345-E38FACED3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19" y="3121626"/>
                <a:ext cx="8566496" cy="1543499"/>
              </a:xfrm>
              <a:prstGeom prst="rect">
                <a:avLst/>
              </a:prstGeom>
              <a:blipFill>
                <a:blip r:embed="rId6"/>
                <a:stretch>
                  <a:fillRect l="-296" b="-24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3E34D8FB-6A94-C616-D992-8526101018E4}"/>
              </a:ext>
            </a:extLst>
          </p:cNvPr>
          <p:cNvSpPr txBox="1"/>
          <p:nvPr/>
        </p:nvSpPr>
        <p:spPr>
          <a:xfrm>
            <a:off x="7043636" y="212417"/>
            <a:ext cx="207867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Science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Bulletin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70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(2025)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1432</a:t>
            </a:r>
            <a:endParaRPr lang="zh-CN" altLang="en-US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83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DB4D7-C81A-25CD-368F-6F0176781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8BCF4538-3209-E5AB-A338-3B7CB456989B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9B3C116C-4AB2-1496-8EBD-CC78EDC8EC76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F3072F95-CEA9-DD84-819D-A8F76ECB2222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4629985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Fit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results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for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models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with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altLang="zh-CN" sz="2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7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7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𝒔</m:t>
                                </m:r>
                              </m:e>
                            </m:acc>
                          </m:sub>
                        </m:sSub>
                      </m:oMath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F3072F95-CEA9-DD84-819D-A8F76ECB222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4629985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466" t="-9756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FCAD6E95-304E-6E62-505D-6D1C5F3C2404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2462D434-A197-32E6-13F9-B5EBCC85C1B7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2F286B8-E789-DACE-0596-5076E8E86661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E0BD8C52-6191-00A2-AFBD-D752D3B4FF03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61F40E51-E1C3-EA77-6DF6-81626FFFA6D5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E6C8149-767A-AADA-C837-1C0B72D20D5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7086D7A-39D7-9046-FCFE-D269336E6199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CA82730-CA0A-1219-2A5A-26B08630BD72}"/>
                  </a:ext>
                </a:extLst>
              </p:cNvPr>
              <p:cNvSpPr txBox="1"/>
              <p:nvPr/>
            </p:nvSpPr>
            <p:spPr>
              <a:xfrm>
                <a:off x="5866099" y="166302"/>
                <a:ext cx="30901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279.2,</m:t>
                        </m:r>
                        <m:r>
                          <a:rPr kumimoji="1" lang="zh-CN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491.2</m:t>
                        </m:r>
                      </m:e>
                    </m:d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MeV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CA82730-CA0A-1219-2A5A-26B08630B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099" y="166302"/>
                <a:ext cx="3090141" cy="276999"/>
              </a:xfrm>
              <a:prstGeom prst="rect">
                <a:avLst/>
              </a:prstGeom>
              <a:blipFill>
                <a:blip r:embed="rId4"/>
                <a:stretch>
                  <a:fillRect l="-2041" t="-20833" r="-3673" b="-458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A230CDD2-03B5-3C88-A883-D3AE8D14728F}"/>
                  </a:ext>
                </a:extLst>
              </p:cNvPr>
              <p:cNvSpPr/>
              <p:nvPr/>
            </p:nvSpPr>
            <p:spPr>
              <a:xfrm>
                <a:off x="4777483" y="703033"/>
                <a:ext cx="4301611" cy="37626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kumimoji="1"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1"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𝟓𝟎𝟎</m:t>
                        </m:r>
                      </m:e>
                    </m:d>
                  </m:oMath>
                </a14:m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mass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width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agree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other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measurements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Scattering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length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K-Matrix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determined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to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be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Significance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</m:sSub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&gt;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𝟏𝟎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kumimoji="1"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Coupling,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masses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widths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  <m:sup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  <m:sup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fixed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to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be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same;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if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free,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consistent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each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other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A230CDD2-03B5-3C88-A883-D3AE8D1472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7483" y="703033"/>
                <a:ext cx="4301611" cy="3762633"/>
              </a:xfrm>
              <a:prstGeom prst="rect">
                <a:avLst/>
              </a:prstGeom>
              <a:blipFill>
                <a:blip r:embed="rId5"/>
                <a:stretch>
                  <a:fillRect l="-8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A9CA6221-C66A-3D54-E362-026037E2F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710" y="614781"/>
            <a:ext cx="4492773" cy="338675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073001B-73BE-DC91-12F8-094B04F2F3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3600" y="2308158"/>
            <a:ext cx="4470400" cy="2921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5E87F39-2023-349F-A9D5-2B14276CAE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03" y="4024360"/>
            <a:ext cx="5180588" cy="78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6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23612-6116-CDAA-70E6-2D1E8BBD5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C06B2FE3-F33D-999B-54BC-0857BA61DE36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204F132E-3A75-54C9-D6A1-010F964EADE5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A74378C-0853-2C24-9DA6-3CE07EFCACD1}"/>
                  </a:ext>
                </a:extLst>
              </p:cNvPr>
              <p:cNvSpPr/>
              <p:nvPr/>
            </p:nvSpPr>
            <p:spPr>
              <a:xfrm>
                <a:off x="231515" y="48516"/>
                <a:ext cx="1742785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Discussion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8B212155-BD1C-3F71-466F-424A0EB924F0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1EA60DA7-E00C-6323-A6F8-E002A54FEDA0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A1D06711-5D6C-598B-4BAA-BC56442FD6AB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5F92FD49-80C1-945F-762A-773357813108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B0D48E6E-0271-F3A2-1884-90C472267D87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FC9393A3-4B74-6CAC-21F1-36E919DD29C8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71B41C3-5202-1CB8-CEAC-83CAF9B34B1A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A9A0F96-C3CC-6B17-DB15-A4907F5CAAB8}"/>
                  </a:ext>
                </a:extLst>
              </p:cNvPr>
              <p:cNvSpPr/>
              <p:nvPr/>
            </p:nvSpPr>
            <p:spPr>
              <a:xfrm>
                <a:off x="435104" y="677786"/>
                <a:ext cx="8560305" cy="30013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Both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models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without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</m:sSub>
                  </m:oMath>
                </a14:m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states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can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describe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data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However,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models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without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</m:sSub>
                  </m:oMath>
                </a14:m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states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have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some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deficiencies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implausible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Model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</m:sSub>
                  </m:oMath>
                </a14:m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states: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kumimoji="1"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Relationship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𝟐𝟑𝟏𝟕</m:t>
                            </m:r>
                          </m:e>
                        </m:d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?</m:t>
                    </m:r>
                  </m:oMath>
                </a14:m>
                <a:endParaRPr kumimoji="1"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Indication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exotic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structures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𝟐𝟒𝟔𝟎</m:t>
                            </m:r>
                          </m:e>
                        </m:d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A9A0F96-C3CC-6B17-DB15-A4907F5CAA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04" y="677786"/>
                <a:ext cx="8560305" cy="3001334"/>
              </a:xfrm>
              <a:prstGeom prst="rect">
                <a:avLst/>
              </a:prstGeom>
              <a:blipFill>
                <a:blip r:embed="rId3"/>
                <a:stretch>
                  <a:fillRect l="-296" b="-16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6C2C6ED-EF5F-E0D5-C474-530BDC26D781}"/>
                  </a:ext>
                </a:extLst>
              </p:cNvPr>
              <p:cNvSpPr txBox="1"/>
              <p:nvPr/>
            </p:nvSpPr>
            <p:spPr>
              <a:xfrm>
                <a:off x="706975" y="1723006"/>
                <a:ext cx="4572000" cy="1154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Mass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consistent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𝟐𝟑𝟏𝟕</m:t>
                            </m:r>
                          </m:e>
                        </m:d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Width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significantly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larger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than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𝟐𝟑𝟏𝟕</m:t>
                            </m:r>
                          </m:e>
                        </m:d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Spin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0</a:t>
                </a:r>
                <a:r>
                  <a:rPr kumimoji="1" lang="en-US" altLang="zh-CN" sz="1600" b="1" baseline="30000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+</a:t>
                </a:r>
                <a:endParaRPr kumimoji="1"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6C2C6ED-EF5F-E0D5-C474-530BDC26D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975" y="1723006"/>
                <a:ext cx="4572000" cy="1154675"/>
              </a:xfrm>
              <a:prstGeom prst="rect">
                <a:avLst/>
              </a:prstGeom>
              <a:blipFill>
                <a:blip r:embed="rId4"/>
                <a:stretch>
                  <a:fillRect l="-554" b="-54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9662136B-BE25-63B5-5BD4-5F0E4528A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368" y="1775845"/>
            <a:ext cx="4001632" cy="159180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178F1D3-FA75-8230-72BE-506864C30735}"/>
              </a:ext>
            </a:extLst>
          </p:cNvPr>
          <p:cNvSpPr txBox="1"/>
          <p:nvPr/>
        </p:nvSpPr>
        <p:spPr>
          <a:xfrm>
            <a:off x="7670153" y="3390479"/>
            <a:ext cx="13995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0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Fengkun</a:t>
            </a:r>
            <a:r>
              <a:rPr kumimoji="1" lang="zh-CN" altLang="en-US" sz="1000" b="1" dirty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Guo</a:t>
            </a:r>
            <a:r>
              <a:rPr kumimoji="1" lang="zh-CN" altLang="en-US" sz="1000" b="1" dirty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et</a:t>
            </a:r>
            <a:r>
              <a:rPr kumimoji="1" lang="zh-CN" altLang="en-US" sz="1000" b="1" dirty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al.</a:t>
            </a:r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74735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1A052-1EE8-DABB-1327-1F7C76E7D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4B1E2D52-DAAF-F076-7114-6C5E39DCF257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462C4FFA-9781-E3E0-F927-4B3E164310C2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CAB096C-26F1-B952-1A39-1E2928905411}"/>
                  </a:ext>
                </a:extLst>
              </p:cNvPr>
              <p:cNvSpPr/>
              <p:nvPr/>
            </p:nvSpPr>
            <p:spPr>
              <a:xfrm>
                <a:off x="231515" y="48516"/>
                <a:ext cx="6609502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Novel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strategy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charmonium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studies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492EF574-E569-58EE-3EBF-22B98093442B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D7271FAA-3143-6F4A-1E16-6B641155C85E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E4DA8E59-3219-A161-C71F-F7600AEEB6E2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FB6F6F84-C8F3-1FD0-2FE6-AA565F5A92CD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0DDF85ED-B6E9-A28F-242D-A06DFF6C1C0E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0E2928A3-2E4E-2C29-8082-93CB2A3454D0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A42D3359-8A48-53A7-83DE-845ABAF260F6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EF81330-CFE4-E0F5-E260-E94CEC36EEB2}"/>
                  </a:ext>
                </a:extLst>
              </p:cNvPr>
              <p:cNvSpPr txBox="1"/>
              <p:nvPr/>
            </p:nvSpPr>
            <p:spPr>
              <a:xfrm>
                <a:off x="783290" y="897784"/>
                <a:ext cx="16489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EF81330-CFE4-E0F5-E260-E94CEC36EE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290" y="897784"/>
                <a:ext cx="1648913" cy="276999"/>
              </a:xfrm>
              <a:prstGeom prst="rect">
                <a:avLst/>
              </a:prstGeom>
              <a:blipFill>
                <a:blip r:embed="rId3"/>
                <a:stretch>
                  <a:fillRect l="-2290" r="-763" b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03282238-85CB-C732-79B1-43202DB031F4}"/>
                  </a:ext>
                </a:extLst>
              </p:cNvPr>
              <p:cNvSpPr txBox="1"/>
              <p:nvPr/>
            </p:nvSpPr>
            <p:spPr>
              <a:xfrm>
                <a:off x="783289" y="1544113"/>
                <a:ext cx="16489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03282238-85CB-C732-79B1-43202DB031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289" y="1544113"/>
                <a:ext cx="1648913" cy="276999"/>
              </a:xfrm>
              <a:prstGeom prst="rect">
                <a:avLst/>
              </a:prstGeom>
              <a:blipFill>
                <a:blip r:embed="rId4"/>
                <a:stretch>
                  <a:fillRect l="-2290" r="-763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右大括号 19">
            <a:extLst>
              <a:ext uri="{FF2B5EF4-FFF2-40B4-BE49-F238E27FC236}">
                <a16:creationId xmlns:a16="http://schemas.microsoft.com/office/drawing/2014/main" id="{6028AB14-A7D2-4FC8-DCEE-A7C720F0F5DD}"/>
              </a:ext>
            </a:extLst>
          </p:cNvPr>
          <p:cNvSpPr/>
          <p:nvPr/>
        </p:nvSpPr>
        <p:spPr>
          <a:xfrm>
            <a:off x="2710026" y="748880"/>
            <a:ext cx="371605" cy="126901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A016609A-433A-71E4-0835-D52A3AC2F8AD}"/>
                  </a:ext>
                </a:extLst>
              </p:cNvPr>
              <p:cNvSpPr txBox="1"/>
              <p:nvPr/>
            </p:nvSpPr>
            <p:spPr>
              <a:xfrm>
                <a:off x="3583551" y="1226291"/>
                <a:ext cx="16244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kumimoji="1" lang="en-US" altLang="zh-CN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kumimoji="1" lang="en-US" altLang="zh-CN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kumimoji="1" lang="zh-CN" altLang="en-US" i="1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A016609A-433A-71E4-0835-D52A3AC2F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3551" y="1226291"/>
                <a:ext cx="1624419" cy="276999"/>
              </a:xfrm>
              <a:prstGeom prst="rect">
                <a:avLst/>
              </a:prstGeom>
              <a:blipFill>
                <a:blip r:embed="rId5"/>
                <a:stretch>
                  <a:fillRect l="-3125" r="-2344" b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左大括号 23">
            <a:extLst>
              <a:ext uri="{FF2B5EF4-FFF2-40B4-BE49-F238E27FC236}">
                <a16:creationId xmlns:a16="http://schemas.microsoft.com/office/drawing/2014/main" id="{7A739767-7231-E52E-CCAE-D20E269B3E8F}"/>
              </a:ext>
            </a:extLst>
          </p:cNvPr>
          <p:cNvSpPr/>
          <p:nvPr/>
        </p:nvSpPr>
        <p:spPr>
          <a:xfrm>
            <a:off x="5690766" y="717475"/>
            <a:ext cx="371605" cy="124623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B3F71FD2-3AF9-7891-CA73-4FE9E36BA5BB}"/>
                  </a:ext>
                </a:extLst>
              </p:cNvPr>
              <p:cNvSpPr/>
              <p:nvPr/>
            </p:nvSpPr>
            <p:spPr>
              <a:xfrm>
                <a:off x="6168533" y="797432"/>
                <a:ext cx="9161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B3F71FD2-3AF9-7891-CA73-4FE9E36BA5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533" y="797432"/>
                <a:ext cx="91614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05B9879B-E2F2-0803-8BBA-1C79F247A4A2}"/>
                  </a:ext>
                </a:extLst>
              </p:cNvPr>
              <p:cNvSpPr/>
              <p:nvPr/>
            </p:nvSpPr>
            <p:spPr>
              <a:xfrm>
                <a:off x="6168533" y="1443761"/>
                <a:ext cx="9161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05B9879B-E2F2-0803-8BBA-1C79F247A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533" y="1443761"/>
                <a:ext cx="91614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DAD1A0BF-0ECF-3BA1-04DD-5B0AE7C2484A}"/>
                  </a:ext>
                </a:extLst>
              </p:cNvPr>
              <p:cNvSpPr txBox="1"/>
              <p:nvPr/>
            </p:nvSpPr>
            <p:spPr>
              <a:xfrm>
                <a:off x="363185" y="2009194"/>
                <a:ext cx="7518997" cy="698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𝑿</m:t>
                    </m:r>
                    <m:sSup>
                      <m:sSupPr>
                        <m:ctrlP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:</a:t>
                </a:r>
                <a:r>
                  <a:rPr kumimoji="1"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weak</a:t>
                </a:r>
                <a:r>
                  <a:rPr kumimoji="1"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decay,</a:t>
                </a:r>
                <a:r>
                  <a:rPr kumimoji="1"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violate</a:t>
                </a:r>
                <a:r>
                  <a:rPr kumimoji="1"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</a:t>
                </a:r>
                <a:r>
                  <a:rPr kumimoji="1"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𝑿</m:t>
                    </m:r>
                    <m:r>
                      <a:rPr kumimoji="1"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kumimoji="1"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𝑫</m:t>
                    </m:r>
                  </m:oMath>
                </a14:m>
                <a:r>
                  <a:rPr kumimoji="1"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:</a:t>
                </a:r>
                <a:r>
                  <a:rPr kumimoji="1"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strong</a:t>
                </a:r>
                <a:r>
                  <a:rPr kumimoji="1"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decay,</a:t>
                </a:r>
                <a:r>
                  <a:rPr kumimoji="1"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obey</a:t>
                </a:r>
                <a:r>
                  <a:rPr kumimoji="1"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</a:t>
                </a:r>
                <a:r>
                  <a:rPr kumimoji="1"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</a:t>
                </a:r>
                <a:r>
                  <a:rPr kumimoji="1"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symmetry</a:t>
                </a: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DAD1A0BF-0ECF-3BA1-04DD-5B0AE7C24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5" y="2009194"/>
                <a:ext cx="7518997" cy="698717"/>
              </a:xfrm>
              <a:prstGeom prst="rect">
                <a:avLst/>
              </a:prstGeom>
              <a:blipFill>
                <a:blip r:embed="rId8"/>
                <a:stretch>
                  <a:fillRect l="-169" b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6C96C4EE-9D72-69FC-1394-78F0D3BD42FA}"/>
                  </a:ext>
                </a:extLst>
              </p:cNvPr>
              <p:cNvSpPr/>
              <p:nvPr/>
            </p:nvSpPr>
            <p:spPr>
              <a:xfrm>
                <a:off x="680547" y="3087581"/>
                <a:ext cx="337727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C</a:t>
                </a:r>
                <a:r>
                  <a:rPr kumimoji="1" lang="zh-CN" altLang="en-US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=</a:t>
                </a:r>
                <a:r>
                  <a:rPr kumimoji="1" lang="zh-CN" altLang="en-US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1:</a:t>
                </a:r>
                <a:r>
                  <a:rPr kumimoji="1" lang="zh-CN" altLang="en-US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|</m:t>
                    </m:r>
                    <m:sSup>
                      <m:sSupPr>
                        <m:ctrlP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zh-CN" alt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&gt;</m:t>
                    </m:r>
                    <m:r>
                      <a:rPr kumimoji="1" lang="zh-CN" altLang="en-US" b="0" i="1" smtClean="0"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|</m:t>
                    </m:r>
                    <m:sSup>
                      <m:sSupPr>
                        <m:ctrlPr>
                          <a:rPr kumimoji="1" lang="en-US" altLang="zh-CN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zh-CN" alt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i="1"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6C96C4EE-9D72-69FC-1394-78F0D3BD42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47" y="3087581"/>
                <a:ext cx="3377271" cy="369332"/>
              </a:xfrm>
              <a:prstGeom prst="rect">
                <a:avLst/>
              </a:prstGeom>
              <a:blipFill>
                <a:blip r:embed="rId9"/>
                <a:stretch>
                  <a:fillRect l="-1498" t="-6452" b="-193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35F7981-5C3A-17C3-D1B8-A0C07049458A}"/>
                  </a:ext>
                </a:extLst>
              </p:cNvPr>
              <p:cNvSpPr/>
              <p:nvPr/>
            </p:nvSpPr>
            <p:spPr>
              <a:xfrm>
                <a:off x="680546" y="3588639"/>
                <a:ext cx="33259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C</a:t>
                </a:r>
                <a:r>
                  <a:rPr kumimoji="1" lang="zh-CN" altLang="en-US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=</a:t>
                </a:r>
                <a:r>
                  <a:rPr kumimoji="1" lang="zh-CN" altLang="en-US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kumimoji="1" lang="en-US" altLang="zh-CN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1:</a:t>
                </a:r>
                <a:r>
                  <a:rPr kumimoji="1" lang="zh-CN" altLang="en-US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|</m:t>
                    </m:r>
                    <m:sSup>
                      <m:sSupPr>
                        <m:ctrlP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zh-CN" alt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&gt;−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|</m:t>
                    </m:r>
                    <m:sSup>
                      <m:sSupPr>
                        <m:ctrlPr>
                          <a:rPr kumimoji="1" lang="en-US" altLang="zh-CN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zh-CN" alt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i="1"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35F7981-5C3A-17C3-D1B8-A0C0704945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46" y="3588639"/>
                <a:ext cx="3325975" cy="369332"/>
              </a:xfrm>
              <a:prstGeom prst="rect">
                <a:avLst/>
              </a:prstGeom>
              <a:blipFill>
                <a:blip r:embed="rId10"/>
                <a:stretch>
                  <a:fillRect l="-1521"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右大括号 29">
            <a:extLst>
              <a:ext uri="{FF2B5EF4-FFF2-40B4-BE49-F238E27FC236}">
                <a16:creationId xmlns:a16="http://schemas.microsoft.com/office/drawing/2014/main" id="{12684220-6FDB-728A-8950-19BEBE3A9D1D}"/>
              </a:ext>
            </a:extLst>
          </p:cNvPr>
          <p:cNvSpPr/>
          <p:nvPr/>
        </p:nvSpPr>
        <p:spPr>
          <a:xfrm>
            <a:off x="4057818" y="3060504"/>
            <a:ext cx="484027" cy="9018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24E9D9C7-D65A-D405-6C6E-4EE00F8154DA}"/>
                  </a:ext>
                </a:extLst>
              </p:cNvPr>
              <p:cNvSpPr/>
              <p:nvPr/>
            </p:nvSpPr>
            <p:spPr>
              <a:xfrm>
                <a:off x="4765733" y="2974745"/>
                <a:ext cx="3526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A</m:t>
                      </m:r>
                      <m:d>
                        <m:dPr>
                          <m:ctrlP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  <m:r>
                                <a:rPr kumimoji="1"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zh-CN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  <m: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kumimoji="1"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1"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kumimoji="1"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kumimoji="1"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𝑋</m:t>
                      </m:r>
                      <m:r>
                        <a:rPr kumimoji="1"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zh-CN" alt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24E9D9C7-D65A-D405-6C6E-4EE00F8154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733" y="2974745"/>
                <a:ext cx="3526285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E785AC6A-E9BC-A85F-9001-0CEEAD222301}"/>
                  </a:ext>
                </a:extLst>
              </p:cNvPr>
              <p:cNvSpPr/>
              <p:nvPr/>
            </p:nvSpPr>
            <p:spPr>
              <a:xfrm>
                <a:off x="4752309" y="3578851"/>
                <a:ext cx="36994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A</m:t>
                      </m:r>
                      <m:d>
                        <m:dPr>
                          <m:ctrlP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  <m:r>
                                <a:rPr kumimoji="1"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zh-CN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  <m: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kumimoji="1"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1"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1"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kumimoji="1"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kumimoji="1"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𝑋</m:t>
                      </m:r>
                      <m:r>
                        <a:rPr kumimoji="1"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zh-CN" alt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E785AC6A-E9BC-A85F-9001-0CEEAD2223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309" y="3578851"/>
                <a:ext cx="3699411" cy="369332"/>
              </a:xfrm>
              <a:prstGeom prst="rect">
                <a:avLst/>
              </a:prstGeom>
              <a:blipFill>
                <a:blip r:embed="rId12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矩形 32">
            <a:extLst>
              <a:ext uri="{FF2B5EF4-FFF2-40B4-BE49-F238E27FC236}">
                <a16:creationId xmlns:a16="http://schemas.microsoft.com/office/drawing/2014/main" id="{EA35E477-EF24-CE22-1FDE-47482148F5BA}"/>
              </a:ext>
            </a:extLst>
          </p:cNvPr>
          <p:cNvSpPr/>
          <p:nvPr/>
        </p:nvSpPr>
        <p:spPr>
          <a:xfrm>
            <a:off x="1111431" y="4197208"/>
            <a:ext cx="7308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The</a:t>
            </a:r>
            <a:r>
              <a:rPr kumimoji="1"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first</a:t>
            </a:r>
            <a:r>
              <a:rPr kumimoji="1"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time,</a:t>
            </a:r>
            <a:r>
              <a:rPr kumimoji="1"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amplitude</a:t>
            </a:r>
            <a:r>
              <a:rPr kumimoji="1"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analysis</a:t>
            </a:r>
            <a:r>
              <a:rPr kumimoji="1"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can</a:t>
            </a:r>
            <a:r>
              <a:rPr kumimoji="1"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tell</a:t>
            </a:r>
            <a:r>
              <a:rPr kumimoji="1"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the</a:t>
            </a:r>
            <a:r>
              <a:rPr kumimoji="1"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C-parity</a:t>
            </a:r>
            <a:r>
              <a:rPr kumimoji="1"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of</a:t>
            </a:r>
            <a:r>
              <a:rPr kumimoji="1"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resonant</a:t>
            </a:r>
            <a:r>
              <a:rPr kumimoji="1"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particles,</a:t>
            </a:r>
            <a:r>
              <a:rPr kumimoji="1"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decaying</a:t>
            </a:r>
            <a:r>
              <a:rPr kumimoji="1"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not</a:t>
            </a:r>
            <a:r>
              <a:rPr kumimoji="1"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kumimoji="1"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the</a:t>
            </a:r>
            <a:r>
              <a:rPr kumimoji="1"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</a:t>
            </a:r>
            <a:r>
              <a:rPr kumimoji="1"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eigenstates</a:t>
            </a:r>
            <a:endParaRPr lang="zh-CN" altLang="en-US" sz="1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35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4B848-A428-B3F2-68F2-717874C63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A8BF68CE-17F3-A957-A731-4CCFFFF71DC5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7BC6D6B5-8D9A-F37C-99ED-D91EB3DD9521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6E778A6B-C869-17BC-F98A-7C468B41FB45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3560526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Spectrum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of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𝑴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zh-CN" altLang="en-US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oMath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6E778A6B-C869-17BC-F98A-7C468B41FB4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3560526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3203" t="-9756" r="-1068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EDE14223-DE73-6BAE-BABA-3DC979E017C9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7D0310DA-5163-5C23-15BE-FD999DD5E033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B6097B0A-965B-A3FF-78AE-7A12B20FBCEE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5AC8085B-6C2A-DB3F-4F82-D8A58FA31729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85C5FB5B-06CE-69D7-E5A0-E96BC941B048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793DC15-0115-E2C8-EA68-D7FD96960B0C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28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09502A1C-07E5-23A8-4088-8AB17B2AE386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CE1464-C162-88E2-18C9-133AEB97E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43" y="850187"/>
            <a:ext cx="7772400" cy="1943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A27D2BD-9937-724E-5FEC-4D8ADA8EF44F}"/>
                  </a:ext>
                </a:extLst>
              </p:cNvPr>
              <p:cNvSpPr txBox="1"/>
              <p:nvPr/>
            </p:nvSpPr>
            <p:spPr>
              <a:xfrm>
                <a:off x="1556535" y="547897"/>
                <a:ext cx="207024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p>
                          <m: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18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𝑫</m:t>
                          </m:r>
                        </m:e>
                        <m:sup>
                          <m:r>
                            <a:rPr lang="zh-CN" altLang="en-US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∗</m:t>
                          </m:r>
                          <m: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1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A27D2BD-9937-724E-5FEC-4D8ADA8EF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535" y="547897"/>
                <a:ext cx="207024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FA46E8A-63C1-F97D-12C7-6937CAAEF9F1}"/>
                  </a:ext>
                </a:extLst>
              </p:cNvPr>
              <p:cNvSpPr txBox="1"/>
              <p:nvPr/>
            </p:nvSpPr>
            <p:spPr>
              <a:xfrm>
                <a:off x="5517224" y="537014"/>
                <a:ext cx="21729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1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𝑫</m:t>
                          </m:r>
                        </m:e>
                        <m:sup>
                          <m:r>
                            <a:rPr lang="zh-CN" altLang="en-US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∗</m:t>
                          </m:r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FA46E8A-63C1-F97D-12C7-6937CAAEF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7224" y="537014"/>
                <a:ext cx="217298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FF9F55C-2B61-1A86-89D4-818323348B77}"/>
                  </a:ext>
                </a:extLst>
              </p:cNvPr>
              <p:cNvSpPr txBox="1"/>
              <p:nvPr/>
            </p:nvSpPr>
            <p:spPr>
              <a:xfrm>
                <a:off x="-196915" y="2967468"/>
                <a:ext cx="2180106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𝑱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𝑷</m:t>
                          </m:r>
                        </m:sup>
                      </m:sSup>
                      <m:r>
                        <a:rPr lang="en-US" altLang="zh-CN" sz="1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</m:sup>
                      </m:sSup>
                      <m:r>
                        <a:rPr lang="zh-CN" altLang="en-US" sz="1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FF9F55C-2B61-1A86-89D4-818323348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6915" y="2967468"/>
                <a:ext cx="2180106" cy="374270"/>
              </a:xfrm>
              <a:prstGeom prst="rect">
                <a:avLst/>
              </a:prstGeom>
              <a:blipFill>
                <a:blip r:embed="rId7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B206F5A6-8B97-C86F-E1BB-5A17BF9DC560}"/>
                  </a:ext>
                </a:extLst>
              </p:cNvPr>
              <p:cNvSpPr txBox="1"/>
              <p:nvPr/>
            </p:nvSpPr>
            <p:spPr>
              <a:xfrm>
                <a:off x="1556534" y="2716847"/>
                <a:ext cx="266614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𝑪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=+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  <m:r>
                      <a:rPr lang="zh-CN" altLang="en-US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zh-CN" alt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NR</a:t>
                </a:r>
                <a:r>
                  <a:rPr lang="en-US" altLang="zh-CN" b="1" dirty="0">
                    <a:solidFill>
                      <a:srgbClr val="FF93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+</a:t>
                </a:r>
                <a:r>
                  <a:rPr lang="zh-CN" altLang="en-US" b="1" dirty="0">
                    <a:solidFill>
                      <a:srgbClr val="FF93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b="1" i="1">
                        <a:solidFill>
                          <a:srgbClr val="FF93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1" i="1">
                        <a:solidFill>
                          <a:srgbClr val="FF9300"/>
                        </a:solidFill>
                        <a:latin typeface="Cambria Math" panose="02040503050406030204" pitchFamily="18" charset="0"/>
                      </a:rPr>
                      <m:t>𝟑𝟗𝟒𝟓</m:t>
                    </m:r>
                    <m:r>
                      <a:rPr lang="en-US" altLang="zh-CN" b="1" i="1">
                        <a:solidFill>
                          <a:srgbClr val="FF93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B206F5A6-8B97-C86F-E1BB-5A17BF9DC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534" y="2716847"/>
                <a:ext cx="2666145" cy="369332"/>
              </a:xfrm>
              <a:prstGeom prst="rect">
                <a:avLst/>
              </a:prstGeom>
              <a:blipFill>
                <a:blip r:embed="rId8"/>
                <a:stretch>
                  <a:fillRect t="-13793" b="-241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左大括号 23">
            <a:extLst>
              <a:ext uri="{FF2B5EF4-FFF2-40B4-BE49-F238E27FC236}">
                <a16:creationId xmlns:a16="http://schemas.microsoft.com/office/drawing/2014/main" id="{AB5303E3-0E05-0984-7A1C-B5564EC019BE}"/>
              </a:ext>
            </a:extLst>
          </p:cNvPr>
          <p:cNvSpPr/>
          <p:nvPr/>
        </p:nvSpPr>
        <p:spPr>
          <a:xfrm>
            <a:off x="1406273" y="2860908"/>
            <a:ext cx="150262" cy="58739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DC0183D-1E94-4168-D213-CE1496192EB3}"/>
                  </a:ext>
                </a:extLst>
              </p:cNvPr>
              <p:cNvSpPr txBox="1"/>
              <p:nvPr/>
            </p:nvSpPr>
            <p:spPr>
              <a:xfrm>
                <a:off x="1556533" y="3153800"/>
                <a:ext cx="266614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𝑪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  <m:r>
                      <a:rPr lang="zh-CN" altLang="en-US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zh-CN" alt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NR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DC0183D-1E94-4168-D213-CE1496192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533" y="3153800"/>
                <a:ext cx="2666146" cy="369332"/>
              </a:xfrm>
              <a:prstGeom prst="rect">
                <a:avLst/>
              </a:prstGeom>
              <a:blipFill>
                <a:blip r:embed="rId9"/>
                <a:stretch>
                  <a:fillRect t="-10000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E18C8174-A483-555C-F106-780437B15EF2}"/>
                  </a:ext>
                </a:extLst>
              </p:cNvPr>
              <p:cNvSpPr txBox="1"/>
              <p:nvPr/>
            </p:nvSpPr>
            <p:spPr>
              <a:xfrm>
                <a:off x="231515" y="3719320"/>
                <a:ext cx="2666147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𝑱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𝑷</m:t>
                          </m:r>
                        </m:sup>
                      </m:sSup>
                      <m:r>
                        <a:rPr lang="en-US" altLang="zh-CN" sz="1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++</m:t>
                          </m:r>
                        </m:sup>
                      </m:sSup>
                      <m:r>
                        <a:rPr lang="zh-CN" altLang="en-US" sz="1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altLang="zh-CN" sz="1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  <m:sSub>
                        <m:sSubPr>
                          <m:ctrlP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𝝌</m:t>
                          </m:r>
                        </m:e>
                        <m:sub>
                          <m: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𝒄</m:t>
                          </m:r>
                          <m: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en-US" altLang="zh-CN" sz="1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altLang="zh-CN" sz="1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𝟑𝟗𝟑𝟎</m:t>
                      </m:r>
                      <m:r>
                        <a:rPr lang="en-US" altLang="zh-CN" sz="1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E18C8174-A483-555C-F106-780437B15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5" y="3719320"/>
                <a:ext cx="2666147" cy="374270"/>
              </a:xfrm>
              <a:prstGeom prst="rect">
                <a:avLst/>
              </a:prstGeom>
              <a:blipFill>
                <a:blip r:embed="rId10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A75357D5-3864-2261-4D24-6B5489A9F52D}"/>
                  </a:ext>
                </a:extLst>
              </p:cNvPr>
              <p:cNvSpPr txBox="1"/>
              <p:nvPr/>
            </p:nvSpPr>
            <p:spPr>
              <a:xfrm>
                <a:off x="4013167" y="3031017"/>
                <a:ext cx="2180106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𝑱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𝑷</m:t>
                          </m:r>
                        </m:sup>
                      </m:sSup>
                      <m:r>
                        <a:rPr lang="en-US" altLang="zh-CN" sz="1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r>
                        <a:rPr lang="zh-CN" altLang="en-US" sz="1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A75357D5-3864-2261-4D24-6B5489A9F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167" y="3031017"/>
                <a:ext cx="2180106" cy="374270"/>
              </a:xfrm>
              <a:prstGeom prst="rect">
                <a:avLst/>
              </a:prstGeom>
              <a:blipFill>
                <a:blip r:embed="rId11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339825CC-B24A-39AD-6411-2D62F393AF7B}"/>
                  </a:ext>
                </a:extLst>
              </p:cNvPr>
              <p:cNvSpPr txBox="1"/>
              <p:nvPr/>
            </p:nvSpPr>
            <p:spPr>
              <a:xfrm>
                <a:off x="5766616" y="2780396"/>
                <a:ext cx="3377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𝑪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=+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  <m:r>
                      <a:rPr lang="zh-CN" altLang="en-US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zh-CN" alt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FF93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NR</a:t>
                </a:r>
                <a:r>
                  <a:rPr lang="zh-CN" altLang="en-US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zh-CN" altLang="en-US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EFF</a:t>
                </a:r>
                <a:r>
                  <a:rPr lang="en-US" altLang="zh-CN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𝝌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𝟒𝟎𝟏𝟎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zh-CN" altLang="en-US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339825CC-B24A-39AD-6411-2D62F393AF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616" y="2780396"/>
                <a:ext cx="3377384" cy="369332"/>
              </a:xfrm>
              <a:prstGeom prst="rect">
                <a:avLst/>
              </a:prstGeom>
              <a:blipFill>
                <a:blip r:embed="rId12"/>
                <a:stretch>
                  <a:fillRect t="-6452" b="-193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左大括号 34">
            <a:extLst>
              <a:ext uri="{FF2B5EF4-FFF2-40B4-BE49-F238E27FC236}">
                <a16:creationId xmlns:a16="http://schemas.microsoft.com/office/drawing/2014/main" id="{F667D3F0-E72A-2DE0-16D1-BAC9FC6E9445}"/>
              </a:ext>
            </a:extLst>
          </p:cNvPr>
          <p:cNvSpPr/>
          <p:nvPr/>
        </p:nvSpPr>
        <p:spPr>
          <a:xfrm>
            <a:off x="5616355" y="2924457"/>
            <a:ext cx="150262" cy="58739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19FC1327-A60C-0E3F-577B-7E4CB7DADD0A}"/>
                  </a:ext>
                </a:extLst>
              </p:cNvPr>
              <p:cNvSpPr txBox="1"/>
              <p:nvPr/>
            </p:nvSpPr>
            <p:spPr>
              <a:xfrm>
                <a:off x="5766614" y="3217349"/>
                <a:ext cx="3377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𝑪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  <m:r>
                      <a:rPr lang="zh-CN" altLang="en-US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zh-CN" altLang="en-US" dirty="0">
                    <a:solidFill>
                      <a:srgbClr val="00B0F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d>
                      <m:d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𝟒𝟎𝟎𝟎</m:t>
                        </m:r>
                      </m:e>
                    </m:d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𝟒𝟑𝟎𝟎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19FC1327-A60C-0E3F-577B-7E4CB7DAD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614" y="3217349"/>
                <a:ext cx="3377384" cy="369332"/>
              </a:xfrm>
              <a:prstGeom prst="rect">
                <a:avLst/>
              </a:prstGeom>
              <a:blipFill>
                <a:blip r:embed="rId1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DBF6E72C-6D52-6338-C222-2A5A6A05A969}"/>
                  </a:ext>
                </a:extLst>
              </p:cNvPr>
              <p:cNvSpPr txBox="1"/>
              <p:nvPr/>
            </p:nvSpPr>
            <p:spPr>
              <a:xfrm>
                <a:off x="4413513" y="3717551"/>
                <a:ext cx="3228796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𝑱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𝑷</m:t>
                          </m:r>
                        </m:sup>
                      </m:sSup>
                      <m:r>
                        <a:rPr lang="en-US" altLang="zh-CN" sz="1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−−</m:t>
                          </m:r>
                        </m:sup>
                      </m:sSup>
                      <m:r>
                        <a:rPr lang="zh-CN" altLang="en-US" sz="1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altLang="zh-CN" sz="1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  <m:r>
                        <a:rPr lang="en-US" altLang="zh-CN" sz="1800" b="1" i="0" smtClean="0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𝐍𝐑</m:t>
                      </m:r>
                      <m:r>
                        <a:rPr lang="en-US" altLang="zh-CN" sz="1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altLang="zh-CN" sz="1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𝝍</m:t>
                      </m:r>
                      <m:r>
                        <a:rPr lang="en-US" altLang="zh-CN" sz="1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𝟒𝟎𝟒𝟎</m:t>
                          </m:r>
                        </m:e>
                      </m:d>
                    </m:oMath>
                  </m:oMathPara>
                </a14:m>
                <a:endParaRPr lang="zh-CN" altLang="en-US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DBF6E72C-6D52-6338-C222-2A5A6A05A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513" y="3717551"/>
                <a:ext cx="3228796" cy="374270"/>
              </a:xfrm>
              <a:prstGeom prst="rect">
                <a:avLst/>
              </a:prstGeom>
              <a:blipFill>
                <a:blip r:embed="rId1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文本框 43">
            <a:extLst>
              <a:ext uri="{FF2B5EF4-FFF2-40B4-BE49-F238E27FC236}">
                <a16:creationId xmlns:a16="http://schemas.microsoft.com/office/drawing/2014/main" id="{EA557628-C3B6-407D-4F29-B2FD4EA52622}"/>
              </a:ext>
            </a:extLst>
          </p:cNvPr>
          <p:cNvSpPr txBox="1"/>
          <p:nvPr/>
        </p:nvSpPr>
        <p:spPr>
          <a:xfrm>
            <a:off x="363185" y="4236996"/>
            <a:ext cx="85547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Resonances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4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++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theoretically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motivated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zh-CN" alt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80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6FCCC-DADF-1ED8-42D0-5C7AADEAB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2E742D81-9DDD-3CF2-7BE8-42D74F095FD8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1ED08E07-399A-C559-9BB9-B9B0ED8A57A3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AE04E4B5-653B-3374-6A36-311D2A8D20CA}"/>
                  </a:ext>
                </a:extLst>
              </p:cNvPr>
              <p:cNvSpPr/>
              <p:nvPr/>
            </p:nvSpPr>
            <p:spPr>
              <a:xfrm>
                <a:off x="231515" y="48516"/>
                <a:ext cx="2993127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Three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states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61C399D3-F561-0C17-71C6-801BF87CFC9C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25B73C8C-6636-443F-A256-0AFAAFB788E5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11555DF9-492D-A036-E62F-0694DD981A32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BC1ABC16-B983-1C88-4EBF-9C33EC564969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64959813-984E-93EC-21D5-F9DEED362E8E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9F16C0CA-5370-F1E4-9216-E7F9CAF97EA2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29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90B5EE1-7ECE-4E78-C940-1723DD1A41DA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A959BC0-BB4A-053E-BCD3-D4884D20B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3" y="575776"/>
            <a:ext cx="4202823" cy="31375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71E6C3C-C495-5FB1-87A3-09B916FFCBCC}"/>
                  </a:ext>
                </a:extLst>
              </p:cNvPr>
              <p:cNvSpPr txBox="1"/>
              <p:nvPr/>
            </p:nvSpPr>
            <p:spPr>
              <a:xfrm>
                <a:off x="4761239" y="964268"/>
                <a:ext cx="40318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kumimoji="1" lang="zh-CN" alt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71E6C3C-C495-5FB1-87A3-09B916FFC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239" y="964268"/>
                <a:ext cx="4031873" cy="276999"/>
              </a:xfrm>
              <a:prstGeom prst="rect">
                <a:avLst/>
              </a:prstGeom>
              <a:blipFill>
                <a:blip r:embed="rId4"/>
                <a:stretch>
                  <a:fillRect t="-4348" r="-1567" b="-34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50B67C8C-2582-456B-30BF-8C1DA9357A51}"/>
              </a:ext>
            </a:extLst>
          </p:cNvPr>
          <p:cNvSpPr txBox="1"/>
          <p:nvPr/>
        </p:nvSpPr>
        <p:spPr>
          <a:xfrm>
            <a:off x="4310501" y="2307378"/>
            <a:ext cx="1490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Difference:</a:t>
            </a:r>
            <a:endParaRPr lang="zh-CN" altLang="en-US" sz="1400" dirty="0">
              <a:solidFill>
                <a:srgbClr val="00206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D461030-8F4C-DDDD-3456-50F54C3BC91D}"/>
              </a:ext>
            </a:extLst>
          </p:cNvPr>
          <p:cNvSpPr txBox="1"/>
          <p:nvPr/>
        </p:nvSpPr>
        <p:spPr>
          <a:xfrm>
            <a:off x="4225469" y="552694"/>
            <a:ext cx="13802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</a:t>
            </a:r>
            <a:endParaRPr lang="zh-CN" altLang="en-US" sz="1400" dirty="0">
              <a:solidFill>
                <a:srgbClr val="00206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63C1AF3-D018-58C0-5F03-EDFA772B5F73}"/>
              </a:ext>
            </a:extLst>
          </p:cNvPr>
          <p:cNvSpPr txBox="1"/>
          <p:nvPr/>
        </p:nvSpPr>
        <p:spPr>
          <a:xfrm>
            <a:off x="4225468" y="1341150"/>
            <a:ext cx="13802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</a:t>
            </a:r>
            <a:endParaRPr lang="zh-CN" altLang="en-US" sz="14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2F194CE-3C13-C0EA-A8D6-55A0C71F9B43}"/>
                  </a:ext>
                </a:extLst>
              </p:cNvPr>
              <p:cNvSpPr txBox="1"/>
              <p:nvPr/>
            </p:nvSpPr>
            <p:spPr>
              <a:xfrm>
                <a:off x="4761239" y="1838163"/>
                <a:ext cx="43177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𝐶𝑅𝑒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kumimoji="1" lang="zh-CN" alt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2F194CE-3C13-C0EA-A8D6-55A0C71F9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239" y="1838163"/>
                <a:ext cx="4317720" cy="276999"/>
              </a:xfrm>
              <a:prstGeom prst="rect">
                <a:avLst/>
              </a:prstGeom>
              <a:blipFill>
                <a:blip r:embed="rId5"/>
                <a:stretch>
                  <a:fillRect t="-4348" r="-1466" b="-34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ED305272-11C7-C776-4612-D46C0AB15225}"/>
                  </a:ext>
                </a:extLst>
              </p:cNvPr>
              <p:cNvSpPr txBox="1"/>
              <p:nvPr/>
            </p:nvSpPr>
            <p:spPr>
              <a:xfrm>
                <a:off x="4651512" y="2744725"/>
                <a:ext cx="202824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2(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−1)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kumimoji="1" lang="zh-CN" alt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ED305272-11C7-C776-4612-D46C0AB15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512" y="2744725"/>
                <a:ext cx="2028247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D0DD3496-3AE7-10DD-DB09-7E1B7040FF9D}"/>
                  </a:ext>
                </a:extLst>
              </p:cNvPr>
              <p:cNvSpPr txBox="1"/>
              <p:nvPr/>
            </p:nvSpPr>
            <p:spPr>
              <a:xfrm>
                <a:off x="4345898" y="3221152"/>
                <a:ext cx="1490412" cy="311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Different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𝑷</m:t>
                        </m:r>
                      </m:sup>
                    </m:sSup>
                  </m:oMath>
                </a14:m>
                <a:r>
                  <a:rPr lang="en-US" altLang="zh-CN" sz="1400" dirty="0">
                    <a:solidFill>
                      <a:srgbClr val="002060"/>
                    </a:solidFill>
                  </a:rPr>
                  <a:t>:</a:t>
                </a:r>
                <a:r>
                  <a:rPr lang="zh-CN" altLang="en-US" sz="1400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D0DD3496-3AE7-10DD-DB09-7E1B7040F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5898" y="3221152"/>
                <a:ext cx="1490412" cy="311560"/>
              </a:xfrm>
              <a:prstGeom prst="rect">
                <a:avLst/>
              </a:prstGeom>
              <a:blipFill>
                <a:blip r:embed="rId7"/>
                <a:stretch>
                  <a:fillRect t="-3846" b="-230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93A66EF-C198-A6DF-081B-3D56717108B5}"/>
                  </a:ext>
                </a:extLst>
              </p:cNvPr>
              <p:cNvSpPr txBox="1"/>
              <p:nvPr/>
            </p:nvSpPr>
            <p:spPr>
              <a:xfrm>
                <a:off x="4310501" y="3202892"/>
                <a:ext cx="4572000" cy="3160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Sup>
                            <m:sSubSupPr>
                              <m:ctrlP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kumimoji="1" lang="zh-CN" altLang="en-US" sz="14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93A66EF-C198-A6DF-081B-3D5671710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0501" y="3202892"/>
                <a:ext cx="4572000" cy="316049"/>
              </a:xfrm>
              <a:prstGeom prst="rect">
                <a:avLst/>
              </a:prstGeom>
              <a:blipFill>
                <a:blip r:embed="rId8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30">
            <a:extLst>
              <a:ext uri="{FF2B5EF4-FFF2-40B4-BE49-F238E27FC236}">
                <a16:creationId xmlns:a16="http://schemas.microsoft.com/office/drawing/2014/main" id="{3E242091-441E-DB2F-80A9-E2C4DD27AE95}"/>
              </a:ext>
            </a:extLst>
          </p:cNvPr>
          <p:cNvSpPr txBox="1"/>
          <p:nvPr/>
        </p:nvSpPr>
        <p:spPr>
          <a:xfrm>
            <a:off x="5147353" y="3809900"/>
            <a:ext cx="3285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interference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altLang="zh-CN" sz="14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remains</a:t>
            </a:r>
            <a:endParaRPr lang="zh-CN" altLang="en-US" sz="1400" dirty="0">
              <a:solidFill>
                <a:srgbClr val="002060"/>
              </a:solidFill>
            </a:endParaRPr>
          </a:p>
        </p:txBody>
      </p:sp>
      <p:cxnSp>
        <p:nvCxnSpPr>
          <p:cNvPr id="37" name="直线箭头连接符 36">
            <a:extLst>
              <a:ext uri="{FF2B5EF4-FFF2-40B4-BE49-F238E27FC236}">
                <a16:creationId xmlns:a16="http://schemas.microsoft.com/office/drawing/2014/main" id="{5C858F4E-5E28-98D3-1760-7C191C05BB89}"/>
              </a:ext>
            </a:extLst>
          </p:cNvPr>
          <p:cNvCxnSpPr/>
          <p:nvPr/>
        </p:nvCxnSpPr>
        <p:spPr>
          <a:xfrm>
            <a:off x="1453479" y="2406749"/>
            <a:ext cx="54954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D96A559C-D38F-85A6-92D2-0DB6D19DD7F8}"/>
                  </a:ext>
                </a:extLst>
              </p:cNvPr>
              <p:cNvSpPr txBox="1"/>
              <p:nvPr/>
            </p:nvSpPr>
            <p:spPr>
              <a:xfrm>
                <a:off x="-369592" y="4093814"/>
                <a:ext cx="2180106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𝑱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𝑷</m:t>
                          </m:r>
                        </m:sup>
                      </m:sSup>
                      <m:r>
                        <a:rPr lang="en-US" altLang="zh-CN" sz="1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r>
                        <a:rPr lang="zh-CN" altLang="en-US" sz="1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D96A559C-D38F-85A6-92D2-0DB6D19DD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9592" y="4093814"/>
                <a:ext cx="2180106" cy="374270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CD78DE09-5004-DFB6-FE0B-664BBA1B95E9}"/>
                  </a:ext>
                </a:extLst>
              </p:cNvPr>
              <p:cNvSpPr txBox="1"/>
              <p:nvPr/>
            </p:nvSpPr>
            <p:spPr>
              <a:xfrm>
                <a:off x="1383857" y="3843193"/>
                <a:ext cx="3377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𝑪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=+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  <m:r>
                      <a:rPr lang="zh-CN" altLang="en-US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zh-CN" alt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FF93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NR</a:t>
                </a:r>
                <a:r>
                  <a:rPr lang="zh-CN" altLang="en-US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zh-CN" altLang="en-US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EFF</a:t>
                </a:r>
                <a:r>
                  <a:rPr lang="en-US" altLang="zh-CN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𝝌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𝟒𝟎𝟏𝟎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zh-CN" altLang="en-US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CD78DE09-5004-DFB6-FE0B-664BBA1B95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3857" y="3843193"/>
                <a:ext cx="3377384" cy="369332"/>
              </a:xfrm>
              <a:prstGeom prst="rect">
                <a:avLst/>
              </a:prstGeom>
              <a:blipFill>
                <a:blip r:embed="rId10"/>
                <a:stretch>
                  <a:fillRect t="-10000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左大括号 39">
            <a:extLst>
              <a:ext uri="{FF2B5EF4-FFF2-40B4-BE49-F238E27FC236}">
                <a16:creationId xmlns:a16="http://schemas.microsoft.com/office/drawing/2014/main" id="{3E8858DB-D5CC-1850-13AF-2B67ADE24B6C}"/>
              </a:ext>
            </a:extLst>
          </p:cNvPr>
          <p:cNvSpPr/>
          <p:nvPr/>
        </p:nvSpPr>
        <p:spPr>
          <a:xfrm>
            <a:off x="1233596" y="3987254"/>
            <a:ext cx="150262" cy="58739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D74EB648-A90F-E0C0-5990-F72E35E57EAD}"/>
                  </a:ext>
                </a:extLst>
              </p:cNvPr>
              <p:cNvSpPr txBox="1"/>
              <p:nvPr/>
            </p:nvSpPr>
            <p:spPr>
              <a:xfrm>
                <a:off x="1383855" y="4280146"/>
                <a:ext cx="33773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𝑪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en-US" altLang="zh-CN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  <m:r>
                      <a:rPr lang="zh-CN" altLang="en-US" sz="18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zh-CN" altLang="en-US" dirty="0">
                    <a:solidFill>
                      <a:srgbClr val="00B0F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d>
                      <m:d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𝟒𝟎𝟎𝟎</m:t>
                        </m:r>
                      </m:e>
                    </m:d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𝟒𝟑𝟎𝟎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D74EB648-A90F-E0C0-5990-F72E35E57E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3855" y="4280146"/>
                <a:ext cx="3377384" cy="369332"/>
              </a:xfrm>
              <a:prstGeom prst="rect">
                <a:avLst/>
              </a:prstGeom>
              <a:blipFill>
                <a:blip r:embed="rId11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B8A07052-C556-F4F5-14A7-639015686C95}"/>
                  </a:ext>
                </a:extLst>
              </p:cNvPr>
              <p:cNvSpPr txBox="1"/>
              <p:nvPr/>
            </p:nvSpPr>
            <p:spPr>
              <a:xfrm>
                <a:off x="2005625" y="2207285"/>
                <a:ext cx="13407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𝝌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𝒄</m:t>
                          </m:r>
                          <m: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altLang="zh-CN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𝟒𝟎𝟏𝟎</m:t>
                      </m:r>
                      <m:r>
                        <a:rPr lang="en-US" altLang="zh-CN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B8A07052-C556-F4F5-14A7-639015686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5625" y="2207285"/>
                <a:ext cx="1340777" cy="369332"/>
              </a:xfrm>
              <a:prstGeom prst="rect">
                <a:avLst/>
              </a:prstGeom>
              <a:blipFill>
                <a:blip r:embed="rId12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直线箭头连接符 46">
            <a:extLst>
              <a:ext uri="{FF2B5EF4-FFF2-40B4-BE49-F238E27FC236}">
                <a16:creationId xmlns:a16="http://schemas.microsoft.com/office/drawing/2014/main" id="{5E038EAD-0DD7-E0BD-78B6-B788483D912B}"/>
              </a:ext>
            </a:extLst>
          </p:cNvPr>
          <p:cNvCxnSpPr>
            <a:cxnSpLocks/>
          </p:cNvCxnSpPr>
          <p:nvPr/>
        </p:nvCxnSpPr>
        <p:spPr>
          <a:xfrm>
            <a:off x="1178531" y="2572634"/>
            <a:ext cx="549547" cy="283582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AA0A7C9-D1EE-418D-EC0A-E5B0398E0B8F}"/>
                  </a:ext>
                </a:extLst>
              </p:cNvPr>
              <p:cNvSpPr txBox="1"/>
              <p:nvPr/>
            </p:nvSpPr>
            <p:spPr>
              <a:xfrm>
                <a:off x="1733049" y="2677152"/>
                <a:ext cx="13407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b="1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altLang="zh-CN" b="1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𝟒𝟎𝟎𝟎</m:t>
                      </m:r>
                      <m:r>
                        <a:rPr lang="en-US" altLang="zh-CN" b="1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AA0A7C9-D1EE-418D-EC0A-E5B0398E0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3049" y="2677152"/>
                <a:ext cx="1340777" cy="369332"/>
              </a:xfrm>
              <a:prstGeom prst="rect">
                <a:avLst/>
              </a:prstGeom>
              <a:blipFill>
                <a:blip r:embed="rId13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直线箭头连接符 49">
            <a:extLst>
              <a:ext uri="{FF2B5EF4-FFF2-40B4-BE49-F238E27FC236}">
                <a16:creationId xmlns:a16="http://schemas.microsoft.com/office/drawing/2014/main" id="{21EE220A-B98C-65FD-8D3B-5473D6AD8477}"/>
              </a:ext>
            </a:extLst>
          </p:cNvPr>
          <p:cNvCxnSpPr>
            <a:cxnSpLocks/>
          </p:cNvCxnSpPr>
          <p:nvPr/>
        </p:nvCxnSpPr>
        <p:spPr>
          <a:xfrm flipV="1">
            <a:off x="2523000" y="1484673"/>
            <a:ext cx="456506" cy="28283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1C90DFC9-1E67-6644-45AB-2B7DC4178C07}"/>
                  </a:ext>
                </a:extLst>
              </p:cNvPr>
              <p:cNvSpPr txBox="1"/>
              <p:nvPr/>
            </p:nvSpPr>
            <p:spPr>
              <a:xfrm>
                <a:off x="2905240" y="1247324"/>
                <a:ext cx="13407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b="1" i="1" smtClean="0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altLang="zh-CN" b="1" i="1" smtClean="0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𝟒𝟑𝟎𝟎</m:t>
                      </m:r>
                      <m:r>
                        <a:rPr lang="en-US" altLang="zh-CN" b="1" i="1" smtClean="0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9300"/>
                  </a:solidFill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1C90DFC9-1E67-6644-45AB-2B7DC4178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240" y="1247324"/>
                <a:ext cx="1340777" cy="369332"/>
              </a:xfrm>
              <a:prstGeom prst="rect">
                <a:avLst/>
              </a:prstGeom>
              <a:blipFill>
                <a:blip r:embed="rId1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9B934F8-169D-ADDA-0BC3-BE19EDA0ACA7}"/>
                  </a:ext>
                </a:extLst>
              </p:cNvPr>
              <p:cNvSpPr txBox="1"/>
              <p:nvPr/>
            </p:nvSpPr>
            <p:spPr>
              <a:xfrm>
                <a:off x="5913908" y="2311306"/>
                <a:ext cx="29653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relative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parity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zh-CN" i="1" baseline="-25000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zh-CN" altLang="en-US" baseline="-25000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zh-CN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9B934F8-169D-ADDA-0BC3-BE19EDA0AC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3908" y="2311306"/>
                <a:ext cx="2965301" cy="369332"/>
              </a:xfrm>
              <a:prstGeom prst="rect">
                <a:avLst/>
              </a:prstGeom>
              <a:blipFill>
                <a:blip r:embed="rId15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19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360868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Flavor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physics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goals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37DED8C-D94C-6913-9EC4-8F3C831BABF1}"/>
              </a:ext>
            </a:extLst>
          </p:cNvPr>
          <p:cNvSpPr/>
          <p:nvPr/>
        </p:nvSpPr>
        <p:spPr>
          <a:xfrm>
            <a:off x="312144" y="707914"/>
            <a:ext cx="8490362" cy="10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successful;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theory,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unexplained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phenomena;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767EDC7-4010-81E4-7FD1-CFF876817CD6}"/>
              </a:ext>
            </a:extLst>
          </p:cNvPr>
          <p:cNvGrpSpPr/>
          <p:nvPr/>
        </p:nvGrpSpPr>
        <p:grpSpPr>
          <a:xfrm>
            <a:off x="5525292" y="2202733"/>
            <a:ext cx="3550404" cy="1790598"/>
            <a:chOff x="243460" y="1917857"/>
            <a:chExt cx="3550404" cy="1790598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5A0321E-10F5-791B-3445-1EEEAECD43AA}"/>
                </a:ext>
              </a:extLst>
            </p:cNvPr>
            <p:cNvSpPr txBox="1"/>
            <p:nvPr/>
          </p:nvSpPr>
          <p:spPr>
            <a:xfrm>
              <a:off x="1127535" y="1977268"/>
              <a:ext cx="226193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hunting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4CD84D8-0718-CF6D-D945-A2CD81FDD2F9}"/>
                </a:ext>
              </a:extLst>
            </p:cNvPr>
            <p:cNvSpPr txBox="1"/>
            <p:nvPr/>
          </p:nvSpPr>
          <p:spPr>
            <a:xfrm>
              <a:off x="243460" y="2271543"/>
              <a:ext cx="3550404" cy="1345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Matter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antimatter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asymmetry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observed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Universe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Origin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dark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matter?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particles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forces?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Flavor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hierarchy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C05DAF1-F907-AFC1-9E9E-917D0A1B405F}"/>
                </a:ext>
              </a:extLst>
            </p:cNvPr>
            <p:cNvSpPr/>
            <p:nvPr/>
          </p:nvSpPr>
          <p:spPr>
            <a:xfrm>
              <a:off x="253237" y="1917857"/>
              <a:ext cx="3460341" cy="1790598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上下箭头 23">
            <a:extLst>
              <a:ext uri="{FF2B5EF4-FFF2-40B4-BE49-F238E27FC236}">
                <a16:creationId xmlns:a16="http://schemas.microsoft.com/office/drawing/2014/main" id="{2E3FA9CD-98B1-4483-28C5-3F0BA5F36569}"/>
              </a:ext>
            </a:extLst>
          </p:cNvPr>
          <p:cNvSpPr/>
          <p:nvPr/>
        </p:nvSpPr>
        <p:spPr>
          <a:xfrm rot="5400000">
            <a:off x="5011477" y="2748170"/>
            <a:ext cx="182971" cy="605790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C37C1AC1-0FBE-29E3-0BEB-0DC02FB8C265}"/>
              </a:ext>
            </a:extLst>
          </p:cNvPr>
          <p:cNvGrpSpPr/>
          <p:nvPr/>
        </p:nvGrpSpPr>
        <p:grpSpPr>
          <a:xfrm>
            <a:off x="137652" y="2166680"/>
            <a:ext cx="4427267" cy="1893160"/>
            <a:chOff x="4626670" y="1828058"/>
            <a:chExt cx="4427267" cy="1893160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1F810EE-3363-C652-5572-E1A7184589E6}"/>
                </a:ext>
              </a:extLst>
            </p:cNvPr>
            <p:cNvSpPr txBox="1"/>
            <p:nvPr/>
          </p:nvSpPr>
          <p:spPr>
            <a:xfrm>
              <a:off x="5338236" y="1864812"/>
              <a:ext cx="309520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Understanding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QCD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BCD28B1D-FF18-0015-7876-0E2E407AF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2072" y="2260894"/>
              <a:ext cx="1863338" cy="1339406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7EEDAE6E-1B9F-24A2-B8E4-A150BB4D2C54}"/>
                </a:ext>
              </a:extLst>
            </p:cNvPr>
            <p:cNvSpPr txBox="1"/>
            <p:nvPr/>
          </p:nvSpPr>
          <p:spPr>
            <a:xfrm>
              <a:off x="4901839" y="3082797"/>
              <a:ext cx="1659122" cy="3768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Non-perturbative!</a:t>
              </a:r>
            </a:p>
          </p:txBody>
        </p:sp>
        <p:sp>
          <p:nvSpPr>
            <p:cNvPr id="28" name="右箭头 27">
              <a:extLst>
                <a:ext uri="{FF2B5EF4-FFF2-40B4-BE49-F238E27FC236}">
                  <a16:creationId xmlns:a16="http://schemas.microsoft.com/office/drawing/2014/main" id="{200B38A9-398C-DCC9-FE01-236A6742530B}"/>
                </a:ext>
              </a:extLst>
            </p:cNvPr>
            <p:cNvSpPr/>
            <p:nvPr/>
          </p:nvSpPr>
          <p:spPr>
            <a:xfrm>
              <a:off x="6639619" y="3185467"/>
              <a:ext cx="505536" cy="230147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AEE31CCA-A0C1-79B1-AB59-19D8863E5472}"/>
                </a:ext>
              </a:extLst>
            </p:cNvPr>
            <p:cNvSpPr/>
            <p:nvPr/>
          </p:nvSpPr>
          <p:spPr>
            <a:xfrm>
              <a:off x="4637608" y="1828058"/>
              <a:ext cx="4416329" cy="1893160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7F2AD86A-8524-4ECB-4BBF-6E0C344227FA}"/>
                </a:ext>
              </a:extLst>
            </p:cNvPr>
            <p:cNvSpPr txBox="1"/>
            <p:nvPr/>
          </p:nvSpPr>
          <p:spPr>
            <a:xfrm>
              <a:off x="4626670" y="2147801"/>
              <a:ext cx="2812025" cy="1021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Properties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QCD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confinement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Structures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hadrons</a:t>
              </a: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AA759E63-1CA5-4482-F3AA-523EF3A5F74A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203327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94"/>
    </mc:Choice>
    <mc:Fallback xmlns="">
      <p:transition spd="slow" advTm="52094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6AE40-0BD3-D245-A340-F38D38306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971F939B-F300-59FF-D838-B1E2B0CFDBF3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40641DC7-EABC-F573-09AC-32C21BCDB143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6893DE7-276A-81B9-22B2-CBEE01A4B381}"/>
                  </a:ext>
                </a:extLst>
              </p:cNvPr>
              <p:cNvSpPr/>
              <p:nvPr/>
            </p:nvSpPr>
            <p:spPr>
              <a:xfrm>
                <a:off x="231515" y="48516"/>
                <a:ext cx="4766177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Confirmation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relationship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DF3308F5-56D0-21DE-7EDD-709049B36D43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95F80FDF-CEDC-343F-A56C-A9DB9A6E5AAF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B2058056-986B-16C8-841D-FC91C4DCE940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8FBA74B5-4AE7-2B04-13E3-E773A6754CE0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C41C9033-BFFF-DAE5-0943-565C6829E410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CC5F2A5-8FB2-87B3-3DD1-69C6DB87753B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BDB418C-5BE3-B62D-D11A-027AE6E0DEEA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10B5CCC-9B84-A010-1A94-4227E81B9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906" y="812372"/>
            <a:ext cx="5219700" cy="2984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52DFA0E-FD41-B6EE-FDE6-D47A90C99C28}"/>
                  </a:ext>
                </a:extLst>
              </p:cNvPr>
              <p:cNvSpPr txBox="1"/>
              <p:nvPr/>
            </p:nvSpPr>
            <p:spPr>
              <a:xfrm>
                <a:off x="893138" y="3904094"/>
                <a:ext cx="7200800" cy="7705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  <m:t>∗+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  <m:sup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altLang="zh-CN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p>
                      </m:sSubSup>
                      <m:r>
                        <a:rPr lang="en-US" altLang="zh-CN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p>
                      </m:sSub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⇒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∗+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p>
                      </m:sSubSup>
                      <m:r>
                        <a:rPr lang="en-US" altLang="zh-CN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∗−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p>
                      </m:sSubSup>
                    </m:oMath>
                  </m:oMathPara>
                </a14:m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=1⇒</m:t>
                      </m:r>
                      <m:r>
                        <m:rPr>
                          <m:sty m:val="p"/>
                        </m:rPr>
                        <a:rPr lang="en-US" altLang="zh-CN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zh-CN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=0,</m:t>
                      </m:r>
                      <m:r>
                        <a:rPr lang="en-US" altLang="zh-CN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1⇒</m:t>
                      </m:r>
                      <m:r>
                        <m:rPr>
                          <m:sty m:val="p"/>
                        </m:rPr>
                        <a:rPr lang="en-US" altLang="zh-CN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zh-CN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52DFA0E-FD41-B6EE-FDE6-D47A90C99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138" y="3904094"/>
                <a:ext cx="7200800" cy="770532"/>
              </a:xfrm>
              <a:prstGeom prst="rect">
                <a:avLst/>
              </a:prstGeom>
              <a:blipFill>
                <a:blip r:embed="rId4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B4607987-81DF-4475-D0C8-C6CA00DB7E86}"/>
                  </a:ext>
                </a:extLst>
              </p:cNvPr>
              <p:cNvSpPr txBox="1"/>
              <p:nvPr/>
            </p:nvSpPr>
            <p:spPr>
              <a:xfrm>
                <a:off x="6182891" y="2021074"/>
                <a:ext cx="70682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altLang="zh-CN" sz="18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.7</a:t>
                </a:r>
                <a14:m>
                  <m:oMath xmlns:m="http://schemas.openxmlformats.org/officeDocument/2006/math"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B4607987-81DF-4475-D0C8-C6CA00DB7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891" y="2021074"/>
                <a:ext cx="706820" cy="369332"/>
              </a:xfrm>
              <a:prstGeom prst="rect">
                <a:avLst/>
              </a:prstGeom>
              <a:blipFill>
                <a:blip r:embed="rId5"/>
                <a:stretch>
                  <a:fillRect l="-7018" t="-10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EC3661C5-CCD4-0D0C-410F-68CFBA971C01}"/>
              </a:ext>
            </a:extLst>
          </p:cNvPr>
          <p:cNvSpPr txBox="1"/>
          <p:nvPr/>
        </p:nvSpPr>
        <p:spPr>
          <a:xfrm>
            <a:off x="2682273" y="2382970"/>
            <a:ext cx="1078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4686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9CFC5-E851-64FD-58F3-796AD1823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D0502A90-BAFB-F7C6-9EDB-D9DA4F4427AB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5DEA6418-E764-FA06-993B-94032D8937AF}"/>
                </a:ext>
              </a:extLst>
            </p:cNvPr>
            <p:cNvGrpSpPr/>
            <p:nvPr/>
          </p:nvGrpSpPr>
          <p:grpSpPr>
            <a:xfrm>
              <a:off x="110103" y="48516"/>
              <a:ext cx="8885307" cy="701388"/>
              <a:chOff x="110103" y="48516"/>
              <a:chExt cx="8885307" cy="70138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8D8448BB-F9D5-D283-153B-D19EA095961B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4389279" cy="70138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Confirmation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of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𝟐𝟗𝟎𝟎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8D8448BB-F9D5-D283-153B-D19EA095961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4389279" cy="70138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601" t="-9302" r="-867" b="-2325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D287A6FB-28EE-2996-04A8-344B88987A5D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98A8DEAC-80C5-9ABB-68EC-99AA7C7FC6F5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F9C5796C-F2EE-DF38-CB18-A78F3427ADEA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690FFD5B-CA5A-634D-50ED-407BF7F6140E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F61A8537-17B7-C485-08AE-7197B3DC5A9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2511CAF5-B521-6D7C-1923-6214FB3FDDE8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A289BB9-BDD9-E333-A898-054C85F096E3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CA7F15B-3EF4-AA4C-CA72-939DF3735E7A}"/>
                  </a:ext>
                </a:extLst>
              </p:cNvPr>
              <p:cNvSpPr txBox="1"/>
              <p:nvPr/>
            </p:nvSpPr>
            <p:spPr>
              <a:xfrm>
                <a:off x="230446" y="769454"/>
                <a:ext cx="4140200" cy="1037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030" indent="-285030">
                  <a:lnSpc>
                    <a:spcPct val="150000"/>
                  </a:lnSpc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𝑿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𝟐𝟗𝟎𝟎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found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decays,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nature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idea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is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search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decays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 </a:t>
                </a: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SimHei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CA7F15B-3EF4-AA4C-CA72-939DF3735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46" y="769454"/>
                <a:ext cx="4140200" cy="1037272"/>
              </a:xfrm>
              <a:prstGeom prst="rect">
                <a:avLst/>
              </a:prstGeom>
              <a:blipFill>
                <a:blip r:embed="rId4"/>
                <a:stretch>
                  <a:fillRect l="-306" b="-36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A685C4A2-2DA9-7C09-034A-1B02359CC7BB}"/>
                  </a:ext>
                </a:extLst>
              </p:cNvPr>
              <p:cNvSpPr txBox="1"/>
              <p:nvPr/>
            </p:nvSpPr>
            <p:spPr>
              <a:xfrm>
                <a:off x="230446" y="2792366"/>
                <a:ext cx="8566496" cy="3164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Confirming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zh-CN" sz="1400" b="1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400" b="1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𝟐𝟖𝟕𝟎</m:t>
                            </m:r>
                          </m:e>
                        </m:d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zh-CN" sz="1400" b="1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400" b="1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  <m:sup>
                        <m:r>
                          <a:rPr lang="zh-CN" alt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𝟗𝟎</m:t>
                            </m:r>
                            <m: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</m:e>
                        </m:d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channel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zh-CN" sz="1400" b="1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400" b="1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A685C4A2-2DA9-7C09-034A-1B02359CC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46" y="2792366"/>
                <a:ext cx="8566496" cy="316497"/>
              </a:xfrm>
              <a:prstGeom prst="rect">
                <a:avLst/>
              </a:prstGeom>
              <a:blipFill>
                <a:blip r:embed="rId5"/>
                <a:stretch>
                  <a:fillRect l="-148" t="-3846" b="-1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B293539C-E2B7-FC38-7B4D-923C37595DAC}"/>
                  </a:ext>
                </a:extLst>
              </p:cNvPr>
              <p:cNvSpPr txBox="1"/>
              <p:nvPr/>
            </p:nvSpPr>
            <p:spPr>
              <a:xfrm>
                <a:off x="1423091" y="3195311"/>
                <a:ext cx="2050108" cy="3164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sz="1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𝑻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1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𝒄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lang="en-US" altLang="zh-CN" sz="14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4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sz="1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  <m:sup>
                          <m:r>
                            <a:rPr lang="zh-CN" altLang="en-US" sz="1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US" altLang="zh-CN" sz="1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𝟐𝟖𝟕𝟎</m:t>
                              </m:r>
                            </m:e>
                          </m:d>
                        </m:e>
                        <m:sup>
                          <m:r>
                            <a:rPr lang="en-US" altLang="zh-CN" sz="1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B293539C-E2B7-FC38-7B4D-923C37595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091" y="3195311"/>
                <a:ext cx="2050108" cy="3164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8A29AA56-F454-937B-2727-CFC5EE3453B4}"/>
                  </a:ext>
                </a:extLst>
              </p:cNvPr>
              <p:cNvSpPr txBox="1"/>
              <p:nvPr/>
            </p:nvSpPr>
            <p:spPr>
              <a:xfrm>
                <a:off x="0" y="3581730"/>
                <a:ext cx="91439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sz="1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8A29AA56-F454-937B-2727-CFC5EE3453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581730"/>
                <a:ext cx="914399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F6DC89AC-944D-558E-5291-B227BA46A314}"/>
                  </a:ext>
                </a:extLst>
              </p:cNvPr>
              <p:cNvSpPr txBox="1"/>
              <p:nvPr/>
            </p:nvSpPr>
            <p:spPr>
              <a:xfrm>
                <a:off x="993748" y="3575928"/>
                <a:ext cx="14881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𝟐𝟗𝟏𝟒</m:t>
                      </m:r>
                      <m:r>
                        <a:rPr lang="en-US" altLang="zh-CN" b="1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±</m:t>
                      </m:r>
                      <m:r>
                        <a:rPr lang="en-US" altLang="zh-CN" b="1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𝟏𝟗</m:t>
                      </m:r>
                    </m:oMath>
                  </m:oMathPara>
                </a14:m>
                <a:endParaRPr lang="zh-CN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F6DC89AC-944D-558E-5291-B227BA46A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748" y="3575928"/>
                <a:ext cx="1488195" cy="369332"/>
              </a:xfrm>
              <a:prstGeom prst="rect">
                <a:avLst/>
              </a:prstGeom>
              <a:blipFill>
                <a:blip r:embed="rId8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83F736B3-77AA-26C6-CA5F-2C406179F95A}"/>
                  </a:ext>
                </a:extLst>
              </p:cNvPr>
              <p:cNvSpPr txBox="1"/>
              <p:nvPr/>
            </p:nvSpPr>
            <p:spPr>
              <a:xfrm>
                <a:off x="2587418" y="3563809"/>
                <a:ext cx="148819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𝟐𝟖𝟔𝟔</m:t>
                      </m:r>
                      <m:r>
                        <a:rPr lang="en-US" altLang="zh-CN" sz="14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±</m:t>
                      </m:r>
                      <m:r>
                        <a:rPr lang="en-US" altLang="zh-CN" sz="14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𝟕</m:t>
                      </m:r>
                    </m:oMath>
                  </m:oMathPara>
                </a14:m>
                <a:endParaRPr lang="zh-CN" altLang="en-US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83F736B3-77AA-26C6-CA5F-2C406179F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418" y="3563809"/>
                <a:ext cx="1488195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864B4EE6-8140-2970-4AC1-F187E20AB45B}"/>
                  </a:ext>
                </a:extLst>
              </p:cNvPr>
              <p:cNvSpPr txBox="1"/>
              <p:nvPr/>
            </p:nvSpPr>
            <p:spPr>
              <a:xfrm>
                <a:off x="13061" y="3959770"/>
                <a:ext cx="91439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400" b="1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𝚪</m:t>
                          </m:r>
                        </m:e>
                        <m:sub>
                          <m:r>
                            <a:rPr lang="en-US" altLang="zh-CN" sz="1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864B4EE6-8140-2970-4AC1-F187E20AB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1" y="3959770"/>
                <a:ext cx="914399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82D1C845-16B1-AC3A-67C4-8B0114F99FB7}"/>
                  </a:ext>
                </a:extLst>
              </p:cNvPr>
              <p:cNvSpPr txBox="1"/>
              <p:nvPr/>
            </p:nvSpPr>
            <p:spPr>
              <a:xfrm>
                <a:off x="1309788" y="3976817"/>
                <a:ext cx="113474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00B050"/>
                    </a:solidFill>
                    <a:cs typeface="Arial" panose="020B0604020202020204" pitchFamily="34" charset="0"/>
                  </a:rPr>
                  <a:t>128</a:t>
                </a:r>
                <a14:m>
                  <m:oMath xmlns:m="http://schemas.openxmlformats.org/officeDocument/2006/math">
                    <m:r>
                      <a:rPr lang="en-US" altLang="zh-CN" sz="1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±</m:t>
                    </m:r>
                    <m:r>
                      <a:rPr lang="en-US" altLang="zh-CN" sz="1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𝟑𝟐</m:t>
                    </m:r>
                  </m:oMath>
                </a14:m>
                <a:endParaRPr lang="zh-CN" altLang="en-US" sz="1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82D1C845-16B1-AC3A-67C4-8B0114F99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788" y="3976817"/>
                <a:ext cx="1134740" cy="307777"/>
              </a:xfrm>
              <a:prstGeom prst="rect">
                <a:avLst/>
              </a:prstGeom>
              <a:blipFill>
                <a:blip r:embed="rId11"/>
                <a:stretch>
                  <a:fillRect l="-2222" b="-1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F9358C2E-1457-2D49-5FA0-70C9EE83CDBF}"/>
                  </a:ext>
                </a:extLst>
              </p:cNvPr>
              <p:cNvSpPr txBox="1"/>
              <p:nvPr/>
            </p:nvSpPr>
            <p:spPr>
              <a:xfrm>
                <a:off x="2905829" y="3986630"/>
                <a:ext cx="113474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7030A0"/>
                    </a:solidFill>
                    <a:cs typeface="Arial" panose="020B0604020202020204" pitchFamily="34" charset="0"/>
                  </a:rPr>
                  <a:t>57</a:t>
                </a:r>
                <a14:m>
                  <m:oMath xmlns:m="http://schemas.openxmlformats.org/officeDocument/2006/math">
                    <m:r>
                      <a:rPr lang="en-US" altLang="zh-CN" sz="14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±</m:t>
                    </m:r>
                    <m:r>
                      <a:rPr lang="en-US" altLang="zh-CN" sz="14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𝟏𝟑</m:t>
                    </m:r>
                  </m:oMath>
                </a14:m>
                <a:endParaRPr lang="zh-CN" altLang="en-US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F9358C2E-1457-2D49-5FA0-70C9EE83C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829" y="3986630"/>
                <a:ext cx="1134740" cy="307777"/>
              </a:xfrm>
              <a:prstGeom prst="rect">
                <a:avLst/>
              </a:prstGeom>
              <a:blipFill>
                <a:blip r:embed="rId12"/>
                <a:stretch>
                  <a:fillRect l="-1099" t="-4000" b="-2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A66677D0-B35B-6006-9304-0AABE0E07D6B}"/>
                  </a:ext>
                </a:extLst>
              </p:cNvPr>
              <p:cNvSpPr txBox="1"/>
              <p:nvPr/>
            </p:nvSpPr>
            <p:spPr>
              <a:xfrm>
                <a:off x="6075242" y="3163754"/>
                <a:ext cx="2050108" cy="3164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sz="1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𝑻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1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𝒄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lang="en-US" altLang="zh-CN" sz="14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4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sz="1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  <m:sup>
                          <m:r>
                            <a:rPr lang="zh-CN" altLang="en-US" sz="1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US" altLang="zh-CN" sz="1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𝟐𝟗𝟎𝟎</m:t>
                              </m:r>
                            </m:e>
                          </m:d>
                        </m:e>
                        <m:sup>
                          <m:r>
                            <a:rPr lang="en-US" altLang="zh-CN" sz="1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A66677D0-B35B-6006-9304-0AABE0E07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242" y="3163754"/>
                <a:ext cx="2050108" cy="31649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AD4A288F-020E-02EC-29D3-0407F462E89D}"/>
                  </a:ext>
                </a:extLst>
              </p:cNvPr>
              <p:cNvSpPr txBox="1"/>
              <p:nvPr/>
            </p:nvSpPr>
            <p:spPr>
              <a:xfrm>
                <a:off x="4652151" y="3550173"/>
                <a:ext cx="91439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sz="1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AD4A288F-020E-02EC-29D3-0407F462E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2151" y="3550173"/>
                <a:ext cx="914399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56ADC660-3FF3-626E-AAF2-AECBD185F7D2}"/>
                  </a:ext>
                </a:extLst>
              </p:cNvPr>
              <p:cNvSpPr txBox="1"/>
              <p:nvPr/>
            </p:nvSpPr>
            <p:spPr>
              <a:xfrm>
                <a:off x="5645899" y="3544371"/>
                <a:ext cx="148819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𝟐𝟖𝟖𝟕</m:t>
                      </m:r>
                      <m:r>
                        <a:rPr lang="en-US" altLang="zh-CN" sz="1400" b="1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±</m:t>
                      </m:r>
                      <m:r>
                        <a:rPr lang="en-US" altLang="zh-CN" sz="1400" b="1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𝟏𝟎</m:t>
                      </m:r>
                    </m:oMath>
                  </m:oMathPara>
                </a14:m>
                <a:endParaRPr lang="zh-CN" altLang="en-US" sz="1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56ADC660-3FF3-626E-AAF2-AECBD185F7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899" y="3544371"/>
                <a:ext cx="1488195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8F97874A-AAB5-7319-C7D7-2DEC4524AAE9}"/>
                  </a:ext>
                </a:extLst>
              </p:cNvPr>
              <p:cNvSpPr txBox="1"/>
              <p:nvPr/>
            </p:nvSpPr>
            <p:spPr>
              <a:xfrm>
                <a:off x="7239569" y="3532252"/>
                <a:ext cx="148819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𝟐𝟗𝟎𝟒</m:t>
                      </m:r>
                      <m:r>
                        <a:rPr lang="en-US" altLang="zh-CN" sz="14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±</m:t>
                      </m:r>
                      <m:r>
                        <a:rPr lang="en-US" altLang="zh-CN" sz="14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𝟓</m:t>
                      </m:r>
                    </m:oMath>
                  </m:oMathPara>
                </a14:m>
                <a:endParaRPr lang="zh-CN" altLang="en-US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8F97874A-AAB5-7319-C7D7-2DEC4524A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569" y="3532252"/>
                <a:ext cx="1488195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B7382CD1-895C-CE63-7F29-A544B5BF592D}"/>
                  </a:ext>
                </a:extLst>
              </p:cNvPr>
              <p:cNvSpPr txBox="1"/>
              <p:nvPr/>
            </p:nvSpPr>
            <p:spPr>
              <a:xfrm>
                <a:off x="4665212" y="3928213"/>
                <a:ext cx="91439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400" b="1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𝚪</m:t>
                          </m:r>
                        </m:e>
                        <m:sub>
                          <m:r>
                            <a:rPr lang="en-US" altLang="zh-CN" sz="1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B7382CD1-895C-CE63-7F29-A544B5BF59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5212" y="3928213"/>
                <a:ext cx="914399" cy="30777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16B6E08A-543B-F334-B3B2-00507E0B5D1E}"/>
                  </a:ext>
                </a:extLst>
              </p:cNvPr>
              <p:cNvSpPr txBox="1"/>
              <p:nvPr/>
            </p:nvSpPr>
            <p:spPr>
              <a:xfrm>
                <a:off x="5961939" y="3945260"/>
                <a:ext cx="113474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00B050"/>
                    </a:solidFill>
                    <a:cs typeface="Arial" panose="020B0604020202020204" pitchFamily="34" charset="0"/>
                  </a:rPr>
                  <a:t>92</a:t>
                </a:r>
                <a14:m>
                  <m:oMath xmlns:m="http://schemas.openxmlformats.org/officeDocument/2006/math">
                    <m:r>
                      <a:rPr lang="en-US" altLang="zh-CN" sz="1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±</m:t>
                    </m:r>
                    <m:r>
                      <a:rPr lang="en-US" altLang="zh-CN" sz="1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𝟐𝟑</m:t>
                    </m:r>
                  </m:oMath>
                </a14:m>
                <a:endParaRPr lang="zh-CN" altLang="en-US" sz="1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16B6E08A-543B-F334-B3B2-00507E0B5D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939" y="3945260"/>
                <a:ext cx="1134740" cy="307777"/>
              </a:xfrm>
              <a:prstGeom prst="rect">
                <a:avLst/>
              </a:prstGeom>
              <a:blipFill>
                <a:blip r:embed="rId18"/>
                <a:stretch>
                  <a:fillRect l="-1111" t="-3846" b="-1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734EB529-4014-11BE-9C03-9BA0DAE4B51F}"/>
                  </a:ext>
                </a:extLst>
              </p:cNvPr>
              <p:cNvSpPr txBox="1"/>
              <p:nvPr/>
            </p:nvSpPr>
            <p:spPr>
              <a:xfrm>
                <a:off x="7557980" y="3955073"/>
                <a:ext cx="113474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7030A0"/>
                    </a:solidFill>
                    <a:cs typeface="Arial" panose="020B0604020202020204" pitchFamily="34" charset="0"/>
                  </a:rPr>
                  <a:t>110</a:t>
                </a:r>
                <a14:m>
                  <m:oMath xmlns:m="http://schemas.openxmlformats.org/officeDocument/2006/math">
                    <m:r>
                      <a:rPr lang="en-US" altLang="zh-CN" sz="14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±</m:t>
                    </m:r>
                    <m:r>
                      <a:rPr lang="en-US" altLang="zh-CN" sz="14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𝟏𝟐</m:t>
                    </m:r>
                  </m:oMath>
                </a14:m>
                <a:endParaRPr lang="zh-CN" altLang="en-US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734EB529-4014-11BE-9C03-9BA0DAE4B5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980" y="3955073"/>
                <a:ext cx="1134740" cy="307777"/>
              </a:xfrm>
              <a:prstGeom prst="rect">
                <a:avLst/>
              </a:prstGeom>
              <a:blipFill>
                <a:blip r:embed="rId19"/>
                <a:stretch>
                  <a:fillRect l="-2222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00710AFC-35E5-133E-4D86-35B08C20D453}"/>
                  </a:ext>
                </a:extLst>
              </p:cNvPr>
              <p:cNvSpPr txBox="1"/>
              <p:nvPr/>
            </p:nvSpPr>
            <p:spPr>
              <a:xfrm>
                <a:off x="3207358" y="4314592"/>
                <a:ext cx="354355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Mass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width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agree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within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en-US" altLang="zh-CN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00710AFC-35E5-133E-4D86-35B08C20D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358" y="4314592"/>
                <a:ext cx="3543550" cy="307777"/>
              </a:xfrm>
              <a:prstGeom prst="rect">
                <a:avLst/>
              </a:prstGeom>
              <a:blipFill>
                <a:blip r:embed="rId20"/>
                <a:stretch>
                  <a:fillRect l="-357" t="-4000" b="-2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文本框 48">
            <a:extLst>
              <a:ext uri="{FF2B5EF4-FFF2-40B4-BE49-F238E27FC236}">
                <a16:creationId xmlns:a16="http://schemas.microsoft.com/office/drawing/2014/main" id="{0F25F72B-F79A-FB18-B34C-1A1F219E50AE}"/>
              </a:ext>
            </a:extLst>
          </p:cNvPr>
          <p:cNvSpPr txBox="1"/>
          <p:nvPr/>
        </p:nvSpPr>
        <p:spPr>
          <a:xfrm>
            <a:off x="1162401" y="4324405"/>
            <a:ext cx="13031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zh-CN" alt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5FF1AEA2-99CA-35EE-672F-A59C40B0F4FE}"/>
              </a:ext>
            </a:extLst>
          </p:cNvPr>
          <p:cNvSpPr txBox="1"/>
          <p:nvPr/>
        </p:nvSpPr>
        <p:spPr>
          <a:xfrm>
            <a:off x="7493759" y="4281696"/>
            <a:ext cx="16095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9A9EEC3E-D6DD-B0D5-B3BE-D9DAC82A2E1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63112" y="572058"/>
            <a:ext cx="41402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2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60490-E8C3-8287-EF34-E69072F1E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E157CD1C-FAE7-2915-3B94-8B15EF955798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A2D24D58-6C46-008C-43CE-2BB4F143F023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EB968579-5223-DD97-5612-86FA2471921F}"/>
                  </a:ext>
                </a:extLst>
              </p:cNvPr>
              <p:cNvSpPr/>
              <p:nvPr/>
            </p:nvSpPr>
            <p:spPr>
              <a:xfrm>
                <a:off x="231515" y="48516"/>
                <a:ext cx="3137397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Branching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fractions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C51545CD-4777-DC4A-6B74-CAA6BB95B645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D986ADB5-A08C-B643-8FD5-1B088AD54210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5FD14AAA-967E-B37C-7B54-287164D5B964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C7040335-7013-C5B0-ECF9-5696AE04D8BE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F96AF14E-C30E-7AA3-F4DF-A1A22905F163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E45EEF24-4ECE-D080-B813-B83F8796FE87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7F1D0D4-51F5-F135-F3C4-DE14B1B537BE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1DE4B115-BE4E-B70F-BD01-EEAEC817A38C}"/>
                  </a:ext>
                </a:extLst>
              </p:cNvPr>
              <p:cNvSpPr txBox="1"/>
              <p:nvPr/>
            </p:nvSpPr>
            <p:spPr>
              <a:xfrm>
                <a:off x="230446" y="769454"/>
                <a:ext cx="4140200" cy="1037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030" indent="-285030">
                  <a:lnSpc>
                    <a:spcPct val="150000"/>
                  </a:lnSpc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𝑿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𝟐𝟗𝟎𝟎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found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decays,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nature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idea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is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search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decays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 </a:t>
                </a: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SimHei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1DE4B115-BE4E-B70F-BD01-EEAEC817A3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46" y="769454"/>
                <a:ext cx="4140200" cy="1037272"/>
              </a:xfrm>
              <a:prstGeom prst="rect">
                <a:avLst/>
              </a:prstGeom>
              <a:blipFill>
                <a:blip r:embed="rId3"/>
                <a:stretch>
                  <a:fillRect l="-306" b="-36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图片 50">
            <a:extLst>
              <a:ext uri="{FF2B5EF4-FFF2-40B4-BE49-F238E27FC236}">
                <a16:creationId xmlns:a16="http://schemas.microsoft.com/office/drawing/2014/main" id="{A2C5C362-7757-EB05-88CD-C9B4F85F2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112" y="572058"/>
            <a:ext cx="4140200" cy="21463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2260E79-A571-8A47-BACD-DB87ED2EE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431" y="3512887"/>
            <a:ext cx="7747000" cy="5588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491C8B6-649D-50A9-19CD-7D97E6DC2C90}"/>
              </a:ext>
            </a:extLst>
          </p:cNvPr>
          <p:cNvSpPr txBox="1"/>
          <p:nvPr/>
        </p:nvSpPr>
        <p:spPr>
          <a:xfrm>
            <a:off x="4349931" y="4061993"/>
            <a:ext cx="13031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zh-CN" alt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C694A7D-C5D7-E44B-8B47-C529AFA530FA}"/>
              </a:ext>
            </a:extLst>
          </p:cNvPr>
          <p:cNvSpPr txBox="1"/>
          <p:nvPr/>
        </p:nvSpPr>
        <p:spPr>
          <a:xfrm>
            <a:off x="6750908" y="4061993"/>
            <a:ext cx="16095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3D32472-5FBB-3382-DBDD-2235CA87AABA}"/>
              </a:ext>
            </a:extLst>
          </p:cNvPr>
          <p:cNvSpPr/>
          <p:nvPr/>
        </p:nvSpPr>
        <p:spPr>
          <a:xfrm>
            <a:off x="3762103" y="3497473"/>
            <a:ext cx="2233749" cy="511927"/>
          </a:xfrm>
          <a:prstGeom prst="rect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94665ED-7A4A-44C1-E797-C55CF5297061}"/>
              </a:ext>
            </a:extLst>
          </p:cNvPr>
          <p:cNvSpPr/>
          <p:nvPr/>
        </p:nvSpPr>
        <p:spPr>
          <a:xfrm>
            <a:off x="6433820" y="3494015"/>
            <a:ext cx="2233749" cy="511927"/>
          </a:xfrm>
          <a:prstGeom prst="rect">
            <a:avLst/>
          </a:prstGeom>
          <a:noFill/>
          <a:ln w="3492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FEF86AB-1217-1A44-E468-65F57EBA251D}"/>
              </a:ext>
            </a:extLst>
          </p:cNvPr>
          <p:cNvSpPr txBox="1"/>
          <p:nvPr/>
        </p:nvSpPr>
        <p:spPr>
          <a:xfrm>
            <a:off x="290977" y="4428488"/>
            <a:ext cx="85664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branching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ratio,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structures?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E49B85E-641B-EE43-F9D1-EC39A4C41F92}"/>
              </a:ext>
            </a:extLst>
          </p:cNvPr>
          <p:cNvSpPr txBox="1"/>
          <p:nvPr/>
        </p:nvSpPr>
        <p:spPr>
          <a:xfrm>
            <a:off x="230446" y="2792366"/>
            <a:ext cx="85664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branching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tension</a:t>
            </a:r>
          </a:p>
        </p:txBody>
      </p:sp>
    </p:spTree>
    <p:extLst>
      <p:ext uri="{BB962C8B-B14F-4D97-AF65-F5344CB8AC3E}">
        <p14:creationId xmlns:p14="http://schemas.microsoft.com/office/powerpoint/2010/main" val="339920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C1F50-1267-B291-A336-2D1814CEA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CABB09DB-3D25-C1ED-52CE-D65AC2251520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63096E47-AC28-0046-3CEA-287899FCCD74}"/>
                </a:ext>
              </a:extLst>
            </p:cNvPr>
            <p:cNvGrpSpPr/>
            <p:nvPr/>
          </p:nvGrpSpPr>
          <p:grpSpPr>
            <a:xfrm>
              <a:off x="110103" y="48516"/>
              <a:ext cx="8885307" cy="701388"/>
              <a:chOff x="110103" y="48516"/>
              <a:chExt cx="8885307" cy="70138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171DCB1D-83A1-96A6-4EFF-9F40EEACD2C3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3225435" cy="70138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7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7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US" altLang="zh-CN" sz="27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  <m:r>
                              <a:rPr lang="en-US" altLang="zh-CN" sz="27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zh-CN" sz="27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7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7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𝟐𝟗𝟎𝟎</m:t>
                        </m:r>
                        <m:r>
                          <a:rPr lang="en-US" altLang="zh-CN" sz="27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)→</m:t>
                        </m:r>
                        <m:sSup>
                          <m:sSupPr>
                            <m:ctrlPr>
                              <a:rPr lang="en-US" altLang="zh-CN" sz="27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zh-CN" altLang="en-US" sz="27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CN" sz="27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oMath>
                    </a14:m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?</a:t>
                    </a:r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171DCB1D-83A1-96A6-4EFF-9F40EEACD2C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3225435" cy="70138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784" t="-9302" r="-2353" b="-2325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4DCB89A5-F3C6-851D-2749-904088426085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47A9E9CB-1ECB-D388-1C82-1722DCDF23CF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F635E019-E8EB-F39C-6120-39050AF82C68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07E31EB7-95DA-E7F9-FB7E-29784821D82C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78401D95-1E28-7FD0-4C0E-DF64566549D1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B57F810-D47D-7041-E61F-444239030AF7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900FE1C-9641-A474-8F83-DFABCFE39712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0E1DB2-7D5B-7062-29B8-CDBAE1DEB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830347"/>
            <a:ext cx="7772400" cy="20197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ED0E00D-CA08-DB73-A428-208089D17285}"/>
                  </a:ext>
                </a:extLst>
              </p:cNvPr>
              <p:cNvSpPr txBox="1"/>
              <p:nvPr/>
            </p:nvSpPr>
            <p:spPr>
              <a:xfrm>
                <a:off x="231515" y="2800052"/>
                <a:ext cx="8566496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altLang="zh-CN" sz="1400" b="1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𝑲</m:t>
                    </m:r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found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ED0E00D-CA08-DB73-A428-208089D17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5" y="2800052"/>
                <a:ext cx="8566496" cy="738664"/>
              </a:xfrm>
              <a:prstGeom prst="rect">
                <a:avLst/>
              </a:prstGeom>
              <a:blipFill>
                <a:blip r:embed="rId5"/>
                <a:stretch>
                  <a:fillRect l="-148" t="-1695" b="-67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CCFEC395-6396-FD17-244A-D2E4749C9421}"/>
              </a:ext>
            </a:extLst>
          </p:cNvPr>
          <p:cNvCxnSpPr/>
          <p:nvPr/>
        </p:nvCxnSpPr>
        <p:spPr>
          <a:xfrm>
            <a:off x="2689890" y="934159"/>
            <a:ext cx="0" cy="147929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B2E5DAFB-2276-5697-E4EF-BFFE3A78B950}"/>
              </a:ext>
            </a:extLst>
          </p:cNvPr>
          <p:cNvCxnSpPr/>
          <p:nvPr/>
        </p:nvCxnSpPr>
        <p:spPr>
          <a:xfrm>
            <a:off x="6552141" y="934159"/>
            <a:ext cx="0" cy="147929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808C23CE-6016-C47D-BC40-2C3DA446F919}"/>
                  </a:ext>
                </a:extLst>
              </p:cNvPr>
              <p:cNvSpPr txBox="1"/>
              <p:nvPr/>
            </p:nvSpPr>
            <p:spPr>
              <a:xfrm>
                <a:off x="1182192" y="3692422"/>
                <a:ext cx="7429396" cy="335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400" b="1" i="0" smtClean="0">
                        <a:latin typeface="Cambria Math" panose="02040503050406030204" pitchFamily="18" charset="0"/>
                      </a:rPr>
                      <m:t>𝐅𝐅</m:t>
                    </m:r>
                    <m:d>
                      <m:dPr>
                        <m:ctrlPr>
                          <a:rPr kumimoji="1" lang="en-US" altLang="zh-CN" sz="1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sz="1400" b="1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bSup>
                          <m:sSubSupPr>
                            <m:ctrlP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kumimoji="1" lang="en-US" altLang="zh-CN" sz="1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400" b="1" i="1" smtClean="0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</m:acc>
                            <m:acc>
                              <m:accPr>
                                <m:chr m:val="̅"/>
                                <m:ctrlPr>
                                  <a:rPr kumimoji="1" lang="en-US" altLang="zh-CN" sz="1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400" b="1" i="1" smtClean="0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acc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kumimoji="1" lang="zh-CN" altLang="en-US" sz="1400" b="1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zh-CN" sz="1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1400" b="1" i="1" smtClean="0">
                                    <a:latin typeface="Cambria Math" panose="02040503050406030204" pitchFamily="18" charset="0"/>
                                  </a:rPr>
                                  <m:t>𝟐𝟗𝟎𝟎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sz="14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1400" b="1" i="1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kumimoji="1" lang="en-US" altLang="zh-CN" sz="1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400" b="1" i="1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</m:acc>
                            <m:acc>
                              <m:accPr>
                                <m:chr m:val="̅"/>
                                <m:ctrlPr>
                                  <a:rPr kumimoji="1" lang="en-US" altLang="zh-CN" sz="14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400" b="1" i="1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acc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kumimoji="1" lang="zh-CN" altLang="en-US" sz="1400" b="1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CN" sz="1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zh-CN" sz="14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1400" b="1" i="1">
                                    <a:latin typeface="Cambria Math" panose="02040503050406030204" pitchFamily="18" charset="0"/>
                                  </a:rPr>
                                  <m:t>𝟐𝟗𝟎𝟎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  <m:r>
                          <a:rPr kumimoji="1" lang="en-US" altLang="zh-CN" sz="1400" b="1" i="1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kumimoji="1" lang="en-US" altLang="zh-CN" sz="1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400" b="1" i="1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zh-CN" altLang="en-US" sz="1400" b="1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400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kumimoji="1" lang="en-US" altLang="zh-CN" sz="14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kumimoji="1" lang="en-US" altLang="zh-CN" sz="1400" b="1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kumimoji="1" lang="en-US" altLang="zh-CN" sz="14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kumimoji="1" lang="en-US" altLang="zh-CN" sz="1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CN" sz="14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kumimoji="1" lang="en-US" altLang="zh-CN" sz="1400" b="1" i="1" smtClean="0">
                        <a:latin typeface="Cambria Math" panose="02040503050406030204" pitchFamily="18" charset="0"/>
                      </a:rPr>
                      <m:t>%</m:t>
                    </m:r>
                    <m:r>
                      <a:rPr kumimoji="1" lang="zh-CN" altLang="en-US" sz="1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400" b="1" i="1" smtClean="0">
                        <a:latin typeface="Cambria Math" panose="02040503050406030204" pitchFamily="18" charset="0"/>
                      </a:rPr>
                      <m:t>@</m:t>
                    </m:r>
                    <m:r>
                      <a:rPr kumimoji="1" lang="zh-CN" altLang="en-US" sz="1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400" b="1" i="1" smtClean="0">
                        <a:latin typeface="Cambria Math" panose="02040503050406030204" pitchFamily="18" charset="0"/>
                      </a:rPr>
                      <m:t>𝟗𝟓</m:t>
                    </m:r>
                    <m:r>
                      <a:rPr kumimoji="1" lang="en-US" altLang="zh-CN" sz="1400" b="1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zh-CN" altLang="en-US" sz="1400" b="1" dirty="0"/>
                  <a:t> </a:t>
                </a:r>
                <a:r>
                  <a:rPr lang="en-US" altLang="zh-CN" sz="1400" b="1" dirty="0"/>
                  <a:t>C.L.</a:t>
                </a:r>
                <a:endParaRPr lang="zh-CN" altLang="en-US" sz="1400" b="1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808C23CE-6016-C47D-BC40-2C3DA446F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192" y="3692422"/>
                <a:ext cx="7429396" cy="335476"/>
              </a:xfrm>
              <a:prstGeom prst="rect">
                <a:avLst/>
              </a:prstGeom>
              <a:blipFill>
                <a:blip r:embed="rId6"/>
                <a:stretch>
                  <a:fillRect b="-178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1F59F956-41B7-9081-C622-FB474F4EFA6C}"/>
                  </a:ext>
                </a:extLst>
              </p:cNvPr>
              <p:cNvSpPr txBox="1"/>
              <p:nvPr/>
            </p:nvSpPr>
            <p:spPr>
              <a:xfrm>
                <a:off x="2026747" y="4197876"/>
                <a:ext cx="3416255" cy="4860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CN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𝐵𝑟</m:t>
                          </m:r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kumimoji="1" lang="en-US" altLang="zh-CN" sz="1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1400" b="1" i="1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kumimoji="1" lang="en-US" altLang="zh-CN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1400" b="1" i="1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</m:acc>
                              <m:acc>
                                <m:accPr>
                                  <m:chr m:val="̅"/>
                                  <m:ctrlPr>
                                    <a:rPr kumimoji="1" lang="en-US" altLang="zh-CN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1400" b="1" i="1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</m:acc>
                              <m:r>
                                <a:rPr kumimoji="1" lang="en-US" altLang="zh-CN" sz="14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kumimoji="1" lang="zh-CN" altLang="en-US" sz="1400" b="1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kumimoji="1" lang="en-US" altLang="zh-CN" sz="14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zh-CN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1400" b="1" i="1">
                                      <a:latin typeface="Cambria Math" panose="02040503050406030204" pitchFamily="18" charset="0"/>
                                    </a:rPr>
                                    <m:t>𝟐𝟗𝟎𝟎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zh-CN" sz="1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  <m:r>
                            <a:rPr kumimoji="1" lang="en-US" altLang="zh-CN" sz="1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sz="14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1" i="1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kumimoji="1" lang="zh-CN" altLang="en-US" sz="1400" b="1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kumimoji="1" lang="en-US" altLang="zh-CN" sz="14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14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kumimoji="1" lang="en-US" altLang="zh-CN" sz="1400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𝐵𝑟</m:t>
                          </m:r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kumimoji="1" lang="en-US" altLang="zh-CN" sz="1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1400" b="1" i="1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kumimoji="1" lang="en-US" altLang="zh-CN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1400" b="1" i="1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</m:acc>
                              <m:acc>
                                <m:accPr>
                                  <m:chr m:val="̅"/>
                                  <m:ctrlPr>
                                    <a:rPr kumimoji="1" lang="en-US" altLang="zh-CN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1400" b="1" i="1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</m:acc>
                              <m:r>
                                <a:rPr kumimoji="1" lang="en-US" altLang="zh-CN" sz="14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kumimoji="1" lang="zh-CN" altLang="en-US" sz="1400" b="1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kumimoji="1" lang="en-US" altLang="zh-CN" sz="14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zh-CN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1400" b="1" i="1">
                                      <a:latin typeface="Cambria Math" panose="02040503050406030204" pitchFamily="18" charset="0"/>
                                    </a:rPr>
                                    <m:t>𝟐𝟗𝟎𝟎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zh-CN" sz="1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  <m:r>
                            <a:rPr kumimoji="1" lang="en-US" altLang="zh-CN" sz="1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sz="14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1" i="1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kumimoji="1" lang="en-US" altLang="zh-CN" sz="14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14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kumimoji="1" lang="en-US" altLang="zh-CN" sz="1400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kumimoji="1" lang="en-US" altLang="zh-CN" sz="1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kumimoji="1" lang="en-US" altLang="zh-CN" sz="1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sz="1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sz="1400" b="1" i="1" smtClean="0">
                          <a:latin typeface="Cambria Math" panose="02040503050406030204" pitchFamily="18" charset="0"/>
                        </a:rPr>
                        <m:t>𝟐𝟏</m:t>
                      </m:r>
                      <m:r>
                        <a:rPr kumimoji="1" lang="zh-CN" altLang="en-US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sz="1400" b="1" i="1" smtClean="0">
                          <a:latin typeface="Cambria Math" panose="02040503050406030204" pitchFamily="18" charset="0"/>
                        </a:rPr>
                        <m:t>@</m:t>
                      </m:r>
                      <m:r>
                        <a:rPr kumimoji="1" lang="zh-CN" altLang="en-US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sz="1400" b="1" i="1" smtClean="0">
                          <a:latin typeface="Cambria Math" panose="02040503050406030204" pitchFamily="18" charset="0"/>
                        </a:rPr>
                        <m:t>𝟗𝟓</m:t>
                      </m:r>
                      <m:r>
                        <a:rPr kumimoji="1" lang="en-US" altLang="zh-CN" sz="1400" b="1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kumimoji="1" lang="zh-CN" altLang="en-US" sz="1400" b="1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1F59F956-41B7-9081-C622-FB474F4EF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6747" y="4197876"/>
                <a:ext cx="3416255" cy="486030"/>
              </a:xfrm>
              <a:prstGeom prst="rect">
                <a:avLst/>
              </a:prstGeom>
              <a:blipFill>
                <a:blip r:embed="rId7"/>
                <a:stretch>
                  <a:fillRect l="-1111" r="-1111" b="-1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id="{1E7B5409-69B5-DD86-FCBE-07E755C58134}"/>
                  </a:ext>
                </a:extLst>
              </p:cNvPr>
              <p:cNvSpPr/>
              <p:nvPr/>
            </p:nvSpPr>
            <p:spPr>
              <a:xfrm>
                <a:off x="5906038" y="2881670"/>
                <a:ext cx="776270" cy="66501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i="1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id="{1E7B5409-69B5-DD86-FCBE-07E755C581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6038" y="2881670"/>
                <a:ext cx="776270" cy="665018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A0037225-4EAE-EFCF-06D1-A38E3BE91186}"/>
                  </a:ext>
                </a:extLst>
              </p:cNvPr>
              <p:cNvSpPr/>
              <p:nvPr/>
            </p:nvSpPr>
            <p:spPr>
              <a:xfrm>
                <a:off x="6889711" y="2881670"/>
                <a:ext cx="776270" cy="66501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i="1" smtClean="0">
                          <a:latin typeface="Cambria Math" panose="02040503050406030204" pitchFamily="18" charset="0"/>
                        </a:rPr>
                        <m:t>s</m:t>
                      </m:r>
                      <m:acc>
                        <m:accPr>
                          <m:chr m:val="̅"/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A0037225-4EAE-EFCF-06D1-A38E3BE911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711" y="2881670"/>
                <a:ext cx="776270" cy="665018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979DCA60-C0EC-3BB1-BFC5-E6F4084E04B0}"/>
              </a:ext>
            </a:extLst>
          </p:cNvPr>
          <p:cNvSpPr/>
          <p:nvPr/>
        </p:nvSpPr>
        <p:spPr>
          <a:xfrm>
            <a:off x="6646683" y="3107300"/>
            <a:ext cx="294457" cy="1425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5CD48A1-4C23-765D-0E3E-3BD2A03272B2}"/>
                  </a:ext>
                </a:extLst>
              </p:cNvPr>
              <p:cNvSpPr txBox="1"/>
              <p:nvPr/>
            </p:nvSpPr>
            <p:spPr>
              <a:xfrm>
                <a:off x="4283242" y="3064152"/>
                <a:ext cx="147443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1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?</m:t>
                      </m:r>
                      <m:sSup>
                        <m:sSupPr>
                          <m:ctrlPr>
                            <a:rPr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zh-CN" altLang="en-US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5CD48A1-4C23-765D-0E3E-3BD2A0327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242" y="3064152"/>
                <a:ext cx="1474439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42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64EA2-567E-0A1F-938D-DCB32DE7E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408C44E9-B0F9-5049-E0DD-C9B4E47C668E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E46E6547-FF7A-6557-28B0-C3D9C594ADAC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2CED413-2963-47D1-206B-39895586AD2D}"/>
                  </a:ext>
                </a:extLst>
              </p:cNvPr>
              <p:cNvSpPr/>
              <p:nvPr/>
            </p:nvSpPr>
            <p:spPr>
              <a:xfrm>
                <a:off x="231515" y="48516"/>
                <a:ext cx="31085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Outline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talk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7E664EC4-E735-FE91-3807-FF442797582D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AEFAFA4A-27CF-ADBE-7CE0-06C1B179FCE0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A7C52350-FE39-E1E5-ECAF-F958E8ADD151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626AE9B1-EEDE-DC42-C509-C951D5316B19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4E7E0F9C-D306-EC67-FA6B-F768B3F7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BF2616C-20C7-38C7-D3FC-1FA01BD54A50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0DB4FA5-2603-3805-32DA-07375C07D719}"/>
              </a:ext>
            </a:extLst>
          </p:cNvPr>
          <p:cNvSpPr txBox="1"/>
          <p:nvPr/>
        </p:nvSpPr>
        <p:spPr>
          <a:xfrm>
            <a:off x="693113" y="834434"/>
            <a:ext cx="7195785" cy="2932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Introduction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Selected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highlights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CP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violation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Selected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highlights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spectroscopy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studies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Prospects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96D87DE-6DC0-8B2F-CA58-B53026D7A182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72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"/>
    </mc:Choice>
    <mc:Fallback xmlns="">
      <p:transition spd="slow" advTm="3329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185820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Prospects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右箭头 5">
            <a:extLst>
              <a:ext uri="{FF2B5EF4-FFF2-40B4-BE49-F238E27FC236}">
                <a16:creationId xmlns:a16="http://schemas.microsoft.com/office/drawing/2014/main" id="{6F2A01C9-8B99-5F76-0EDE-4F8770A1A36D}"/>
              </a:ext>
            </a:extLst>
          </p:cNvPr>
          <p:cNvSpPr/>
          <p:nvPr/>
        </p:nvSpPr>
        <p:spPr>
          <a:xfrm>
            <a:off x="236023" y="1638912"/>
            <a:ext cx="8733087" cy="26125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48C2026-EDDC-C5AD-4B50-A9017032DBFF}"/>
              </a:ext>
            </a:extLst>
          </p:cNvPr>
          <p:cNvSpPr/>
          <p:nvPr/>
        </p:nvSpPr>
        <p:spPr>
          <a:xfrm>
            <a:off x="301373" y="1846256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2015-2018</a:t>
            </a:r>
            <a:endParaRPr lang="zh-CN" altLang="en-US" sz="1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6D09392-4BAA-617F-20B2-35F38A32D819}"/>
              </a:ext>
            </a:extLst>
          </p:cNvPr>
          <p:cNvSpPr/>
          <p:nvPr/>
        </p:nvSpPr>
        <p:spPr>
          <a:xfrm>
            <a:off x="250372" y="2153358"/>
            <a:ext cx="1011127" cy="36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Run2</a:t>
            </a:r>
            <a:endParaRPr kumimoji="1"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9EFB760-DEEE-FD8B-4402-D135FD651E3C}"/>
              </a:ext>
            </a:extLst>
          </p:cNvPr>
          <p:cNvSpPr/>
          <p:nvPr/>
        </p:nvSpPr>
        <p:spPr>
          <a:xfrm>
            <a:off x="1285102" y="2161371"/>
            <a:ext cx="1015336" cy="3683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LS2</a:t>
            </a:r>
            <a:endParaRPr kumimoji="1"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5AFD18E-98FE-671B-D074-454B9B5F167F}"/>
              </a:ext>
            </a:extLst>
          </p:cNvPr>
          <p:cNvSpPr/>
          <p:nvPr/>
        </p:nvSpPr>
        <p:spPr>
          <a:xfrm>
            <a:off x="3799604" y="2161371"/>
            <a:ext cx="1379932" cy="3683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LS3</a:t>
            </a:r>
            <a:endParaRPr kumimoji="1"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9F18FA1-51A4-E192-FDE3-F98FF8EBB33E}"/>
              </a:ext>
            </a:extLst>
          </p:cNvPr>
          <p:cNvSpPr/>
          <p:nvPr/>
        </p:nvSpPr>
        <p:spPr>
          <a:xfrm>
            <a:off x="2323893" y="2161371"/>
            <a:ext cx="1452551" cy="36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Run3</a:t>
            </a:r>
            <a:endParaRPr kumimoji="1"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B6A724B-F15C-DB56-8836-D9AE9298C426}"/>
              </a:ext>
            </a:extLst>
          </p:cNvPr>
          <p:cNvSpPr/>
          <p:nvPr/>
        </p:nvSpPr>
        <p:spPr>
          <a:xfrm>
            <a:off x="5202695" y="2153337"/>
            <a:ext cx="1462112" cy="36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Run4</a:t>
            </a:r>
            <a:endParaRPr kumimoji="1"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30B0FDE-485C-5F64-32B3-4B535DED3FEA}"/>
              </a:ext>
            </a:extLst>
          </p:cNvPr>
          <p:cNvSpPr/>
          <p:nvPr/>
        </p:nvSpPr>
        <p:spPr>
          <a:xfrm>
            <a:off x="7490221" y="2157206"/>
            <a:ext cx="1318753" cy="36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Run5-6</a:t>
            </a:r>
            <a:endParaRPr kumimoji="1"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43E98CD-CDAA-2BA5-CB60-88B701F83B20}"/>
              </a:ext>
            </a:extLst>
          </p:cNvPr>
          <p:cNvSpPr/>
          <p:nvPr/>
        </p:nvSpPr>
        <p:spPr>
          <a:xfrm>
            <a:off x="6686735" y="2153337"/>
            <a:ext cx="781079" cy="3683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LS4</a:t>
            </a:r>
            <a:endParaRPr kumimoji="1"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8748649-7FDB-C369-FCB9-8F85E12704EC}"/>
              </a:ext>
            </a:extLst>
          </p:cNvPr>
          <p:cNvSpPr/>
          <p:nvPr/>
        </p:nvSpPr>
        <p:spPr>
          <a:xfrm>
            <a:off x="1361770" y="1843937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2019-2022</a:t>
            </a:r>
            <a:endParaRPr lang="zh-CN" altLang="en-US" sz="1400" dirty="0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85CD08FA-9340-00DB-CB44-6170FB917D16}"/>
              </a:ext>
            </a:extLst>
          </p:cNvPr>
          <p:cNvSpPr/>
          <p:nvPr/>
        </p:nvSpPr>
        <p:spPr>
          <a:xfrm>
            <a:off x="3318147" y="1662663"/>
            <a:ext cx="184048" cy="2137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F1F6030-57D2-2296-A84C-F00051C0545A}"/>
              </a:ext>
            </a:extLst>
          </p:cNvPr>
          <p:cNvSpPr/>
          <p:nvPr/>
        </p:nvSpPr>
        <p:spPr>
          <a:xfrm>
            <a:off x="2617125" y="1834928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2022-2025</a:t>
            </a:r>
            <a:endParaRPr lang="zh-CN" altLang="en-US" sz="1400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9C8AC4C-0F28-E9FA-C1B3-E851D923D260}"/>
              </a:ext>
            </a:extLst>
          </p:cNvPr>
          <p:cNvSpPr/>
          <p:nvPr/>
        </p:nvSpPr>
        <p:spPr>
          <a:xfrm>
            <a:off x="4056700" y="1834927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2025-2029</a:t>
            </a:r>
            <a:endParaRPr lang="zh-CN" altLang="en-US" sz="1400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A7CEFB9-1546-4832-AE2F-551C89FF7A05}"/>
              </a:ext>
            </a:extLst>
          </p:cNvPr>
          <p:cNvSpPr/>
          <p:nvPr/>
        </p:nvSpPr>
        <p:spPr>
          <a:xfrm>
            <a:off x="5459233" y="1831565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2029-2032</a:t>
            </a:r>
            <a:endParaRPr lang="zh-CN" altLang="en-US" sz="1400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250513C-811E-2D42-9FA8-3C03725E48CC}"/>
              </a:ext>
            </a:extLst>
          </p:cNvPr>
          <p:cNvSpPr/>
          <p:nvPr/>
        </p:nvSpPr>
        <p:spPr>
          <a:xfrm>
            <a:off x="6615935" y="1854248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2032-2035</a:t>
            </a:r>
            <a:endParaRPr lang="zh-CN" altLang="en-US" sz="1400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65C3B446-56F6-FD98-E815-7EA0201E0C5C}"/>
              </a:ext>
            </a:extLst>
          </p:cNvPr>
          <p:cNvSpPr/>
          <p:nvPr/>
        </p:nvSpPr>
        <p:spPr>
          <a:xfrm>
            <a:off x="7743480" y="1860291"/>
            <a:ext cx="10310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2035-future</a:t>
            </a:r>
            <a:endParaRPr lang="zh-CN" altLang="en-US" sz="1400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802125C-4A7F-18B2-B0E1-9D1E83CDFFB7}"/>
              </a:ext>
            </a:extLst>
          </p:cNvPr>
          <p:cNvSpPr/>
          <p:nvPr/>
        </p:nvSpPr>
        <p:spPr>
          <a:xfrm>
            <a:off x="3501069" y="3180509"/>
            <a:ext cx="6671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23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79158048-CE84-01E7-86E3-F96BE3D43943}"/>
              </a:ext>
            </a:extLst>
          </p:cNvPr>
          <p:cNvCxnSpPr/>
          <p:nvPr/>
        </p:nvCxnSpPr>
        <p:spPr>
          <a:xfrm flipV="1">
            <a:off x="3817379" y="2682881"/>
            <a:ext cx="0" cy="49762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624F242F-C73C-3651-E57D-6D40FC4BF30F}"/>
              </a:ext>
            </a:extLst>
          </p:cNvPr>
          <p:cNvSpPr/>
          <p:nvPr/>
        </p:nvSpPr>
        <p:spPr>
          <a:xfrm>
            <a:off x="6288418" y="3178237"/>
            <a:ext cx="6671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50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76E80513-9C12-C400-2253-C1739CF13354}"/>
              </a:ext>
            </a:extLst>
          </p:cNvPr>
          <p:cNvCxnSpPr/>
          <p:nvPr/>
        </p:nvCxnSpPr>
        <p:spPr>
          <a:xfrm flipV="1">
            <a:off x="6704510" y="2680609"/>
            <a:ext cx="0" cy="49762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075DD722-4D07-994E-F5C8-BADD653BFF7E}"/>
              </a:ext>
            </a:extLst>
          </p:cNvPr>
          <p:cNvSpPr/>
          <p:nvPr/>
        </p:nvSpPr>
        <p:spPr>
          <a:xfrm>
            <a:off x="8312383" y="3186212"/>
            <a:ext cx="756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300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36" name="直线箭头连接符 35">
            <a:extLst>
              <a:ext uri="{FF2B5EF4-FFF2-40B4-BE49-F238E27FC236}">
                <a16:creationId xmlns:a16="http://schemas.microsoft.com/office/drawing/2014/main" id="{7E714C14-6022-0138-6F8F-6DF9A63B17B2}"/>
              </a:ext>
            </a:extLst>
          </p:cNvPr>
          <p:cNvCxnSpPr/>
          <p:nvPr/>
        </p:nvCxnSpPr>
        <p:spPr>
          <a:xfrm flipV="1">
            <a:off x="8826749" y="2640164"/>
            <a:ext cx="0" cy="49762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>
            <a:extLst>
              <a:ext uri="{FF2B5EF4-FFF2-40B4-BE49-F238E27FC236}">
                <a16:creationId xmlns:a16="http://schemas.microsoft.com/office/drawing/2014/main" id="{DBD1D51F-7ECD-C6E4-E403-3ED4E7F5302D}"/>
              </a:ext>
            </a:extLst>
          </p:cNvPr>
          <p:cNvSpPr/>
          <p:nvPr/>
        </p:nvSpPr>
        <p:spPr>
          <a:xfrm>
            <a:off x="1301517" y="2657080"/>
            <a:ext cx="853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Phase</a:t>
            </a:r>
            <a:r>
              <a:rPr kumimoji="1" lang="zh-CN" altLang="en-US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I</a:t>
            </a:r>
          </a:p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Upgrade</a:t>
            </a:r>
            <a:endParaRPr lang="zh-CN" altLang="en-US" sz="1400" b="1" dirty="0">
              <a:solidFill>
                <a:srgbClr val="7030A0"/>
              </a:solidFill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A2D28999-A031-5E19-0CC9-D8BB97A5F6A0}"/>
              </a:ext>
            </a:extLst>
          </p:cNvPr>
          <p:cNvSpPr/>
          <p:nvPr/>
        </p:nvSpPr>
        <p:spPr>
          <a:xfrm>
            <a:off x="6859309" y="2650868"/>
            <a:ext cx="853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Phase</a:t>
            </a:r>
            <a:r>
              <a:rPr kumimoji="1" lang="zh-CN" altLang="en-US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II</a:t>
            </a:r>
          </a:p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Upgrade</a:t>
            </a:r>
            <a:endParaRPr lang="zh-CN" altLang="en-US" sz="1400" b="1" dirty="0">
              <a:solidFill>
                <a:srgbClr val="7030A0"/>
              </a:solidFill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7E6D0BE4-9058-49CD-6467-9138B6A06471}"/>
              </a:ext>
            </a:extLst>
          </p:cNvPr>
          <p:cNvSpPr/>
          <p:nvPr/>
        </p:nvSpPr>
        <p:spPr>
          <a:xfrm>
            <a:off x="4228975" y="2632993"/>
            <a:ext cx="853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Phase</a:t>
            </a:r>
            <a:r>
              <a:rPr kumimoji="1" lang="zh-CN" altLang="en-US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Ib</a:t>
            </a:r>
            <a:endParaRPr kumimoji="1" lang="en-US" altLang="zh-CN" sz="1400" b="1" dirty="0">
              <a:solidFill>
                <a:srgbClr val="7030A0"/>
              </a:solidFill>
              <a:latin typeface="Times New Roman" panose="02020603050405020304" pitchFamily="18" charset="0"/>
              <a:ea typeface="SimHei" charset="-122"/>
              <a:cs typeface="Times New Roman" panose="02020603050405020304" pitchFamily="18" charset="0"/>
            </a:endParaRPr>
          </a:p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Upgrade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B6C67D38-7749-6EC6-EABE-698221B94310}"/>
              </a:ext>
            </a:extLst>
          </p:cNvPr>
          <p:cNvSpPr/>
          <p:nvPr/>
        </p:nvSpPr>
        <p:spPr>
          <a:xfrm>
            <a:off x="1301518" y="1225882"/>
            <a:ext cx="1022376" cy="36839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</a:t>
            </a:r>
            <a:r>
              <a:rPr kumimoji="1" lang="zh-CN" altLang="en-US" dirty="0"/>
              <a:t> </a:t>
            </a:r>
            <a:r>
              <a:rPr kumimoji="1" lang="en-US" altLang="zh-CN" dirty="0"/>
              <a:t>1</a:t>
            </a:r>
            <a:endParaRPr kumimoji="1" lang="zh-CN" altLang="en-US" dirty="0"/>
          </a:p>
        </p:txBody>
      </p:sp>
      <p:cxnSp>
        <p:nvCxnSpPr>
          <p:cNvPr id="46" name="直线箭头连接符 45">
            <a:extLst>
              <a:ext uri="{FF2B5EF4-FFF2-40B4-BE49-F238E27FC236}">
                <a16:creationId xmlns:a16="http://schemas.microsoft.com/office/drawing/2014/main" id="{D3E22E94-9870-6247-F2AF-6B24D6857EA2}"/>
              </a:ext>
            </a:extLst>
          </p:cNvPr>
          <p:cNvCxnSpPr>
            <a:cxnSpLocks/>
          </p:cNvCxnSpPr>
          <p:nvPr/>
        </p:nvCxnSpPr>
        <p:spPr>
          <a:xfrm>
            <a:off x="2333596" y="654285"/>
            <a:ext cx="0" cy="43455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>
            <a:extLst>
              <a:ext uri="{FF2B5EF4-FFF2-40B4-BE49-F238E27FC236}">
                <a16:creationId xmlns:a16="http://schemas.microsoft.com/office/drawing/2014/main" id="{0ADA4E0D-C53A-0686-4AAB-D21BECFAF2EC}"/>
              </a:ext>
            </a:extLst>
          </p:cNvPr>
          <p:cNvSpPr/>
          <p:nvPr/>
        </p:nvSpPr>
        <p:spPr>
          <a:xfrm>
            <a:off x="2347274" y="682824"/>
            <a:ext cx="845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0.4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49" name="直线箭头连接符 48">
            <a:extLst>
              <a:ext uri="{FF2B5EF4-FFF2-40B4-BE49-F238E27FC236}">
                <a16:creationId xmlns:a16="http://schemas.microsoft.com/office/drawing/2014/main" id="{A002862D-624B-B102-39D1-A1F754F64B9B}"/>
              </a:ext>
            </a:extLst>
          </p:cNvPr>
          <p:cNvCxnSpPr>
            <a:cxnSpLocks/>
          </p:cNvCxnSpPr>
          <p:nvPr/>
        </p:nvCxnSpPr>
        <p:spPr>
          <a:xfrm>
            <a:off x="4808150" y="654285"/>
            <a:ext cx="0" cy="43455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>
            <a:extLst>
              <a:ext uri="{FF2B5EF4-FFF2-40B4-BE49-F238E27FC236}">
                <a16:creationId xmlns:a16="http://schemas.microsoft.com/office/drawing/2014/main" id="{2A54A7E1-28E7-6F58-0F98-12F7A0FE0D95}"/>
              </a:ext>
            </a:extLst>
          </p:cNvPr>
          <p:cNvSpPr/>
          <p:nvPr/>
        </p:nvSpPr>
        <p:spPr>
          <a:xfrm>
            <a:off x="6792785" y="705176"/>
            <a:ext cx="6974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50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53" name="直线箭头连接符 52">
            <a:extLst>
              <a:ext uri="{FF2B5EF4-FFF2-40B4-BE49-F238E27FC236}">
                <a16:creationId xmlns:a16="http://schemas.microsoft.com/office/drawing/2014/main" id="{9969FED7-F70C-D8CA-9236-42278309FFF8}"/>
              </a:ext>
            </a:extLst>
          </p:cNvPr>
          <p:cNvCxnSpPr>
            <a:cxnSpLocks/>
          </p:cNvCxnSpPr>
          <p:nvPr/>
        </p:nvCxnSpPr>
        <p:spPr>
          <a:xfrm>
            <a:off x="7467814" y="652451"/>
            <a:ext cx="0" cy="48791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>
            <a:extLst>
              <a:ext uri="{FF2B5EF4-FFF2-40B4-BE49-F238E27FC236}">
                <a16:creationId xmlns:a16="http://schemas.microsoft.com/office/drawing/2014/main" id="{2AA1584E-2E6D-CE9B-860B-60B9467D3551}"/>
              </a:ext>
            </a:extLst>
          </p:cNvPr>
          <p:cNvSpPr/>
          <p:nvPr/>
        </p:nvSpPr>
        <p:spPr>
          <a:xfrm>
            <a:off x="117206" y="2774461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</a:t>
            </a:r>
          </a:p>
        </p:txBody>
      </p:sp>
      <p:sp useBgFill="1">
        <p:nvSpPr>
          <p:cNvPr id="58" name="矩形 57">
            <a:extLst>
              <a:ext uri="{FF2B5EF4-FFF2-40B4-BE49-F238E27FC236}">
                <a16:creationId xmlns:a16="http://schemas.microsoft.com/office/drawing/2014/main" id="{47F34802-AFCB-BBB9-6214-2D3D8EB7C000}"/>
              </a:ext>
            </a:extLst>
          </p:cNvPr>
          <p:cNvSpPr/>
          <p:nvPr/>
        </p:nvSpPr>
        <p:spPr>
          <a:xfrm>
            <a:off x="110103" y="739765"/>
            <a:ext cx="934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Belle</a:t>
            </a:r>
            <a:r>
              <a:rPr kumimoji="1"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25CCB71C-0EDD-B61A-0950-4C3CB890B106}"/>
              </a:ext>
            </a:extLst>
          </p:cNvPr>
          <p:cNvSpPr/>
          <p:nvPr/>
        </p:nvSpPr>
        <p:spPr>
          <a:xfrm>
            <a:off x="2360469" y="1227012"/>
            <a:ext cx="883766" cy="3683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LS1</a:t>
            </a:r>
            <a:endParaRPr kumimoji="1" lang="zh-CN" altLang="en-US" dirty="0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CBE0C11A-09FC-83EB-8198-10E2D137C77A}"/>
              </a:ext>
            </a:extLst>
          </p:cNvPr>
          <p:cNvSpPr/>
          <p:nvPr/>
        </p:nvSpPr>
        <p:spPr>
          <a:xfrm>
            <a:off x="3266110" y="1232525"/>
            <a:ext cx="1542040" cy="36839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</a:t>
            </a:r>
            <a:r>
              <a:rPr kumimoji="1" lang="zh-CN" altLang="en-US" dirty="0"/>
              <a:t> </a:t>
            </a:r>
            <a:r>
              <a:rPr kumimoji="1" lang="en-US" altLang="zh-CN" dirty="0"/>
              <a:t>2</a:t>
            </a:r>
            <a:endParaRPr kumimoji="1" lang="zh-CN" altLang="en-US" dirty="0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EC9C6D07-BBFA-24B4-3757-C32CD35AF428}"/>
              </a:ext>
            </a:extLst>
          </p:cNvPr>
          <p:cNvSpPr/>
          <p:nvPr/>
        </p:nvSpPr>
        <p:spPr>
          <a:xfrm>
            <a:off x="1366808" y="908278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2019-2022</a:t>
            </a:r>
            <a:endParaRPr lang="zh-CN" altLang="en-US" sz="1400" dirty="0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ED91E327-F14A-236E-8D1C-0ECAFD47E714}"/>
              </a:ext>
            </a:extLst>
          </p:cNvPr>
          <p:cNvSpPr/>
          <p:nvPr/>
        </p:nvSpPr>
        <p:spPr>
          <a:xfrm>
            <a:off x="3512167" y="902429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2024-2027</a:t>
            </a:r>
            <a:endParaRPr lang="zh-CN" altLang="en-US" sz="1400" dirty="0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4D92A261-FBEA-758D-70B3-8A6797988970}"/>
              </a:ext>
            </a:extLst>
          </p:cNvPr>
          <p:cNvSpPr/>
          <p:nvPr/>
        </p:nvSpPr>
        <p:spPr>
          <a:xfrm>
            <a:off x="4845903" y="1232525"/>
            <a:ext cx="883766" cy="3683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LS1</a:t>
            </a:r>
            <a:endParaRPr kumimoji="1" lang="zh-CN" altLang="en-US" dirty="0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622BAE95-7FFE-80BF-CFDC-2355818157E1}"/>
              </a:ext>
            </a:extLst>
          </p:cNvPr>
          <p:cNvSpPr/>
          <p:nvPr/>
        </p:nvSpPr>
        <p:spPr>
          <a:xfrm>
            <a:off x="4845903" y="698189"/>
            <a:ext cx="7587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15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21FF0E44-1C9D-5ACB-2324-F898F690BBDA}"/>
              </a:ext>
            </a:extLst>
          </p:cNvPr>
          <p:cNvSpPr/>
          <p:nvPr/>
        </p:nvSpPr>
        <p:spPr>
          <a:xfrm>
            <a:off x="5767422" y="1238903"/>
            <a:ext cx="1700392" cy="36839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</a:t>
            </a:r>
            <a:r>
              <a:rPr kumimoji="1" lang="zh-CN" altLang="en-US" dirty="0"/>
              <a:t> </a:t>
            </a:r>
            <a:r>
              <a:rPr kumimoji="1" lang="en-US" altLang="zh-CN" dirty="0"/>
              <a:t>3</a:t>
            </a:r>
            <a:endParaRPr kumimoji="1" lang="zh-CN" altLang="en-US" dirty="0"/>
          </a:p>
        </p:txBody>
      </p:sp>
      <p:cxnSp>
        <p:nvCxnSpPr>
          <p:cNvPr id="73" name="直线箭头连接符 72">
            <a:extLst>
              <a:ext uri="{FF2B5EF4-FFF2-40B4-BE49-F238E27FC236}">
                <a16:creationId xmlns:a16="http://schemas.microsoft.com/office/drawing/2014/main" id="{1CEBBFCB-A33E-A5E6-9963-607166C19F10}"/>
              </a:ext>
            </a:extLst>
          </p:cNvPr>
          <p:cNvCxnSpPr/>
          <p:nvPr/>
        </p:nvCxnSpPr>
        <p:spPr>
          <a:xfrm>
            <a:off x="5202695" y="3673995"/>
            <a:ext cx="3766415" cy="0"/>
          </a:xfrm>
          <a:prstGeom prst="straightConnector1">
            <a:avLst/>
          </a:prstGeom>
          <a:ln w="539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 73">
            <a:extLst>
              <a:ext uri="{FF2B5EF4-FFF2-40B4-BE49-F238E27FC236}">
                <a16:creationId xmlns:a16="http://schemas.microsoft.com/office/drawing/2014/main" id="{141502AF-5B1E-5ACC-0735-8D6AA9C65FEA}"/>
              </a:ext>
            </a:extLst>
          </p:cNvPr>
          <p:cNvSpPr/>
          <p:nvPr/>
        </p:nvSpPr>
        <p:spPr>
          <a:xfrm>
            <a:off x="6942635" y="3362069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HL-LHC</a:t>
            </a: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3532A94F-95DE-0BAB-4366-C27026CD6366}"/>
              </a:ext>
            </a:extLst>
          </p:cNvPr>
          <p:cNvSpPr/>
          <p:nvPr/>
        </p:nvSpPr>
        <p:spPr>
          <a:xfrm>
            <a:off x="136103" y="3755498"/>
            <a:ext cx="1514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CMS/ATLAS</a:t>
            </a:r>
          </a:p>
        </p:txBody>
      </p:sp>
      <p:cxnSp>
        <p:nvCxnSpPr>
          <p:cNvPr id="76" name="直线箭头连接符 75">
            <a:extLst>
              <a:ext uri="{FF2B5EF4-FFF2-40B4-BE49-F238E27FC236}">
                <a16:creationId xmlns:a16="http://schemas.microsoft.com/office/drawing/2014/main" id="{061352B4-AC53-082F-86EA-EA5B3A2974CA}"/>
              </a:ext>
            </a:extLst>
          </p:cNvPr>
          <p:cNvCxnSpPr/>
          <p:nvPr/>
        </p:nvCxnSpPr>
        <p:spPr>
          <a:xfrm flipV="1">
            <a:off x="3834654" y="3673995"/>
            <a:ext cx="0" cy="497628"/>
          </a:xfrm>
          <a:prstGeom prst="straightConnector1">
            <a:avLst/>
          </a:prstGeom>
          <a:ln w="444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矩形 76">
            <a:extLst>
              <a:ext uri="{FF2B5EF4-FFF2-40B4-BE49-F238E27FC236}">
                <a16:creationId xmlns:a16="http://schemas.microsoft.com/office/drawing/2014/main" id="{4502E7D3-AEBA-30CB-6C94-9F51E18E1C77}"/>
              </a:ext>
            </a:extLst>
          </p:cNvPr>
          <p:cNvSpPr/>
          <p:nvPr/>
        </p:nvSpPr>
        <p:spPr>
          <a:xfrm>
            <a:off x="2939678" y="3832025"/>
            <a:ext cx="756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200</a:t>
            </a:r>
            <a:r>
              <a:rPr kumimoji="1"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400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002060"/>
              </a:solidFill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C823E4B5-062F-5E68-76FF-43C7641C17CA}"/>
              </a:ext>
            </a:extLst>
          </p:cNvPr>
          <p:cNvSpPr/>
          <p:nvPr/>
        </p:nvSpPr>
        <p:spPr>
          <a:xfrm>
            <a:off x="8222614" y="3832025"/>
            <a:ext cx="8467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3000</a:t>
            </a:r>
            <a:r>
              <a:rPr kumimoji="1"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400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81B36B7F-947F-0471-33C3-1D6780232350}"/>
                  </a:ext>
                </a:extLst>
              </p:cNvPr>
              <p:cNvSpPr/>
              <p:nvPr/>
            </p:nvSpPr>
            <p:spPr>
              <a:xfrm>
                <a:off x="136103" y="4343939"/>
                <a:ext cx="31983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BESIII/super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𝛕</m:t>
                    </m:r>
                  </m:oMath>
                </a14:m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-charm/CEPC</a:t>
                </a:r>
              </a:p>
            </p:txBody>
          </p:sp>
        </mc:Choice>
        <mc:Fallback xmlns=""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81B36B7F-947F-0471-33C3-1D67802323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03" y="4343939"/>
                <a:ext cx="3198311" cy="369332"/>
              </a:xfrm>
              <a:prstGeom prst="rect">
                <a:avLst/>
              </a:prstGeom>
              <a:blipFill>
                <a:blip r:embed="rId3"/>
                <a:stretch>
                  <a:fillRect l="-1581" t="-10000" r="-395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0951FF78-DA58-E6EE-977F-EB6F4EFE47E0}"/>
                  </a:ext>
                </a:extLst>
              </p:cNvPr>
              <p:cNvSpPr/>
              <p:nvPr/>
            </p:nvSpPr>
            <p:spPr>
              <a:xfrm>
                <a:off x="3579248" y="4346809"/>
                <a:ext cx="56797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BEPCII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upgrade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+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running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of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super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𝛕</m:t>
                    </m:r>
                  </m:oMath>
                </a14:m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-charm/CEPC</a:t>
                </a:r>
              </a:p>
            </p:txBody>
          </p:sp>
        </mc:Choice>
        <mc:Fallback xmlns=""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0951FF78-DA58-E6EE-977F-EB6F4EFE47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9248" y="4346809"/>
                <a:ext cx="5679760" cy="369332"/>
              </a:xfrm>
              <a:prstGeom prst="rect">
                <a:avLst/>
              </a:prstGeom>
              <a:blipFill>
                <a:blip r:embed="rId4"/>
                <a:stretch>
                  <a:fillRect l="-891"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A2F29EE7-7AA5-1005-F01E-10CEE42AD885}"/>
              </a:ext>
            </a:extLst>
          </p:cNvPr>
          <p:cNvSpPr/>
          <p:nvPr/>
        </p:nvSpPr>
        <p:spPr>
          <a:xfrm>
            <a:off x="7490221" y="1237091"/>
            <a:ext cx="1336528" cy="36839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upgrade</a:t>
            </a:r>
            <a:endParaRPr kumimoji="1" lang="zh-CN" altLang="en-US" dirty="0"/>
          </a:p>
        </p:txBody>
      </p:sp>
      <p:cxnSp>
        <p:nvCxnSpPr>
          <p:cNvPr id="3" name="直线箭头连接符 2">
            <a:extLst>
              <a:ext uri="{FF2B5EF4-FFF2-40B4-BE49-F238E27FC236}">
                <a16:creationId xmlns:a16="http://schemas.microsoft.com/office/drawing/2014/main" id="{6C5073F3-AAC3-B150-FBBC-A05086648FC3}"/>
              </a:ext>
            </a:extLst>
          </p:cNvPr>
          <p:cNvCxnSpPr>
            <a:cxnSpLocks/>
          </p:cNvCxnSpPr>
          <p:nvPr/>
        </p:nvCxnSpPr>
        <p:spPr>
          <a:xfrm>
            <a:off x="8808974" y="658470"/>
            <a:ext cx="0" cy="48791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33F1D49A-6EAD-6E5B-8EDC-B1724EE4D1A1}"/>
              </a:ext>
            </a:extLst>
          </p:cNvPr>
          <p:cNvSpPr/>
          <p:nvPr/>
        </p:nvSpPr>
        <p:spPr>
          <a:xfrm>
            <a:off x="7917818" y="711840"/>
            <a:ext cx="8567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250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79FC23A-080D-8916-4C6D-EB37C01B1680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40694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55"/>
    </mc:Choice>
    <mc:Fallback xmlns="">
      <p:transition spd="slow" advTm="29055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5194B-ED5D-314A-BA90-A9C425691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CA9F9FCB-4FD4-6AF6-F561-4FD33D671B5E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36903D8A-4414-24F4-30F7-BF2D1655C31D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42B86B9-36A8-64C7-0390-340F4B210592}"/>
                  </a:ext>
                </a:extLst>
              </p:cNvPr>
              <p:cNvSpPr/>
              <p:nvPr/>
            </p:nvSpPr>
            <p:spPr>
              <a:xfrm>
                <a:off x="231515" y="48516"/>
                <a:ext cx="367280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detector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60B454F1-4DC1-0F83-A606-28B7206A349F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865CE116-3B27-6F36-3C98-BEA1715951A9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25B8C9A5-DF8B-4C87-84F7-F4CC6D697EEC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DFDE1830-CC6C-DB4B-5FF3-EB8D478CE5ED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35258FA5-B190-8C03-7694-93548B241E8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CE9B306D-1779-55C4-C4D5-6C22AB5508E1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9D93382-7525-4C22-EE81-7BFC45AA7387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1025" name="Picture 1" descr="page19image1759739088">
            <a:extLst>
              <a:ext uri="{FF2B5EF4-FFF2-40B4-BE49-F238E27FC236}">
                <a16:creationId xmlns:a16="http://schemas.microsoft.com/office/drawing/2014/main" id="{141C58B2-7356-F269-D899-E5389433F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1" y="1322388"/>
            <a:ext cx="48514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C878FEF-4376-B1E2-EB41-F5C288991F5B}"/>
              </a:ext>
            </a:extLst>
          </p:cNvPr>
          <p:cNvSpPr txBox="1"/>
          <p:nvPr/>
        </p:nvSpPr>
        <p:spPr>
          <a:xfrm>
            <a:off x="-48590" y="1273719"/>
            <a:ext cx="8673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pixel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Velo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8BAD35C-51D0-070B-4EFC-87CBC98A6108}"/>
              </a:ext>
            </a:extLst>
          </p:cNvPr>
          <p:cNvSpPr txBox="1"/>
          <p:nvPr/>
        </p:nvSpPr>
        <p:spPr>
          <a:xfrm>
            <a:off x="634150" y="1279611"/>
            <a:ext cx="8673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UT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A2FFC8C-6965-1398-0E21-28C80FE76704}"/>
              </a:ext>
            </a:extLst>
          </p:cNvPr>
          <p:cNvSpPr txBox="1"/>
          <p:nvPr/>
        </p:nvSpPr>
        <p:spPr>
          <a:xfrm>
            <a:off x="1672336" y="1273719"/>
            <a:ext cx="8673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SciFi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747A73C-EB09-540B-ACBF-A53F96C385AC}"/>
              </a:ext>
            </a:extLst>
          </p:cNvPr>
          <p:cNvSpPr txBox="1"/>
          <p:nvPr/>
        </p:nvSpPr>
        <p:spPr>
          <a:xfrm>
            <a:off x="2838035" y="1267914"/>
            <a:ext cx="13806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Removed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M1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readout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803A78A-9E37-377B-51E1-3CAC28C7EC1A}"/>
              </a:ext>
            </a:extLst>
          </p:cNvPr>
          <p:cNvSpPr txBox="1"/>
          <p:nvPr/>
        </p:nvSpPr>
        <p:spPr>
          <a:xfrm>
            <a:off x="0" y="4482423"/>
            <a:ext cx="23631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RICH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optics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PMS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75A7041-EFCA-BFD2-2358-FFC7B5A8C493}"/>
              </a:ext>
            </a:extLst>
          </p:cNvPr>
          <p:cNvSpPr txBox="1"/>
          <p:nvPr/>
        </p:nvSpPr>
        <p:spPr>
          <a:xfrm>
            <a:off x="2386958" y="4338029"/>
            <a:ext cx="22827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Removed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PS/SPD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readout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716764A7-5177-85B4-ABED-5F070F2DA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090" y="1256154"/>
            <a:ext cx="2187731" cy="1492440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2AED68C3-23AC-543B-9B68-569995C955E7}"/>
              </a:ext>
            </a:extLst>
          </p:cNvPr>
          <p:cNvSpPr txBox="1"/>
          <p:nvPr/>
        </p:nvSpPr>
        <p:spPr>
          <a:xfrm>
            <a:off x="4943401" y="1693462"/>
            <a:ext cx="16632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Similar</a:t>
            </a:r>
            <a:r>
              <a:rPr lang="zh-CN" altLang="en-US" sz="14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PID</a:t>
            </a:r>
            <a:r>
              <a:rPr lang="zh-CN" altLang="en-US" sz="14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performance</a:t>
            </a:r>
            <a:endParaRPr lang="zh-CN" altLang="en-US" sz="1400" dirty="0"/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55254C38-A08A-8168-E594-B6F484835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757" y="2794792"/>
            <a:ext cx="4475418" cy="1704921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115D9562-4B9E-A84B-0489-18B4A6F37F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8925" y="4444417"/>
            <a:ext cx="3603081" cy="331741"/>
          </a:xfrm>
          <a:prstGeom prst="rect">
            <a:avLst/>
          </a:pr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72D98A7D-C27C-FF0A-774D-94D0B17C7075}"/>
              </a:ext>
            </a:extLst>
          </p:cNvPr>
          <p:cNvSpPr txBox="1"/>
          <p:nvPr/>
        </p:nvSpPr>
        <p:spPr>
          <a:xfrm>
            <a:off x="4479548" y="2568100"/>
            <a:ext cx="31881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Twice</a:t>
            </a:r>
            <a:r>
              <a:rPr lang="zh-CN" altLang="en-US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trigger</a:t>
            </a:r>
            <a:r>
              <a:rPr lang="zh-CN" altLang="en-US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efficiencies</a:t>
            </a:r>
            <a:r>
              <a:rPr lang="zh-CN" altLang="en-US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(hadronic)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AB6F5B5-F705-F2CF-C10D-2E3D8EFCE21E}"/>
              </a:ext>
            </a:extLst>
          </p:cNvPr>
          <p:cNvSpPr txBox="1"/>
          <p:nvPr/>
        </p:nvSpPr>
        <p:spPr>
          <a:xfrm>
            <a:off x="363185" y="462353"/>
            <a:ext cx="8131335" cy="792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With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our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LHCb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detector,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already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collected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more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data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than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Run1+2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More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importantly,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full software trigger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➜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better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performance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on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hadronic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final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states</a:t>
            </a:r>
          </a:p>
        </p:txBody>
      </p:sp>
    </p:spTree>
    <p:extLst>
      <p:ext uri="{BB962C8B-B14F-4D97-AF65-F5344CB8AC3E}">
        <p14:creationId xmlns:p14="http://schemas.microsoft.com/office/powerpoint/2010/main" val="33466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62332-C943-6433-85D7-8BF98F746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9CEB7275-8624-FF95-4407-F644FB7A92C3}"/>
              </a:ext>
            </a:extLst>
          </p:cNvPr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535553AD-AA29-C1A4-BEBC-24DAC0155E69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D47C001-9E2B-6986-F0E1-31DCE0813999}"/>
                  </a:ext>
                </a:extLst>
              </p:cNvPr>
              <p:cNvSpPr/>
              <p:nvPr/>
            </p:nvSpPr>
            <p:spPr>
              <a:xfrm>
                <a:off x="231515" y="48516"/>
                <a:ext cx="514756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Next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detector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2030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8F463211-2301-0827-F669-B1FA101CADFC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EA7EDCA9-974A-7575-7D1F-FAA88E43F833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102D01AA-C3B9-7A6C-5379-D2FD7046801D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20699468-D935-C58E-E4B6-66E9707C9BBB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191168F7-50C9-0EF0-DDFB-6CADAE6D0C2E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26703B4-E030-C832-303C-E6D3900B6704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465C555-89B9-A0AD-5AB0-95E820A7B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973" y="562402"/>
            <a:ext cx="6975566" cy="426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7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55"/>
    </mc:Choice>
    <mc:Fallback xmlns="">
      <p:transition spd="slow" advTm="29055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6090129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Future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flavor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physics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3C086D3-5145-60C4-4DAD-C5FD91905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3" y="586255"/>
            <a:ext cx="2181992" cy="20056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81BC3CC-A78F-9D31-E453-2473463C464D}"/>
              </a:ext>
            </a:extLst>
          </p:cNvPr>
          <p:cNvSpPr txBox="1"/>
          <p:nvPr/>
        </p:nvSpPr>
        <p:spPr>
          <a:xfrm>
            <a:off x="1077167" y="2646572"/>
            <a:ext cx="6918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endParaRPr kumimoji="1"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右箭头 3">
            <a:extLst>
              <a:ext uri="{FF2B5EF4-FFF2-40B4-BE49-F238E27FC236}">
                <a16:creationId xmlns:a16="http://schemas.microsoft.com/office/drawing/2014/main" id="{F899FD92-6857-26F7-A68A-0AF9AEF562D7}"/>
              </a:ext>
            </a:extLst>
          </p:cNvPr>
          <p:cNvSpPr/>
          <p:nvPr/>
        </p:nvSpPr>
        <p:spPr>
          <a:xfrm>
            <a:off x="2414016" y="1385954"/>
            <a:ext cx="569406" cy="26822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7373BAC-2348-FC49-38BD-CD6D0297B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343" y="687382"/>
            <a:ext cx="2022193" cy="188436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B08AAAB-CBE7-2430-F718-EB7707983D56}"/>
              </a:ext>
            </a:extLst>
          </p:cNvPr>
          <p:cNvSpPr txBox="1"/>
          <p:nvPr/>
        </p:nvSpPr>
        <p:spPr>
          <a:xfrm>
            <a:off x="3972767" y="2644034"/>
            <a:ext cx="6918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kumimoji="1"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右箭头 36">
            <a:extLst>
              <a:ext uri="{FF2B5EF4-FFF2-40B4-BE49-F238E27FC236}">
                <a16:creationId xmlns:a16="http://schemas.microsoft.com/office/drawing/2014/main" id="{FE0BD3CA-0044-87CA-B088-836BAC37DAFB}"/>
              </a:ext>
            </a:extLst>
          </p:cNvPr>
          <p:cNvSpPr/>
          <p:nvPr/>
        </p:nvSpPr>
        <p:spPr>
          <a:xfrm>
            <a:off x="5371378" y="1392793"/>
            <a:ext cx="569406" cy="26822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07DDA192-E073-6FBB-9058-5C0ABCF19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901" y="631610"/>
            <a:ext cx="2022193" cy="1863474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A6A5C8D7-60B5-7AA2-C522-FD30D800C57C}"/>
              </a:ext>
            </a:extLst>
          </p:cNvPr>
          <p:cNvSpPr txBox="1"/>
          <p:nvPr/>
        </p:nvSpPr>
        <p:spPr>
          <a:xfrm>
            <a:off x="7075631" y="2644033"/>
            <a:ext cx="6918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2040?</a:t>
            </a:r>
            <a:endParaRPr kumimoji="1"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30C2FB11-67A8-B744-2B78-6815CC327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942" y="3100759"/>
            <a:ext cx="1893349" cy="1668096"/>
          </a:xfrm>
          <a:prstGeom prst="rect">
            <a:avLst/>
          </a:prstGeom>
        </p:spPr>
      </p:pic>
      <p:sp>
        <p:nvSpPr>
          <p:cNvPr id="45" name="椭圆 44">
            <a:extLst>
              <a:ext uri="{FF2B5EF4-FFF2-40B4-BE49-F238E27FC236}">
                <a16:creationId xmlns:a16="http://schemas.microsoft.com/office/drawing/2014/main" id="{777AF0D6-E882-C2C9-61F0-679C915F3EB5}"/>
              </a:ext>
            </a:extLst>
          </p:cNvPr>
          <p:cNvSpPr/>
          <p:nvPr/>
        </p:nvSpPr>
        <p:spPr>
          <a:xfrm>
            <a:off x="6961632" y="1085088"/>
            <a:ext cx="341376" cy="33208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51" name="直线箭头连接符 50">
            <a:extLst>
              <a:ext uri="{FF2B5EF4-FFF2-40B4-BE49-F238E27FC236}">
                <a16:creationId xmlns:a16="http://schemas.microsoft.com/office/drawing/2014/main" id="{75A30B49-3C37-5738-DD6F-CF1FCE471E84}"/>
              </a:ext>
            </a:extLst>
          </p:cNvPr>
          <p:cNvCxnSpPr/>
          <p:nvPr/>
        </p:nvCxnSpPr>
        <p:spPr>
          <a:xfrm>
            <a:off x="7900416" y="2495084"/>
            <a:ext cx="0" cy="60567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图片 51">
            <a:extLst>
              <a:ext uri="{FF2B5EF4-FFF2-40B4-BE49-F238E27FC236}">
                <a16:creationId xmlns:a16="http://schemas.microsoft.com/office/drawing/2014/main" id="{50804858-184C-DCE7-786F-0FE42B1D7C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8380" y="3234590"/>
            <a:ext cx="4011584" cy="140732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72DFA01-1EA9-29EA-4F8C-91A5B2FD940C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8A8B062-6332-EC1E-ECE8-56D427E83FF5}"/>
              </a:ext>
            </a:extLst>
          </p:cNvPr>
          <p:cNvSpPr/>
          <p:nvPr/>
        </p:nvSpPr>
        <p:spPr>
          <a:xfrm>
            <a:off x="0" y="3331430"/>
            <a:ext cx="25309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Either we found New physics, or we understand QCD at low energy</a:t>
            </a:r>
            <a:endParaRPr lang="zh-CN" alt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48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31"/>
    </mc:Choice>
    <mc:Fallback xmlns="">
      <p:transition spd="slow" advTm="4513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521137"/>
            <a:ext cx="9144000" cy="4622365"/>
            <a:chOff x="0" y="694847"/>
            <a:chExt cx="9144000" cy="6163154"/>
          </a:xfrm>
        </p:grpSpPr>
        <p:cxnSp>
          <p:nvCxnSpPr>
            <p:cNvPr id="12" name="直线连接符 11"/>
            <p:cNvCxnSpPr/>
            <p:nvPr/>
          </p:nvCxnSpPr>
          <p:spPr>
            <a:xfrm>
              <a:off x="110103" y="694847"/>
              <a:ext cx="888530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9E863973-CE64-244C-AA83-B0D3A6E0B76F}"/>
              </a:ext>
            </a:extLst>
          </p:cNvPr>
          <p:cNvSpPr/>
          <p:nvPr/>
        </p:nvSpPr>
        <p:spPr>
          <a:xfrm>
            <a:off x="1855775" y="2279362"/>
            <a:ext cx="58721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Thank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you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your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attention!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2866D55-FD92-B740-87A9-889DAD13E08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灯片编号占位符 1">
            <a:extLst>
              <a:ext uri="{FF2B5EF4-FFF2-40B4-BE49-F238E27FC236}">
                <a16:creationId xmlns:a16="http://schemas.microsoft.com/office/drawing/2014/main" id="{C13FA518-AB45-144D-B9D6-E2370FCBC345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39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0D71CB3-8DEC-3AA0-3E05-969CA6799280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167445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6"/>
    </mc:Choice>
    <mc:Fallback xmlns="">
      <p:transition spd="slow" advTm="772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7FB3B-287F-2A11-1C8E-6A265ABAD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F6D2B667-AD41-E6D9-1540-38C2007DD46A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BF9BE86B-4326-49E3-2253-12919F91F810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2D7941F-A8EC-0776-F5BF-01079F5C69F6}"/>
                  </a:ext>
                </a:extLst>
              </p:cNvPr>
              <p:cNvSpPr/>
              <p:nvPr/>
            </p:nvSpPr>
            <p:spPr>
              <a:xfrm>
                <a:off x="231515" y="48516"/>
                <a:ext cx="714811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LHC: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energy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luminosity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frontier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F6B31589-D54F-FAFD-B198-223F3E424BC3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C2E7B570-C240-08F6-097A-FB1F2EAB0740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92F4CB05-8B37-787F-00AF-60F1BC557230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E80AABBB-FB9D-4915-3159-B8B1A472A8AB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74EEA6CA-0A47-A6D8-8BBC-26C954CF1A20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670C005-D642-FEB9-0744-4F6EB895644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1BA3A9C-A367-EF2D-1737-7B5DB1470C40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3AA4784-3FDC-FDDB-D32D-4BB228814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84" y="552694"/>
            <a:ext cx="7742943" cy="426942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F4943BD-99CA-A83B-711A-CE5DFD1B5744}"/>
              </a:ext>
            </a:extLst>
          </p:cNvPr>
          <p:cNvSpPr txBox="1"/>
          <p:nvPr/>
        </p:nvSpPr>
        <p:spPr>
          <a:xfrm>
            <a:off x="6522720" y="1670304"/>
            <a:ext cx="1472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Now 13.6 TeV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63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684E1-DF44-4461-C01E-1E8D44399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4FAFA325-BA52-70EE-B021-841425F75E13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0C917DAF-352A-CC70-C04D-38C1669E0846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15C75046-4EF1-51CB-8529-38AAFAAE8FE4}"/>
                  </a:ext>
                </a:extLst>
              </p:cNvPr>
              <p:cNvSpPr/>
              <p:nvPr/>
            </p:nvSpPr>
            <p:spPr>
              <a:xfrm>
                <a:off x="231515" y="48516"/>
                <a:ext cx="839845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Doubly charged tetraquark and its Isospin partner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DF867B89-86E9-865F-927F-DAD9C70A6F40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DC109D6F-E4EB-F291-C4DC-753CB1289448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EFB5FBF9-3C44-F559-56FB-29A450FD0C3A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58A7599D-3718-68F0-3132-93510ED4BB55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507B2F23-5629-553C-7299-0612E8A7A10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E14994E8-12F5-165C-0C4A-3B0008B67D6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11FE812-C887-BDB4-35F6-7F33F4DCC75D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2E8E020-2D60-4BBD-6B5B-B641FB742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07" y="789558"/>
            <a:ext cx="7360920" cy="2244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734BDE0F-2E0D-9563-BDD3-0A4EC29CD08B}"/>
                  </a:ext>
                </a:extLst>
              </p:cNvPr>
              <p:cNvSpPr txBox="1"/>
              <p:nvPr/>
            </p:nvSpPr>
            <p:spPr>
              <a:xfrm>
                <a:off x="4515026" y="2861787"/>
                <a:ext cx="179908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sSubSup>
                        <m:sSubSupPr>
                          <m:ctrlP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𝒔</m:t>
                          </m:r>
                        </m:sub>
                        <m:sup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734BDE0F-2E0D-9563-BDD3-0A4EC29CD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026" y="2861787"/>
                <a:ext cx="179908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AC9E04C-1E1B-ECBE-9ED2-264D41D3561C}"/>
                  </a:ext>
                </a:extLst>
              </p:cNvPr>
              <p:cNvSpPr txBox="1"/>
              <p:nvPr/>
            </p:nvSpPr>
            <p:spPr>
              <a:xfrm>
                <a:off x="1687550" y="2847873"/>
                <a:ext cx="1799082" cy="3971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sup>
                          </m:sSup>
                        </m:e>
                      </m:acc>
                      <m:sSubSup>
                        <m:sSubSup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𝒔</m:t>
                          </m:r>
                        </m:sub>
                        <m:sup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AC9E04C-1E1B-ECBE-9ED2-264D41D35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550" y="2847873"/>
                <a:ext cx="1799082" cy="3971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CA0EC17-64C8-9893-CE3E-70A44ED8233B}"/>
                  </a:ext>
                </a:extLst>
              </p:cNvPr>
              <p:cNvSpPr txBox="1"/>
              <p:nvPr/>
            </p:nvSpPr>
            <p:spPr>
              <a:xfrm>
                <a:off x="1687550" y="3145444"/>
                <a:ext cx="1799082" cy="379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𝒔</m:t>
                              </m:r>
                            </m:e>
                          </m:acc>
                        </m:sub>
                        <m:sup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𝒂</m:t>
                          </m:r>
                        </m:sup>
                      </m:sSubSup>
                      <m:sSup>
                        <m:sSupPr>
                          <m:ctrlP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𝟐𝟗𝟎𝟎</m:t>
                              </m:r>
                            </m:e>
                          </m:d>
                        </m:e>
                        <m:sup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CA0EC17-64C8-9893-CE3E-70A44ED82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550" y="3145444"/>
                <a:ext cx="1799082" cy="3795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E98D3D8-4703-C113-6D9D-70B418FFE8DE}"/>
                  </a:ext>
                </a:extLst>
              </p:cNvPr>
              <p:cNvSpPr txBox="1"/>
              <p:nvPr/>
            </p:nvSpPr>
            <p:spPr>
              <a:xfrm>
                <a:off x="4552756" y="3150541"/>
                <a:ext cx="179908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𝒔</m:t>
                              </m:r>
                            </m:e>
                          </m:acc>
                        </m:sub>
                        <m:sup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𝒂</m:t>
                          </m:r>
                        </m:sup>
                      </m:sSubSup>
                      <m:sSup>
                        <m:sSupPr>
                          <m:ctrlP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𝟐𝟗𝟎𝟎</m:t>
                              </m:r>
                            </m:e>
                          </m:d>
                        </m:e>
                        <m:sup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E98D3D8-4703-C113-6D9D-70B418FF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756" y="3150541"/>
                <a:ext cx="179908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FFDB0863-B877-97A3-4A0D-4AE9E12FA34C}"/>
              </a:ext>
            </a:extLst>
          </p:cNvPr>
          <p:cNvSpPr txBox="1"/>
          <p:nvPr/>
        </p:nvSpPr>
        <p:spPr>
          <a:xfrm>
            <a:off x="2936494" y="578464"/>
            <a:ext cx="2775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Around</a:t>
            </a:r>
            <a:r>
              <a:rPr kumimoji="1"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4K</a:t>
            </a:r>
            <a:r>
              <a:rPr kumimoji="1"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signal</a:t>
            </a:r>
            <a:r>
              <a:rPr kumimoji="1"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events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1378F5F-948A-32AE-8A41-EEEE0D14901F}"/>
                  </a:ext>
                </a:extLst>
              </p:cNvPr>
              <p:cNvSpPr txBox="1"/>
              <p:nvPr/>
            </p:nvSpPr>
            <p:spPr>
              <a:xfrm>
                <a:off x="363185" y="3914177"/>
                <a:ext cx="5719358" cy="9296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𝒄𝒔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𝒂</m:t>
                        </m:r>
                      </m:sup>
                    </m:sSubSup>
                    <m:d>
                      <m:dPr>
                        <m:ctrlP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𝟐𝟗𝟎𝟎</m:t>
                        </m:r>
                      </m:e>
                    </m:d>
                    <m:r>
                      <m:rPr>
                        <m:nor/>
                      </m:rPr>
                      <a:rPr lang="zh-CN" altLang="en-US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have</m:t>
                    </m:r>
                    <m:r>
                      <m:rPr>
                        <m:nor/>
                      </m:rPr>
                      <a:rPr lang="zh-CN" altLang="en-US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quark</m:t>
                    </m:r>
                    <m:r>
                      <m:rPr>
                        <m:nor/>
                      </m:rPr>
                      <a:rPr lang="zh-CN" altLang="en-US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content</m:t>
                    </m:r>
                    <m:r>
                      <m:rPr>
                        <m:nor/>
                      </m:rPr>
                      <a:rPr lang="zh-CN" altLang="en-US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altLang="zh-CN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𝒖</m:t>
                        </m:r>
                      </m:e>
                    </m:acc>
                    <m:r>
                      <a:rPr lang="en-US" altLang="zh-CN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𝒅</m:t>
                    </m:r>
                    <m:r>
                      <m:rPr>
                        <m:nor/>
                      </m:rPr>
                      <a:rPr lang="zh-CN" altLang="en-US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zh-CN" altLang="en-US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</m:acc>
                    <m:r>
                      <a:rPr lang="en-US" altLang="zh-CN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𝒖</m:t>
                    </m:r>
                    <m:acc>
                      <m:accPr>
                        <m:chr m:val="̅"/>
                        <m:ctrlPr>
                          <a:rPr lang="en-US" altLang="zh-CN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𝒅</m:t>
                        </m:r>
                      </m:e>
                    </m:acc>
                  </m:oMath>
                </a14:m>
                <a:endParaRPr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Two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states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consist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with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each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other: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isospin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triplet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No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other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states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are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needed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currently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1378F5F-948A-32AE-8A41-EEEE0D149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5" y="3914177"/>
                <a:ext cx="5719358" cy="929613"/>
              </a:xfrm>
              <a:prstGeom prst="rect">
                <a:avLst/>
              </a:prstGeom>
              <a:blipFill>
                <a:blip r:embed="rId8"/>
                <a:stretch>
                  <a:fillRect l="-664" t="-1351" b="-81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FA8628AD-F7FB-D600-315D-B77C06E1D1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3967" y="3898823"/>
            <a:ext cx="3014360" cy="9131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5AE522F-2B33-3B91-096A-F860C6A8547B}"/>
                  </a:ext>
                </a:extLst>
              </p:cNvPr>
              <p:cNvSpPr txBox="1"/>
              <p:nvPr/>
            </p:nvSpPr>
            <p:spPr>
              <a:xfrm>
                <a:off x="1317485" y="3499282"/>
                <a:ext cx="25392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FF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4.8±1.1±1.4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5AE522F-2B33-3B91-096A-F860C6A854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485" y="3499282"/>
                <a:ext cx="2539211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B9FAB66-E90B-1913-F69B-052AB104B9E4}"/>
                  </a:ext>
                </a:extLst>
              </p:cNvPr>
              <p:cNvSpPr txBox="1"/>
              <p:nvPr/>
            </p:nvSpPr>
            <p:spPr>
              <a:xfrm>
                <a:off x="4144961" y="3494870"/>
                <a:ext cx="30143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FF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1.96±0.87±0.88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B9FAB66-E90B-1913-F69B-052AB104B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961" y="3494870"/>
                <a:ext cx="301436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40E15D8C-DF74-A17B-9085-F595EF4DAD6D}"/>
              </a:ext>
            </a:extLst>
          </p:cNvPr>
          <p:cNvSpPr/>
          <p:nvPr/>
        </p:nvSpPr>
        <p:spPr>
          <a:xfrm>
            <a:off x="7661236" y="602563"/>
            <a:ext cx="14574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PRL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131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(2023)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041902</a:t>
            </a:r>
          </a:p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PRD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108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(2023)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012017</a:t>
            </a:r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63379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615B1-EBE5-442E-B470-B47119896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F475C51C-206F-CD0E-84B2-D99924C357B5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3C4E5070-6367-EE2C-320B-B2971D82DBD6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EC88F1FF-5B27-5C1A-8AFC-237001ADE038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6265177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How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about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doubly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charged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7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7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𝒔</m:t>
                                </m:r>
                              </m:e>
                            </m:acc>
                          </m:sub>
                        </m:sSub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sz="27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7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𝟐𝟗𝟎𝟎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++</m:t>
                            </m:r>
                          </m:sup>
                        </m:sSup>
                      </m:oMath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EC88F1FF-5B27-5C1A-8AFC-237001ADE03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6265177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822" t="-9756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AEB8F3FD-0719-C664-E087-70973EC48449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CF37465B-E7BA-BF3D-A5D7-1A2B5D1782B1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66B10165-0E33-A97B-DAF2-E007138F56E2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14E9AF6B-53A8-F617-D24D-1D541A09E188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C729526F-4B4A-FB6D-4C7A-A1343A2CA4F5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DD965663-E9DD-C465-8AE1-F20E6A9CCF55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BE89DEA-4E42-C53A-23CA-103A999EC87B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E0F28CA1-1101-CF04-0E85-B67B9EB3A559}"/>
                  </a:ext>
                </a:extLst>
              </p:cNvPr>
              <p:cNvSpPr txBox="1"/>
              <p:nvPr/>
            </p:nvSpPr>
            <p:spPr>
              <a:xfrm>
                <a:off x="230446" y="777787"/>
                <a:ext cx="8764964" cy="3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030" indent="-285030">
                  <a:lnSpc>
                    <a:spcPct val="150000"/>
                  </a:lnSpc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e>
                        </m:acc>
                      </m:sub>
                    </m:sSub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𝟐𝟗𝟎𝟎</m:t>
                            </m:r>
                          </m:e>
                        </m:d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p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found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decays,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e>
                        </m:acc>
                      </m:sub>
                    </m:sSub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𝟐𝟗𝟎𝟎</m:t>
                            </m:r>
                          </m:e>
                        </m:d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SimHei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E0F28CA1-1101-CF04-0E85-B67B9EB3A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46" y="777787"/>
                <a:ext cx="8764964" cy="376770"/>
              </a:xfrm>
              <a:prstGeom prst="rect">
                <a:avLst/>
              </a:prstGeom>
              <a:blipFill>
                <a:blip r:embed="rId4"/>
                <a:stretch>
                  <a:fillRect l="-145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697E771D-42DB-2378-42CD-549CE83A75F6}"/>
                  </a:ext>
                </a:extLst>
              </p:cNvPr>
              <p:cNvSpPr txBox="1"/>
              <p:nvPr/>
            </p:nvSpPr>
            <p:spPr>
              <a:xfrm>
                <a:off x="7166757" y="629391"/>
                <a:ext cx="2781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697E771D-42DB-2378-42CD-549CE83A7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757" y="629391"/>
                <a:ext cx="278153" cy="276999"/>
              </a:xfrm>
              <a:prstGeom prst="rect">
                <a:avLst/>
              </a:prstGeom>
              <a:blipFill>
                <a:blip r:embed="rId5"/>
                <a:stretch>
                  <a:fillRect l="-13043" r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CD5EF91-4960-ABC7-F124-DD1B2861D55B}"/>
                  </a:ext>
                </a:extLst>
              </p:cNvPr>
              <p:cNvSpPr txBox="1"/>
              <p:nvPr/>
            </p:nvSpPr>
            <p:spPr>
              <a:xfrm>
                <a:off x="7544789" y="639288"/>
                <a:ext cx="332142" cy="283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𝑢</m:t>
                      </m:r>
                      <m:acc>
                        <m:accPr>
                          <m:chr m:val="̅"/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CD5EF91-4960-ABC7-F124-DD1B2861D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4789" y="639288"/>
                <a:ext cx="332142" cy="283091"/>
              </a:xfrm>
              <a:prstGeom prst="rect">
                <a:avLst/>
              </a:prstGeom>
              <a:blipFill>
                <a:blip r:embed="rId6"/>
                <a:stretch>
                  <a:fillRect l="-11111" t="-4348" r="-11111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731D835C-5864-AF3A-D032-74DE95C32A9A}"/>
                  </a:ext>
                </a:extLst>
              </p:cNvPr>
              <p:cNvSpPr/>
              <p:nvPr/>
            </p:nvSpPr>
            <p:spPr>
              <a:xfrm>
                <a:off x="1423091" y="1472540"/>
                <a:ext cx="776270" cy="66501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731D835C-5864-AF3A-D032-74DE95C32A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091" y="1472540"/>
                <a:ext cx="776270" cy="66501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065B7753-D619-3FA7-9446-F03C23463D72}"/>
                  </a:ext>
                </a:extLst>
              </p:cNvPr>
              <p:cNvSpPr/>
              <p:nvPr/>
            </p:nvSpPr>
            <p:spPr>
              <a:xfrm>
                <a:off x="2406764" y="1472540"/>
                <a:ext cx="776270" cy="66501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𝑢</m:t>
                      </m:r>
                      <m:acc>
                        <m:accPr>
                          <m:chr m:val="̅"/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065B7753-D619-3FA7-9446-F03C23463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764" y="1472540"/>
                <a:ext cx="776270" cy="665018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>
            <a:extLst>
              <a:ext uri="{FF2B5EF4-FFF2-40B4-BE49-F238E27FC236}">
                <a16:creationId xmlns:a16="http://schemas.microsoft.com/office/drawing/2014/main" id="{19728C67-6FDC-1120-056C-E452B7183496}"/>
              </a:ext>
            </a:extLst>
          </p:cNvPr>
          <p:cNvSpPr/>
          <p:nvPr/>
        </p:nvSpPr>
        <p:spPr>
          <a:xfrm>
            <a:off x="2163736" y="1698170"/>
            <a:ext cx="294457" cy="1425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4FBE74DD-12D7-C0EC-ABF5-47C9312EA766}"/>
                  </a:ext>
                </a:extLst>
              </p:cNvPr>
              <p:cNvSpPr/>
              <p:nvPr/>
            </p:nvSpPr>
            <p:spPr>
              <a:xfrm>
                <a:off x="4140560" y="1470562"/>
                <a:ext cx="776270" cy="66501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4FBE74DD-12D7-C0EC-ABF5-47C9312EA7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560" y="1470562"/>
                <a:ext cx="776270" cy="665018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A850A44D-CAFA-1546-9B7D-92E0684B63FE}"/>
                  </a:ext>
                </a:extLst>
              </p:cNvPr>
              <p:cNvSpPr/>
              <p:nvPr/>
            </p:nvSpPr>
            <p:spPr>
              <a:xfrm>
                <a:off x="5124233" y="1470562"/>
                <a:ext cx="776270" cy="66501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𝑢</m:t>
                      </m:r>
                      <m:acc>
                        <m:accPr>
                          <m:chr m:val="̅"/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A850A44D-CAFA-1546-9B7D-92E0684B63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233" y="1470562"/>
                <a:ext cx="776270" cy="665018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矩形 19">
            <a:extLst>
              <a:ext uri="{FF2B5EF4-FFF2-40B4-BE49-F238E27FC236}">
                <a16:creationId xmlns:a16="http://schemas.microsoft.com/office/drawing/2014/main" id="{DE3EAE11-EEB1-EAD1-CF93-106DD823B14D}"/>
              </a:ext>
            </a:extLst>
          </p:cNvPr>
          <p:cNvSpPr/>
          <p:nvPr/>
        </p:nvSpPr>
        <p:spPr>
          <a:xfrm>
            <a:off x="4881205" y="1696192"/>
            <a:ext cx="294457" cy="1425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A2868E08-F165-5377-C97E-EDDD45EE8E46}"/>
                  </a:ext>
                </a:extLst>
              </p:cNvPr>
              <p:cNvSpPr/>
              <p:nvPr/>
            </p:nvSpPr>
            <p:spPr>
              <a:xfrm>
                <a:off x="7187451" y="1434935"/>
                <a:ext cx="776270" cy="66501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𝑢</m:t>
                      </m:r>
                      <m:acc>
                        <m:accPr>
                          <m:chr m:val="̅"/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A2868E08-F165-5377-C97E-EDDD45EE8E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7451" y="1434935"/>
                <a:ext cx="776270" cy="665018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AE08E43D-D885-E190-306B-9FB0B54A76D0}"/>
                  </a:ext>
                </a:extLst>
              </p:cNvPr>
              <p:cNvSpPr txBox="1"/>
              <p:nvPr/>
            </p:nvSpPr>
            <p:spPr>
              <a:xfrm>
                <a:off x="280001" y="2141338"/>
                <a:ext cx="8764964" cy="3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030" indent="-285030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Search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or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 </a:t>
                </a: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SimHei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AE08E43D-D885-E190-306B-9FB0B54A7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01" y="2141338"/>
                <a:ext cx="8764964" cy="376770"/>
              </a:xfrm>
              <a:prstGeom prst="rect">
                <a:avLst/>
              </a:prstGeom>
              <a:blipFill>
                <a:blip r:embed="rId12"/>
                <a:stretch>
                  <a:fillRect l="-145" b="-16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图片 24">
            <a:extLst>
              <a:ext uri="{FF2B5EF4-FFF2-40B4-BE49-F238E27FC236}">
                <a16:creationId xmlns:a16="http://schemas.microsoft.com/office/drawing/2014/main" id="{7E557EFB-4F45-C9E1-B7C1-7C9D0DFEF0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8062" y="2601094"/>
            <a:ext cx="4050806" cy="21506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143F7F0C-9F98-2CA6-9192-A9CA3A2AAD7D}"/>
                  </a:ext>
                </a:extLst>
              </p:cNvPr>
              <p:cNvSpPr txBox="1"/>
              <p:nvPr/>
            </p:nvSpPr>
            <p:spPr>
              <a:xfrm>
                <a:off x="4481030" y="3142090"/>
                <a:ext cx="4395956" cy="5182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400" b="1" i="0" smtClean="0">
                        <a:latin typeface="Cambria Math" panose="02040503050406030204" pitchFamily="18" charset="0"/>
                      </a:rPr>
                      <m:t>𝐅𝐅</m:t>
                    </m:r>
                    <m:d>
                      <m:dPr>
                        <m:ctrlPr>
                          <a:rPr kumimoji="1" lang="en-US" altLang="zh-CN" sz="1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sz="1400" b="1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  <m:acc>
                              <m:accPr>
                                <m:chr m:val="̅"/>
                                <m:ctrlPr>
                                  <a:rPr kumimoji="1" lang="en-US" altLang="zh-CN" sz="1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400" b="1" i="1" smtClean="0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acc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sSup>
                          <m:sSupPr>
                            <m:ctrlP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zh-CN" sz="1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1400" b="1" i="1" smtClean="0">
                                    <a:latin typeface="Cambria Math" panose="02040503050406030204" pitchFamily="18" charset="0"/>
                                  </a:rPr>
                                  <m:t>𝟐𝟗𝟎𝟎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zh-CN" altLang="en-US" sz="1400" b="1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kumimoji="1" lang="en-US" altLang="zh-CN" sz="14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1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1" i="1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1" lang="en-US" altLang="zh-CN" sz="14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  <m:acc>
                              <m:accPr>
                                <m:chr m:val="̅"/>
                                <m:ctrlPr>
                                  <a:rPr kumimoji="1" lang="en-US" altLang="zh-CN" sz="14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400" b="1" i="1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acc>
                            <m:r>
                              <a:rPr kumimoji="1" lang="en-US" altLang="zh-CN" sz="14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sSup>
                          <m:sSupPr>
                            <m:ctrlPr>
                              <a:rPr kumimoji="1" lang="en-US" altLang="zh-CN" sz="1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zh-CN" sz="14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1400" b="1" i="1">
                                    <a:latin typeface="Cambria Math" panose="02040503050406030204" pitchFamily="18" charset="0"/>
                                  </a:rPr>
                                  <m:t>𝟐𝟗𝟎𝟎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zh-CN" sz="1400" b="1" i="1"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p>
                        <m:r>
                          <a:rPr kumimoji="1" lang="en-US" altLang="zh-CN" sz="1400" b="1" i="1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kumimoji="1" lang="en-US" altLang="zh-CN" sz="1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400" b="1" i="1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en-US" altLang="zh-CN" sz="14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400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kumimoji="1" lang="en-US" altLang="zh-CN" sz="14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kumimoji="1" lang="en-US" altLang="zh-CN" sz="1400" b="1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kumimoji="1" lang="en-US" altLang="zh-CN" sz="14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kumimoji="1" lang="en-US" altLang="zh-CN" sz="1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CN" sz="14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kumimoji="1" lang="en-US" altLang="zh-CN" sz="1400" b="1" i="1" smtClean="0">
                        <a:latin typeface="Cambria Math" panose="02040503050406030204" pitchFamily="18" charset="0"/>
                      </a:rPr>
                      <m:t>%</m:t>
                    </m:r>
                    <m:r>
                      <a:rPr kumimoji="1" lang="zh-CN" altLang="en-US" sz="1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400" b="1" i="1" smtClean="0">
                        <a:latin typeface="Cambria Math" panose="02040503050406030204" pitchFamily="18" charset="0"/>
                      </a:rPr>
                      <m:t>@</m:t>
                    </m:r>
                    <m:r>
                      <a:rPr kumimoji="1" lang="zh-CN" altLang="en-US" sz="1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400" b="1" i="1" smtClean="0">
                        <a:latin typeface="Cambria Math" panose="02040503050406030204" pitchFamily="18" charset="0"/>
                      </a:rPr>
                      <m:t>𝟗𝟓</m:t>
                    </m:r>
                    <m:r>
                      <a:rPr kumimoji="1" lang="en-US" altLang="zh-CN" sz="1400" b="1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zh-CN" altLang="en-US" sz="1400" b="1" dirty="0"/>
                  <a:t> </a:t>
                </a:r>
                <a:r>
                  <a:rPr lang="en-US" altLang="zh-CN" sz="1400" b="1" dirty="0"/>
                  <a:t>C.L.</a:t>
                </a:r>
                <a:endParaRPr lang="zh-CN" altLang="en-US" sz="1400" b="1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143F7F0C-9F98-2CA6-9192-A9CA3A2AA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1030" y="3142090"/>
                <a:ext cx="4395956" cy="518283"/>
              </a:xfrm>
              <a:prstGeom prst="rect">
                <a:avLst/>
              </a:prstGeom>
              <a:blipFill>
                <a:blip r:embed="rId14"/>
                <a:stretch>
                  <a:fillRect l="-865" t="-63415" b="-1024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01B83FDA-640A-D16C-D493-058AB8B72035}"/>
                  </a:ext>
                </a:extLst>
              </p:cNvPr>
              <p:cNvSpPr txBox="1"/>
              <p:nvPr/>
            </p:nvSpPr>
            <p:spPr>
              <a:xfrm>
                <a:off x="4368033" y="2696650"/>
                <a:ext cx="428296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Negative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search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𝟐𝟗𝟎𝟎</m:t>
                            </m:r>
                          </m:e>
                        </m:d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++</m:t>
                        </m:r>
                      </m:sup>
                    </m:sSup>
                    <m:r>
                      <a:rPr lang="zh-CN" altLang="en-US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01B83FDA-640A-D16C-D493-058AB8B720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033" y="2696650"/>
                <a:ext cx="4282960" cy="307777"/>
              </a:xfrm>
              <a:prstGeom prst="rect">
                <a:avLst/>
              </a:prstGeom>
              <a:blipFill>
                <a:blip r:embed="rId15"/>
                <a:stretch>
                  <a:fillRect l="-592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194E7863-8E7F-07CC-1F1A-4B7C1BF5DBAE}"/>
                  </a:ext>
                </a:extLst>
              </p:cNvPr>
              <p:cNvSpPr txBox="1"/>
              <p:nvPr/>
            </p:nvSpPr>
            <p:spPr>
              <a:xfrm>
                <a:off x="4411995" y="3781832"/>
                <a:ext cx="4282960" cy="754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Work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ongoing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Isospin: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SimHei" charset="-122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SimHei" charset="-122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194E7863-8E7F-07CC-1F1A-4B7C1BF5D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1995" y="3781832"/>
                <a:ext cx="4282960" cy="754566"/>
              </a:xfrm>
              <a:prstGeom prst="rect">
                <a:avLst/>
              </a:prstGeom>
              <a:blipFill>
                <a:blip r:embed="rId16"/>
                <a:stretch>
                  <a:fillRect l="-296" b="-49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755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496482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detector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(Run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1+2)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66AFBAE-C8C9-D1F4-258F-C835C6D57E01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80" name="图片 79">
            <a:extLst>
              <a:ext uri="{FF2B5EF4-FFF2-40B4-BE49-F238E27FC236}">
                <a16:creationId xmlns:a16="http://schemas.microsoft.com/office/drawing/2014/main" id="{06887F1E-3802-D17F-271B-4AB95C4B8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3" y="575776"/>
            <a:ext cx="7924288" cy="4178114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99F02DB3-0CB8-1673-FB6C-0B2AB6569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776" y="543962"/>
            <a:ext cx="2636121" cy="2563120"/>
          </a:xfrm>
          <a:prstGeom prst="rect">
            <a:avLst/>
          </a:prstGeom>
        </p:spPr>
      </p:pic>
      <p:sp>
        <p:nvSpPr>
          <p:cNvPr id="82" name="矩形 81">
            <a:extLst>
              <a:ext uri="{FF2B5EF4-FFF2-40B4-BE49-F238E27FC236}">
                <a16:creationId xmlns:a16="http://schemas.microsoft.com/office/drawing/2014/main" id="{2E8CF44B-D993-D3DA-DE05-7718A0F1E248}"/>
              </a:ext>
            </a:extLst>
          </p:cNvPr>
          <p:cNvSpPr/>
          <p:nvPr/>
        </p:nvSpPr>
        <p:spPr>
          <a:xfrm>
            <a:off x="4012980" y="4495476"/>
            <a:ext cx="51310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Designed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violation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heavy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flavor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studies</a:t>
            </a:r>
            <a:endParaRPr lang="zh-CN" alt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1B9F557-79BF-5ADA-1BF3-0C78F0B0B436}"/>
              </a:ext>
            </a:extLst>
          </p:cNvPr>
          <p:cNvSpPr txBox="1"/>
          <p:nvPr/>
        </p:nvSpPr>
        <p:spPr>
          <a:xfrm>
            <a:off x="7292774" y="203556"/>
            <a:ext cx="17411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2008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JINST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3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S08005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32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B436D-4AB4-3210-1D5F-4760C270A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3B00A0D7-B905-237F-8CA9-D7C9BD294AFF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9DA44012-9F52-EEBF-A23A-8D02283672FB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6192D37-6719-CAF2-2108-6AE38D83BFF8}"/>
                  </a:ext>
                </a:extLst>
              </p:cNvPr>
              <p:cNvSpPr/>
              <p:nvPr/>
            </p:nvSpPr>
            <p:spPr>
              <a:xfrm>
                <a:off x="231515" y="48516"/>
                <a:ext cx="2935419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status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55E3CB7A-6236-50CB-37B0-F393C8139572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8BCD586C-6D82-D862-642E-5F27B65219BA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7D4114AD-424D-E64A-A808-95A471E334BC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243FCBE3-5B23-1C8C-17AC-DFBE76F3C076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244BC3A1-C8A4-103A-38E6-E2F19A53F201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B3E599F-37A9-C408-6E91-21423C798DB7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7FC1395-1C08-A0EB-1DBC-8C822D7A26E4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090E361-5B60-F382-BFEF-329C420E48B0}"/>
              </a:ext>
            </a:extLst>
          </p:cNvPr>
          <p:cNvSpPr/>
          <p:nvPr/>
        </p:nvSpPr>
        <p:spPr>
          <a:xfrm>
            <a:off x="5095982" y="673536"/>
            <a:ext cx="3899428" cy="3001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036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Run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1: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en-US" altLang="zh-CN" sz="1600" b="1" dirty="0">
              <a:solidFill>
                <a:srgbClr val="7A81FF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2011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(7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):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en-US" altLang="zh-CN" sz="1600" b="1" dirty="0">
              <a:solidFill>
                <a:srgbClr val="7A81FF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2012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(8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):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</a:p>
          <a:p>
            <a:pPr marL="285036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Run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2:</a:t>
            </a: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2015-2018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(13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):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6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</a:p>
          <a:p>
            <a:pPr marL="285036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Run</a:t>
            </a:r>
            <a:r>
              <a:rPr lang="zh-CN" altLang="en-US" sz="1600" b="1" baseline="30000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3:</a:t>
            </a: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2024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alone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(13.6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TeV):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9.56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2025 (13.6 TeV): &gt; 6.92 fb</a:t>
            </a:r>
            <a:r>
              <a:rPr lang="en-US" altLang="zh-CN" sz="1600" b="1" baseline="30000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  <a:endParaRPr lang="en-US" altLang="zh-CN" sz="1600" b="1" dirty="0">
              <a:solidFill>
                <a:srgbClr val="002060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F35F15E7-4F83-FDA5-3F57-8468718E7731}"/>
                  </a:ext>
                </a:extLst>
              </p:cNvPr>
              <p:cNvSpPr/>
              <p:nvPr/>
            </p:nvSpPr>
            <p:spPr>
              <a:xfrm>
                <a:off x="-1" y="3775707"/>
                <a:ext cx="9243753" cy="7853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new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LHCb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detector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for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Run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3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operates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at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𝟓</m:t>
                    </m:r>
                  </m:oMath>
                </a14:m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higher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instantaneous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luminosity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Similar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performance,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while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efficiency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for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hadron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final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states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increased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by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factor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2</a:t>
                </a:r>
                <a:endParaRPr lang="zh-CN" alt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F35F15E7-4F83-FDA5-3F57-8468718E77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3775707"/>
                <a:ext cx="9243753" cy="785343"/>
              </a:xfrm>
              <a:prstGeom prst="rect">
                <a:avLst/>
              </a:prstGeom>
              <a:blipFill>
                <a:blip r:embed="rId3"/>
                <a:stretch>
                  <a:fillRect l="-275" b="-79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utoShape 2" descr="PieChartEffBreakdown">
            <a:extLst>
              <a:ext uri="{FF2B5EF4-FFF2-40B4-BE49-F238E27FC236}">
                <a16:creationId xmlns:a16="http://schemas.microsoft.com/office/drawing/2014/main" id="{A66A9B28-6AEB-59C9-7992-27C15FDABF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4825" y="0"/>
            <a:ext cx="81327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AutoShape 4" descr="PieChartEffBreakdown">
            <a:extLst>
              <a:ext uri="{FF2B5EF4-FFF2-40B4-BE49-F238E27FC236}">
                <a16:creationId xmlns:a16="http://schemas.microsoft.com/office/drawing/2014/main" id="{DC7AF622-CABC-F180-ECFA-5F28454888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7225" y="152400"/>
            <a:ext cx="81327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A782E9C-005B-12F2-5492-720E20FD7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02" y="627628"/>
            <a:ext cx="4591157" cy="310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6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91E75-794F-E0E2-690F-EB84000AF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E45D068D-C137-BD5A-C3EA-73D0D290E54B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800021F5-9989-F7BC-3E86-D54A01FB194D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DED889E-11BA-F913-3313-2AF602BE817A}"/>
                  </a:ext>
                </a:extLst>
              </p:cNvPr>
              <p:cNvSpPr/>
              <p:nvPr/>
            </p:nvSpPr>
            <p:spPr>
              <a:xfrm>
                <a:off x="231515" y="48516"/>
                <a:ext cx="31085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Outline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talk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3E94117F-8337-893B-C203-EEC33B4C3516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5F9C03BE-B516-E14B-7A11-0D5E1F6ED21B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6470101-8971-9CA2-F616-732B5BB7A58D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0E2EDEE7-CA43-714B-EA99-97738829203C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2758AAFF-ABC7-1E8D-72ED-83F4EE1AD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EF5C4E0-6108-55DB-8CE3-299C95730902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234E6CC-BBA8-C33C-8AF5-140E14A453CA}"/>
              </a:ext>
            </a:extLst>
          </p:cNvPr>
          <p:cNvSpPr txBox="1"/>
          <p:nvPr/>
        </p:nvSpPr>
        <p:spPr>
          <a:xfrm>
            <a:off x="693113" y="834434"/>
            <a:ext cx="7195785" cy="2932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Introduction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Selected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highlights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CP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violation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Selected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highlights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spectroscopy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studies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Prospects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9F55FBB-FB59-8ACD-97F1-42FAFFE79199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5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"/>
    </mc:Choice>
    <mc:Fallback xmlns="">
      <p:transition spd="slow" advTm="332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FF4A6-75DB-F0FB-E9DC-22E931645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CB55625A-0C4A-7D19-E485-9C07F2BF5A08}"/>
              </a:ext>
            </a:extLst>
          </p:cNvPr>
          <p:cNvGrpSpPr/>
          <p:nvPr/>
        </p:nvGrpSpPr>
        <p:grpSpPr>
          <a:xfrm>
            <a:off x="14610" y="50468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17E215A1-5090-56DD-0624-E95A8E750905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76CF697-A14B-49F6-309F-5BAA699E8BEC}"/>
                  </a:ext>
                </a:extLst>
              </p:cNvPr>
              <p:cNvSpPr/>
              <p:nvPr/>
            </p:nvSpPr>
            <p:spPr>
              <a:xfrm>
                <a:off x="231515" y="48516"/>
                <a:ext cx="529516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 violation in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baryon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C9AAAFAF-ED38-C97E-6E0C-8BD0397F2E80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9B909205-547C-8596-CF39-FCA35D1B3DC0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E138903-F6E5-E6D0-F720-930866646CC1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6080DD8F-33D5-E612-5D8B-B8AB8623A12A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1DCB7412-1297-B035-6575-8B9B67EA3833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2025/09/13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E4169E4A-0471-9122-6A8E-675671A1BAD8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926FE7E-6F21-3496-5993-2F80335CD688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B2B8D74-D22E-AAA9-D258-54FC10B99A60}"/>
                  </a:ext>
                </a:extLst>
              </p:cNvPr>
              <p:cNvSpPr/>
              <p:nvPr/>
            </p:nvSpPr>
            <p:spPr>
              <a:xfrm>
                <a:off x="177683" y="3040358"/>
                <a:ext cx="7874795" cy="1781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baryon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established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until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</a:t>
                </a:r>
              </a:p>
              <a:p>
                <a:pPr marL="671508" lvl="1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Evidence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𝚲</m:t>
                    </m:r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𝐊</m:t>
                        </m:r>
                      </m:e>
                      <m:sup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𝐊</m:t>
                        </m:r>
                      </m:e>
                      <m:sup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14:m>
                  <m:oMath xmlns:m="http://schemas.openxmlformats.org/officeDocument/2006/math"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(analyses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𝚲</m:t>
                    </m:r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channels)</a:t>
                </a:r>
              </a:p>
              <a:p>
                <a:pPr marL="671508" lvl="1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Observation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𝒑𝑲</m:t>
                    </m:r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&gt;5</a:t>
                </a:r>
                <a14:m>
                  <m:oMath xmlns:m="http://schemas.openxmlformats.org/officeDocument/2006/math"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71508" lvl="1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Evidence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𝑱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𝝍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altLang="zh-CN" sz="14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71508" lvl="1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1.5</a:t>
                </a:r>
                <a14:m>
                  <m:oMath xmlns:m="http://schemas.openxmlformats.org/officeDocument/2006/math"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B2B8D74-D22E-AAA9-D258-54FC10B99A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683" y="3040358"/>
                <a:ext cx="7874795" cy="1781321"/>
              </a:xfrm>
              <a:prstGeom prst="rect">
                <a:avLst/>
              </a:prstGeom>
              <a:blipFill>
                <a:blip r:embed="rId3"/>
                <a:stretch>
                  <a:fillRect l="-161" b="-2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89C71808-7615-3B1D-6832-0381F0D06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94" y="548034"/>
            <a:ext cx="3292946" cy="2441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25A3FDD-3510-8940-E255-B2317979C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366" y="563640"/>
            <a:ext cx="3203984" cy="239398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36C7DF9-D17A-D96F-F37A-8DE54FD37101}"/>
              </a:ext>
            </a:extLst>
          </p:cNvPr>
          <p:cNvSpPr txBox="1"/>
          <p:nvPr/>
        </p:nvSpPr>
        <p:spPr>
          <a:xfrm>
            <a:off x="744537" y="1626203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第一届</a:t>
            </a:r>
            <a:r>
              <a:rPr kumimoji="1" lang="en-US" altLang="zh-CN" dirty="0"/>
              <a:t>LHCb</a:t>
            </a:r>
            <a:r>
              <a:rPr kumimoji="1" lang="zh-CN" altLang="en-US" dirty="0"/>
              <a:t>前沿物理研讨会</a:t>
            </a:r>
          </a:p>
        </p:txBody>
      </p:sp>
    </p:spTree>
    <p:extLst>
      <p:ext uri="{BB962C8B-B14F-4D97-AF65-F5344CB8AC3E}">
        <p14:creationId xmlns:p14="http://schemas.microsoft.com/office/powerpoint/2010/main" val="193577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664A1-E65D-9DC8-9A80-581674858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 21">
            <a:extLst>
              <a:ext uri="{FF2B5EF4-FFF2-40B4-BE49-F238E27FC236}">
                <a16:creationId xmlns:a16="http://schemas.microsoft.com/office/drawing/2014/main" id="{C3D76C71-B8C0-2874-B2C8-B705211842FB}"/>
              </a:ext>
            </a:extLst>
          </p:cNvPr>
          <p:cNvGrpSpPr/>
          <p:nvPr/>
        </p:nvGrpSpPr>
        <p:grpSpPr>
          <a:xfrm>
            <a:off x="257735" y="10274"/>
            <a:ext cx="8885307" cy="507830"/>
            <a:chOff x="110103" y="-144817"/>
            <a:chExt cx="8885307" cy="677108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6CF4751-F694-AA74-D582-D7DCA52A8919}"/>
                </a:ext>
              </a:extLst>
            </p:cNvPr>
            <p:cNvSpPr/>
            <p:nvPr/>
          </p:nvSpPr>
          <p:spPr>
            <a:xfrm>
              <a:off x="114390" y="-144817"/>
              <a:ext cx="7430367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CP</a:t>
              </a:r>
              <a:r>
                <a: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violation</a:t>
              </a:r>
              <a:r>
                <a: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searches</a:t>
              </a:r>
              <a:r>
                <a: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</a:t>
              </a:r>
              <a:r>
                <a: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LHCb</a:t>
              </a:r>
              <a:r>
                <a: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China</a:t>
              </a:r>
              <a:r>
                <a: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group</a:t>
              </a:r>
              <a:endParaRPr lang="zh-CN" alt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直线连接符 11">
              <a:extLst>
                <a:ext uri="{FF2B5EF4-FFF2-40B4-BE49-F238E27FC236}">
                  <a16:creationId xmlns:a16="http://schemas.microsoft.com/office/drawing/2014/main" id="{139A0B0A-9281-4C39-65A8-AF456D13C2B2}"/>
                </a:ext>
              </a:extLst>
            </p:cNvPr>
            <p:cNvCxnSpPr/>
            <p:nvPr/>
          </p:nvCxnSpPr>
          <p:spPr>
            <a:xfrm>
              <a:off x="110103" y="503602"/>
              <a:ext cx="888530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22E68D6-9973-27F6-68BF-D5A9EC95933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2024/07/14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8FA9BAC-785A-DF0D-20A0-C01FE3FB15E8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04E2DF2D-15F0-9D48-9A0C-904151B29C1C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87141BB6-0200-7AB4-E774-E3E0E9B96A44}"/>
              </a:ext>
            </a:extLst>
          </p:cNvPr>
          <p:cNvGraphicFramePr>
            <a:graphicFrameLocks noGrp="1"/>
          </p:cNvGraphicFramePr>
          <p:nvPr/>
        </p:nvGraphicFramePr>
        <p:xfrm>
          <a:off x="1678954" y="587579"/>
          <a:ext cx="731646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646">
                  <a:extLst>
                    <a:ext uri="{9D8B030D-6E8A-4147-A177-3AD203B41FA5}">
                      <a16:colId xmlns:a16="http://schemas.microsoft.com/office/drawing/2014/main" val="3901171034"/>
                    </a:ext>
                  </a:extLst>
                </a:gridCol>
                <a:gridCol w="731646">
                  <a:extLst>
                    <a:ext uri="{9D8B030D-6E8A-4147-A177-3AD203B41FA5}">
                      <a16:colId xmlns:a16="http://schemas.microsoft.com/office/drawing/2014/main" val="1027944701"/>
                    </a:ext>
                  </a:extLst>
                </a:gridCol>
                <a:gridCol w="731646">
                  <a:extLst>
                    <a:ext uri="{9D8B030D-6E8A-4147-A177-3AD203B41FA5}">
                      <a16:colId xmlns:a16="http://schemas.microsoft.com/office/drawing/2014/main" val="130460125"/>
                    </a:ext>
                  </a:extLst>
                </a:gridCol>
                <a:gridCol w="731646">
                  <a:extLst>
                    <a:ext uri="{9D8B030D-6E8A-4147-A177-3AD203B41FA5}">
                      <a16:colId xmlns:a16="http://schemas.microsoft.com/office/drawing/2014/main" val="1263578663"/>
                    </a:ext>
                  </a:extLst>
                </a:gridCol>
                <a:gridCol w="731646">
                  <a:extLst>
                    <a:ext uri="{9D8B030D-6E8A-4147-A177-3AD203B41FA5}">
                      <a16:colId xmlns:a16="http://schemas.microsoft.com/office/drawing/2014/main" val="2103000403"/>
                    </a:ext>
                  </a:extLst>
                </a:gridCol>
                <a:gridCol w="731646">
                  <a:extLst>
                    <a:ext uri="{9D8B030D-6E8A-4147-A177-3AD203B41FA5}">
                      <a16:colId xmlns:a16="http://schemas.microsoft.com/office/drawing/2014/main" val="2865941648"/>
                    </a:ext>
                  </a:extLst>
                </a:gridCol>
                <a:gridCol w="731646">
                  <a:extLst>
                    <a:ext uri="{9D8B030D-6E8A-4147-A177-3AD203B41FA5}">
                      <a16:colId xmlns:a16="http://schemas.microsoft.com/office/drawing/2014/main" val="2045958821"/>
                    </a:ext>
                  </a:extLst>
                </a:gridCol>
                <a:gridCol w="731646">
                  <a:extLst>
                    <a:ext uri="{9D8B030D-6E8A-4147-A177-3AD203B41FA5}">
                      <a16:colId xmlns:a16="http://schemas.microsoft.com/office/drawing/2014/main" val="28112919"/>
                    </a:ext>
                  </a:extLst>
                </a:gridCol>
                <a:gridCol w="731646">
                  <a:extLst>
                    <a:ext uri="{9D8B030D-6E8A-4147-A177-3AD203B41FA5}">
                      <a16:colId xmlns:a16="http://schemas.microsoft.com/office/drawing/2014/main" val="3708907070"/>
                    </a:ext>
                  </a:extLst>
                </a:gridCol>
                <a:gridCol w="731646">
                  <a:extLst>
                    <a:ext uri="{9D8B030D-6E8A-4147-A177-3AD203B41FA5}">
                      <a16:colId xmlns:a16="http://schemas.microsoft.com/office/drawing/2014/main" val="15532745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2016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2017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2018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2019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46338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E601E65B-D9F5-9B35-9918-5B9650B56A5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0" y="985591"/>
              <a:ext cx="1571632" cy="4124843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1571632">
                      <a:extLst>
                        <a:ext uri="{9D8B030D-6E8A-4147-A177-3AD203B41FA5}">
                          <a16:colId xmlns:a16="http://schemas.microsoft.com/office/drawing/2014/main" val="3290772412"/>
                        </a:ext>
                      </a:extLst>
                    </a:gridCol>
                  </a:tblGrid>
                  <a:tr h="31077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𝑺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55129450"/>
                      </a:ext>
                    </a:extLst>
                  </a:tr>
                  <a:tr h="31077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𝜦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4869170"/>
                      </a:ext>
                    </a:extLst>
                  </a:tr>
                  <a:tr h="31077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3581969"/>
                      </a:ext>
                    </a:extLst>
                  </a:tr>
                  <a:tr h="31077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𝑱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𝝍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5765985"/>
                      </a:ext>
                    </a:extLst>
                  </a:tr>
                  <a:tr h="31077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9574976"/>
                      </a:ext>
                    </a:extLst>
                  </a:tr>
                  <a:tr h="52281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𝑺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𝜦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2533843"/>
                      </a:ext>
                    </a:extLst>
                  </a:tr>
                  <a:tr h="52281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0" smtClean="0">
                                        <a:latin typeface="Cambria Math" panose="02040503050406030204" pitchFamily="18" charset="0"/>
                                      </a:rPr>
                                      <m:t>𝚲</m:t>
                                    </m:r>
                                  </m:e>
                                  <m:sub>
                                    <m:r>
                                      <a:rPr lang="en-US" altLang="zh-CN" b="1" i="0" smtClean="0">
                                        <a:latin typeface="Cambria Math" panose="02040503050406030204" pitchFamily="18" charset="0"/>
                                      </a:rPr>
                                      <m:t>𝐛</m:t>
                                    </m:r>
                                  </m:sub>
                                  <m:sup>
                                    <m:r>
                                      <a:rPr lang="en-US" altLang="zh-CN" b="1" i="0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𝑫𝒑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𝑺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𝒉𝒉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3774290"/>
                      </a:ext>
                    </a:extLst>
                  </a:tr>
                  <a:tr h="522810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0" smtClean="0">
                                        <a:latin typeface="Cambria Math" panose="02040503050406030204" pitchFamily="18" charset="0"/>
                                      </a:rPr>
                                      <m:t>𝚲</m:t>
                                    </m:r>
                                  </m:e>
                                  <m:sub>
                                    <m:r>
                                      <a:rPr lang="en-US" altLang="zh-CN" b="1" i="0" smtClean="0">
                                        <a:latin typeface="Cambria Math" panose="02040503050406030204" pitchFamily="18" charset="0"/>
                                      </a:rPr>
                                      <m:t>𝐛</m:t>
                                    </m:r>
                                  </m:sub>
                                  <m:sup>
                                    <m:r>
                                      <a:rPr lang="en-US" altLang="zh-CN" b="1" i="0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  <m:r>
                                  <a:rPr lang="en-US" altLang="zh-CN" b="1" i="0" smtClean="0">
                                    <a:latin typeface="Cambria Math" panose="02040503050406030204" pitchFamily="18" charset="0"/>
                                  </a:rPr>
                                  <m:t>𝚲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𝑺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𝒉𝒉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0197843"/>
                      </a:ext>
                    </a:extLst>
                  </a:tr>
                  <a:tr h="31077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6342011"/>
                      </a:ext>
                    </a:extLst>
                  </a:tr>
                  <a:tr h="310774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𝜦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7072653"/>
                      </a:ext>
                    </a:extLst>
                  </a:tr>
                  <a:tr h="310774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0" smtClean="0">
                                        <a:latin typeface="Cambria Math" panose="02040503050406030204" pitchFamily="18" charset="0"/>
                                      </a:rPr>
                                      <m:t>𝚲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  <m:r>
                                  <a:rPr lang="en-US" altLang="zh-CN" b="1" i="0" smtClean="0">
                                    <a:latin typeface="Cambria Math" panose="02040503050406030204" pitchFamily="18" charset="0"/>
                                  </a:rPr>
                                  <m:t>𝚲</m:t>
                                </m:r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04740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E601E65B-D9F5-9B35-9918-5B9650B56A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946248"/>
                  </p:ext>
                </p:extLst>
              </p:nvPr>
            </p:nvGraphicFramePr>
            <p:xfrm>
              <a:off x="0" y="985591"/>
              <a:ext cx="1571632" cy="4124843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1571632">
                      <a:extLst>
                        <a:ext uri="{9D8B030D-6E8A-4147-A177-3AD203B41FA5}">
                          <a16:colId xmlns:a16="http://schemas.microsoft.com/office/drawing/2014/main" val="3290772412"/>
                        </a:ext>
                      </a:extLst>
                    </a:gridCol>
                  </a:tblGrid>
                  <a:tr h="31559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4000" r="-806" b="-120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55129450"/>
                      </a:ext>
                    </a:extLst>
                  </a:tr>
                  <a:tr h="31559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104000" r="-806" b="-110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4869170"/>
                      </a:ext>
                    </a:extLst>
                  </a:tr>
                  <a:tr h="31559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204000" r="-806" b="-100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03581969"/>
                      </a:ext>
                    </a:extLst>
                  </a:tr>
                  <a:tr h="31559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304000" r="-806" b="-90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5765985"/>
                      </a:ext>
                    </a:extLst>
                  </a:tr>
                  <a:tr h="31559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404000" r="-806" b="-80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9574976"/>
                      </a:ext>
                    </a:extLst>
                  </a:tr>
                  <a:tr h="53657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300000" r="-806" b="-3809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2533843"/>
                      </a:ext>
                    </a:extLst>
                  </a:tr>
                  <a:tr h="53657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390698" r="-806" b="-2720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3774290"/>
                      </a:ext>
                    </a:extLst>
                  </a:tr>
                  <a:tr h="53657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502381" r="-806" b="-17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30197843"/>
                      </a:ext>
                    </a:extLst>
                  </a:tr>
                  <a:tr h="31077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1054167" r="-806" b="-2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342011"/>
                      </a:ext>
                    </a:extLst>
                  </a:tr>
                  <a:tr h="31077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1108000" r="-806" b="-10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7072653"/>
                      </a:ext>
                    </a:extLst>
                  </a:tr>
                  <a:tr h="31559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1208000" r="-806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3047405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矩形 7">
            <a:extLst>
              <a:ext uri="{FF2B5EF4-FFF2-40B4-BE49-F238E27FC236}">
                <a16:creationId xmlns:a16="http://schemas.microsoft.com/office/drawing/2014/main" id="{654EB929-78D0-167A-2266-03A02EC2A5FC}"/>
              </a:ext>
            </a:extLst>
          </p:cNvPr>
          <p:cNvSpPr/>
          <p:nvPr/>
        </p:nvSpPr>
        <p:spPr>
          <a:xfrm>
            <a:off x="1678954" y="985590"/>
            <a:ext cx="759446" cy="2998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CCNU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A4E8B37-58FC-F199-6E5E-B05319AC3DE0}"/>
              </a:ext>
            </a:extLst>
          </p:cNvPr>
          <p:cNvSpPr/>
          <p:nvPr/>
        </p:nvSpPr>
        <p:spPr>
          <a:xfrm>
            <a:off x="2451652" y="979378"/>
            <a:ext cx="4438059" cy="2998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CCNU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+UCAS</a:t>
            </a:r>
            <a:endParaRPr kumimoji="1" lang="zh-CN" altLang="en-US" dirty="0">
              <a:solidFill>
                <a:srgbClr val="0070C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5A11770-BE0C-F728-6200-5E2556EFF2F5}"/>
              </a:ext>
            </a:extLst>
          </p:cNvPr>
          <p:cNvSpPr/>
          <p:nvPr/>
        </p:nvSpPr>
        <p:spPr>
          <a:xfrm>
            <a:off x="6902963" y="979378"/>
            <a:ext cx="2092447" cy="2998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CCNU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+UCAS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B050"/>
                </a:solidFill>
              </a:rPr>
              <a:t>+PKU</a:t>
            </a:r>
            <a:endParaRPr kumimoji="1" lang="zh-CN" altLang="en-US" dirty="0">
              <a:solidFill>
                <a:srgbClr val="00B050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E3D3E26-14FA-2BC6-461D-A67EC1810348}"/>
              </a:ext>
            </a:extLst>
          </p:cNvPr>
          <p:cNvSpPr/>
          <p:nvPr/>
        </p:nvSpPr>
        <p:spPr>
          <a:xfrm>
            <a:off x="3436143" y="1317019"/>
            <a:ext cx="3453567" cy="2998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CCNU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+UCAS</a:t>
            </a:r>
            <a:endParaRPr kumimoji="1" lang="zh-CN" altLang="en-US" dirty="0">
              <a:solidFill>
                <a:srgbClr val="0070C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E98ECD5-E390-7E91-DB55-4338F7A81CB0}"/>
              </a:ext>
            </a:extLst>
          </p:cNvPr>
          <p:cNvSpPr/>
          <p:nvPr/>
        </p:nvSpPr>
        <p:spPr>
          <a:xfrm>
            <a:off x="6905090" y="1317020"/>
            <a:ext cx="2092447" cy="2998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CCNU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+UCAS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B050"/>
                </a:solidFill>
              </a:rPr>
              <a:t>+PKU</a:t>
            </a:r>
            <a:endParaRPr kumimoji="1" lang="zh-CN" altLang="en-US" dirty="0">
              <a:solidFill>
                <a:srgbClr val="00B050"/>
              </a:solidFill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5BFE2A0-7A00-8E39-12C0-854220660F6A}"/>
              </a:ext>
            </a:extLst>
          </p:cNvPr>
          <p:cNvSpPr/>
          <p:nvPr/>
        </p:nvSpPr>
        <p:spPr>
          <a:xfrm>
            <a:off x="6255026" y="1641408"/>
            <a:ext cx="2740384" cy="28955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CCNU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+UCAS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B050"/>
                </a:solidFill>
              </a:rPr>
              <a:t>+PKU</a:t>
            </a:r>
            <a:r>
              <a:rPr kumimoji="1" lang="zh-CN" altLang="en-US" dirty="0">
                <a:solidFill>
                  <a:srgbClr val="00B050"/>
                </a:solidFill>
              </a:rPr>
              <a:t> </a:t>
            </a:r>
            <a:r>
              <a:rPr kumimoji="1" lang="en-US" altLang="zh-CN" dirty="0">
                <a:solidFill>
                  <a:srgbClr val="ED7D31"/>
                </a:solidFill>
              </a:rPr>
              <a:t>+</a:t>
            </a:r>
            <a:r>
              <a:rPr kumimoji="1" lang="zh-CN" altLang="en-US" dirty="0">
                <a:solidFill>
                  <a:srgbClr val="ED7D31"/>
                </a:solidFill>
              </a:rPr>
              <a:t> </a:t>
            </a:r>
            <a:r>
              <a:rPr kumimoji="1" lang="en-US" altLang="zh-CN" dirty="0">
                <a:solidFill>
                  <a:srgbClr val="ED7D31"/>
                </a:solidFill>
              </a:rPr>
              <a:t>IHEP</a:t>
            </a:r>
            <a:endParaRPr kumimoji="1" lang="zh-CN" altLang="en-US" dirty="0">
              <a:solidFill>
                <a:srgbClr val="ED7D31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E2EBDC7-B500-2336-57FA-308B9037378A}"/>
              </a:ext>
            </a:extLst>
          </p:cNvPr>
          <p:cNvSpPr/>
          <p:nvPr/>
        </p:nvSpPr>
        <p:spPr>
          <a:xfrm>
            <a:off x="3853934" y="1965797"/>
            <a:ext cx="5141476" cy="324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</a:rPr>
              <a:t>UCAS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+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Tsinghua</a:t>
            </a:r>
            <a:endParaRPr kumimoji="1" lang="zh-CN" altLang="en-US" dirty="0">
              <a:solidFill>
                <a:srgbClr val="7030A0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C8617A3-A07D-FAB6-C9C8-7E4E02452681}"/>
              </a:ext>
            </a:extLst>
          </p:cNvPr>
          <p:cNvSpPr/>
          <p:nvPr/>
        </p:nvSpPr>
        <p:spPr>
          <a:xfrm>
            <a:off x="6573078" y="2321743"/>
            <a:ext cx="2422332" cy="324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</a:rPr>
              <a:t>UCAS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00B050"/>
                </a:solidFill>
              </a:rPr>
              <a:t>+</a:t>
            </a:r>
            <a:r>
              <a:rPr kumimoji="1" lang="zh-CN" altLang="en-US" dirty="0">
                <a:solidFill>
                  <a:srgbClr val="00B050"/>
                </a:solidFill>
              </a:rPr>
              <a:t> </a:t>
            </a:r>
            <a:r>
              <a:rPr kumimoji="1" lang="en-US" altLang="zh-CN" dirty="0">
                <a:solidFill>
                  <a:srgbClr val="00B050"/>
                </a:solidFill>
              </a:rPr>
              <a:t>PKU</a:t>
            </a:r>
            <a:r>
              <a:rPr kumimoji="1" lang="zh-CN" altLang="en-US" dirty="0">
                <a:solidFill>
                  <a:srgbClr val="00B050"/>
                </a:solidFill>
              </a:rPr>
              <a:t> </a:t>
            </a:r>
            <a:r>
              <a:rPr kumimoji="1" lang="en-US" altLang="zh-CN" dirty="0">
                <a:solidFill>
                  <a:srgbClr val="00B0F0"/>
                </a:solidFill>
              </a:rPr>
              <a:t>+</a:t>
            </a:r>
            <a:r>
              <a:rPr kumimoji="1" lang="zh-CN" altLang="en-US" dirty="0">
                <a:solidFill>
                  <a:srgbClr val="00B0F0"/>
                </a:solidFill>
              </a:rPr>
              <a:t> </a:t>
            </a:r>
            <a:r>
              <a:rPr kumimoji="1" lang="en-US" altLang="zh-CN" dirty="0">
                <a:solidFill>
                  <a:srgbClr val="00B0F0"/>
                </a:solidFill>
              </a:rPr>
              <a:t>WHU</a:t>
            </a:r>
            <a:endParaRPr kumimoji="1" lang="zh-CN" altLang="en-US" dirty="0">
              <a:solidFill>
                <a:srgbClr val="00B0F0"/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B3B22C6-E17D-80D3-BD2C-202D8DAA7BDA}"/>
              </a:ext>
            </a:extLst>
          </p:cNvPr>
          <p:cNvSpPr/>
          <p:nvPr/>
        </p:nvSpPr>
        <p:spPr>
          <a:xfrm>
            <a:off x="5632174" y="2677689"/>
            <a:ext cx="3363236" cy="324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CCNU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+UCAS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B050"/>
                </a:solidFill>
              </a:rPr>
              <a:t>+PKU</a:t>
            </a:r>
            <a:endParaRPr kumimoji="1" lang="zh-CN" altLang="en-US" dirty="0">
              <a:solidFill>
                <a:srgbClr val="00B050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A3C8913-681E-8F0A-53A4-5818DF4A3C48}"/>
              </a:ext>
            </a:extLst>
          </p:cNvPr>
          <p:cNvSpPr/>
          <p:nvPr/>
        </p:nvSpPr>
        <p:spPr>
          <a:xfrm>
            <a:off x="5016516" y="3138373"/>
            <a:ext cx="3978894" cy="324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</a:rPr>
              <a:t>UCAS</a:t>
            </a:r>
            <a:endParaRPr kumimoji="1" lang="zh-CN" altLang="en-US" dirty="0">
              <a:solidFill>
                <a:srgbClr val="0070C0"/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023D05B-E8EA-92CC-6525-D1D76CD49BE3}"/>
              </a:ext>
            </a:extLst>
          </p:cNvPr>
          <p:cNvSpPr/>
          <p:nvPr/>
        </p:nvSpPr>
        <p:spPr>
          <a:xfrm>
            <a:off x="6573078" y="3688071"/>
            <a:ext cx="2422332" cy="324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</a:rPr>
              <a:t>UCAS</a:t>
            </a:r>
            <a:endParaRPr kumimoji="1" lang="zh-CN" altLang="en-US" dirty="0">
              <a:solidFill>
                <a:srgbClr val="0070C0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CF14906-C491-C550-1C3A-FA1416D347B1}"/>
              </a:ext>
            </a:extLst>
          </p:cNvPr>
          <p:cNvSpPr/>
          <p:nvPr/>
        </p:nvSpPr>
        <p:spPr>
          <a:xfrm>
            <a:off x="6255026" y="4119885"/>
            <a:ext cx="2040835" cy="324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</a:rPr>
              <a:t>UCAS</a:t>
            </a:r>
            <a:endParaRPr kumimoji="1" lang="zh-CN" altLang="en-US" dirty="0">
              <a:solidFill>
                <a:srgbClr val="0070C0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5263779-AFB4-4511-9883-9EA3B0689E7D}"/>
              </a:ext>
            </a:extLst>
          </p:cNvPr>
          <p:cNvSpPr/>
          <p:nvPr/>
        </p:nvSpPr>
        <p:spPr>
          <a:xfrm>
            <a:off x="8309112" y="4505255"/>
            <a:ext cx="699549" cy="2927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dirty="0">
                <a:solidFill>
                  <a:srgbClr val="FF0000"/>
                </a:solidFill>
              </a:rPr>
              <a:t>CCNU</a:t>
            </a:r>
            <a:r>
              <a:rPr kumimoji="1" lang="zh-CN" altLang="en-US" sz="1000" dirty="0">
                <a:solidFill>
                  <a:srgbClr val="FF0000"/>
                </a:solidFill>
              </a:rPr>
              <a:t> </a:t>
            </a:r>
            <a:r>
              <a:rPr kumimoji="1" lang="en-US" altLang="zh-CN" sz="1000" dirty="0">
                <a:solidFill>
                  <a:srgbClr val="0070C0"/>
                </a:solidFill>
              </a:rPr>
              <a:t>+UCAS</a:t>
            </a:r>
            <a:endParaRPr kumimoji="1" lang="zh-CN" altLang="en-US" sz="1000" dirty="0">
              <a:solidFill>
                <a:srgbClr val="0070C0"/>
              </a:solidFill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C0C040EE-2004-A31B-AC56-0C2C3CE614C2}"/>
              </a:ext>
            </a:extLst>
          </p:cNvPr>
          <p:cNvSpPr/>
          <p:nvPr/>
        </p:nvSpPr>
        <p:spPr>
          <a:xfrm>
            <a:off x="3314584" y="4499044"/>
            <a:ext cx="4981276" cy="3120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CCNU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7536015-63D7-C23C-56A7-1992861A9A50}"/>
              </a:ext>
            </a:extLst>
          </p:cNvPr>
          <p:cNvSpPr txBox="1"/>
          <p:nvPr/>
        </p:nvSpPr>
        <p:spPr>
          <a:xfrm>
            <a:off x="1754067" y="2304583"/>
            <a:ext cx="25734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Joint</a:t>
            </a: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efforts</a:t>
            </a: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from</a:t>
            </a: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LHCb</a:t>
            </a: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China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E8A04302-9A7F-2F8E-017C-EED9B37D5755}"/>
              </a:ext>
            </a:extLst>
          </p:cNvPr>
          <p:cNvSpPr/>
          <p:nvPr/>
        </p:nvSpPr>
        <p:spPr>
          <a:xfrm>
            <a:off x="8309113" y="4130576"/>
            <a:ext cx="699549" cy="324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dirty="0">
                <a:solidFill>
                  <a:srgbClr val="0070C0"/>
                </a:solidFill>
              </a:rPr>
              <a:t>UCAS</a:t>
            </a:r>
            <a:r>
              <a:rPr kumimoji="1" lang="zh-CN" altLang="en-US" sz="1000" dirty="0">
                <a:solidFill>
                  <a:srgbClr val="0070C0"/>
                </a:solidFill>
              </a:rPr>
              <a:t> </a:t>
            </a:r>
            <a:r>
              <a:rPr kumimoji="1" lang="en-US" altLang="zh-CN" sz="1000" dirty="0">
                <a:solidFill>
                  <a:srgbClr val="0070C0"/>
                </a:solidFill>
              </a:rPr>
              <a:t>+</a:t>
            </a:r>
            <a:r>
              <a:rPr kumimoji="1" lang="zh-CN" altLang="en-US" sz="1000" dirty="0">
                <a:solidFill>
                  <a:srgbClr val="0070C0"/>
                </a:solidFill>
              </a:rPr>
              <a:t> </a:t>
            </a:r>
            <a:r>
              <a:rPr kumimoji="1" lang="en-US" altLang="zh-CN" sz="1000" dirty="0">
                <a:solidFill>
                  <a:schemeClr val="tx1"/>
                </a:solidFill>
              </a:rPr>
              <a:t>LZU</a:t>
            </a:r>
            <a:endParaRPr kumimoji="1" lang="zh-CN" altLang="en-US" sz="1000" dirty="0">
              <a:solidFill>
                <a:schemeClr val="tx1"/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728606E-D371-D806-302C-325178DD0A4A}"/>
              </a:ext>
            </a:extLst>
          </p:cNvPr>
          <p:cNvSpPr txBox="1"/>
          <p:nvPr/>
        </p:nvSpPr>
        <p:spPr>
          <a:xfrm>
            <a:off x="1754067" y="3272572"/>
            <a:ext cx="27558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9</a:t>
            </a: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years</a:t>
            </a: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of</a:t>
            </a: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studies</a:t>
            </a:r>
          </a:p>
          <a:p>
            <a:pPr algn="ctr"/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Covering</a:t>
            </a: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all</a:t>
            </a: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modes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A052FEC-D0C9-A045-F772-B0E51AFAEB11}"/>
              </a:ext>
            </a:extLst>
          </p:cNvPr>
          <p:cNvSpPr/>
          <p:nvPr/>
        </p:nvSpPr>
        <p:spPr>
          <a:xfrm>
            <a:off x="4939553" y="2677689"/>
            <a:ext cx="692620" cy="324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</a:rPr>
              <a:t>UCAS</a:t>
            </a:r>
            <a:endParaRPr kumimoji="1" lang="zh-CN" altLang="en-US" dirty="0">
              <a:solidFill>
                <a:srgbClr val="00B050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AD00734-E34D-B86C-5808-29D34B14759F}"/>
              </a:ext>
            </a:extLst>
          </p:cNvPr>
          <p:cNvSpPr/>
          <p:nvPr/>
        </p:nvSpPr>
        <p:spPr>
          <a:xfrm>
            <a:off x="4939553" y="4820105"/>
            <a:ext cx="4064402" cy="3120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</a:rPr>
              <a:t>UCAS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1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79210</TotalTime>
  <Words>2871</Words>
  <Application>Microsoft Macintosh PowerPoint</Application>
  <PresentationFormat>全屏显示(16:9)</PresentationFormat>
  <Paragraphs>575</Paragraphs>
  <Slides>41</Slides>
  <Notes>40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49" baseType="lpstr">
      <vt:lpstr>DengXian</vt:lpstr>
      <vt:lpstr>Microsoft YaHei</vt:lpstr>
      <vt:lpstr>Arial</vt:lpstr>
      <vt:lpstr>Calibri</vt:lpstr>
      <vt:lpstr>Calibri Light</vt:lpstr>
      <vt:lpstr>Cambria Math</vt:lpstr>
      <vt:lpstr>Times New Roman</vt:lpstr>
      <vt:lpstr>Office 主题</vt:lpstr>
      <vt:lpstr>Selected highlights from LHCb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WB Q</cp:lastModifiedBy>
  <cp:revision>701</cp:revision>
  <cp:lastPrinted>2020-12-04T23:54:58Z</cp:lastPrinted>
  <dcterms:created xsi:type="dcterms:W3CDTF">2016-11-07T09:39:16Z</dcterms:created>
  <dcterms:modified xsi:type="dcterms:W3CDTF">2025-09-12T16:05:24Z</dcterms:modified>
</cp:coreProperties>
</file>