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743" r:id="rId2"/>
  </p:sldMasterIdLst>
  <p:notesMasterIdLst>
    <p:notesMasterId r:id="rId45"/>
  </p:notesMasterIdLst>
  <p:handoutMasterIdLst>
    <p:handoutMasterId r:id="rId46"/>
  </p:handoutMasterIdLst>
  <p:sldIdLst>
    <p:sldId id="256" r:id="rId3"/>
    <p:sldId id="334" r:id="rId4"/>
    <p:sldId id="336" r:id="rId5"/>
    <p:sldId id="428" r:id="rId6"/>
    <p:sldId id="429" r:id="rId7"/>
    <p:sldId id="557" r:id="rId8"/>
    <p:sldId id="558" r:id="rId9"/>
    <p:sldId id="570" r:id="rId10"/>
    <p:sldId id="562" r:id="rId11"/>
    <p:sldId id="563" r:id="rId12"/>
    <p:sldId id="550" r:id="rId13"/>
    <p:sldId id="555" r:id="rId14"/>
    <p:sldId id="425" r:id="rId15"/>
    <p:sldId id="571" r:id="rId16"/>
    <p:sldId id="572" r:id="rId17"/>
    <p:sldId id="566" r:id="rId18"/>
    <p:sldId id="567" r:id="rId19"/>
    <p:sldId id="568" r:id="rId20"/>
    <p:sldId id="341" r:id="rId21"/>
    <p:sldId id="548" r:id="rId22"/>
    <p:sldId id="392" r:id="rId23"/>
    <p:sldId id="423" r:id="rId24"/>
    <p:sldId id="422" r:id="rId25"/>
    <p:sldId id="523" r:id="rId26"/>
    <p:sldId id="543" r:id="rId27"/>
    <p:sldId id="541" r:id="rId28"/>
    <p:sldId id="544" r:id="rId29"/>
    <p:sldId id="569" r:id="rId30"/>
    <p:sldId id="284" r:id="rId31"/>
    <p:sldId id="467" r:id="rId32"/>
    <p:sldId id="288" r:id="rId33"/>
    <p:sldId id="463" r:id="rId34"/>
    <p:sldId id="465" r:id="rId35"/>
    <p:sldId id="556" r:id="rId36"/>
    <p:sldId id="409" r:id="rId37"/>
    <p:sldId id="464" r:id="rId38"/>
    <p:sldId id="508" r:id="rId39"/>
    <p:sldId id="466" r:id="rId40"/>
    <p:sldId id="307" r:id="rId41"/>
    <p:sldId id="517" r:id="rId42"/>
    <p:sldId id="518" r:id="rId43"/>
    <p:sldId id="549" r:id="rId44"/>
  </p:sldIdLst>
  <p:sldSz cx="12192000" cy="6858000"/>
  <p:notesSz cx="6858000" cy="9144000"/>
  <p:custDataLst>
    <p:tags r:id="rId4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0" userDrawn="1">
          <p15:clr>
            <a:srgbClr val="A4A3A4"/>
          </p15:clr>
        </p15:guide>
        <p15:guide id="2" pos="4229" userDrawn="1">
          <p15:clr>
            <a:srgbClr val="A4A3A4"/>
          </p15:clr>
        </p15:guide>
      </p15:sldGuideLst>
    </p:ext>
    <p:ext uri="{2D200454-40CA-4A62-9FC3-DE9A4176ACB9}">
      <p15:notesGuideLst xmlns:p15="http://schemas.microsoft.com/office/powerpoint/2012/main">
        <p15:guide id="1" orient="horz" pos="2824">
          <p15:clr>
            <a:srgbClr val="A4A3A4"/>
          </p15:clr>
        </p15:guide>
        <p15:guide id="2" pos="216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69105968" name="后来多美" initials="后" lastIdx="1" clrIdx="1"/>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F9F8"/>
    <a:srgbClr val="FFFFFF"/>
    <a:srgbClr val="414954"/>
    <a:srgbClr val="646F81"/>
    <a:srgbClr val="C4CDDC"/>
    <a:srgbClr val="838FA4"/>
    <a:srgbClr val="FBFAF8"/>
    <a:srgbClr val="CFD8E1"/>
    <a:srgbClr val="D8DDE3"/>
    <a:srgbClr val="DCE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69" autoAdjust="0"/>
  </p:normalViewPr>
  <p:slideViewPr>
    <p:cSldViewPr snapToGrid="0" showGuides="1">
      <p:cViewPr varScale="1">
        <p:scale>
          <a:sx n="91" d="100"/>
          <a:sy n="91" d="100"/>
        </p:scale>
        <p:origin x="60" y="90"/>
      </p:cViewPr>
      <p:guideLst>
        <p:guide orient="horz" pos="590"/>
        <p:guide pos="4229"/>
      </p:guideLst>
    </p:cSldViewPr>
  </p:slideViewPr>
  <p:notesTextViewPr>
    <p:cViewPr>
      <p:scale>
        <a:sx n="1" d="1"/>
        <a:sy n="1" d="1"/>
      </p:scale>
      <p:origin x="0" y="0"/>
    </p:cViewPr>
  </p:notesTextViewPr>
  <p:notesViewPr>
    <p:cSldViewPr snapToGrid="0">
      <p:cViewPr varScale="1">
        <p:scale>
          <a:sx n="55" d="100"/>
          <a:sy n="55" d="100"/>
        </p:scale>
        <p:origin x="-2280" y="-96"/>
      </p:cViewPr>
      <p:guideLst>
        <p:guide orient="horz" pos="2824"/>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汉仪旗黑-55简" panose="00020600040101010101" charset="-128"/>
              <a:ea typeface="汉仪旗黑-55简" panose="00020600040101010101" charset="-128"/>
              <a:cs typeface="汉仪旗黑-55简" panose="00020600040101010101" charset="-128"/>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汉仪旗黑-55简" panose="00020600040101010101" charset="-128"/>
              </a:rPr>
              <a:t>2025/9/11</a:t>
            </a:fld>
            <a:endParaRPr lang="zh-CN" altLang="en-US">
              <a:cs typeface="汉仪旗黑-55简" panose="00020600040101010101" charset="-128"/>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汉仪旗黑-55简" panose="00020600040101010101" charset="-128"/>
              <a:ea typeface="汉仪旗黑-55简" panose="00020600040101010101" charset="-128"/>
              <a:cs typeface="汉仪旗黑-55简" panose="00020600040101010101" charset="-128"/>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汉仪旗黑-55简" panose="00020600040101010101" charset="-128"/>
              </a:rPr>
              <a:t>‹#›</a:t>
            </a:fld>
            <a:endParaRPr lang="zh-CN" altLang="en-US">
              <a:cs typeface="汉仪旗黑-55简" panose="00020600040101010101" charset="-128"/>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汉仪旗黑-55简" panose="00020600040101010101" charset="-128"/>
                <a:ea typeface="汉仪旗黑-55简" panose="00020600040101010101" charset="-128"/>
                <a:cs typeface="汉仪旗黑-55简" panose="00020600040101010101" charset="-128"/>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汉仪旗黑-55简" panose="00020600040101010101" charset="-128"/>
                <a:ea typeface="汉仪旗黑-55简" panose="00020600040101010101" charset="-128"/>
                <a:cs typeface="汉仪旗黑-55简" panose="00020600040101010101" charset="-128"/>
              </a:defRPr>
            </a:lvl1pPr>
          </a:lstStyle>
          <a:p>
            <a:fld id="{D2A48B96-639E-45A3-A0BA-2464DFDB1FAA}" type="datetimeFigureOut">
              <a:rPr lang="zh-CN" altLang="en-US" smtClean="0"/>
              <a:t>2025/9/11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汉仪旗黑-55简" panose="00020600040101010101" charset="-128"/>
                <a:ea typeface="汉仪旗黑-55简" panose="00020600040101010101" charset="-128"/>
                <a:cs typeface="汉仪旗黑-55简" panose="00020600040101010101" charset="-128"/>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汉仪旗黑-55简" panose="00020600040101010101" charset="-128"/>
                <a:ea typeface="汉仪旗黑-55简" panose="00020600040101010101" charset="-128"/>
                <a:cs typeface="汉仪旗黑-55简" panose="00020600040101010101" charset="-128"/>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汉仪旗黑-55简" panose="00020600040101010101" charset="-128"/>
        <a:ea typeface="汉仪旗黑-55简" panose="00020600040101010101" charset="-128"/>
        <a:cs typeface="汉仪旗黑-55简" panose="00020600040101010101" charset="-128"/>
      </a:defRPr>
    </a:lvl1pPr>
    <a:lvl2pPr marL="342900" algn="l" defTabSz="685800" rtl="0" eaLnBrk="1" latinLnBrk="0" hangingPunct="1">
      <a:defRPr sz="900" kern="1200">
        <a:solidFill>
          <a:schemeClr val="tx1"/>
        </a:solidFill>
        <a:latin typeface="汉仪旗黑-55简" panose="00020600040101010101" charset="-128"/>
        <a:ea typeface="汉仪旗黑-55简" panose="00020600040101010101" charset="-128"/>
        <a:cs typeface="汉仪旗黑-55简" panose="00020600040101010101" charset="-128"/>
      </a:defRPr>
    </a:lvl2pPr>
    <a:lvl3pPr marL="685800" algn="l" defTabSz="685800" rtl="0" eaLnBrk="1" latinLnBrk="0" hangingPunct="1">
      <a:defRPr sz="900" kern="1200">
        <a:solidFill>
          <a:schemeClr val="tx1"/>
        </a:solidFill>
        <a:latin typeface="汉仪旗黑-55简" panose="00020600040101010101" charset="-128"/>
        <a:ea typeface="汉仪旗黑-55简" panose="00020600040101010101" charset="-128"/>
        <a:cs typeface="汉仪旗黑-55简" panose="00020600040101010101" charset="-128"/>
      </a:defRPr>
    </a:lvl3pPr>
    <a:lvl4pPr marL="1028700" algn="l" defTabSz="685800" rtl="0" eaLnBrk="1" latinLnBrk="0" hangingPunct="1">
      <a:defRPr sz="900" kern="1200">
        <a:solidFill>
          <a:schemeClr val="tx1"/>
        </a:solidFill>
        <a:latin typeface="汉仪旗黑-55简" panose="00020600040101010101" charset="-128"/>
        <a:ea typeface="汉仪旗黑-55简" panose="00020600040101010101" charset="-128"/>
        <a:cs typeface="汉仪旗黑-55简" panose="00020600040101010101" charset="-128"/>
      </a:defRPr>
    </a:lvl4pPr>
    <a:lvl5pPr marL="1371600" algn="l" defTabSz="685800" rtl="0" eaLnBrk="1" latinLnBrk="0" hangingPunct="1">
      <a:defRPr sz="900" kern="1200">
        <a:solidFill>
          <a:schemeClr val="tx1"/>
        </a:solidFill>
        <a:latin typeface="汉仪旗黑-55简" panose="00020600040101010101" charset="-128"/>
        <a:ea typeface="汉仪旗黑-55简" panose="00020600040101010101" charset="-128"/>
        <a:cs typeface="汉仪旗黑-55简" panose="00020600040101010101" charset="-128"/>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之后我们还对衰变宽度，带电轻子的前后不对称性，轻子和重子的纵向极化，凸度参量的平均值进行了预测。可以看到这些量对形状因子计算中的不确定性不太敏感，因为误差在螺旋度振幅的比值中部分抵消。</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同时我们注意到由于显著的轻子质量效应，在从谬子模型转换到涛子模型发生了相当大的变化，甚至前后不对称性参数的符号都发生了变化。最后我们还将这些可观测量的结果与其他理论方法的预测进行了比较。并且发现均吻合地很好，这可以通过未来的实验进行检验。</a:t>
            </a:r>
            <a:endParaRPr lang="zh-CN" altLang="en-US" dirty="0"/>
          </a:p>
        </p:txBody>
      </p:sp>
      <p:sp>
        <p:nvSpPr>
          <p:cNvPr id="4" name="灯片编号占位符 3"/>
          <p:cNvSpPr>
            <a:spLocks noGrp="1"/>
          </p:cNvSpPr>
          <p:nvPr>
            <p:ph type="sldNum" sz="quarter" idx="5"/>
          </p:nvPr>
        </p:nvSpPr>
        <p:spPr/>
        <p:txBody>
          <a:bodyPr/>
          <a:lstStyle/>
          <a:p>
            <a:fld id="{872D5D54-F27A-4661-AD5C-6AEC50E4E840}" type="slidenum">
              <a:rPr lang="zh-CN" altLang="en-US" smtClean="0"/>
              <a:t>29</a:t>
            </a:fld>
            <a:endParaRPr lang="zh-CN" altLang="en-US"/>
          </a:p>
        </p:txBody>
      </p:sp>
    </p:spTree>
    <p:extLst>
      <p:ext uri="{BB962C8B-B14F-4D97-AF65-F5344CB8AC3E}">
        <p14:creationId xmlns:p14="http://schemas.microsoft.com/office/powerpoint/2010/main" val="208612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816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重子波函数精确到</a:t>
            </a:r>
            <a:r>
              <a:rPr lang="en-US" altLang="zh-CN" dirty="0"/>
              <a:t>twist4</a:t>
            </a:r>
            <a:r>
              <a:rPr lang="zh-CN" altLang="en-US" dirty="0"/>
              <a:t>，计算了。。。。</a:t>
            </a:r>
          </a:p>
        </p:txBody>
      </p:sp>
    </p:spTree>
    <p:extLst>
      <p:ext uri="{BB962C8B-B14F-4D97-AF65-F5344CB8AC3E}">
        <p14:creationId xmlns:p14="http://schemas.microsoft.com/office/powerpoint/2010/main" val="296167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65"/>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5" name="页脚占位符 4"/>
          <p:cNvSpPr>
            <a:spLocks noGrp="1"/>
          </p:cNvSpPr>
          <p:nvPr>
            <p:ph type="ftr" sz="quarter" idx="11"/>
          </p:nvPr>
        </p:nvSpPr>
        <p:spPr/>
        <p:txBody>
          <a:bodyPr/>
          <a:lstStyle/>
          <a:p>
            <a:r>
              <a:rPr lang="zh-CN" altLang="en-US"/>
              <a:t>1</a:t>
            </a:r>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矩形 3"/>
          <p:cNvSpPr/>
          <p:nvPr userDrawn="1"/>
        </p:nvSpPr>
        <p:spPr>
          <a:xfrm>
            <a:off x="355600" y="355600"/>
            <a:ext cx="11480800" cy="6146800"/>
          </a:xfrm>
          <a:prstGeom prst="rect">
            <a:avLst/>
          </a:prstGeom>
          <a:noFill/>
          <a:ln w="9525">
            <a:solidFill>
              <a:srgbClr val="414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cs typeface="汉仪旗黑-55简" panose="00020600040101010101" charset="-128"/>
            </a:endParaRPr>
          </a:p>
        </p:txBody>
      </p:sp>
      <p:sp>
        <p:nvSpPr>
          <p:cNvPr id="5" name="矩形 4"/>
          <p:cNvSpPr/>
          <p:nvPr userDrawn="1"/>
        </p:nvSpPr>
        <p:spPr>
          <a:xfrm>
            <a:off x="355600" y="659595"/>
            <a:ext cx="259492" cy="532713"/>
          </a:xfrm>
          <a:prstGeom prst="rect">
            <a:avLst/>
          </a:prstGeom>
          <a:solidFill>
            <a:srgbClr val="414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cs typeface="汉仪旗黑-55简" panose="00020600040101010101" charset="-128"/>
            </a:endParaRPr>
          </a:p>
        </p:txBody>
      </p:sp>
    </p:spTree>
  </p:cSld>
  <p:clrMapOvr>
    <a:masterClrMapping/>
  </p:clrMapOvr>
  <p:transition spd="slow">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65">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5" name="页脚占位符 4"/>
          <p:cNvSpPr>
            <a:spLocks noGrp="1"/>
          </p:cNvSpPr>
          <p:nvPr>
            <p:ph type="ftr" sz="quarter" idx="11"/>
          </p:nvPr>
        </p:nvSpPr>
        <p:spPr/>
        <p:txBody>
          <a:bodyPr/>
          <a:lstStyle/>
          <a:p>
            <a:r>
              <a:rPr lang="zh-CN" altLang="en-US"/>
              <a:t>1</a:t>
            </a:r>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6" name="页脚占位符 5"/>
          <p:cNvSpPr>
            <a:spLocks noGrp="1"/>
          </p:cNvSpPr>
          <p:nvPr>
            <p:ph type="ftr" sz="quarter" idx="11"/>
          </p:nvPr>
        </p:nvSpPr>
        <p:spPr/>
        <p:txBody>
          <a:bodyPr/>
          <a:lstStyle/>
          <a:p>
            <a:r>
              <a:rPr lang="zh-CN" altLang="en-US"/>
              <a:t>1</a:t>
            </a:r>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4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4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4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4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4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4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4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4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5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5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5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5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5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5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5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5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5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5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6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6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6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6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6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6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6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6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6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6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7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7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7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7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7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7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7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7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7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7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8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8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8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transition spd="slow">
    <p:fade/>
  </p:transition>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8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8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3"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4" name="内容占位符 3"/>
          <p:cNvSpPr>
            <a:spLocks noGrp="1"/>
          </p:cNvSpPr>
          <p:nvPr>
            <p:ph sz="half" idx="2"/>
          </p:nvPr>
        </p:nvSpPr>
        <p:spPr>
          <a:xfrm>
            <a:off x="1186773"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8" name="页脚占位符 7"/>
          <p:cNvSpPr>
            <a:spLocks noGrp="1"/>
          </p:cNvSpPr>
          <p:nvPr>
            <p:ph type="ftr" sz="quarter" idx="11"/>
          </p:nvPr>
        </p:nvSpPr>
        <p:spPr/>
        <p:txBody>
          <a:bodyPr/>
          <a:lstStyle/>
          <a:p>
            <a:r>
              <a:rPr lang="zh-CN" altLang="en-US"/>
              <a:t>1</a:t>
            </a:r>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4" name="页脚占位符 3"/>
          <p:cNvSpPr>
            <a:spLocks noGrp="1"/>
          </p:cNvSpPr>
          <p:nvPr>
            <p:ph type="ftr" sz="quarter" idx="11"/>
          </p:nvPr>
        </p:nvSpPr>
        <p:spPr/>
        <p:txBody>
          <a:bodyPr/>
          <a:lstStyle/>
          <a:p>
            <a:r>
              <a:rPr lang="zh-CN" altLang="en-US"/>
              <a:t>1</a:t>
            </a:r>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3" name="页脚占位符 2"/>
          <p:cNvSpPr>
            <a:spLocks noGrp="1"/>
          </p:cNvSpPr>
          <p:nvPr>
            <p:ph type="ftr" sz="quarter" idx="11"/>
          </p:nvPr>
        </p:nvSpPr>
        <p:spPr/>
        <p:txBody>
          <a:bodyPr/>
          <a:lstStyle/>
          <a:p>
            <a:r>
              <a:rPr lang="zh-CN" altLang="en-US"/>
              <a:t>1</a:t>
            </a:r>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65"/>
            </a:lvl2pPr>
            <a:lvl3pPr marL="914400" indent="0">
              <a:buNone/>
              <a:defRPr sz="1600"/>
            </a:lvl3pPr>
            <a:lvl4pPr marL="1371600" indent="0">
              <a:buNone/>
              <a:defRPr sz="1465"/>
            </a:lvl4pPr>
            <a:lvl5pPr marL="1828800" indent="0">
              <a:buNone/>
              <a:defRPr sz="1465"/>
            </a:lvl5pPr>
            <a:lvl6pPr marL="2286000" indent="0">
              <a:buNone/>
              <a:defRPr sz="1465"/>
            </a:lvl6pPr>
            <a:lvl7pPr marL="2743200" indent="0">
              <a:buNone/>
              <a:defRPr sz="1465"/>
            </a:lvl7pPr>
            <a:lvl8pPr marL="3200400" indent="0">
              <a:buNone/>
              <a:defRPr sz="1465"/>
            </a:lvl8pPr>
            <a:lvl9pPr marL="3657600" indent="0">
              <a:buNone/>
              <a:defRPr sz="146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6" name="页脚占位符 5"/>
          <p:cNvSpPr>
            <a:spLocks noGrp="1"/>
          </p:cNvSpPr>
          <p:nvPr>
            <p:ph type="ftr" sz="quarter" idx="11"/>
          </p:nvPr>
        </p:nvSpPr>
        <p:spPr/>
        <p:txBody>
          <a:bodyPr/>
          <a:lstStyle/>
          <a:p>
            <a:r>
              <a:rPr lang="zh-CN" altLang="en-US"/>
              <a:t>1</a:t>
            </a:r>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5" name="页脚占位符 4"/>
          <p:cNvSpPr>
            <a:spLocks noGrp="1"/>
          </p:cNvSpPr>
          <p:nvPr>
            <p:ph type="ftr" sz="quarter" idx="11"/>
          </p:nvPr>
        </p:nvSpPr>
        <p:spPr/>
        <p:txBody>
          <a:bodyPr/>
          <a:lstStyle/>
          <a:p>
            <a:r>
              <a:rPr lang="zh-CN" altLang="en-US"/>
              <a:t>1</a:t>
            </a:r>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1">
              <a:rPr lang="zh-CN" altLang="en-US" smtClean="0"/>
              <a:t>2025/9/11</a:t>
            </a:fld>
            <a:endParaRPr lang="zh-CN" altLang="en-US"/>
          </a:p>
        </p:txBody>
      </p:sp>
      <p:sp>
        <p:nvSpPr>
          <p:cNvPr id="4" name="页脚占位符 3"/>
          <p:cNvSpPr>
            <a:spLocks noGrp="1"/>
          </p:cNvSpPr>
          <p:nvPr>
            <p:ph type="ftr" sz="quarter" idx="11"/>
          </p:nvPr>
        </p:nvSpPr>
        <p:spPr/>
        <p:txBody>
          <a:bodyPr/>
          <a:lstStyle/>
          <a:p>
            <a:r>
              <a:rPr lang="zh-CN" altLang="en-US"/>
              <a:t>1</a:t>
            </a:r>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F8FAFB"/>
        </a:solidFill>
        <a:effectLst/>
      </p:bgPr>
    </p:bg>
    <p:spTree>
      <p:nvGrpSpPr>
        <p:cNvPr id="1" name=""/>
        <p:cNvGrpSpPr/>
        <p:nvPr/>
      </p:nvGrpSpPr>
      <p:grpSpPr>
        <a:xfrm>
          <a:off x="0" y="0"/>
          <a:ext cx="0" cy="0"/>
          <a:chOff x="0" y="0"/>
          <a:chExt cx="0" cy="0"/>
        </a:xfrm>
      </p:grpSpPr>
      <p:cxnSp>
        <p:nvCxnSpPr>
          <p:cNvPr id="6" name="直接连接符 5"/>
          <p:cNvCxnSpPr/>
          <p:nvPr userDrawn="1"/>
        </p:nvCxnSpPr>
        <p:spPr>
          <a:xfrm>
            <a:off x="1129593" y="1169974"/>
            <a:ext cx="10731976" cy="0"/>
          </a:xfrm>
          <a:prstGeom prst="line">
            <a:avLst/>
          </a:prstGeom>
          <a:ln w="12700">
            <a:solidFill>
              <a:srgbClr val="39428A"/>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11710922" y="977900"/>
            <a:ext cx="150647" cy="150647"/>
          </a:xfrm>
          <a:prstGeom prst="rect">
            <a:avLst/>
          </a:prstGeom>
          <a:solidFill>
            <a:srgbClr val="3A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86755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1">
              <a:rPr lang="zh-CN" altLang="en-US" sz="1800" smtClean="0">
                <a:solidFill>
                  <a:prstClr val="black"/>
                </a:solidFill>
              </a:rPr>
              <a:t>2025/9/11</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r>
              <a:rPr lang="zh-CN" altLang="en-US" sz="1800">
                <a:solidFill>
                  <a:prstClr val="black"/>
                </a:solidFill>
              </a:rPr>
              <a:t>1</a:t>
            </a: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1">
              <a:rPr lang="zh-CN" altLang="en-US" sz="1800" smtClean="0">
                <a:solidFill>
                  <a:prstClr val="black"/>
                </a:solidFill>
              </a:rPr>
              <a:t>2025/9/11</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r>
              <a:rPr lang="zh-CN" altLang="en-US" sz="1800">
                <a:solidFill>
                  <a:prstClr val="black"/>
                </a:solidFill>
              </a:rPr>
              <a:t>1</a:t>
            </a: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hf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latin typeface="汉仪旗黑-55简" panose="00020600040101010101" charset="-128"/>
                <a:ea typeface="汉仪旗黑-55简" panose="00020600040101010101" charset="-128"/>
                <a:cs typeface="汉仪旗黑-55简" panose="00020600040101010101" charset="-128"/>
              </a:defRPr>
            </a:lvl1pPr>
          </a:lstStyle>
          <a:p>
            <a:fld id="{82F288E0-7875-42C4-84C8-98DBBD3BF4D2}" type="datetime1">
              <a:rPr lang="zh-CN" altLang="en-US" smtClean="0"/>
              <a:t>2025/9/11</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latin typeface="汉仪旗黑-55简" panose="00020600040101010101" charset="-128"/>
                <a:ea typeface="汉仪旗黑-55简" panose="00020600040101010101" charset="-128"/>
                <a:cs typeface="汉仪旗黑-55简" panose="00020600040101010101" charset="-128"/>
              </a:defRPr>
            </a:lvl1pPr>
          </a:lstStyle>
          <a:p>
            <a:r>
              <a:rPr lang="zh-CN" altLang="en-US"/>
              <a:t>1</a:t>
            </a: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latin typeface="汉仪旗黑-55简" panose="00020600040101010101" charset="-128"/>
                <a:ea typeface="汉仪旗黑-55简" panose="00020600040101010101" charset="-128"/>
                <a:cs typeface="汉仪旗黑-55简" panose="00020600040101010101" charset="-128"/>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7" r:id="rId95"/>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汉仪旗黑-55简" panose="00020600040101010101" charset="-128"/>
          <a:ea typeface="汉仪旗黑-55简" panose="00020600040101010101" charset="-128"/>
          <a:cs typeface="汉仪旗黑-55简" panose="00020600040101010101"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汉仪旗黑-55简" panose="00020600040101010101" charset="-128"/>
          <a:ea typeface="汉仪旗黑-55简" panose="00020600040101010101" charset="-128"/>
          <a:cs typeface="汉仪旗黑-55简" panose="00020600040101010101" charset="-12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汉仪旗黑-55简" panose="00020600040101010101" charset="-128"/>
          <a:ea typeface="汉仪旗黑-55简" panose="00020600040101010101" charset="-128"/>
          <a:cs typeface="汉仪旗黑-55简" panose="00020600040101010101" charset="-12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汉仪旗黑-55简" panose="00020600040101010101" charset="-128"/>
          <a:ea typeface="汉仪旗黑-55简" panose="00020600040101010101" charset="-128"/>
          <a:cs typeface="汉仪旗黑-55简" panose="00020600040101010101" charset="-128"/>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汉仪旗黑-55简" panose="00020600040101010101" charset="-128"/>
          <a:ea typeface="汉仪旗黑-55简" panose="00020600040101010101" charset="-128"/>
          <a:cs typeface="汉仪旗黑-55简" panose="00020600040101010101" charset="-128"/>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汉仪旗黑-55简" panose="00020600040101010101" charset="-128"/>
          <a:ea typeface="汉仪旗黑-55简" panose="00020600040101010101" charset="-128"/>
          <a:cs typeface="汉仪旗黑-55简" panose="00020600040101010101"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zh-CN"/>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0.png"/><Relationship Id="rId7" Type="http://schemas.openxmlformats.org/officeDocument/2006/relationships/image" Target="../media/image37.png"/><Relationship Id="rId2" Type="http://schemas.openxmlformats.org/officeDocument/2006/relationships/image" Target="../media/image43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60.png"/><Relationship Id="rId4" Type="http://schemas.openxmlformats.org/officeDocument/2006/relationships/image" Target="../media/image35.emf"/></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810.png"/><Relationship Id="rId13" Type="http://schemas.openxmlformats.org/officeDocument/2006/relationships/image" Target="../media/image67.sv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6.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820.png"/><Relationship Id="rId5" Type="http://schemas.openxmlformats.org/officeDocument/2006/relationships/image" Target="../media/image62.png"/><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71.png"/><Relationship Id="rId10" Type="http://schemas.openxmlformats.org/officeDocument/2006/relationships/image" Target="../media/image63.jpeg"/><Relationship Id="rId4" Type="http://schemas.openxmlformats.org/officeDocument/2006/relationships/image" Target="../media/image70.png"/><Relationship Id="rId9"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image" Target="../media/image75.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image" Target="../media/image950.png"/><Relationship Id="rId2" Type="http://schemas.openxmlformats.org/officeDocument/2006/relationships/tags" Target="../tags/tag23.xml"/><Relationship Id="rId16" Type="http://schemas.openxmlformats.org/officeDocument/2006/relationships/image" Target="../media/image940.png"/><Relationship Id="rId20" Type="http://schemas.openxmlformats.org/officeDocument/2006/relationships/image" Target="../media/image76.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image" Target="../media/image74.png"/><Relationship Id="rId10" Type="http://schemas.openxmlformats.org/officeDocument/2006/relationships/tags" Target="../tags/tag31.xml"/><Relationship Id="rId19" Type="http://schemas.openxmlformats.org/officeDocument/2006/relationships/image" Target="../media/image7.jpe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jpeg"/><Relationship Id="rId10" Type="http://schemas.openxmlformats.org/officeDocument/2006/relationships/image" Target="../media/image81.png"/><Relationship Id="rId4" Type="http://schemas.openxmlformats.org/officeDocument/2006/relationships/image" Target="../media/image980.png"/><Relationship Id="rId9"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80.png"/><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7" Type="http://schemas.openxmlformats.org/officeDocument/2006/relationships/image" Target="../media/image94.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120.png"/></Relationships>
</file>

<file path=ppt/slides/_rels/slide26.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6.png"/><Relationship Id="rId7" Type="http://schemas.openxmlformats.org/officeDocument/2006/relationships/image" Target="../media/image89.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126.png"/></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1.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30.png"/><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3.png"/><Relationship Id="rId7" Type="http://schemas.openxmlformats.org/officeDocument/2006/relationships/image" Target="../media/image106.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108.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5.xml"/><Relationship Id="rId4" Type="http://schemas.openxmlformats.org/officeDocument/2006/relationships/image" Target="../media/image1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850.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7.jpeg"/><Relationship Id="rId4" Type="http://schemas.openxmlformats.org/officeDocument/2006/relationships/image" Target="../media/image110.png"/><Relationship Id="rId9" Type="http://schemas.openxmlformats.org/officeDocument/2006/relationships/image" Target="../media/image115.png"/></Relationships>
</file>

<file path=ppt/slides/_rels/slide34.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7.jpe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8" Type="http://schemas.openxmlformats.org/officeDocument/2006/relationships/image" Target="../media/image1050.png"/><Relationship Id="rId3" Type="http://schemas.openxmlformats.org/officeDocument/2006/relationships/image" Target="../media/image1010.png"/><Relationship Id="rId7" Type="http://schemas.openxmlformats.org/officeDocument/2006/relationships/image" Target="../media/image124.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34.png"/><Relationship Id="rId4" Type="http://schemas.openxmlformats.org/officeDocument/2006/relationships/image" Target="../media/image133.png"/></Relationships>
</file>

<file path=ppt/slides/_rels/slide3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5.png"/><Relationship Id="rId18" Type="http://schemas.openxmlformats.org/officeDocument/2006/relationships/image" Target="../media/image10.emf"/><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4.svg"/><Relationship Id="rId17" Type="http://schemas.openxmlformats.org/officeDocument/2006/relationships/image" Target="../media/image9.emf"/><Relationship Id="rId2" Type="http://schemas.openxmlformats.org/officeDocument/2006/relationships/tags" Target="../tags/tag15.xml"/><Relationship Id="rId16" Type="http://schemas.openxmlformats.org/officeDocument/2006/relationships/image" Target="../media/image8.emf"/><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3.png"/><Relationship Id="rId5" Type="http://schemas.openxmlformats.org/officeDocument/2006/relationships/tags" Target="../tags/tag18.xml"/><Relationship Id="rId15" Type="http://schemas.openxmlformats.org/officeDocument/2006/relationships/image" Target="../media/image7.jpeg"/><Relationship Id="rId10" Type="http://schemas.openxmlformats.org/officeDocument/2006/relationships/notesSlide" Target="../notesSlides/notesSlide4.xml"/><Relationship Id="rId19" Type="http://schemas.openxmlformats.org/officeDocument/2006/relationships/image" Target="../media/image11.emf"/><Relationship Id="rId4" Type="http://schemas.openxmlformats.org/officeDocument/2006/relationships/tags" Target="../tags/tag17.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41.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57.png"/></Relationships>
</file>

<file path=ppt/slides/_rels/slide42.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7.jpe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7.jpe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6.png"/><Relationship Id="rId5" Type="http://schemas.openxmlformats.org/officeDocument/2006/relationships/image" Target="../media/image4.sv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组合 9"/>
          <p:cNvGrpSpPr/>
          <p:nvPr/>
        </p:nvGrpSpPr>
        <p:grpSpPr>
          <a:xfrm>
            <a:off x="573139" y="535460"/>
            <a:ext cx="11045723" cy="5787081"/>
            <a:chOff x="429854" y="401595"/>
            <a:chExt cx="8284292" cy="4340311"/>
          </a:xfrm>
        </p:grpSpPr>
        <p:sp>
          <p:nvSpPr>
            <p:cNvPr id="7" name="任意多边形 6"/>
            <p:cNvSpPr/>
            <p:nvPr/>
          </p:nvSpPr>
          <p:spPr>
            <a:xfrm>
              <a:off x="429854" y="401595"/>
              <a:ext cx="8284292" cy="4340311"/>
            </a:xfrm>
            <a:custGeom>
              <a:avLst/>
              <a:gdLst>
                <a:gd name="connsiteX0" fmla="*/ 543697 w 8180173"/>
                <a:gd name="connsiteY0" fmla="*/ 12357 h 4053016"/>
                <a:gd name="connsiteX1" fmla="*/ 24714 w 8180173"/>
                <a:gd name="connsiteY1" fmla="*/ 679622 h 4053016"/>
                <a:gd name="connsiteX2" fmla="*/ 0 w 8180173"/>
                <a:gd name="connsiteY2" fmla="*/ 3336324 h 4053016"/>
                <a:gd name="connsiteX3" fmla="*/ 543697 w 8180173"/>
                <a:gd name="connsiteY3" fmla="*/ 4053016 h 4053016"/>
                <a:gd name="connsiteX4" fmla="*/ 7624119 w 8180173"/>
                <a:gd name="connsiteY4" fmla="*/ 4028303 h 4053016"/>
                <a:gd name="connsiteX5" fmla="*/ 8180173 w 8180173"/>
                <a:gd name="connsiteY5" fmla="*/ 3336324 h 4053016"/>
                <a:gd name="connsiteX6" fmla="*/ 8167816 w 8180173"/>
                <a:gd name="connsiteY6" fmla="*/ 667265 h 4053016"/>
                <a:gd name="connsiteX7" fmla="*/ 7648832 w 8180173"/>
                <a:gd name="connsiteY7" fmla="*/ 0 h 4053016"/>
                <a:gd name="connsiteX8" fmla="*/ 543697 w 8180173"/>
                <a:gd name="connsiteY8" fmla="*/ 12357 h 405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173" h="4053016">
                  <a:moveTo>
                    <a:pt x="543697" y="12357"/>
                  </a:moveTo>
                  <a:lnTo>
                    <a:pt x="24714" y="679622"/>
                  </a:lnTo>
                  <a:lnTo>
                    <a:pt x="0" y="3336324"/>
                  </a:lnTo>
                  <a:lnTo>
                    <a:pt x="543697" y="4053016"/>
                  </a:lnTo>
                  <a:lnTo>
                    <a:pt x="7624119" y="4028303"/>
                  </a:lnTo>
                  <a:lnTo>
                    <a:pt x="8180173" y="3336324"/>
                  </a:lnTo>
                  <a:lnTo>
                    <a:pt x="8167816" y="667265"/>
                  </a:lnTo>
                  <a:lnTo>
                    <a:pt x="7648832" y="0"/>
                  </a:lnTo>
                  <a:lnTo>
                    <a:pt x="543697" y="12357"/>
                  </a:lnTo>
                  <a:close/>
                </a:path>
              </a:pathLst>
            </a:custGeom>
            <a:noFill/>
            <a:ln w="9525">
              <a:solidFill>
                <a:srgbClr val="414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cs typeface="+mn-ea"/>
                <a:sym typeface="+mn-lt"/>
              </a:endParaRPr>
            </a:p>
          </p:txBody>
        </p:sp>
        <p:sp>
          <p:nvSpPr>
            <p:cNvPr id="8" name="矩形 7"/>
            <p:cNvSpPr/>
            <p:nvPr/>
          </p:nvSpPr>
          <p:spPr>
            <a:xfrm>
              <a:off x="561252" y="526707"/>
              <a:ext cx="8021497" cy="4090086"/>
            </a:xfrm>
            <a:prstGeom prst="rect">
              <a:avLst/>
            </a:prstGeom>
            <a:noFill/>
            <a:ln w="9525">
              <a:solidFill>
                <a:srgbClr val="414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cs typeface="+mn-ea"/>
                <a:sym typeface="+mn-lt"/>
              </a:endParaRPr>
            </a:p>
          </p:txBody>
        </p:sp>
      </p:grpSp>
      <mc:AlternateContent xmlns:mc="http://schemas.openxmlformats.org/markup-compatibility/2006">
        <mc:Choice xmlns:a14="http://schemas.microsoft.com/office/drawing/2010/main" Requires="a14">
          <p:sp>
            <p:nvSpPr>
              <p:cNvPr id="6" name="文本框 5"/>
              <p:cNvSpPr txBox="1"/>
              <p:nvPr/>
            </p:nvSpPr>
            <p:spPr>
              <a:xfrm>
                <a:off x="880745" y="959485"/>
                <a:ext cx="10455910" cy="825500"/>
              </a:xfrm>
              <a:prstGeom prst="rect">
                <a:avLst/>
              </a:prstGeom>
              <a:noFill/>
            </p:spPr>
            <p:txBody>
              <a:bodyPr wrap="square" rtlCol="0">
                <a:noAutofit/>
              </a:bodyPr>
              <a:lstStyle/>
              <a:p>
                <a:pPr algn="ctr"/>
                <a14:m>
                  <m:oMathPara xmlns:m="http://schemas.openxmlformats.org/officeDocument/2006/math">
                    <m:oMathParaPr>
                      <m:jc m:val="centerGroup"/>
                    </m:oMathParaPr>
                    <m:oMath xmlns:m="http://schemas.openxmlformats.org/officeDocument/2006/math">
                      <m:sSub>
                        <m:sSubPr>
                          <m:ctrlPr>
                            <a:rPr lang="en-US" altLang="zh-CN" sz="4000" i="1" smtClean="0">
                              <a:latin typeface="Cambria Math" panose="02040503050406030204" pitchFamily="18" charset="0"/>
                              <a:sym typeface="+mn-ea"/>
                            </a:rPr>
                          </m:ctrlPr>
                        </m:sSubPr>
                        <m:e>
                          <m:r>
                            <a:rPr lang="zh-CN" altLang="en-US" sz="4000" i="1">
                              <a:latin typeface="Cambria Math" panose="02040503050406030204" pitchFamily="18" charset="0"/>
                              <a:sym typeface="+mn-ea"/>
                            </a:rPr>
                            <m:t>𝛬</m:t>
                          </m:r>
                        </m:e>
                        <m:sub>
                          <m:r>
                            <a:rPr lang="zh-CN" altLang="en-US" sz="4000" i="1">
                              <a:latin typeface="Cambria Math" panose="02040503050406030204" pitchFamily="18" charset="0"/>
                              <a:sym typeface="+mn-ea"/>
                            </a:rPr>
                            <m:t>𝑏</m:t>
                          </m:r>
                        </m:sub>
                      </m:sSub>
                      <m:r>
                        <a:rPr lang="zh-CN" altLang="en-US" sz="4000" i="1" smtClean="0">
                          <a:latin typeface="Cambria Math" panose="02040503050406030204" pitchFamily="18" charset="0"/>
                          <a:sym typeface="+mn-ea"/>
                        </a:rPr>
                        <m:t>→</m:t>
                      </m:r>
                      <m:sSub>
                        <m:sSubPr>
                          <m:ctrlPr>
                            <a:rPr lang="en-US" altLang="zh-CN" sz="4000" i="1" smtClean="0">
                              <a:latin typeface="Cambria Math" panose="02040503050406030204" pitchFamily="18" charset="0"/>
                              <a:sym typeface="+mn-ea"/>
                            </a:rPr>
                          </m:ctrlPr>
                        </m:sSubPr>
                        <m:e>
                          <m:r>
                            <a:rPr lang="zh-CN" altLang="en-US" sz="4000" i="1">
                              <a:solidFill>
                                <a:prstClr val="black"/>
                              </a:solidFill>
                              <a:latin typeface="Cambria Math" panose="02040503050406030204" pitchFamily="18" charset="0"/>
                              <a:sym typeface="+mn-ea"/>
                            </a:rPr>
                            <m:t>𝛬</m:t>
                          </m:r>
                        </m:e>
                        <m:sub>
                          <m:r>
                            <a:rPr lang="en-US" altLang="zh-CN" sz="4000" b="0" i="1" smtClean="0">
                              <a:latin typeface="Cambria Math" panose="02040503050406030204" pitchFamily="18" charset="0"/>
                              <a:sym typeface="+mn-ea"/>
                            </a:rPr>
                            <m:t>𝑐</m:t>
                          </m:r>
                        </m:sub>
                      </m:sSub>
                      <m:r>
                        <a:rPr lang="en-US" altLang="zh-CN" sz="4000" b="0" i="1" smtClean="0">
                          <a:latin typeface="Cambria Math" panose="02040503050406030204" pitchFamily="18" charset="0"/>
                          <a:sym typeface="+mn-ea"/>
                        </a:rPr>
                        <m:t> </m:t>
                      </m:r>
                      <m:r>
                        <a:rPr lang="en-US" altLang="zh-CN" sz="4000" b="0" i="1" smtClean="0">
                          <a:latin typeface="Cambria Math" panose="02040503050406030204" pitchFamily="18" charset="0"/>
                          <a:sym typeface="+mn-ea"/>
                        </a:rPr>
                        <m:t>𝑇𝑟𝑎𝑛𝑠𝑖𝑡𝑖𝑜𝑛</m:t>
                      </m:r>
                      <m:r>
                        <a:rPr lang="en-US" altLang="zh-CN" sz="4000" b="0" i="1" smtClean="0">
                          <a:latin typeface="Cambria Math" panose="02040503050406030204" pitchFamily="18" charset="0"/>
                          <a:sym typeface="+mn-ea"/>
                        </a:rPr>
                        <m:t> </m:t>
                      </m:r>
                      <m:r>
                        <a:rPr lang="en-US" altLang="zh-CN" sz="4000" b="0" i="1" smtClean="0">
                          <a:latin typeface="Cambria Math" panose="02040503050406030204" pitchFamily="18" charset="0"/>
                          <a:sym typeface="+mn-ea"/>
                        </a:rPr>
                        <m:t>𝐹𝑜𝑟𝑚</m:t>
                      </m:r>
                      <m:r>
                        <a:rPr lang="en-US" altLang="zh-CN" sz="4000" b="0" i="1" smtClean="0">
                          <a:latin typeface="Cambria Math" panose="02040503050406030204" pitchFamily="18" charset="0"/>
                          <a:sym typeface="+mn-ea"/>
                        </a:rPr>
                        <m:t> </m:t>
                      </m:r>
                      <m:r>
                        <a:rPr lang="en-US" altLang="zh-CN" sz="4000" b="0" i="1" smtClean="0">
                          <a:latin typeface="Cambria Math" panose="02040503050406030204" pitchFamily="18" charset="0"/>
                          <a:sym typeface="+mn-ea"/>
                        </a:rPr>
                        <m:t>𝐹𝑎𝑐𝑡𝑜𝑟</m:t>
                      </m:r>
                      <m:r>
                        <a:rPr lang="en-US" altLang="zh-CN" sz="4000" b="0" i="1" smtClean="0">
                          <a:latin typeface="Cambria Math" panose="02040503050406030204" pitchFamily="18" charset="0"/>
                          <a:sym typeface="+mn-ea"/>
                        </a:rPr>
                        <m:t>  </m:t>
                      </m:r>
                      <m:r>
                        <a:rPr lang="en-US" altLang="zh-CN" sz="4000" b="0" i="1" smtClean="0">
                          <a:latin typeface="Cambria Math" panose="02040503050406030204" pitchFamily="18" charset="0"/>
                          <a:sym typeface="+mn-ea"/>
                        </a:rPr>
                        <m:t>𝑎𝑛𝑑</m:t>
                      </m:r>
                      <m:r>
                        <a:rPr lang="en-US" altLang="zh-CN" sz="4000" b="0" i="1" smtClean="0">
                          <a:latin typeface="Cambria Math" panose="02040503050406030204" pitchFamily="18" charset="0"/>
                          <a:sym typeface="+mn-ea"/>
                        </a:rPr>
                        <m:t> </m:t>
                      </m:r>
                    </m:oMath>
                  </m:oMathPara>
                </a14:m>
                <a:endParaRPr lang="en-US" altLang="zh-CN" sz="4000" b="0" i="1" dirty="0">
                  <a:latin typeface="Cambria Math" panose="02040503050406030204" pitchFamily="18" charset="0"/>
                  <a:sym typeface="+mn-ea"/>
                </a:endParaRPr>
              </a:p>
              <a:p>
                <a:pPr algn="ctr"/>
                <a14:m>
                  <m:oMathPara xmlns:m="http://schemas.openxmlformats.org/officeDocument/2006/math">
                    <m:oMathParaPr>
                      <m:jc m:val="centerGroup"/>
                    </m:oMathParaPr>
                    <m:oMath xmlns:m="http://schemas.openxmlformats.org/officeDocument/2006/math">
                      <m:r>
                        <a:rPr lang="zh-CN" altLang="en-US" sz="4000" i="1">
                          <a:latin typeface="Cambria Math" panose="02040503050406030204" pitchFamily="18" charset="0"/>
                          <a:cs typeface="Cambria Math" panose="02040503050406030204" charset="0"/>
                          <a:sym typeface="+mn-ea"/>
                        </a:rPr>
                        <m:t>𝑆𝑒𝑚𝑖𝑙𝑒𝑝𝑡𝑜𝑛𝑖𝑐</m:t>
                      </m:r>
                      <m:r>
                        <a:rPr lang="zh-CN" altLang="en-US" sz="4000" i="1">
                          <a:latin typeface="Cambria Math" panose="02040503050406030204" pitchFamily="18" charset="0"/>
                          <a:cs typeface="Cambria Math" panose="02040503050406030204" charset="0"/>
                          <a:sym typeface="+mn-ea"/>
                        </a:rPr>
                        <m:t> </m:t>
                      </m:r>
                      <m:r>
                        <a:rPr lang="en-US" altLang="zh-CN" sz="4000" i="1" smtClean="0">
                          <a:latin typeface="Cambria Math" panose="02040503050406030204" pitchFamily="18" charset="0"/>
                          <a:cs typeface="Cambria Math" panose="02040503050406030204" charset="0"/>
                          <a:sym typeface="+mn-ea"/>
                        </a:rPr>
                        <m:t>𝑑𝑒𝑐𝑎𝑦𝑠</m:t>
                      </m:r>
                      <m:r>
                        <a:rPr lang="en-US" altLang="zh-CN" sz="4000" i="1" smtClean="0">
                          <a:latin typeface="Cambria Math" panose="02040503050406030204" pitchFamily="18" charset="0"/>
                          <a:cs typeface="Cambria Math" panose="02040503050406030204" charset="0"/>
                          <a:sym typeface="+mn-ea"/>
                        </a:rPr>
                        <m:t> </m:t>
                      </m:r>
                      <m:r>
                        <a:rPr lang="en-US" altLang="zh-CN" sz="4000" i="1">
                          <a:latin typeface="Cambria Math" panose="02040503050406030204" pitchFamily="18" charset="0"/>
                          <a:cs typeface="Cambria Math" panose="02040503050406030204" charset="0"/>
                          <a:sym typeface="+mn-ea"/>
                        </a:rPr>
                        <m:t>𝑖𝑛</m:t>
                      </m:r>
                      <m:r>
                        <a:rPr lang="en-US" altLang="zh-CN" sz="4000" i="1">
                          <a:latin typeface="Cambria Math" panose="02040503050406030204" pitchFamily="18" charset="0"/>
                          <a:cs typeface="Cambria Math" panose="02040503050406030204" charset="0"/>
                          <a:sym typeface="+mn-ea"/>
                        </a:rPr>
                        <m:t> </m:t>
                      </m:r>
                      <m:r>
                        <a:rPr lang="en-US" altLang="zh-CN" sz="4000" i="1">
                          <a:latin typeface="Cambria Math" panose="02040503050406030204" pitchFamily="18" charset="0"/>
                          <a:cs typeface="Cambria Math" panose="02040503050406030204" charset="0"/>
                          <a:sym typeface="+mn-ea"/>
                        </a:rPr>
                        <m:t>𝑡h𝑒</m:t>
                      </m:r>
                      <m:r>
                        <a:rPr lang="en-US" altLang="zh-CN" sz="4000" i="1">
                          <a:latin typeface="Cambria Math" panose="02040503050406030204" pitchFamily="18" charset="0"/>
                          <a:cs typeface="Cambria Math" panose="02040503050406030204" charset="0"/>
                          <a:sym typeface="+mn-ea"/>
                        </a:rPr>
                        <m:t> </m:t>
                      </m:r>
                      <m:r>
                        <a:rPr lang="en-US" altLang="zh-CN" sz="4000" b="0" i="1" smtClean="0">
                          <a:latin typeface="Cambria Math" panose="02040503050406030204" pitchFamily="18" charset="0"/>
                          <a:cs typeface="Cambria Math" panose="02040503050406030204" charset="0"/>
                          <a:sym typeface="+mn-ea"/>
                        </a:rPr>
                        <m:t>𝑃</m:t>
                      </m:r>
                      <m:r>
                        <a:rPr lang="en-US" altLang="zh-CN" sz="4000" i="1">
                          <a:latin typeface="Cambria Math" panose="02040503050406030204" pitchFamily="18" charset="0"/>
                          <a:cs typeface="Cambria Math" panose="02040503050406030204" charset="0"/>
                          <a:sym typeface="+mn-ea"/>
                        </a:rPr>
                        <m:t>𝑄𝐶𝐷</m:t>
                      </m:r>
                      <m:r>
                        <a:rPr lang="en-US" altLang="zh-CN" sz="4000" i="1">
                          <a:latin typeface="Cambria Math" panose="02040503050406030204" pitchFamily="18" charset="0"/>
                          <a:cs typeface="Cambria Math" panose="02040503050406030204" charset="0"/>
                          <a:sym typeface="+mn-ea"/>
                        </a:rPr>
                        <m:t> </m:t>
                      </m:r>
                      <m:r>
                        <a:rPr lang="en-US" altLang="zh-CN" sz="4000" i="1">
                          <a:latin typeface="Cambria Math" panose="02040503050406030204" pitchFamily="18" charset="0"/>
                          <a:cs typeface="Cambria Math" panose="02040503050406030204" charset="0"/>
                          <a:sym typeface="+mn-ea"/>
                        </a:rPr>
                        <m:t>𝑎𝑝𝑝𝑟𝑜𝑎𝑐h</m:t>
                      </m:r>
                    </m:oMath>
                  </m:oMathPara>
                </a14:m>
                <a:endPar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6" name="文本框 5"/>
              <p:cNvSpPr txBox="1">
                <a:spLocks noRot="1" noChangeAspect="1" noMove="1" noResize="1" noEditPoints="1" noAdjustHandles="1" noChangeArrowheads="1" noChangeShapeType="1" noTextEdit="1"/>
              </p:cNvSpPr>
              <p:nvPr/>
            </p:nvSpPr>
            <p:spPr>
              <a:xfrm>
                <a:off x="880745" y="959485"/>
                <a:ext cx="10455910" cy="825500"/>
              </a:xfrm>
              <a:prstGeom prst="rect">
                <a:avLst/>
              </a:prstGeom>
              <a:blipFill>
                <a:blip r:embed="rId3"/>
                <a:stretch>
                  <a:fillRect b="-51471"/>
                </a:stretch>
              </a:blipFill>
            </p:spPr>
            <p:txBody>
              <a:bodyPr/>
              <a:lstStyle/>
              <a:p>
                <a:r>
                  <a:rPr lang="zh-CN" altLang="en-US">
                    <a:noFill/>
                  </a:rPr>
                  <a:t> </a:t>
                </a:r>
              </a:p>
            </p:txBody>
          </p:sp>
        </mc:Fallback>
      </mc:AlternateContent>
      <p:sp>
        <p:nvSpPr>
          <p:cNvPr id="3" name="圆角矩形 2"/>
          <p:cNvSpPr/>
          <p:nvPr/>
        </p:nvSpPr>
        <p:spPr>
          <a:xfrm>
            <a:off x="4804410" y="3483610"/>
            <a:ext cx="2900045" cy="4826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sym typeface="+mn-lt"/>
              </a:rPr>
              <a:t>汇报人：邹芝田</a:t>
            </a:r>
            <a:endParaRPr lang="zh-CN" altLang="en-US" sz="2400" dirty="0">
              <a:solidFill>
                <a:srgbClr val="414954"/>
              </a:solidFill>
              <a:latin typeface="宋体" panose="02010600030101010101" pitchFamily="2" charset="-122"/>
              <a:ea typeface="宋体" panose="02010600030101010101" pitchFamily="2" charset="-122"/>
              <a:cs typeface="+mn-ea"/>
              <a:sym typeface="+mn-lt"/>
            </a:endParaRPr>
          </a:p>
        </p:txBody>
      </p:sp>
      <p:grpSp>
        <p:nvGrpSpPr>
          <p:cNvPr id="12" name="组合 11"/>
          <p:cNvGrpSpPr/>
          <p:nvPr/>
        </p:nvGrpSpPr>
        <p:grpSpPr>
          <a:xfrm>
            <a:off x="4936953" y="3588726"/>
            <a:ext cx="198097" cy="265004"/>
            <a:chOff x="5823704" y="503688"/>
            <a:chExt cx="198097" cy="265004"/>
          </a:xfrm>
          <a:solidFill>
            <a:srgbClr val="3A4660"/>
          </a:solidFill>
        </p:grpSpPr>
        <p:sp>
          <p:nvSpPr>
            <p:cNvPr id="13" name="Oval 33"/>
            <p:cNvSpPr>
              <a:spLocks noChangeArrowheads="1"/>
            </p:cNvSpPr>
            <p:nvPr/>
          </p:nvSpPr>
          <p:spPr bwMode="auto">
            <a:xfrm>
              <a:off x="5872244" y="503688"/>
              <a:ext cx="101016" cy="107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p>
          </p:txBody>
        </p:sp>
        <p:sp>
          <p:nvSpPr>
            <p:cNvPr id="14" name="Freeform 34"/>
            <p:cNvSpPr/>
            <p:nvPr/>
          </p:nvSpPr>
          <p:spPr bwMode="auto">
            <a:xfrm>
              <a:off x="5823704" y="616511"/>
              <a:ext cx="198097" cy="152181"/>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p>
          </p:txBody>
        </p:sp>
      </p:grpSp>
      <p:sp>
        <p:nvSpPr>
          <p:cNvPr id="4" name="文本框 3"/>
          <p:cNvSpPr txBox="1"/>
          <p:nvPr/>
        </p:nvSpPr>
        <p:spPr>
          <a:xfrm>
            <a:off x="4655820" y="4222115"/>
            <a:ext cx="3302000" cy="461665"/>
          </a:xfrm>
          <a:prstGeom prst="rect">
            <a:avLst/>
          </a:prstGeom>
          <a:noFill/>
        </p:spPr>
        <p:txBody>
          <a:bodyPr wrap="square" rtlCol="0">
            <a:spAutoFit/>
          </a:bodyPr>
          <a:lstStyle/>
          <a:p>
            <a:pPr lvl="0" algn="ctr">
              <a:buClrTx/>
              <a:buSzTx/>
              <a:buFontTx/>
            </a:pPr>
            <a:r>
              <a:rPr lang="zh-CN" altLang="en-US" sz="2400" dirty="0">
                <a:sym typeface="+mn-ea"/>
              </a:rPr>
              <a:t>合作者：李营、周锐</a:t>
            </a:r>
          </a:p>
        </p:txBody>
      </p:sp>
      <p:pic>
        <p:nvPicPr>
          <p:cNvPr id="9" name="图片 8" descr="03-校徽彩色横向中英文右侧合用"/>
          <p:cNvPicPr>
            <a:picLocks noChangeAspect="1"/>
          </p:cNvPicPr>
          <p:nvPr/>
        </p:nvPicPr>
        <p:blipFill>
          <a:blip r:embed="rId4"/>
          <a:srcRect l="520" t="31521" b="33441"/>
          <a:stretch>
            <a:fillRect/>
          </a:stretch>
        </p:blipFill>
        <p:spPr>
          <a:xfrm>
            <a:off x="4135120" y="4938395"/>
            <a:ext cx="4079875" cy="1016000"/>
          </a:xfrm>
          <a:prstGeom prst="rect">
            <a:avLst/>
          </a:prstGeom>
        </p:spPr>
      </p:pic>
      <p:sp>
        <p:nvSpPr>
          <p:cNvPr id="2" name="文本框 1">
            <a:extLst>
              <a:ext uri="{FF2B5EF4-FFF2-40B4-BE49-F238E27FC236}">
                <a16:creationId xmlns:a16="http://schemas.microsoft.com/office/drawing/2014/main" id="{D6506189-970E-71D7-DBED-0C9F5FC70193}"/>
              </a:ext>
            </a:extLst>
          </p:cNvPr>
          <p:cNvSpPr txBox="1"/>
          <p:nvPr/>
        </p:nvSpPr>
        <p:spPr>
          <a:xfrm>
            <a:off x="4381838" y="2541884"/>
            <a:ext cx="4126286" cy="307777"/>
          </a:xfrm>
          <a:prstGeom prst="rect">
            <a:avLst/>
          </a:prstGeom>
          <a:noFill/>
        </p:spPr>
        <p:txBody>
          <a:bodyPr wrap="square" rtlCol="0">
            <a:spAutoFit/>
          </a:bodyPr>
          <a:lstStyle/>
          <a:p>
            <a:r>
              <a:rPr lang="en-US" altLang="zh-CN" dirty="0">
                <a:solidFill>
                  <a:srgbClr val="C00000"/>
                </a:solidFill>
              </a:rPr>
              <a:t>2025.09.12-15,     </a:t>
            </a:r>
            <a:r>
              <a:rPr lang="zh-CN" altLang="en-US" dirty="0">
                <a:solidFill>
                  <a:srgbClr val="C00000"/>
                </a:solidFill>
              </a:rPr>
              <a:t>华中师大， 第二届重味物理论坛</a:t>
            </a:r>
          </a:p>
        </p:txBody>
      </p:sp>
    </p:spTree>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4582960-2551-D285-F2C2-90778A8431BD}"/>
              </a:ext>
            </a:extLst>
          </p:cNvPr>
          <p:cNvSpPr txBox="1"/>
          <p:nvPr/>
        </p:nvSpPr>
        <p:spPr>
          <a:xfrm>
            <a:off x="990391" y="638132"/>
            <a:ext cx="6096000" cy="369332"/>
          </a:xfrm>
          <a:prstGeom prst="rect">
            <a:avLst/>
          </a:prstGeom>
          <a:noFill/>
        </p:spPr>
        <p:txBody>
          <a:bodyPr wrap="square">
            <a:spAutoFit/>
          </a:bodyPr>
          <a:lstStyle/>
          <a:p>
            <a:pPr marL="285750" indent="-285750">
              <a:buFont typeface="Wingdings" panose="05000000000000000000" pitchFamily="2" charset="2"/>
              <a:buChar char="Ø"/>
            </a:pPr>
            <a:r>
              <a:rPr lang="en-US" altLang="zh-CN" sz="1800" dirty="0">
                <a:solidFill>
                  <a:srgbClr val="C00000"/>
                </a:solidFill>
              </a:rPr>
              <a:t>Asymmetry parameters</a:t>
            </a:r>
            <a:endParaRPr lang="zh-CN" altLang="en-US" sz="1800" dirty="0">
              <a:solidFill>
                <a:srgbClr val="C00000"/>
              </a:solidFill>
            </a:endParaRPr>
          </a:p>
        </p:txBody>
      </p:sp>
      <p:pic>
        <p:nvPicPr>
          <p:cNvPr id="5" name="图片 4">
            <a:extLst>
              <a:ext uri="{FF2B5EF4-FFF2-40B4-BE49-F238E27FC236}">
                <a16:creationId xmlns:a16="http://schemas.microsoft.com/office/drawing/2014/main" id="{297EE384-2022-ABF1-78E5-926C34FFFE43}"/>
              </a:ext>
            </a:extLst>
          </p:cNvPr>
          <p:cNvPicPr>
            <a:picLocks noChangeAspect="1"/>
          </p:cNvPicPr>
          <p:nvPr/>
        </p:nvPicPr>
        <p:blipFill>
          <a:blip r:embed="rId2"/>
          <a:stretch>
            <a:fillRect/>
          </a:stretch>
        </p:blipFill>
        <p:spPr>
          <a:xfrm>
            <a:off x="835572" y="1149354"/>
            <a:ext cx="10075479" cy="4461527"/>
          </a:xfrm>
          <a:prstGeom prst="rect">
            <a:avLst/>
          </a:prstGeom>
        </p:spPr>
      </p:pic>
    </p:spTree>
    <p:extLst>
      <p:ext uri="{BB962C8B-B14F-4D97-AF65-F5344CB8AC3E}">
        <p14:creationId xmlns:p14="http://schemas.microsoft.com/office/powerpoint/2010/main" val="385371481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48E7106B-8741-6EEA-1D4E-E5ABEF9A840A}"/>
                  </a:ext>
                </a:extLst>
              </p:cNvPr>
              <p:cNvSpPr txBox="1"/>
              <p:nvPr/>
            </p:nvSpPr>
            <p:spPr>
              <a:xfrm>
                <a:off x="662152" y="662152"/>
                <a:ext cx="8965324" cy="523220"/>
              </a:xfrm>
              <a:prstGeom prst="rect">
                <a:avLst/>
              </a:prstGeom>
              <a:noFill/>
            </p:spPr>
            <p:txBody>
              <a:bodyPr wrap="square" rtlCol="0">
                <a:spAutoFit/>
              </a:bodyPr>
              <a:lstStyle/>
              <a:p>
                <a:r>
                  <a:rPr lang="en-US" altLang="zh-CN" sz="2800" b="1" dirty="0">
                    <a:solidFill>
                      <a:srgbClr val="002060"/>
                    </a:solidFill>
                  </a:rPr>
                  <a:t>Why </a:t>
                </a:r>
                <a14:m>
                  <m:oMath xmlns:m="http://schemas.openxmlformats.org/officeDocument/2006/math">
                    <m:sSub>
                      <m:sSubPr>
                        <m:ctrlPr>
                          <a:rPr lang="en-US" altLang="zh-CN" sz="2800" b="1" i="1" smtClean="0">
                            <a:solidFill>
                              <a:srgbClr val="002060"/>
                            </a:solidFill>
                            <a:latin typeface="Cambria Math" panose="02040503050406030204" pitchFamily="18" charset="0"/>
                          </a:rPr>
                        </m:ctrlPr>
                      </m:sSubPr>
                      <m:e>
                        <m:r>
                          <a:rPr lang="el-GR" altLang="zh-CN" sz="2800" b="1" i="1" smtClean="0">
                            <a:solidFill>
                              <a:srgbClr val="002060"/>
                            </a:solidFill>
                            <a:latin typeface="Cambria Math" panose="02040503050406030204" pitchFamily="18" charset="0"/>
                            <a:ea typeface="Cambria Math" panose="02040503050406030204" pitchFamily="18" charset="0"/>
                          </a:rPr>
                          <m:t>𝜦</m:t>
                        </m:r>
                      </m:e>
                      <m:sub>
                        <m:r>
                          <a:rPr lang="en-US" altLang="zh-CN" sz="2800" b="1" i="1" smtClean="0">
                            <a:solidFill>
                              <a:srgbClr val="002060"/>
                            </a:solidFill>
                            <a:latin typeface="Cambria Math" panose="02040503050406030204" pitchFamily="18" charset="0"/>
                          </a:rPr>
                          <m:t>𝒃</m:t>
                        </m:r>
                      </m:sub>
                    </m:sSub>
                    <m:r>
                      <a:rPr lang="en-US" altLang="zh-CN" sz="2800" b="1" i="1" smtClean="0">
                        <a:solidFill>
                          <a:srgbClr val="002060"/>
                        </a:solidFill>
                        <a:latin typeface="Cambria Math" panose="02040503050406030204" pitchFamily="18" charset="0"/>
                        <a:ea typeface="Cambria Math" panose="02040503050406030204" pitchFamily="18" charset="0"/>
                      </a:rPr>
                      <m:t>→</m:t>
                    </m:r>
                    <m:sSub>
                      <m:sSubPr>
                        <m:ctrlPr>
                          <a:rPr lang="en-US" altLang="zh-CN" sz="2800" b="1" i="1" smtClean="0">
                            <a:solidFill>
                              <a:srgbClr val="002060"/>
                            </a:solidFill>
                            <a:latin typeface="Cambria Math" panose="02040503050406030204" pitchFamily="18" charset="0"/>
                            <a:ea typeface="Cambria Math" panose="02040503050406030204" pitchFamily="18" charset="0"/>
                          </a:rPr>
                        </m:ctrlPr>
                      </m:sSubPr>
                      <m:e>
                        <m:r>
                          <a:rPr lang="el-GR" altLang="zh-CN" sz="2800" b="1" i="1" smtClean="0">
                            <a:solidFill>
                              <a:srgbClr val="002060"/>
                            </a:solidFill>
                            <a:latin typeface="Cambria Math" panose="02040503050406030204" pitchFamily="18" charset="0"/>
                            <a:ea typeface="Cambria Math" panose="02040503050406030204" pitchFamily="18" charset="0"/>
                          </a:rPr>
                          <m:t>𝜦</m:t>
                        </m:r>
                      </m:e>
                      <m:sub>
                        <m:r>
                          <a:rPr lang="en-US" altLang="zh-CN" sz="2800" b="1" i="1" smtClean="0">
                            <a:solidFill>
                              <a:srgbClr val="002060"/>
                            </a:solidFill>
                            <a:latin typeface="Cambria Math" panose="02040503050406030204" pitchFamily="18" charset="0"/>
                            <a:ea typeface="Cambria Math" panose="02040503050406030204" pitchFamily="18" charset="0"/>
                          </a:rPr>
                          <m:t>𝒄</m:t>
                        </m:r>
                      </m:sub>
                    </m:sSub>
                    <m:r>
                      <a:rPr lang="en-US" altLang="zh-CN" sz="2800" b="1" i="0" smtClean="0">
                        <a:solidFill>
                          <a:srgbClr val="002060"/>
                        </a:solidFill>
                        <a:latin typeface="Cambria Math" panose="02040503050406030204" pitchFamily="18" charset="0"/>
                        <a:ea typeface="Cambria Math" panose="02040503050406030204" pitchFamily="18" charset="0"/>
                      </a:rPr>
                      <m:t> </m:t>
                    </m:r>
                    <m:r>
                      <a:rPr lang="en-US" altLang="zh-CN" sz="2800" b="1" i="0" smtClean="0">
                        <a:solidFill>
                          <a:srgbClr val="002060"/>
                        </a:solidFill>
                        <a:latin typeface="Cambria Math" panose="02040503050406030204" pitchFamily="18" charset="0"/>
                        <a:ea typeface="Cambria Math" panose="02040503050406030204" pitchFamily="18" charset="0"/>
                      </a:rPr>
                      <m:t>𝐚𝐧𝐝</m:t>
                    </m:r>
                    <m:sSub>
                      <m:sSubPr>
                        <m:ctrlPr>
                          <a:rPr lang="en-US" altLang="zh-CN" sz="2800" b="1" i="1">
                            <a:solidFill>
                              <a:srgbClr val="002060"/>
                            </a:solidFill>
                            <a:latin typeface="Cambria Math" panose="02040503050406030204" pitchFamily="18" charset="0"/>
                          </a:rPr>
                        </m:ctrlPr>
                      </m:sSubPr>
                      <m:e>
                        <m:r>
                          <a:rPr lang="en-US" altLang="zh-CN" sz="2800" b="1" i="1" smtClean="0">
                            <a:solidFill>
                              <a:srgbClr val="002060"/>
                            </a:solidFill>
                            <a:latin typeface="Cambria Math" panose="02040503050406030204" pitchFamily="18" charset="0"/>
                          </a:rPr>
                          <m:t> </m:t>
                        </m:r>
                        <m:r>
                          <a:rPr lang="zh-CN" altLang="el-GR" sz="2800" b="1" i="1" smtClean="0">
                            <a:solidFill>
                              <a:srgbClr val="002060"/>
                            </a:solidFill>
                            <a:latin typeface="Cambria Math" panose="02040503050406030204" pitchFamily="18" charset="0"/>
                            <a:ea typeface="Cambria Math" panose="02040503050406030204" pitchFamily="18" charset="0"/>
                          </a:rPr>
                          <m:t>𝚵</m:t>
                        </m:r>
                      </m:e>
                      <m:sub>
                        <m:r>
                          <a:rPr lang="en-US" altLang="zh-CN" sz="2800" b="1" i="1">
                            <a:solidFill>
                              <a:srgbClr val="002060"/>
                            </a:solidFill>
                            <a:latin typeface="Cambria Math" panose="02040503050406030204" pitchFamily="18" charset="0"/>
                          </a:rPr>
                          <m:t>𝒃</m:t>
                        </m:r>
                      </m:sub>
                    </m:sSub>
                    <m:r>
                      <a:rPr lang="en-US" altLang="zh-CN" sz="2800" b="1" i="1">
                        <a:solidFill>
                          <a:srgbClr val="002060"/>
                        </a:solidFill>
                        <a:latin typeface="Cambria Math" panose="02040503050406030204" pitchFamily="18" charset="0"/>
                        <a:ea typeface="Cambria Math" panose="02040503050406030204" pitchFamily="18" charset="0"/>
                      </a:rPr>
                      <m:t>→</m:t>
                    </m:r>
                    <m:sSub>
                      <m:sSubPr>
                        <m:ctrlPr>
                          <a:rPr lang="en-US" altLang="zh-CN" sz="2800" b="1" i="1">
                            <a:solidFill>
                              <a:srgbClr val="002060"/>
                            </a:solidFill>
                            <a:latin typeface="Cambria Math" panose="02040503050406030204" pitchFamily="18" charset="0"/>
                            <a:ea typeface="Cambria Math" panose="02040503050406030204" pitchFamily="18" charset="0"/>
                          </a:rPr>
                        </m:ctrlPr>
                      </m:sSubPr>
                      <m:e>
                        <m:r>
                          <a:rPr lang="zh-CN" altLang="el-GR" sz="2800" b="1" i="1" smtClean="0">
                            <a:solidFill>
                              <a:srgbClr val="002060"/>
                            </a:solidFill>
                            <a:latin typeface="Cambria Math" panose="02040503050406030204" pitchFamily="18" charset="0"/>
                            <a:ea typeface="Cambria Math" panose="02040503050406030204" pitchFamily="18" charset="0"/>
                          </a:rPr>
                          <m:t>𝚵</m:t>
                        </m:r>
                      </m:e>
                      <m:sub>
                        <m:r>
                          <a:rPr lang="en-US" altLang="zh-CN" sz="2800" b="1" i="1">
                            <a:solidFill>
                              <a:srgbClr val="002060"/>
                            </a:solidFill>
                            <a:latin typeface="Cambria Math" panose="02040503050406030204" pitchFamily="18" charset="0"/>
                            <a:ea typeface="Cambria Math" panose="02040503050406030204" pitchFamily="18" charset="0"/>
                          </a:rPr>
                          <m:t>𝒄</m:t>
                        </m:r>
                      </m:sub>
                    </m:sSub>
                  </m:oMath>
                </a14:m>
                <a:r>
                  <a:rPr lang="en-US" altLang="zh-CN" sz="2800" b="1" dirty="0">
                    <a:solidFill>
                      <a:srgbClr val="002060"/>
                    </a:solidFill>
                  </a:rPr>
                  <a:t>in PQCD</a:t>
                </a:r>
                <a:endParaRPr lang="zh-CN" altLang="en-US" sz="2800" b="1" dirty="0">
                  <a:solidFill>
                    <a:srgbClr val="002060"/>
                  </a:solidFill>
                </a:endParaRPr>
              </a:p>
            </p:txBody>
          </p:sp>
        </mc:Choice>
        <mc:Fallback xmlns="">
          <p:sp>
            <p:nvSpPr>
              <p:cNvPr id="2" name="文本框 1">
                <a:extLst>
                  <a:ext uri="{FF2B5EF4-FFF2-40B4-BE49-F238E27FC236}">
                    <a16:creationId xmlns:a16="http://schemas.microsoft.com/office/drawing/2014/main" id="{48E7106B-8741-6EEA-1D4E-E5ABEF9A840A}"/>
                  </a:ext>
                </a:extLst>
              </p:cNvPr>
              <p:cNvSpPr txBox="1">
                <a:spLocks noRot="1" noChangeAspect="1" noMove="1" noResize="1" noEditPoints="1" noAdjustHandles="1" noChangeArrowheads="1" noChangeShapeType="1" noTextEdit="1"/>
              </p:cNvSpPr>
              <p:nvPr/>
            </p:nvSpPr>
            <p:spPr>
              <a:xfrm>
                <a:off x="662152" y="662152"/>
                <a:ext cx="8965324" cy="523220"/>
              </a:xfrm>
              <a:prstGeom prst="rect">
                <a:avLst/>
              </a:prstGeom>
              <a:blipFill>
                <a:blip r:embed="rId2"/>
                <a:stretch>
                  <a:fillRect l="-1429" t="-11765" b="-341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AFA58F5-3923-3921-A712-EF41D0BF3FA1}"/>
                  </a:ext>
                </a:extLst>
              </p:cNvPr>
              <p:cNvSpPr txBox="1"/>
              <p:nvPr/>
            </p:nvSpPr>
            <p:spPr>
              <a:xfrm>
                <a:off x="662150" y="2056787"/>
                <a:ext cx="10993822" cy="478593"/>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solidFill>
                      <a:schemeClr val="tx1"/>
                    </a:solidFill>
                  </a:rPr>
                  <a:t>In 2009:     Cai-Dian </a:t>
                </a:r>
                <a:r>
                  <a:rPr lang="en-US" altLang="zh-CN" sz="2400" dirty="0" err="1">
                    <a:solidFill>
                      <a:schemeClr val="tx1"/>
                    </a:solidFill>
                  </a:rPr>
                  <a:t>Lv</a:t>
                </a:r>
                <a:r>
                  <a:rPr lang="en-US" altLang="zh-CN" sz="2400" dirty="0">
                    <a:solidFill>
                      <a:schemeClr val="tx1"/>
                    </a:solidFill>
                  </a:rPr>
                  <a:t>, Yu-Ming Wang, </a:t>
                </a:r>
                <a14:m>
                  <m:oMath xmlns:m="http://schemas.openxmlformats.org/officeDocument/2006/math">
                    <m:r>
                      <a:rPr lang="en-US" altLang="zh-CN" sz="2400" b="0" i="1" smtClean="0">
                        <a:solidFill>
                          <a:schemeClr val="tx1"/>
                        </a:solidFill>
                        <a:latin typeface="Cambria Math" panose="02040503050406030204" pitchFamily="18" charset="0"/>
                      </a:rPr>
                      <m:t> </m:t>
                    </m:r>
                    <m:sSubSup>
                      <m:sSubSupPr>
                        <m:ctrlPr>
                          <a:rPr lang="zh-CN" altLang="en-US" sz="2400" i="1" smtClean="0">
                            <a:solidFill>
                              <a:srgbClr val="836967"/>
                            </a:solidFill>
                            <a:latin typeface="Cambria Math" panose="02040503050406030204" pitchFamily="18" charset="0"/>
                          </a:rPr>
                        </m:ctrlPr>
                      </m:sSubSupPr>
                      <m:e>
                        <m:r>
                          <m:rPr>
                            <m:sty m:val="p"/>
                          </m:rPr>
                          <a:rPr lang="zh-CN" altLang="en-US" sz="2400">
                            <a:latin typeface="Cambria Math" panose="02040503050406030204" pitchFamily="18" charset="0"/>
                          </a:rPr>
                          <m:t>Λ</m:t>
                        </m:r>
                      </m:e>
                      <m:sub>
                        <m:r>
                          <a:rPr lang="zh-CN" altLang="en-US" sz="2400" i="1">
                            <a:latin typeface="Cambria Math" panose="02040503050406030204" pitchFamily="18" charset="0"/>
                          </a:rPr>
                          <m:t>𝑏</m:t>
                        </m:r>
                      </m:sub>
                      <m:sup>
                        <m:r>
                          <a:rPr lang="zh-CN" altLang="en-US" sz="2400" i="0">
                            <a:latin typeface="Cambria Math" panose="02040503050406030204" pitchFamily="18" charset="0"/>
                          </a:rPr>
                          <m:t>0</m:t>
                        </m:r>
                      </m:sup>
                    </m:sSubSup>
                    <m:r>
                      <a:rPr lang="zh-CN" altLang="en-US" sz="2400" i="0">
                        <a:latin typeface="Cambria Math" panose="02040503050406030204" pitchFamily="18" charset="0"/>
                      </a:rPr>
                      <m:t>→</m:t>
                    </m:r>
                    <m:r>
                      <a:rPr lang="zh-CN" altLang="en-US" sz="2400" i="1">
                        <a:latin typeface="Cambria Math" panose="02040503050406030204" pitchFamily="18" charset="0"/>
                      </a:rPr>
                      <m:t>𝑝</m:t>
                    </m:r>
                    <m:r>
                      <a:rPr lang="zh-CN" altLang="en-US" sz="2400" i="1">
                        <a:latin typeface="Cambria Math" panose="02040503050406030204" pitchFamily="18" charset="0"/>
                      </a:rPr>
                      <m:t>𝜋</m:t>
                    </m:r>
                    <m:r>
                      <a:rPr lang="zh-CN" altLang="en-US" sz="2400" i="0">
                        <a:latin typeface="Cambria Math" panose="02040503050406030204" pitchFamily="18" charset="0"/>
                      </a:rPr>
                      <m:t>,</m:t>
                    </m:r>
                    <m:r>
                      <a:rPr lang="zh-CN" altLang="en-US" sz="2400" i="1">
                        <a:latin typeface="Cambria Math" panose="02040503050406030204" pitchFamily="18" charset="0"/>
                      </a:rPr>
                      <m:t>𝑝𝐾</m:t>
                    </m:r>
                  </m:oMath>
                </a14:m>
                <a:r>
                  <a:rPr lang="zh-CN" altLang="en-US" sz="2400" dirty="0"/>
                  <a:t>      </a:t>
                </a:r>
                <a:r>
                  <a:rPr lang="en-US" altLang="zh-CN" dirty="0"/>
                  <a:t>[</a:t>
                </a:r>
                <a:r>
                  <a:rPr lang="en-US" altLang="zh-CN" dirty="0">
                    <a:solidFill>
                      <a:srgbClr val="FF0000"/>
                    </a:solidFill>
                  </a:rPr>
                  <a:t>Phys. Rev. D 80 (2009) 034011</a:t>
                </a:r>
                <a:r>
                  <a:rPr lang="en-US" altLang="zh-CN" dirty="0"/>
                  <a:t>]</a:t>
                </a:r>
                <a:endParaRPr lang="zh-CN" altLang="en-US" dirty="0"/>
              </a:p>
            </p:txBody>
          </p:sp>
        </mc:Choice>
        <mc:Fallback xmlns="">
          <p:sp>
            <p:nvSpPr>
              <p:cNvPr id="5" name="文本框 4">
                <a:extLst>
                  <a:ext uri="{FF2B5EF4-FFF2-40B4-BE49-F238E27FC236}">
                    <a16:creationId xmlns:a16="http://schemas.microsoft.com/office/drawing/2014/main" id="{0AFA58F5-3923-3921-A712-EF41D0BF3FA1}"/>
                  </a:ext>
                </a:extLst>
              </p:cNvPr>
              <p:cNvSpPr txBox="1">
                <a:spLocks noRot="1" noChangeAspect="1" noMove="1" noResize="1" noEditPoints="1" noAdjustHandles="1" noChangeArrowheads="1" noChangeShapeType="1" noTextEdit="1"/>
              </p:cNvSpPr>
              <p:nvPr/>
            </p:nvSpPr>
            <p:spPr>
              <a:xfrm>
                <a:off x="662150" y="2056787"/>
                <a:ext cx="10993822" cy="478593"/>
              </a:xfrm>
              <a:prstGeom prst="rect">
                <a:avLst/>
              </a:prstGeom>
              <a:blipFill>
                <a:blip r:embed="rId3"/>
                <a:stretch>
                  <a:fillRect l="-776" t="-6329" b="-27848"/>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C7E30F70-F575-959E-0E45-97CC19DB7356}"/>
              </a:ext>
            </a:extLst>
          </p:cNvPr>
          <p:cNvSpPr txBox="1"/>
          <p:nvPr/>
        </p:nvSpPr>
        <p:spPr>
          <a:xfrm>
            <a:off x="1216569" y="2548399"/>
            <a:ext cx="9995339" cy="646331"/>
          </a:xfrm>
          <a:prstGeom prst="rect">
            <a:avLst/>
          </a:prstGeom>
          <a:noFill/>
        </p:spPr>
        <p:txBody>
          <a:bodyPr wrap="square">
            <a:spAutoFit/>
          </a:bodyPr>
          <a:lstStyle/>
          <a:p>
            <a:r>
              <a:rPr lang="en-US" altLang="zh-CN" sz="1800" dirty="0"/>
              <a:t>the form factors are two orders of magnitude smaller than Lattice QCD/experiments, considering only the leading twist of LCDAs of baryons.</a:t>
            </a:r>
            <a:endParaRPr lang="zh-CN" altLang="en-US" sz="1800" dirty="0"/>
          </a:p>
        </p:txBody>
      </p:sp>
      <p:sp>
        <p:nvSpPr>
          <p:cNvPr id="13" name="文本框 12">
            <a:extLst>
              <a:ext uri="{FF2B5EF4-FFF2-40B4-BE49-F238E27FC236}">
                <a16:creationId xmlns:a16="http://schemas.microsoft.com/office/drawing/2014/main" id="{5F443EC5-A861-80C5-0B4E-BB5C3B47B470}"/>
              </a:ext>
            </a:extLst>
          </p:cNvPr>
          <p:cNvSpPr txBox="1"/>
          <p:nvPr/>
        </p:nvSpPr>
        <p:spPr>
          <a:xfrm>
            <a:off x="677917" y="3172736"/>
            <a:ext cx="10836165" cy="830997"/>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t>In 2022, when consider contributions of high-twist LCDAs, they are consistent with </a:t>
            </a:r>
            <a:r>
              <a:rPr lang="en-US" altLang="zh-CN" sz="2400" dirty="0" err="1"/>
              <a:t>LatticeQCD</a:t>
            </a:r>
            <a:r>
              <a:rPr lang="en-US" altLang="zh-CN" sz="2400" dirty="0"/>
              <a:t>.   [</a:t>
            </a:r>
            <a:r>
              <a:rPr lang="en-US" altLang="zh-CN" sz="2400" dirty="0" err="1"/>
              <a:t>Y.Li</a:t>
            </a:r>
            <a:r>
              <a:rPr lang="en-US" altLang="zh-CN" sz="2400" dirty="0"/>
              <a:t>, </a:t>
            </a:r>
            <a:r>
              <a:rPr lang="en-US" altLang="zh-CN" sz="2400" dirty="0" err="1"/>
              <a:t>Y.L.Shen</a:t>
            </a:r>
            <a:r>
              <a:rPr lang="en-US" altLang="zh-CN" sz="2400" dirty="0"/>
              <a:t>, FSY,] </a:t>
            </a:r>
            <a:endParaRPr lang="zh-CN" altLang="en-US" sz="2400" dirty="0"/>
          </a:p>
        </p:txBody>
      </p:sp>
      <p:pic>
        <p:nvPicPr>
          <p:cNvPr id="15" name="图片 14">
            <a:extLst>
              <a:ext uri="{FF2B5EF4-FFF2-40B4-BE49-F238E27FC236}">
                <a16:creationId xmlns:a16="http://schemas.microsoft.com/office/drawing/2014/main" id="{BB69C3B8-05C5-1D86-5CC4-D6377E99B84B}"/>
              </a:ext>
            </a:extLst>
          </p:cNvPr>
          <p:cNvPicPr>
            <a:picLocks noChangeAspect="1"/>
          </p:cNvPicPr>
          <p:nvPr/>
        </p:nvPicPr>
        <p:blipFill>
          <a:blip r:embed="rId4"/>
          <a:stretch>
            <a:fillRect/>
          </a:stretch>
        </p:blipFill>
        <p:spPr>
          <a:xfrm>
            <a:off x="2577846" y="3588234"/>
            <a:ext cx="7036305" cy="1076435"/>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0FDBDC87-79A2-4E4A-9F6E-7C729A63FAE0}"/>
                  </a:ext>
                </a:extLst>
              </p:cNvPr>
              <p:cNvSpPr txBox="1"/>
              <p:nvPr/>
            </p:nvSpPr>
            <p:spPr>
              <a:xfrm>
                <a:off x="662149" y="1502979"/>
                <a:ext cx="11104181" cy="677108"/>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t>In 2000, </a:t>
                </a:r>
                <a:r>
                  <a:rPr lang="en-US" altLang="zh-CN" sz="2400" dirty="0" err="1"/>
                  <a:t>H.n</a:t>
                </a:r>
                <a:r>
                  <a:rPr lang="en-US" altLang="zh-CN" sz="2400" dirty="0"/>
                  <a:t>. Li   “</a:t>
                </a:r>
                <a:r>
                  <a:rPr lang="en-US" altLang="zh-CN" sz="2400" i="1" dirty="0"/>
                  <a:t>Applicability of Perturbative QCD to </a:t>
                </a:r>
                <a14:m>
                  <m:oMath xmlns:m="http://schemas.openxmlformats.org/officeDocument/2006/math">
                    <m:sSub>
                      <m:sSubPr>
                        <m:ctrlPr>
                          <a:rPr lang="en-US" altLang="zh-CN" sz="2400" i="1" smtClean="0">
                            <a:latin typeface="Cambria Math" panose="02040503050406030204" pitchFamily="18" charset="0"/>
                          </a:rPr>
                        </m:ctrlPr>
                      </m:sSubPr>
                      <m:e>
                        <m:r>
                          <a:rPr lang="el-GR" altLang="zh-CN" sz="2400" i="1" smtClean="0">
                            <a:latin typeface="Cambria Math" panose="02040503050406030204" pitchFamily="18" charset="0"/>
                            <a:ea typeface="Cambria Math" panose="02040503050406030204" pitchFamily="18" charset="0"/>
                          </a:rPr>
                          <m:t>𝛬</m:t>
                        </m:r>
                      </m:e>
                      <m:sub>
                        <m:r>
                          <a:rPr lang="en-US" altLang="zh-CN" sz="2400" b="0" i="1" smtClean="0">
                            <a:latin typeface="Cambria Math" panose="02040503050406030204" pitchFamily="18" charset="0"/>
                          </a:rPr>
                          <m:t>𝑏</m:t>
                        </m:r>
                      </m:sub>
                    </m:sSub>
                    <m:r>
                      <a:rPr lang="en-US" altLang="zh-CN" sz="2400" i="1" smtClean="0">
                        <a:latin typeface="Cambria Math" panose="02040503050406030204" pitchFamily="18" charset="0"/>
                        <a:ea typeface="Cambria Math" panose="02040503050406030204" pitchFamily="18" charset="0"/>
                      </a:rPr>
                      <m:t>→</m:t>
                    </m:r>
                    <m:sSub>
                      <m:sSubPr>
                        <m:ctrlPr>
                          <a:rPr lang="en-US" altLang="zh-CN" sz="2400" i="1" smtClean="0">
                            <a:latin typeface="Cambria Math" panose="02040503050406030204" pitchFamily="18" charset="0"/>
                            <a:ea typeface="Cambria Math" panose="02040503050406030204" pitchFamily="18" charset="0"/>
                          </a:rPr>
                        </m:ctrlPr>
                      </m:sSubPr>
                      <m:e>
                        <m:r>
                          <a:rPr lang="el-GR" altLang="zh-CN" sz="2400" i="1" smtClean="0">
                            <a:latin typeface="Cambria Math" panose="02040503050406030204" pitchFamily="18" charset="0"/>
                            <a:ea typeface="Cambria Math" panose="02040503050406030204" pitchFamily="18" charset="0"/>
                          </a:rPr>
                          <m:t>𝛬</m:t>
                        </m:r>
                      </m:e>
                      <m:sub>
                        <m:r>
                          <a:rPr lang="en-US" altLang="zh-CN" sz="2400" b="0" i="1" smtClean="0">
                            <a:latin typeface="Cambria Math" panose="02040503050406030204" pitchFamily="18" charset="0"/>
                            <a:ea typeface="Cambria Math" panose="02040503050406030204" pitchFamily="18" charset="0"/>
                          </a:rPr>
                          <m:t>𝑐</m:t>
                        </m:r>
                      </m:sub>
                    </m:sSub>
                  </m:oMath>
                </a14:m>
                <a:r>
                  <a:rPr lang="en-US" altLang="zh-CN" sz="2400" i="1" dirty="0"/>
                  <a:t> decay”   </a:t>
                </a:r>
                <a:r>
                  <a:rPr lang="en-US" altLang="zh-CN" i="1" dirty="0"/>
                  <a:t>    </a:t>
                </a:r>
                <a:r>
                  <a:rPr lang="en-US" altLang="zh-CN" dirty="0"/>
                  <a:t>[</a:t>
                </a:r>
                <a:r>
                  <a:rPr lang="en-US" altLang="zh-CN" dirty="0" err="1">
                    <a:solidFill>
                      <a:srgbClr val="FF0000"/>
                    </a:solidFill>
                  </a:rPr>
                  <a:t>Phy</a:t>
                </a:r>
                <a:r>
                  <a:rPr lang="en-US" altLang="zh-CN" dirty="0">
                    <a:solidFill>
                      <a:srgbClr val="FF0000"/>
                    </a:solidFill>
                  </a:rPr>
                  <a:t>. Rev. D 61,114002(2000)</a:t>
                </a:r>
                <a:r>
                  <a:rPr lang="en-US" altLang="zh-CN" dirty="0"/>
                  <a:t>]  </a:t>
                </a:r>
              </a:p>
            </p:txBody>
          </p:sp>
        </mc:Choice>
        <mc:Fallback xmlns="">
          <p:sp>
            <p:nvSpPr>
              <p:cNvPr id="16" name="文本框 15">
                <a:extLst>
                  <a:ext uri="{FF2B5EF4-FFF2-40B4-BE49-F238E27FC236}">
                    <a16:creationId xmlns:a16="http://schemas.microsoft.com/office/drawing/2014/main" id="{0FDBDC87-79A2-4E4A-9F6E-7C729A63FAE0}"/>
                  </a:ext>
                </a:extLst>
              </p:cNvPr>
              <p:cNvSpPr txBox="1">
                <a:spLocks noRot="1" noChangeAspect="1" noMove="1" noResize="1" noEditPoints="1" noAdjustHandles="1" noChangeArrowheads="1" noChangeShapeType="1" noTextEdit="1"/>
              </p:cNvSpPr>
              <p:nvPr/>
            </p:nvSpPr>
            <p:spPr>
              <a:xfrm>
                <a:off x="662149" y="1502979"/>
                <a:ext cx="11104181" cy="677108"/>
              </a:xfrm>
              <a:prstGeom prst="rect">
                <a:avLst/>
              </a:prstGeom>
              <a:blipFill>
                <a:blip r:embed="rId5"/>
                <a:stretch>
                  <a:fillRect l="-769" t="-7207" b="-8108"/>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EE2B87FF-4FB7-6A2B-311C-58654A4B2E36}"/>
              </a:ext>
            </a:extLst>
          </p:cNvPr>
          <p:cNvPicPr>
            <a:picLocks noChangeAspect="1"/>
          </p:cNvPicPr>
          <p:nvPr/>
        </p:nvPicPr>
        <p:blipFill>
          <a:blip r:embed="rId6"/>
          <a:stretch>
            <a:fillRect/>
          </a:stretch>
        </p:blipFill>
        <p:spPr>
          <a:xfrm>
            <a:off x="2577846" y="4704868"/>
            <a:ext cx="7081889" cy="1614499"/>
          </a:xfrm>
          <a:prstGeom prst="rect">
            <a:avLst/>
          </a:prstGeom>
        </p:spPr>
      </p:pic>
      <p:pic>
        <p:nvPicPr>
          <p:cNvPr id="4" name="图片 3">
            <a:extLst>
              <a:ext uri="{FF2B5EF4-FFF2-40B4-BE49-F238E27FC236}">
                <a16:creationId xmlns:a16="http://schemas.microsoft.com/office/drawing/2014/main" id="{93A375B7-E380-BA49-77E1-2428A1FC4A4D}"/>
              </a:ext>
            </a:extLst>
          </p:cNvPr>
          <p:cNvPicPr>
            <a:picLocks noChangeAspect="1"/>
          </p:cNvPicPr>
          <p:nvPr/>
        </p:nvPicPr>
        <p:blipFill>
          <a:blip r:embed="rId7"/>
          <a:stretch>
            <a:fillRect/>
          </a:stretch>
        </p:blipFill>
        <p:spPr>
          <a:xfrm>
            <a:off x="6159061" y="5878848"/>
            <a:ext cx="396274" cy="176799"/>
          </a:xfrm>
          <a:prstGeom prst="rect">
            <a:avLst/>
          </a:prstGeom>
        </p:spPr>
      </p:pic>
    </p:spTree>
    <p:extLst>
      <p:ext uri="{BB962C8B-B14F-4D97-AF65-F5344CB8AC3E}">
        <p14:creationId xmlns:p14="http://schemas.microsoft.com/office/powerpoint/2010/main" val="2166138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E71BDC3-FD00-0258-42D7-3BB3979785C0}"/>
                  </a:ext>
                </a:extLst>
              </p:cNvPr>
              <p:cNvSpPr txBox="1"/>
              <p:nvPr/>
            </p:nvSpPr>
            <p:spPr>
              <a:xfrm>
                <a:off x="671939" y="2519645"/>
                <a:ext cx="10994565" cy="1686680"/>
              </a:xfrm>
              <a:prstGeom prst="rect">
                <a:avLst/>
              </a:prstGeom>
              <a:noFill/>
            </p:spPr>
            <p:txBody>
              <a:bodyPr wrap="square">
                <a:spAutoFit/>
              </a:bodyPr>
              <a:lstStyle/>
              <a:p>
                <a:pPr marL="285750" indent="-285750">
                  <a:buFont typeface="Wingdings" panose="05000000000000000000" pitchFamily="2" charset="2"/>
                  <a:buChar char="Ø"/>
                </a:pPr>
                <a:r>
                  <a:rPr lang="en-US" altLang="zh-CN" sz="2000" dirty="0"/>
                  <a:t>Semileptonic B decays induced by the </a:t>
                </a:r>
                <a14:m>
                  <m:oMath xmlns:m="http://schemas.openxmlformats.org/officeDocument/2006/math">
                    <m:r>
                      <a:rPr lang="en-US" altLang="zh-CN" sz="2000" b="0" i="1" smtClean="0">
                        <a:latin typeface="Cambria Math" panose="02040503050406030204" pitchFamily="18" charset="0"/>
                      </a:rPr>
                      <m:t>𝑏</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𝑐𝑙</m:t>
                    </m:r>
                    <m:r>
                      <a:rPr lang="zh-CN" altLang="en-US" sz="2000" b="0" i="1" smtClean="0">
                        <a:latin typeface="Cambria Math" panose="02040503050406030204" pitchFamily="18" charset="0"/>
                        <a:ea typeface="Cambria Math" panose="02040503050406030204" pitchFamily="18" charset="0"/>
                      </a:rPr>
                      <m:t>𝜈</m:t>
                    </m:r>
                  </m:oMath>
                </a14:m>
                <a:r>
                  <a:rPr lang="en-US" altLang="zh-CN" sz="2000" b="0" dirty="0">
                    <a:ea typeface="Cambria Math" panose="02040503050406030204" pitchFamily="18" charset="0"/>
                  </a:rPr>
                  <a:t>;</a:t>
                </a:r>
              </a:p>
              <a:p>
                <a:r>
                  <a:rPr lang="zh-CN" altLang="en-US" sz="2000" dirty="0"/>
                  <a:t>     </a:t>
                </a:r>
                <a:r>
                  <a:rPr lang="en-US" altLang="zh-CN" sz="2000" dirty="0"/>
                  <a:t>SM predictions of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𝐷</m:t>
                        </m:r>
                      </m:sub>
                    </m:sSub>
                  </m:oMath>
                </a14:m>
                <a:r>
                  <a:rPr lang="en-US" altLang="zh-CN" sz="2000" dirty="0"/>
                  <a:t>and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𝑅</m:t>
                        </m:r>
                      </m:e>
                      <m:sub>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𝐷</m:t>
                            </m:r>
                          </m:e>
                          <m:sup>
                            <m:r>
                              <a:rPr lang="en-US" altLang="zh-CN" sz="2000" b="0" i="1" smtClean="0">
                                <a:latin typeface="Cambria Math" panose="02040503050406030204" pitchFamily="18" charset="0"/>
                              </a:rPr>
                              <m:t>∗</m:t>
                            </m:r>
                          </m:sup>
                        </m:sSup>
                      </m:sub>
                    </m:sSub>
                  </m:oMath>
                </a14:m>
                <a:r>
                  <a:rPr lang="en-US" altLang="zh-CN" sz="2000" dirty="0"/>
                  <a:t>deviate </a:t>
                </a:r>
                <a:r>
                  <a:rPr lang="en-US" altLang="zh-CN" sz="1200" dirty="0">
                    <a:solidFill>
                      <a:srgbClr val="C00000"/>
                    </a:solidFill>
                  </a:rPr>
                  <a:t>(smaller) </a:t>
                </a:r>
                <a:r>
                  <a:rPr lang="en-US" altLang="zh-CN" sz="2000" dirty="0"/>
                  <a:t>from data at the </a:t>
                </a:r>
                <a14:m>
                  <m:oMath xmlns:m="http://schemas.openxmlformats.org/officeDocument/2006/math">
                    <m:r>
                      <a:rPr lang="en-US" altLang="zh-CN" sz="2000" b="0" i="1" smtClean="0">
                        <a:latin typeface="Cambria Math" panose="02040503050406030204" pitchFamily="18" charset="0"/>
                      </a:rPr>
                      <m:t>(2</m:t>
                    </m:r>
                    <m:r>
                      <a:rPr lang="en-US" altLang="zh-CN" sz="2000" b="0" i="1" smtClean="0">
                        <a:latin typeface="Cambria Math" panose="02040503050406030204" pitchFamily="18" charset="0"/>
                        <a:ea typeface="Cambria Math" panose="02040503050406030204" pitchFamily="18" charset="0"/>
                      </a:rPr>
                      <m:t>∼3)</m:t>
                    </m:r>
                    <m:r>
                      <a:rPr lang="zh-CN" altLang="en-US" sz="2000" b="0" i="1" smtClean="0">
                        <a:latin typeface="Cambria Math" panose="02040503050406030204" pitchFamily="18" charset="0"/>
                        <a:ea typeface="Cambria Math" panose="02040503050406030204" pitchFamily="18" charset="0"/>
                      </a:rPr>
                      <m:t>𝜎</m:t>
                    </m:r>
                  </m:oMath>
                </a14:m>
                <a:r>
                  <a:rPr lang="zh-CN" altLang="en-US" sz="2000" dirty="0"/>
                  <a:t> </a:t>
                </a:r>
                <a:r>
                  <a:rPr lang="en-US" altLang="zh-CN" sz="2000" dirty="0"/>
                  <a:t>level;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ℛ</m:t>
                        </m:r>
                      </m:e>
                      <m:sub>
                        <m:r>
                          <a:rPr lang="en-US" altLang="zh-CN" sz="2000" i="1">
                            <a:latin typeface="Cambria Math" panose="02040503050406030204" pitchFamily="18" charset="0"/>
                          </a:rPr>
                          <m:t>𝐽</m:t>
                        </m:r>
                        <m:r>
                          <a:rPr lang="en-US" altLang="zh-CN" sz="2000" i="1">
                            <a:latin typeface="Cambria Math" panose="02040503050406030204" pitchFamily="18" charset="0"/>
                          </a:rPr>
                          <m:t>/</m:t>
                        </m:r>
                        <m:r>
                          <a:rPr lang="zh-CN" altLang="en-US" sz="2000" i="1">
                            <a:latin typeface="Cambria Math" panose="02040503050406030204" pitchFamily="18" charset="0"/>
                          </a:rPr>
                          <m:t>𝜓</m:t>
                        </m:r>
                      </m:sub>
                    </m:sSub>
                  </m:oMath>
                </a14:m>
                <a:r>
                  <a:rPr lang="en-US" altLang="zh-CN" sz="2000" dirty="0"/>
                  <a:t> performed by LHCb   </a:t>
                </a:r>
              </a:p>
              <a:p>
                <a:r>
                  <a:rPr lang="en-US" altLang="zh-CN" sz="2000" dirty="0"/>
                  <a:t>     through the</a:t>
                </a:r>
                <a14:m>
                  <m:oMath xmlns:m="http://schemas.openxmlformats.org/officeDocument/2006/math">
                    <m:r>
                      <a:rPr lang="en-US" altLang="zh-CN" sz="2000" b="0" i="1" smtClean="0">
                        <a:latin typeface="Cambria Math" panose="02040503050406030204" pitchFamily="18" charset="0"/>
                      </a:rPr>
                      <m:t> </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𝐵</m:t>
                        </m:r>
                      </m:e>
                      <m:sub>
                        <m:r>
                          <a:rPr lang="en-US" altLang="zh-CN" sz="2000" b="0" i="1" smtClean="0">
                            <a:latin typeface="Cambria Math" panose="02040503050406030204" pitchFamily="18" charset="0"/>
                          </a:rPr>
                          <m:t>𝑐</m:t>
                        </m:r>
                      </m:sub>
                    </m:sSub>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𝐽</m:t>
                    </m:r>
                    <m:r>
                      <a:rPr lang="en-US" altLang="zh-CN" sz="2000" b="0" i="1" smtClean="0">
                        <a:latin typeface="Cambria Math" panose="02040503050406030204" pitchFamily="18" charset="0"/>
                        <a:ea typeface="Cambria Math" panose="02040503050406030204" pitchFamily="18" charset="0"/>
                      </a:rPr>
                      <m:t>/</m:t>
                    </m:r>
                    <m:r>
                      <a:rPr lang="zh-CN" altLang="en-US" sz="2000" b="0" i="1" smtClean="0">
                        <a:latin typeface="Cambria Math" panose="02040503050406030204" pitchFamily="18" charset="0"/>
                        <a:ea typeface="Cambria Math" panose="02040503050406030204" pitchFamily="18" charset="0"/>
                      </a:rPr>
                      <m:t>𝜓</m:t>
                    </m:r>
                  </m:oMath>
                </a14:m>
                <a:r>
                  <a:rPr lang="en-US" altLang="zh-CN" sz="2000" dirty="0"/>
                  <a:t> </a:t>
                </a:r>
                <a:r>
                  <a:rPr lang="en-US" altLang="zh-CN" sz="2000" dirty="0" err="1"/>
                  <a:t>semileptonic</a:t>
                </a:r>
                <a:r>
                  <a:rPr lang="en-US" altLang="zh-CN" sz="2000" dirty="0"/>
                  <a:t> decays is also larger than the SM predictions about 2</a:t>
                </a:r>
                <a14:m>
                  <m:oMath xmlns:m="http://schemas.openxmlformats.org/officeDocument/2006/math">
                    <m:r>
                      <a:rPr lang="zh-CN" altLang="en-US" sz="2000" i="1">
                        <a:latin typeface="Cambria Math" panose="02040503050406030204" pitchFamily="18" charset="0"/>
                        <a:ea typeface="Cambria Math" panose="02040503050406030204" pitchFamily="18" charset="0"/>
                      </a:rPr>
                      <m:t>𝜎</m:t>
                    </m:r>
                  </m:oMath>
                </a14:m>
                <a:r>
                  <a:rPr lang="en-US" altLang="zh-CN" sz="2000" dirty="0"/>
                  <a:t>;</a:t>
                </a:r>
              </a:p>
              <a:p>
                <a:r>
                  <a:rPr kumimoji="0" lang="en-US" altLang="zh-CN" sz="2000" b="0" u="none" strike="noStrike" kern="1200" cap="none" spc="0" normalizeH="0" baseline="0" noProof="0" dirty="0">
                    <a:ln>
                      <a:noFill/>
                    </a:ln>
                    <a:solidFill>
                      <a:prstClr val="black"/>
                    </a:solidFill>
                    <a:effectLst/>
                    <a:uLnTx/>
                    <a:uFillTx/>
                  </a:rPr>
                  <a:t>     </a:t>
                </a:r>
                <a14:m>
                  <m:oMath xmlns:m="http://schemas.openxmlformats.org/officeDocument/2006/math">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m:rPr>
                            <m:sty m:val="p"/>
                          </m:rPr>
                          <a:rPr kumimoji="0" lang="el-GR"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Λ</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rPr>
                          <m:t>𝑏</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m:rPr>
                            <m:sty m:val="p"/>
                          </m:rPr>
                          <a:rPr kumimoji="0" lang="el-GR"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Λ</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𝑐</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𝑙</m:t>
                    </m:r>
                    <m:r>
                      <a:rPr kumimoji="0" lang="zh-CN" alt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𝜈</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oMath>
                </a14:m>
                <a:r>
                  <a:rPr lang="en-US" altLang="zh-CN" sz="2000" dirty="0"/>
                  <a:t>are also mediated by the </a:t>
                </a:r>
                <a14:m>
                  <m:oMath xmlns:m="http://schemas.openxmlformats.org/officeDocument/2006/math">
                    <m:r>
                      <a:rPr lang="en-US" altLang="zh-CN" sz="2000" i="1">
                        <a:latin typeface="Cambria Math" panose="02040503050406030204" pitchFamily="18" charset="0"/>
                      </a:rPr>
                      <m:t>𝑏</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𝑐𝑙</m:t>
                    </m:r>
                    <m:r>
                      <a:rPr lang="zh-CN" altLang="en-US" sz="2000" i="1">
                        <a:latin typeface="Cambria Math" panose="02040503050406030204" pitchFamily="18" charset="0"/>
                        <a:ea typeface="Cambria Math" panose="02040503050406030204" pitchFamily="18" charset="0"/>
                      </a:rPr>
                      <m:t>𝜈</m:t>
                    </m:r>
                  </m:oMath>
                </a14:m>
                <a:r>
                  <a:rPr lang="en-US" altLang="zh-CN" sz="2000" dirty="0">
                    <a:ea typeface="Cambria Math" panose="02040503050406030204" pitchFamily="18" charset="0"/>
                  </a:rPr>
                  <a:t> transition, which may provide further hints to make this  </a:t>
                </a:r>
              </a:p>
              <a:p>
                <a:r>
                  <a:rPr lang="en-US" altLang="zh-CN" sz="2000" dirty="0">
                    <a:ea typeface="Cambria Math" panose="02040503050406030204" pitchFamily="18" charset="0"/>
                  </a:rPr>
                  <a:t>     anomaly more transparent.</a:t>
                </a:r>
                <a:r>
                  <a:rPr lang="en-US" altLang="zh-CN" sz="2000" dirty="0">
                    <a:solidFill>
                      <a:srgbClr val="FF0000"/>
                    </a:solidFill>
                    <a:ea typeface="Cambria Math" panose="02040503050406030204" pitchFamily="18" charset="0"/>
                  </a:rPr>
                  <a:t>   But the </a:t>
                </a:r>
                <a14:m>
                  <m:oMath xmlns:m="http://schemas.openxmlformats.org/officeDocument/2006/math">
                    <m:sSub>
                      <m:sSubPr>
                        <m:ctrlPr>
                          <a:rPr lang="en-US" altLang="zh-CN" sz="2000" i="1" smtClean="0">
                            <a:solidFill>
                              <a:srgbClr val="FF0000"/>
                            </a:solidFill>
                            <a:latin typeface="Cambria Math" panose="02040503050406030204" pitchFamily="18" charset="0"/>
                            <a:ea typeface="Cambria Math" panose="02040503050406030204" pitchFamily="18" charset="0"/>
                          </a:rPr>
                        </m:ctrlPr>
                      </m:sSubPr>
                      <m:e>
                        <m:r>
                          <a:rPr lang="en-US" altLang="zh-CN" sz="2000" i="1" smtClean="0">
                            <a:solidFill>
                              <a:srgbClr val="FF0000"/>
                            </a:solidFill>
                            <a:latin typeface="Cambria Math" panose="02040503050406030204" pitchFamily="18" charset="0"/>
                            <a:ea typeface="Cambria Math" panose="02040503050406030204" pitchFamily="18" charset="0"/>
                          </a:rPr>
                          <m:t>ℛ</m:t>
                        </m:r>
                      </m:e>
                      <m:sub>
                        <m:sSub>
                          <m:sSubPr>
                            <m:ctrlPr>
                              <a:rPr lang="en-US" altLang="zh-CN" sz="2000" i="1" smtClean="0">
                                <a:solidFill>
                                  <a:srgbClr val="FF0000"/>
                                </a:solidFill>
                                <a:latin typeface="Cambria Math" panose="02040503050406030204" pitchFamily="18" charset="0"/>
                                <a:ea typeface="Cambria Math" panose="02040503050406030204" pitchFamily="18" charset="0"/>
                              </a:rPr>
                            </m:ctrlPr>
                          </m:sSubPr>
                          <m:e>
                            <m:r>
                              <m:rPr>
                                <m:sty m:val="p"/>
                              </m:rPr>
                              <a:rPr lang="el-GR" altLang="zh-CN" sz="2000" i="1" smtClean="0">
                                <a:solidFill>
                                  <a:srgbClr val="FF0000"/>
                                </a:solidFill>
                                <a:latin typeface="Cambria Math" panose="02040503050406030204" pitchFamily="18" charset="0"/>
                                <a:ea typeface="Cambria Math" panose="02040503050406030204" pitchFamily="18" charset="0"/>
                              </a:rPr>
                              <m:t>Λ</m:t>
                            </m:r>
                          </m:e>
                          <m:sub>
                            <m:r>
                              <a:rPr lang="en-US" altLang="zh-CN" sz="2000" b="0" i="1" smtClean="0">
                                <a:solidFill>
                                  <a:srgbClr val="FF0000"/>
                                </a:solidFill>
                                <a:latin typeface="Cambria Math" panose="02040503050406030204" pitchFamily="18" charset="0"/>
                                <a:ea typeface="Cambria Math" panose="02040503050406030204" pitchFamily="18" charset="0"/>
                              </a:rPr>
                              <m:t>𝑐</m:t>
                            </m:r>
                          </m:sub>
                        </m:sSub>
                      </m:sub>
                    </m:sSub>
                  </m:oMath>
                </a14:m>
                <a:r>
                  <a:rPr lang="en-US" altLang="zh-CN" sz="2000" dirty="0">
                    <a:solidFill>
                      <a:srgbClr val="FF0000"/>
                    </a:solidFill>
                  </a:rPr>
                  <a:t>reported by the LHCb is smaller than the prediction of SM</a:t>
                </a:r>
                <a:r>
                  <a:rPr lang="en-US" altLang="zh-CN" sz="2000" dirty="0"/>
                  <a:t>.</a:t>
                </a:r>
                <a:endParaRPr lang="zh-CN" altLang="en-US" sz="2000" dirty="0"/>
              </a:p>
            </p:txBody>
          </p:sp>
        </mc:Choice>
        <mc:Fallback xmlns="">
          <p:sp>
            <p:nvSpPr>
              <p:cNvPr id="4" name="文本框 3">
                <a:extLst>
                  <a:ext uri="{FF2B5EF4-FFF2-40B4-BE49-F238E27FC236}">
                    <a16:creationId xmlns:a16="http://schemas.microsoft.com/office/drawing/2014/main" id="{8E71BDC3-FD00-0258-42D7-3BB3979785C0}"/>
                  </a:ext>
                </a:extLst>
              </p:cNvPr>
              <p:cNvSpPr txBox="1">
                <a:spLocks noRot="1" noChangeAspect="1" noMove="1" noResize="1" noEditPoints="1" noAdjustHandles="1" noChangeArrowheads="1" noChangeShapeType="1" noTextEdit="1"/>
              </p:cNvSpPr>
              <p:nvPr/>
            </p:nvSpPr>
            <p:spPr>
              <a:xfrm>
                <a:off x="671939" y="2519645"/>
                <a:ext cx="10994565" cy="1686680"/>
              </a:xfrm>
              <a:prstGeom prst="rect">
                <a:avLst/>
              </a:prstGeom>
              <a:blipFill>
                <a:blip r:embed="rId2"/>
                <a:stretch>
                  <a:fillRect l="-499" t="-1805" r="-1220" b="-3971"/>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8F8DCD1C-85FB-06CF-0109-C4FE5FC36E7F}"/>
              </a:ext>
            </a:extLst>
          </p:cNvPr>
          <p:cNvPicPr>
            <a:picLocks noChangeAspect="1"/>
          </p:cNvPicPr>
          <p:nvPr/>
        </p:nvPicPr>
        <p:blipFill>
          <a:blip r:embed="rId3"/>
          <a:stretch>
            <a:fillRect/>
          </a:stretch>
        </p:blipFill>
        <p:spPr>
          <a:xfrm>
            <a:off x="1384961" y="4229048"/>
            <a:ext cx="6035661" cy="333294"/>
          </a:xfrm>
          <a:prstGeom prst="rect">
            <a:avLst/>
          </a:prstGeom>
        </p:spPr>
      </p:pic>
      <p:sp>
        <p:nvSpPr>
          <p:cNvPr id="17" name="文本框 16">
            <a:extLst>
              <a:ext uri="{FF2B5EF4-FFF2-40B4-BE49-F238E27FC236}">
                <a16:creationId xmlns:a16="http://schemas.microsoft.com/office/drawing/2014/main" id="{D004EBFD-D36F-E9B9-43AF-B189AE4F58AB}"/>
              </a:ext>
            </a:extLst>
          </p:cNvPr>
          <p:cNvSpPr txBox="1"/>
          <p:nvPr/>
        </p:nvSpPr>
        <p:spPr>
          <a:xfrm>
            <a:off x="7323518" y="4382251"/>
            <a:ext cx="2716924" cy="307777"/>
          </a:xfrm>
          <a:prstGeom prst="rect">
            <a:avLst/>
          </a:prstGeom>
          <a:noFill/>
        </p:spPr>
        <p:txBody>
          <a:bodyPr wrap="square">
            <a:spAutoFit/>
          </a:bodyPr>
          <a:lstStyle/>
          <a:p>
            <a:r>
              <a:rPr lang="en-US" altLang="zh-CN" dirty="0" err="1">
                <a:solidFill>
                  <a:srgbClr val="C00000"/>
                </a:solidFill>
              </a:rPr>
              <a:t>Phys.Rev.D</a:t>
            </a:r>
            <a:r>
              <a:rPr lang="en-US" altLang="zh-CN" dirty="0">
                <a:solidFill>
                  <a:srgbClr val="C00000"/>
                </a:solidFill>
              </a:rPr>
              <a:t> 100 (2019) 11, 113004</a:t>
            </a:r>
            <a:endParaRPr lang="zh-CN" altLang="en-US" dirty="0">
              <a:solidFill>
                <a:srgbClr val="C00000"/>
              </a:solidFill>
            </a:endParaRPr>
          </a:p>
        </p:txBody>
      </p:sp>
      <p:sp>
        <p:nvSpPr>
          <p:cNvPr id="19" name="文本框 18">
            <a:extLst>
              <a:ext uri="{FF2B5EF4-FFF2-40B4-BE49-F238E27FC236}">
                <a16:creationId xmlns:a16="http://schemas.microsoft.com/office/drawing/2014/main" id="{BE75AC3F-C8C1-281B-3C74-4E0F9A304554}"/>
              </a:ext>
            </a:extLst>
          </p:cNvPr>
          <p:cNvSpPr txBox="1"/>
          <p:nvPr/>
        </p:nvSpPr>
        <p:spPr>
          <a:xfrm>
            <a:off x="671939" y="4772666"/>
            <a:ext cx="11104181" cy="707886"/>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a:t>In the heavy-to-heavy transition form factor, the power correction effect is much greater in the baryon transition process than in the meson transition process.</a:t>
            </a:r>
            <a:endParaRPr lang="zh-CN" altLang="en-US" sz="2000" dirty="0"/>
          </a:p>
        </p:txBody>
      </p:sp>
      <p:sp>
        <p:nvSpPr>
          <p:cNvPr id="25" name="文本框 24">
            <a:extLst>
              <a:ext uri="{FF2B5EF4-FFF2-40B4-BE49-F238E27FC236}">
                <a16:creationId xmlns:a16="http://schemas.microsoft.com/office/drawing/2014/main" id="{DB76DBB8-F67E-DDF5-06D8-FD33E6E7089B}"/>
              </a:ext>
            </a:extLst>
          </p:cNvPr>
          <p:cNvSpPr txBox="1"/>
          <p:nvPr/>
        </p:nvSpPr>
        <p:spPr>
          <a:xfrm>
            <a:off x="7029794" y="5279327"/>
            <a:ext cx="2575034" cy="307777"/>
          </a:xfrm>
          <a:prstGeom prst="rect">
            <a:avLst/>
          </a:prstGeom>
          <a:noFill/>
        </p:spPr>
        <p:txBody>
          <a:bodyPr wrap="square">
            <a:spAutoFit/>
          </a:bodyPr>
          <a:lstStyle/>
          <a:p>
            <a:r>
              <a:rPr lang="en-US" altLang="zh-CN" dirty="0">
                <a:solidFill>
                  <a:srgbClr val="C00000"/>
                </a:solidFill>
              </a:rPr>
              <a:t>Phys. Rev. D 94 (2016) 7, 073008</a:t>
            </a:r>
            <a:endParaRPr lang="zh-CN" altLang="en-US" dirty="0">
              <a:solidFill>
                <a:srgbClr val="C00000"/>
              </a:solidFill>
            </a:endParaRPr>
          </a:p>
        </p:txBody>
      </p:sp>
      <p:sp>
        <p:nvSpPr>
          <p:cNvPr id="27" name="文本框 26">
            <a:extLst>
              <a:ext uri="{FF2B5EF4-FFF2-40B4-BE49-F238E27FC236}">
                <a16:creationId xmlns:a16="http://schemas.microsoft.com/office/drawing/2014/main" id="{62B2CE0C-88E2-4A5E-A48B-BFC34468082C}"/>
              </a:ext>
            </a:extLst>
          </p:cNvPr>
          <p:cNvSpPr txBox="1"/>
          <p:nvPr/>
        </p:nvSpPr>
        <p:spPr>
          <a:xfrm>
            <a:off x="671939" y="5609827"/>
            <a:ext cx="10237076" cy="707886"/>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a:t>To reduce model dependence ,it is useful to calculate the from factor in the large recoil region directly.</a:t>
            </a:r>
            <a:endParaRPr lang="zh-CN" altLang="en-US" sz="2000" dirty="0"/>
          </a:p>
        </p:txBody>
      </p:sp>
      <p:sp>
        <p:nvSpPr>
          <p:cNvPr id="6" name="文本框 5">
            <a:extLst>
              <a:ext uri="{FF2B5EF4-FFF2-40B4-BE49-F238E27FC236}">
                <a16:creationId xmlns:a16="http://schemas.microsoft.com/office/drawing/2014/main" id="{E8AC0D32-04B0-2812-3A60-540FCE7AE6E5}"/>
              </a:ext>
            </a:extLst>
          </p:cNvPr>
          <p:cNvSpPr txBox="1"/>
          <p:nvPr/>
        </p:nvSpPr>
        <p:spPr>
          <a:xfrm>
            <a:off x="2827283" y="551152"/>
            <a:ext cx="1681656" cy="307777"/>
          </a:xfrm>
          <a:prstGeom prst="rect">
            <a:avLst/>
          </a:prstGeom>
          <a:noFill/>
        </p:spPr>
        <p:txBody>
          <a:bodyPr wrap="square">
            <a:spAutoFit/>
          </a:bodyPr>
          <a:lstStyle/>
          <a:p>
            <a:r>
              <a:rPr lang="en-US" altLang="zh-CN" dirty="0"/>
              <a:t> [</a:t>
            </a:r>
            <a:r>
              <a:rPr lang="en-US" altLang="zh-CN" dirty="0">
                <a:solidFill>
                  <a:srgbClr val="FF0000"/>
                </a:solidFill>
              </a:rPr>
              <a:t>JHEP 12 (2024) 159</a:t>
            </a:r>
            <a:r>
              <a:rPr lang="en-US" altLang="zh-CN" dirty="0"/>
              <a:t>]</a:t>
            </a:r>
            <a:endParaRPr lang="zh-CN" altLang="en-US" dirty="0"/>
          </a:p>
        </p:txBody>
      </p:sp>
      <p:sp>
        <p:nvSpPr>
          <p:cNvPr id="8" name="文本框 7">
            <a:extLst>
              <a:ext uri="{FF2B5EF4-FFF2-40B4-BE49-F238E27FC236}">
                <a16:creationId xmlns:a16="http://schemas.microsoft.com/office/drawing/2014/main" id="{1EB05552-06C2-A28B-5032-C9806CE5A6B6}"/>
              </a:ext>
            </a:extLst>
          </p:cNvPr>
          <p:cNvSpPr txBox="1"/>
          <p:nvPr/>
        </p:nvSpPr>
        <p:spPr>
          <a:xfrm>
            <a:off x="755071" y="528429"/>
            <a:ext cx="2517226" cy="307777"/>
          </a:xfrm>
          <a:prstGeom prst="rect">
            <a:avLst/>
          </a:prstGeom>
          <a:noFill/>
        </p:spPr>
        <p:txBody>
          <a:bodyPr wrap="square">
            <a:spAutoFit/>
          </a:bodyPr>
          <a:lstStyle/>
          <a:p>
            <a:pPr marL="285750" indent="-285750">
              <a:buFont typeface="Wingdings" panose="05000000000000000000" pitchFamily="2" charset="2"/>
              <a:buChar char="Ø"/>
            </a:pPr>
            <a:r>
              <a:rPr lang="zh-CN" altLang="en-US" sz="1400" dirty="0">
                <a:solidFill>
                  <a:srgbClr val="0070C0"/>
                </a:solidFill>
              </a:rPr>
              <a:t>周锐，邹芝田，李营</a:t>
            </a:r>
            <a:endParaRPr lang="zh-CN" altLang="en-US" dirty="0"/>
          </a:p>
        </p:txBody>
      </p:sp>
      <p:pic>
        <p:nvPicPr>
          <p:cNvPr id="10" name="图片 9">
            <a:extLst>
              <a:ext uri="{FF2B5EF4-FFF2-40B4-BE49-F238E27FC236}">
                <a16:creationId xmlns:a16="http://schemas.microsoft.com/office/drawing/2014/main" id="{72EE2445-689E-8855-270F-306FC3AF5452}"/>
              </a:ext>
            </a:extLst>
          </p:cNvPr>
          <p:cNvPicPr>
            <a:picLocks noChangeAspect="1"/>
          </p:cNvPicPr>
          <p:nvPr/>
        </p:nvPicPr>
        <p:blipFill>
          <a:blip r:embed="rId4"/>
          <a:stretch>
            <a:fillRect/>
          </a:stretch>
        </p:blipFill>
        <p:spPr>
          <a:xfrm>
            <a:off x="1113493" y="860482"/>
            <a:ext cx="9071634" cy="1530229"/>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1AFC25C-A9B4-F42C-41AE-F1949B29077C}"/>
                  </a:ext>
                </a:extLst>
              </p:cNvPr>
              <p:cNvSpPr txBox="1"/>
              <p:nvPr/>
            </p:nvSpPr>
            <p:spPr>
              <a:xfrm>
                <a:off x="2221311" y="6000241"/>
                <a:ext cx="609600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solidFill>
                                <a:srgbClr val="002060"/>
                              </a:solidFill>
                              <a:latin typeface="Cambria Math" panose="02040503050406030204" pitchFamily="18" charset="0"/>
                            </a:rPr>
                          </m:ctrlPr>
                        </m:sSubPr>
                        <m:e>
                          <m:r>
                            <a:rPr lang="el-GR" altLang="zh-CN" sz="2000" b="1" i="1" smtClean="0">
                              <a:solidFill>
                                <a:srgbClr val="002060"/>
                              </a:solidFill>
                              <a:latin typeface="Cambria Math" panose="02040503050406030204" pitchFamily="18" charset="0"/>
                              <a:ea typeface="Cambria Math" panose="02040503050406030204" pitchFamily="18" charset="0"/>
                            </a:rPr>
                            <m:t>𝜦</m:t>
                          </m:r>
                        </m:e>
                        <m:sub>
                          <m:r>
                            <a:rPr lang="en-US" altLang="zh-CN" sz="2000" b="1" i="1" smtClean="0">
                              <a:solidFill>
                                <a:srgbClr val="002060"/>
                              </a:solidFill>
                              <a:latin typeface="Cambria Math" panose="02040503050406030204" pitchFamily="18" charset="0"/>
                            </a:rPr>
                            <m:t>𝒃</m:t>
                          </m:r>
                        </m:sub>
                      </m:sSub>
                      <m:r>
                        <a:rPr lang="en-US" altLang="zh-CN" sz="2000" b="1" i="1" smtClean="0">
                          <a:solidFill>
                            <a:srgbClr val="002060"/>
                          </a:solidFill>
                          <a:latin typeface="Cambria Math" panose="02040503050406030204" pitchFamily="18" charset="0"/>
                          <a:ea typeface="Cambria Math" panose="02040503050406030204" pitchFamily="18" charset="0"/>
                        </a:rPr>
                        <m:t>→</m:t>
                      </m:r>
                      <m:sSub>
                        <m:sSubPr>
                          <m:ctrlPr>
                            <a:rPr lang="en-US" altLang="zh-CN" sz="2000" b="1" i="1" smtClean="0">
                              <a:solidFill>
                                <a:srgbClr val="002060"/>
                              </a:solidFill>
                              <a:latin typeface="Cambria Math" panose="02040503050406030204" pitchFamily="18" charset="0"/>
                              <a:ea typeface="Cambria Math" panose="02040503050406030204" pitchFamily="18" charset="0"/>
                            </a:rPr>
                          </m:ctrlPr>
                        </m:sSubPr>
                        <m:e>
                          <m:r>
                            <a:rPr lang="el-GR" altLang="zh-CN" sz="2000" b="1" i="1" smtClean="0">
                              <a:solidFill>
                                <a:srgbClr val="002060"/>
                              </a:solidFill>
                              <a:latin typeface="Cambria Math" panose="02040503050406030204" pitchFamily="18" charset="0"/>
                              <a:ea typeface="Cambria Math" panose="02040503050406030204" pitchFamily="18" charset="0"/>
                            </a:rPr>
                            <m:t>𝜦</m:t>
                          </m:r>
                        </m:e>
                        <m:sub>
                          <m:r>
                            <a:rPr lang="en-US" altLang="zh-CN" sz="2000" b="1" i="1" smtClean="0">
                              <a:solidFill>
                                <a:srgbClr val="002060"/>
                              </a:solidFill>
                              <a:latin typeface="Cambria Math" panose="02040503050406030204" pitchFamily="18" charset="0"/>
                              <a:ea typeface="Cambria Math" panose="02040503050406030204" pitchFamily="18" charset="0"/>
                            </a:rPr>
                            <m:t>𝒄</m:t>
                          </m:r>
                        </m:sub>
                      </m:sSub>
                      <m:r>
                        <a:rPr lang="en-US" altLang="zh-CN" sz="2000" b="1" i="0" smtClean="0">
                          <a:solidFill>
                            <a:srgbClr val="002060"/>
                          </a:solidFill>
                          <a:latin typeface="Cambria Math" panose="02040503050406030204" pitchFamily="18" charset="0"/>
                          <a:ea typeface="Cambria Math" panose="02040503050406030204" pitchFamily="18" charset="0"/>
                        </a:rPr>
                        <m:t> </m:t>
                      </m:r>
                      <m:r>
                        <a:rPr lang="en-US" altLang="zh-CN" sz="2000" b="1" i="0" smtClean="0">
                          <a:solidFill>
                            <a:srgbClr val="002060"/>
                          </a:solidFill>
                          <a:latin typeface="Cambria Math" panose="02040503050406030204" pitchFamily="18" charset="0"/>
                          <a:ea typeface="Cambria Math" panose="02040503050406030204" pitchFamily="18" charset="0"/>
                        </a:rPr>
                        <m:t>𝐚𝐧𝐝</m:t>
                      </m:r>
                      <m:sSub>
                        <m:sSubPr>
                          <m:ctrlPr>
                            <a:rPr lang="en-US" altLang="zh-CN" sz="2000" b="1" i="1">
                              <a:solidFill>
                                <a:srgbClr val="002060"/>
                              </a:solidFill>
                              <a:latin typeface="Cambria Math" panose="02040503050406030204" pitchFamily="18" charset="0"/>
                            </a:rPr>
                          </m:ctrlPr>
                        </m:sSubPr>
                        <m:e>
                          <m:r>
                            <a:rPr lang="en-US" altLang="zh-CN" sz="2000" b="1" i="1" smtClean="0">
                              <a:solidFill>
                                <a:srgbClr val="002060"/>
                              </a:solidFill>
                              <a:latin typeface="Cambria Math" panose="02040503050406030204" pitchFamily="18" charset="0"/>
                            </a:rPr>
                            <m:t> </m:t>
                          </m:r>
                          <m:r>
                            <a:rPr lang="zh-CN" altLang="el-GR" sz="2000" b="1" i="1" smtClean="0">
                              <a:solidFill>
                                <a:srgbClr val="002060"/>
                              </a:solidFill>
                              <a:latin typeface="Cambria Math" panose="02040503050406030204" pitchFamily="18" charset="0"/>
                              <a:ea typeface="Cambria Math" panose="02040503050406030204" pitchFamily="18" charset="0"/>
                            </a:rPr>
                            <m:t>𝚵</m:t>
                          </m:r>
                        </m:e>
                        <m:sub>
                          <m:r>
                            <a:rPr lang="en-US" altLang="zh-CN" sz="2000" b="1" i="1">
                              <a:solidFill>
                                <a:srgbClr val="002060"/>
                              </a:solidFill>
                              <a:latin typeface="Cambria Math" panose="02040503050406030204" pitchFamily="18" charset="0"/>
                            </a:rPr>
                            <m:t>𝒃</m:t>
                          </m:r>
                        </m:sub>
                      </m:sSub>
                      <m:r>
                        <a:rPr lang="en-US" altLang="zh-CN" sz="2000" b="1" i="1">
                          <a:solidFill>
                            <a:srgbClr val="002060"/>
                          </a:solidFill>
                          <a:latin typeface="Cambria Math" panose="02040503050406030204" pitchFamily="18" charset="0"/>
                          <a:ea typeface="Cambria Math" panose="02040503050406030204" pitchFamily="18" charset="0"/>
                        </a:rPr>
                        <m:t>→</m:t>
                      </m:r>
                      <m:sSub>
                        <m:sSubPr>
                          <m:ctrlPr>
                            <a:rPr lang="en-US" altLang="zh-CN" sz="2000" b="1" i="1">
                              <a:solidFill>
                                <a:srgbClr val="002060"/>
                              </a:solidFill>
                              <a:latin typeface="Cambria Math" panose="02040503050406030204" pitchFamily="18" charset="0"/>
                              <a:ea typeface="Cambria Math" panose="02040503050406030204" pitchFamily="18" charset="0"/>
                            </a:rPr>
                          </m:ctrlPr>
                        </m:sSubPr>
                        <m:e>
                          <m:r>
                            <a:rPr lang="zh-CN" altLang="el-GR" sz="2000" b="1" i="1" smtClean="0">
                              <a:solidFill>
                                <a:srgbClr val="002060"/>
                              </a:solidFill>
                              <a:latin typeface="Cambria Math" panose="02040503050406030204" pitchFamily="18" charset="0"/>
                              <a:ea typeface="Cambria Math" panose="02040503050406030204" pitchFamily="18" charset="0"/>
                            </a:rPr>
                            <m:t>𝚵</m:t>
                          </m:r>
                        </m:e>
                        <m:sub>
                          <m:r>
                            <a:rPr lang="en-US" altLang="zh-CN" sz="2000" b="1" i="1">
                              <a:solidFill>
                                <a:srgbClr val="002060"/>
                              </a:solidFill>
                              <a:latin typeface="Cambria Math" panose="02040503050406030204" pitchFamily="18" charset="0"/>
                              <a:ea typeface="Cambria Math" panose="02040503050406030204" pitchFamily="18" charset="0"/>
                            </a:rPr>
                            <m:t>𝒄</m:t>
                          </m:r>
                        </m:sub>
                      </m:sSub>
                    </m:oMath>
                  </m:oMathPara>
                </a14:m>
                <a:endParaRPr lang="zh-CN" altLang="en-US" sz="2000" dirty="0"/>
              </a:p>
            </p:txBody>
          </p:sp>
        </mc:Choice>
        <mc:Fallback xmlns="">
          <p:sp>
            <p:nvSpPr>
              <p:cNvPr id="12" name="文本框 11">
                <a:extLst>
                  <a:ext uri="{FF2B5EF4-FFF2-40B4-BE49-F238E27FC236}">
                    <a16:creationId xmlns:a16="http://schemas.microsoft.com/office/drawing/2014/main" id="{31AFC25C-A9B4-F42C-41AE-F1949B29077C}"/>
                  </a:ext>
                </a:extLst>
              </p:cNvPr>
              <p:cNvSpPr txBox="1">
                <a:spLocks noRot="1" noChangeAspect="1" noMove="1" noResize="1" noEditPoints="1" noAdjustHandles="1" noChangeArrowheads="1" noChangeShapeType="1" noTextEdit="1"/>
              </p:cNvSpPr>
              <p:nvPr/>
            </p:nvSpPr>
            <p:spPr>
              <a:xfrm>
                <a:off x="2221311" y="6000241"/>
                <a:ext cx="6096000" cy="400110"/>
              </a:xfrm>
              <a:prstGeom prst="rect">
                <a:avLst/>
              </a:prstGeom>
              <a:blipFill>
                <a:blip r:embed="rId5"/>
                <a:stretch>
                  <a:fillRect b="-15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9248219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4637"/>
            <a:ext cx="12192000" cy="5472608"/>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3" name="矩形 2"/>
          <p:cNvSpPr/>
          <p:nvPr/>
        </p:nvSpPr>
        <p:spPr>
          <a:xfrm>
            <a:off x="0" y="-27384"/>
            <a:ext cx="12192000" cy="5472608"/>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5" name="圆角矩形 4"/>
          <p:cNvSpPr/>
          <p:nvPr/>
        </p:nvSpPr>
        <p:spPr>
          <a:xfrm>
            <a:off x="2104624" y="2182722"/>
            <a:ext cx="1082035" cy="10820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6" name="矩形 5"/>
          <p:cNvSpPr/>
          <p:nvPr/>
        </p:nvSpPr>
        <p:spPr>
          <a:xfrm>
            <a:off x="3529495" y="2120517"/>
            <a:ext cx="7852417" cy="1897443"/>
          </a:xfrm>
          <a:prstGeom prst="rect">
            <a:avLst/>
          </a:prstGeom>
        </p:spPr>
        <p:txBody>
          <a:bodyPr wrap="square" lIns="91440" tIns="45720" rIns="91440" bIns="45720">
            <a:spAutoFit/>
          </a:bodyPr>
          <a:lstStyle/>
          <a:p>
            <a:r>
              <a:rPr lang="en-US" altLang="zh-CN" sz="5865"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Form factors and </a:t>
            </a:r>
            <a:r>
              <a:rPr lang="en-US" altLang="zh-CN" sz="5865" b="1" dirty="0" err="1">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Semileptonic</a:t>
            </a:r>
            <a:r>
              <a:rPr lang="en-US" altLang="zh-CN" sz="5865"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 decays</a:t>
            </a:r>
          </a:p>
        </p:txBody>
      </p:sp>
      <p:cxnSp>
        <p:nvCxnSpPr>
          <p:cNvPr id="9" name="直接连接符 8"/>
          <p:cNvCxnSpPr/>
          <p:nvPr/>
        </p:nvCxnSpPr>
        <p:spPr>
          <a:xfrm>
            <a:off x="3399955" y="3264257"/>
            <a:ext cx="6536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159981" y="2360947"/>
            <a:ext cx="1437960" cy="829945"/>
          </a:xfrm>
          <a:prstGeom prst="rect">
            <a:avLst/>
          </a:prstGeom>
        </p:spPr>
        <p:txBody>
          <a:bodyPr wrap="square" lIns="91440" tIns="45720" rIns="91440" bIns="45720">
            <a:spAutoFit/>
          </a:bodyPr>
          <a:lstStyle/>
          <a:p>
            <a:r>
              <a:rPr lang="en-US" altLang="zh-CN" sz="4800" b="1" dirty="0">
                <a:solidFill>
                  <a:srgbClr val="3A4660"/>
                </a:solidFill>
                <a:latin typeface="微软雅黑" panose="020B0503020204020204" pitchFamily="34" charset="-122"/>
                <a:ea typeface="微软雅黑" panose="020B0503020204020204" pitchFamily="34" charset="-122"/>
              </a:rPr>
              <a:t>02</a:t>
            </a:r>
            <a:endParaRPr lang="zh-CN" altLang="en-US" sz="4800" b="1" dirty="0">
              <a:solidFill>
                <a:srgbClr val="3A46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15848"/>
    </mc:Choice>
    <mc:Fallback xmlns="">
      <p:transition spd="slow" advTm="1584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CDEF795-47E7-B5CE-AA1E-32EA5B0CDB2E}"/>
              </a:ext>
            </a:extLst>
          </p:cNvPr>
          <p:cNvSpPr txBox="1"/>
          <p:nvPr/>
        </p:nvSpPr>
        <p:spPr>
          <a:xfrm>
            <a:off x="792915" y="712607"/>
            <a:ext cx="769883" cy="461665"/>
          </a:xfrm>
          <a:prstGeom prst="rect">
            <a:avLst/>
          </a:prstGeom>
          <a:noFill/>
        </p:spPr>
        <p:txBody>
          <a:bodyPr wrap="square" rtlCol="0">
            <a:spAutoFit/>
          </a:bodyPr>
          <a:lstStyle/>
          <a:p>
            <a:r>
              <a:rPr lang="en-US" altLang="zh-CN" sz="2400" dirty="0"/>
              <a:t>1</a:t>
            </a:r>
            <a:r>
              <a:rPr lang="zh-CN" altLang="en-US" sz="2400" dirty="0"/>
              <a:t>、</a:t>
            </a:r>
          </a:p>
        </p:txBody>
      </p:sp>
      <p:sp>
        <p:nvSpPr>
          <p:cNvPr id="3" name="文本框 2">
            <a:extLst>
              <a:ext uri="{FF2B5EF4-FFF2-40B4-BE49-F238E27FC236}">
                <a16:creationId xmlns:a16="http://schemas.microsoft.com/office/drawing/2014/main" id="{D39DFD4E-F9C8-67FB-AC63-9B31961F5686}"/>
              </a:ext>
            </a:extLst>
          </p:cNvPr>
          <p:cNvSpPr txBox="1"/>
          <p:nvPr/>
        </p:nvSpPr>
        <p:spPr>
          <a:xfrm>
            <a:off x="4299018" y="943440"/>
            <a:ext cx="2689171" cy="307777"/>
          </a:xfrm>
          <a:prstGeom prst="rect">
            <a:avLst/>
          </a:prstGeom>
          <a:noFill/>
        </p:spPr>
        <p:txBody>
          <a:bodyPr wrap="square">
            <a:spAutoFit/>
          </a:bodyPr>
          <a:lstStyle/>
          <a:p>
            <a:r>
              <a:rPr lang="en-US" altLang="zh-CN" dirty="0"/>
              <a:t>[</a:t>
            </a:r>
            <a:r>
              <a:rPr lang="en-US" altLang="zh-CN" dirty="0" err="1">
                <a:solidFill>
                  <a:srgbClr val="C00000"/>
                </a:solidFill>
              </a:rPr>
              <a:t>Phys.Rev.D</a:t>
            </a:r>
            <a:r>
              <a:rPr lang="en-US" altLang="zh-CN" dirty="0">
                <a:solidFill>
                  <a:srgbClr val="C00000"/>
                </a:solidFill>
              </a:rPr>
              <a:t> 111 (2025) 11, 113006</a:t>
            </a:r>
            <a:r>
              <a:rPr lang="en-US" altLang="zh-CN" dirty="0"/>
              <a:t>]</a:t>
            </a:r>
            <a:endParaRPr lang="zh-CN" altLang="en-US" dirty="0"/>
          </a:p>
        </p:txBody>
      </p:sp>
      <p:pic>
        <p:nvPicPr>
          <p:cNvPr id="4" name="图片 3">
            <a:extLst>
              <a:ext uri="{FF2B5EF4-FFF2-40B4-BE49-F238E27FC236}">
                <a16:creationId xmlns:a16="http://schemas.microsoft.com/office/drawing/2014/main" id="{E0AAA85B-456F-8590-AA10-8A7682E4B426}"/>
              </a:ext>
            </a:extLst>
          </p:cNvPr>
          <p:cNvPicPr>
            <a:picLocks noChangeAspect="1"/>
          </p:cNvPicPr>
          <p:nvPr/>
        </p:nvPicPr>
        <p:blipFill>
          <a:blip r:embed="rId2"/>
          <a:stretch>
            <a:fillRect/>
          </a:stretch>
        </p:blipFill>
        <p:spPr>
          <a:xfrm>
            <a:off x="1371600" y="608901"/>
            <a:ext cx="2733675" cy="669081"/>
          </a:xfrm>
          <a:prstGeom prst="rect">
            <a:avLst/>
          </a:prstGeom>
        </p:spPr>
      </p:pic>
      <p:pic>
        <p:nvPicPr>
          <p:cNvPr id="6" name="图片 5">
            <a:extLst>
              <a:ext uri="{FF2B5EF4-FFF2-40B4-BE49-F238E27FC236}">
                <a16:creationId xmlns:a16="http://schemas.microsoft.com/office/drawing/2014/main" id="{BCFC40FF-92B3-6EA6-A13B-04314A388D17}"/>
              </a:ext>
            </a:extLst>
          </p:cNvPr>
          <p:cNvPicPr>
            <a:picLocks noChangeAspect="1"/>
          </p:cNvPicPr>
          <p:nvPr/>
        </p:nvPicPr>
        <p:blipFill>
          <a:blip r:embed="rId3"/>
          <a:stretch>
            <a:fillRect/>
          </a:stretch>
        </p:blipFill>
        <p:spPr>
          <a:xfrm>
            <a:off x="3143756" y="1446025"/>
            <a:ext cx="5488721" cy="3965950"/>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1E66C92-CF65-1705-97FA-1F9879A4B6DC}"/>
                  </a:ext>
                </a:extLst>
              </p:cNvPr>
              <p:cNvSpPr txBox="1"/>
              <p:nvPr/>
            </p:nvSpPr>
            <p:spPr>
              <a:xfrm>
                <a:off x="3767575" y="5533211"/>
                <a:ext cx="6095324" cy="307777"/>
              </a:xfrm>
              <a:prstGeom prst="rect">
                <a:avLst/>
              </a:prstGeom>
              <a:noFill/>
            </p:spPr>
            <p:txBody>
              <a:bodyPr wrap="square">
                <a:spAutoFit/>
              </a:bodyPr>
              <a:lstStyle/>
              <a:p>
                <a:r>
                  <a:rPr lang="en-US" altLang="zh-CN" dirty="0"/>
                  <a:t>Lowest-order diagrams for </a:t>
                </a:r>
                <a14:m>
                  <m:oMath xmlns:m="http://schemas.openxmlformats.org/officeDocument/2006/math">
                    <m:r>
                      <m:rPr>
                        <m:sty m:val="p"/>
                      </m:rPr>
                      <a:rPr lang="en-US" altLang="zh-CN" i="0" dirty="0" smtClean="0">
                        <a:latin typeface="Cambria Math" panose="02040503050406030204" pitchFamily="18" charset="0"/>
                      </a:rPr>
                      <m:t>Ξ</m:t>
                    </m:r>
                    <m:r>
                      <a:rPr lang="en-US" altLang="zh-CN" i="1" dirty="0" smtClean="0">
                        <a:latin typeface="Cambria Math" panose="02040503050406030204" pitchFamily="18" charset="0"/>
                      </a:rPr>
                      <m:t>𝑏</m:t>
                    </m:r>
                    <m:r>
                      <a:rPr lang="en-US" altLang="zh-CN" i="1" dirty="0">
                        <a:latin typeface="Cambria Math" panose="02040503050406030204" pitchFamily="18" charset="0"/>
                      </a:rPr>
                      <m:t> → </m:t>
                    </m:r>
                    <m:r>
                      <m:rPr>
                        <m:sty m:val="p"/>
                      </m:rPr>
                      <a:rPr lang="en-US" altLang="zh-CN" i="0" dirty="0" err="1">
                        <a:latin typeface="Cambria Math" panose="02040503050406030204" pitchFamily="18" charset="0"/>
                      </a:rPr>
                      <m:t>Ξ</m:t>
                    </m:r>
                    <m:r>
                      <a:rPr lang="en-US" altLang="zh-CN" i="1" dirty="0" err="1">
                        <a:latin typeface="Cambria Math" panose="02040503050406030204" pitchFamily="18" charset="0"/>
                      </a:rPr>
                      <m:t>𝑐</m:t>
                    </m:r>
                    <m:r>
                      <a:rPr lang="en-US" altLang="zh-CN" i="1" dirty="0">
                        <a:latin typeface="Cambria Math" panose="02040503050406030204" pitchFamily="18" charset="0"/>
                      </a:rPr>
                      <m:t> </m:t>
                    </m:r>
                  </m:oMath>
                </a14:m>
                <a:r>
                  <a:rPr lang="en-US" altLang="zh-CN" dirty="0"/>
                  <a:t>transition form factors. </a:t>
                </a:r>
                <a:endParaRPr lang="zh-CN" altLang="en-US" dirty="0"/>
              </a:p>
            </p:txBody>
          </p:sp>
        </mc:Choice>
        <mc:Fallback xmlns="">
          <p:sp>
            <p:nvSpPr>
              <p:cNvPr id="8" name="文本框 7">
                <a:extLst>
                  <a:ext uri="{FF2B5EF4-FFF2-40B4-BE49-F238E27FC236}">
                    <a16:creationId xmlns:a16="http://schemas.microsoft.com/office/drawing/2014/main" id="{41E66C92-CF65-1705-97FA-1F9879A4B6DC}"/>
                  </a:ext>
                </a:extLst>
              </p:cNvPr>
              <p:cNvSpPr txBox="1">
                <a:spLocks noRot="1" noChangeAspect="1" noMove="1" noResize="1" noEditPoints="1" noAdjustHandles="1" noChangeArrowheads="1" noChangeShapeType="1" noTextEdit="1"/>
              </p:cNvSpPr>
              <p:nvPr/>
            </p:nvSpPr>
            <p:spPr>
              <a:xfrm>
                <a:off x="3767575" y="5533211"/>
                <a:ext cx="6095324" cy="307777"/>
              </a:xfrm>
              <a:prstGeom prst="rect">
                <a:avLst/>
              </a:prstGeom>
              <a:blipFill>
                <a:blip r:embed="rId4"/>
                <a:stretch>
                  <a:fillRect l="-300" t="-4000" b="-20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6295204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E70982-3A19-E6E0-6120-23A577A0916D}"/>
              </a:ext>
            </a:extLst>
          </p:cNvPr>
          <p:cNvPicPr>
            <a:picLocks noChangeAspect="1"/>
          </p:cNvPicPr>
          <p:nvPr/>
        </p:nvPicPr>
        <p:blipFill>
          <a:blip r:embed="rId2"/>
          <a:stretch>
            <a:fillRect/>
          </a:stretch>
        </p:blipFill>
        <p:spPr>
          <a:xfrm>
            <a:off x="368850" y="1926398"/>
            <a:ext cx="2586134" cy="1944726"/>
          </a:xfrm>
          <a:prstGeom prst="rect">
            <a:avLst/>
          </a:prstGeom>
        </p:spPr>
      </p:pic>
      <p:sp>
        <p:nvSpPr>
          <p:cNvPr id="7" name="文本框 6">
            <a:extLst>
              <a:ext uri="{FF2B5EF4-FFF2-40B4-BE49-F238E27FC236}">
                <a16:creationId xmlns:a16="http://schemas.microsoft.com/office/drawing/2014/main" id="{12A9FBBD-0758-0A3A-977B-8079023BC887}"/>
              </a:ext>
            </a:extLst>
          </p:cNvPr>
          <p:cNvSpPr txBox="1"/>
          <p:nvPr/>
        </p:nvSpPr>
        <p:spPr>
          <a:xfrm>
            <a:off x="835695" y="629881"/>
            <a:ext cx="6096000" cy="400110"/>
          </a:xfrm>
          <a:prstGeom prst="rect">
            <a:avLst/>
          </a:prstGeom>
          <a:noFill/>
        </p:spPr>
        <p:txBody>
          <a:bodyPr wrap="square">
            <a:spAutoFit/>
          </a:bodyPr>
          <a:lstStyle/>
          <a:p>
            <a:r>
              <a:rPr lang="en-US" altLang="zh-CN" sz="2000" dirty="0">
                <a:solidFill>
                  <a:srgbClr val="0070C0"/>
                </a:solidFill>
              </a:rPr>
              <a:t>light-cone distribution amplitude</a:t>
            </a:r>
            <a:endParaRPr lang="zh-CN" altLang="en-US" sz="2000" dirty="0">
              <a:solidFill>
                <a:srgbClr val="0070C0"/>
              </a:solidFill>
            </a:endParaRPr>
          </a:p>
        </p:txBody>
      </p:sp>
      <p:sp>
        <p:nvSpPr>
          <p:cNvPr id="9" name="文本框 8">
            <a:extLst>
              <a:ext uri="{FF2B5EF4-FFF2-40B4-BE49-F238E27FC236}">
                <a16:creationId xmlns:a16="http://schemas.microsoft.com/office/drawing/2014/main" id="{25BF25B4-8A7B-FAD6-0157-F1A9A6BD1143}"/>
              </a:ext>
            </a:extLst>
          </p:cNvPr>
          <p:cNvSpPr txBox="1"/>
          <p:nvPr/>
        </p:nvSpPr>
        <p:spPr>
          <a:xfrm>
            <a:off x="941424" y="4668310"/>
            <a:ext cx="1758956" cy="307777"/>
          </a:xfrm>
          <a:prstGeom prst="rect">
            <a:avLst/>
          </a:prstGeom>
          <a:noFill/>
        </p:spPr>
        <p:txBody>
          <a:bodyPr wrap="square">
            <a:spAutoFit/>
          </a:bodyPr>
          <a:lstStyle/>
          <a:p>
            <a:r>
              <a:rPr lang="el-GR" altLang="zh-CN" dirty="0"/>
              <a:t>ω</a:t>
            </a:r>
            <a:r>
              <a:rPr lang="el-GR" altLang="zh-CN" baseline="-25000" dirty="0"/>
              <a:t>0</a:t>
            </a:r>
            <a:r>
              <a:rPr lang="el-GR" altLang="zh-CN" dirty="0"/>
              <a:t> = 0.4 ± 0.1 </a:t>
            </a:r>
            <a:r>
              <a:rPr lang="en-US" altLang="zh-CN" dirty="0"/>
              <a:t>GeV</a:t>
            </a:r>
            <a:endParaRPr lang="zh-CN" altLang="en-US" dirty="0"/>
          </a:p>
        </p:txBody>
      </p:sp>
      <p:sp>
        <p:nvSpPr>
          <p:cNvPr id="11" name="文本框 10">
            <a:extLst>
              <a:ext uri="{FF2B5EF4-FFF2-40B4-BE49-F238E27FC236}">
                <a16:creationId xmlns:a16="http://schemas.microsoft.com/office/drawing/2014/main" id="{95E3D826-DEB1-F82A-E62B-F1712837B93A}"/>
              </a:ext>
            </a:extLst>
          </p:cNvPr>
          <p:cNvSpPr txBox="1"/>
          <p:nvPr/>
        </p:nvSpPr>
        <p:spPr>
          <a:xfrm>
            <a:off x="4242525" y="1283338"/>
            <a:ext cx="2054299" cy="307777"/>
          </a:xfrm>
          <a:prstGeom prst="rect">
            <a:avLst/>
          </a:prstGeom>
          <a:noFill/>
        </p:spPr>
        <p:txBody>
          <a:bodyPr wrap="square">
            <a:spAutoFit/>
          </a:bodyPr>
          <a:lstStyle/>
          <a:p>
            <a:r>
              <a:rPr lang="en-US" altLang="zh-CN" dirty="0"/>
              <a:t>• QCDSR model</a:t>
            </a:r>
            <a:endParaRPr lang="zh-CN" altLang="en-US" dirty="0"/>
          </a:p>
        </p:txBody>
      </p:sp>
      <p:sp>
        <p:nvSpPr>
          <p:cNvPr id="13" name="文本框 12">
            <a:extLst>
              <a:ext uri="{FF2B5EF4-FFF2-40B4-BE49-F238E27FC236}">
                <a16:creationId xmlns:a16="http://schemas.microsoft.com/office/drawing/2014/main" id="{CF3572F9-2D18-878A-AC72-636B1D7E6828}"/>
              </a:ext>
            </a:extLst>
          </p:cNvPr>
          <p:cNvSpPr txBox="1"/>
          <p:nvPr/>
        </p:nvSpPr>
        <p:spPr>
          <a:xfrm>
            <a:off x="835695" y="1283340"/>
            <a:ext cx="1864685" cy="307777"/>
          </a:xfrm>
          <a:prstGeom prst="rect">
            <a:avLst/>
          </a:prstGeom>
          <a:noFill/>
        </p:spPr>
        <p:txBody>
          <a:bodyPr wrap="square">
            <a:spAutoFit/>
          </a:bodyPr>
          <a:lstStyle/>
          <a:p>
            <a:r>
              <a:rPr lang="en-US" altLang="zh-CN" dirty="0"/>
              <a:t>• Exponential model</a:t>
            </a:r>
            <a:endParaRPr lang="zh-CN" altLang="en-US" dirty="0"/>
          </a:p>
        </p:txBody>
      </p:sp>
      <p:pic>
        <p:nvPicPr>
          <p:cNvPr id="15" name="图片 14">
            <a:extLst>
              <a:ext uri="{FF2B5EF4-FFF2-40B4-BE49-F238E27FC236}">
                <a16:creationId xmlns:a16="http://schemas.microsoft.com/office/drawing/2014/main" id="{20DF4252-7A8F-0962-073E-49D098B6B18C}"/>
              </a:ext>
            </a:extLst>
          </p:cNvPr>
          <p:cNvPicPr>
            <a:picLocks noChangeAspect="1"/>
          </p:cNvPicPr>
          <p:nvPr/>
        </p:nvPicPr>
        <p:blipFill>
          <a:blip r:embed="rId3"/>
          <a:stretch>
            <a:fillRect/>
          </a:stretch>
        </p:blipFill>
        <p:spPr>
          <a:xfrm>
            <a:off x="3380560" y="1893221"/>
            <a:ext cx="4145812" cy="1649832"/>
          </a:xfrm>
          <a:prstGeom prst="rect">
            <a:avLst/>
          </a:prstGeom>
        </p:spPr>
      </p:pic>
      <p:pic>
        <p:nvPicPr>
          <p:cNvPr id="17" name="图片 16">
            <a:extLst>
              <a:ext uri="{FF2B5EF4-FFF2-40B4-BE49-F238E27FC236}">
                <a16:creationId xmlns:a16="http://schemas.microsoft.com/office/drawing/2014/main" id="{7AF34258-5B9C-F65A-785E-93A78E47F755}"/>
              </a:ext>
            </a:extLst>
          </p:cNvPr>
          <p:cNvPicPr>
            <a:picLocks noChangeAspect="1"/>
          </p:cNvPicPr>
          <p:nvPr/>
        </p:nvPicPr>
        <p:blipFill>
          <a:blip r:embed="rId4"/>
          <a:stretch>
            <a:fillRect/>
          </a:stretch>
        </p:blipFill>
        <p:spPr>
          <a:xfrm>
            <a:off x="3489964" y="3652072"/>
            <a:ext cx="3070324" cy="522422"/>
          </a:xfrm>
          <a:prstGeom prst="rect">
            <a:avLst/>
          </a:prstGeom>
        </p:spPr>
      </p:pic>
      <p:sp>
        <p:nvSpPr>
          <p:cNvPr id="19" name="文本框 18">
            <a:extLst>
              <a:ext uri="{FF2B5EF4-FFF2-40B4-BE49-F238E27FC236}">
                <a16:creationId xmlns:a16="http://schemas.microsoft.com/office/drawing/2014/main" id="{E0D3C9B9-DD0F-8B11-1B3B-F51EF941FF4E}"/>
              </a:ext>
            </a:extLst>
          </p:cNvPr>
          <p:cNvSpPr txBox="1"/>
          <p:nvPr/>
        </p:nvSpPr>
        <p:spPr>
          <a:xfrm>
            <a:off x="9076217" y="1283338"/>
            <a:ext cx="1848736" cy="307777"/>
          </a:xfrm>
          <a:prstGeom prst="rect">
            <a:avLst/>
          </a:prstGeom>
          <a:noFill/>
        </p:spPr>
        <p:txBody>
          <a:bodyPr wrap="square">
            <a:spAutoFit/>
          </a:bodyPr>
          <a:lstStyle/>
          <a:p>
            <a:r>
              <a:rPr lang="en-US" altLang="zh-CN" dirty="0"/>
              <a:t>• </a:t>
            </a:r>
            <a:r>
              <a:rPr lang="en-US" altLang="zh-CN" dirty="0" err="1"/>
              <a:t>Gegenbauer</a:t>
            </a:r>
            <a:r>
              <a:rPr lang="en-US" altLang="zh-CN" dirty="0"/>
              <a:t> model</a:t>
            </a:r>
            <a:endParaRPr lang="zh-CN" altLang="en-US" dirty="0"/>
          </a:p>
        </p:txBody>
      </p:sp>
      <p:pic>
        <p:nvPicPr>
          <p:cNvPr id="21" name="图片 20">
            <a:extLst>
              <a:ext uri="{FF2B5EF4-FFF2-40B4-BE49-F238E27FC236}">
                <a16:creationId xmlns:a16="http://schemas.microsoft.com/office/drawing/2014/main" id="{C6A3A700-4F4B-6D41-C784-2C839572C3E4}"/>
              </a:ext>
            </a:extLst>
          </p:cNvPr>
          <p:cNvPicPr>
            <a:picLocks noChangeAspect="1"/>
          </p:cNvPicPr>
          <p:nvPr/>
        </p:nvPicPr>
        <p:blipFill>
          <a:blip r:embed="rId5"/>
          <a:stretch>
            <a:fillRect/>
          </a:stretch>
        </p:blipFill>
        <p:spPr>
          <a:xfrm>
            <a:off x="4124699" y="4623154"/>
            <a:ext cx="1674142" cy="301790"/>
          </a:xfrm>
          <a:prstGeom prst="rect">
            <a:avLst/>
          </a:prstGeom>
        </p:spPr>
      </p:pic>
      <p:sp>
        <p:nvSpPr>
          <p:cNvPr id="23" name="文本框 22">
            <a:extLst>
              <a:ext uri="{FF2B5EF4-FFF2-40B4-BE49-F238E27FC236}">
                <a16:creationId xmlns:a16="http://schemas.microsoft.com/office/drawing/2014/main" id="{8174339F-02B2-3D02-2052-AAB899013CE0}"/>
              </a:ext>
            </a:extLst>
          </p:cNvPr>
          <p:cNvSpPr txBox="1"/>
          <p:nvPr/>
        </p:nvSpPr>
        <p:spPr>
          <a:xfrm>
            <a:off x="4124699" y="5142983"/>
            <a:ext cx="1216099" cy="307777"/>
          </a:xfrm>
          <a:prstGeom prst="rect">
            <a:avLst/>
          </a:prstGeom>
          <a:noFill/>
        </p:spPr>
        <p:txBody>
          <a:bodyPr wrap="square">
            <a:spAutoFit/>
          </a:bodyPr>
          <a:lstStyle/>
          <a:p>
            <a:r>
              <a:rPr lang="en-US" altLang="zh-CN" dirty="0"/>
              <a:t>s0 = 1.2 GeV</a:t>
            </a:r>
            <a:endParaRPr lang="zh-CN" altLang="en-US" dirty="0"/>
          </a:p>
        </p:txBody>
      </p:sp>
      <p:pic>
        <p:nvPicPr>
          <p:cNvPr id="25" name="图片 24">
            <a:extLst>
              <a:ext uri="{FF2B5EF4-FFF2-40B4-BE49-F238E27FC236}">
                <a16:creationId xmlns:a16="http://schemas.microsoft.com/office/drawing/2014/main" id="{24555628-F1D1-1408-384F-934815340147}"/>
              </a:ext>
            </a:extLst>
          </p:cNvPr>
          <p:cNvPicPr>
            <a:picLocks noChangeAspect="1"/>
          </p:cNvPicPr>
          <p:nvPr/>
        </p:nvPicPr>
        <p:blipFill>
          <a:blip r:embed="rId6"/>
          <a:stretch>
            <a:fillRect/>
          </a:stretch>
        </p:blipFill>
        <p:spPr>
          <a:xfrm>
            <a:off x="7526372" y="1893221"/>
            <a:ext cx="4296778" cy="1909347"/>
          </a:xfrm>
          <a:prstGeom prst="rect">
            <a:avLst/>
          </a:prstGeom>
        </p:spPr>
      </p:pic>
      <p:sp>
        <p:nvSpPr>
          <p:cNvPr id="27" name="文本框 26">
            <a:extLst>
              <a:ext uri="{FF2B5EF4-FFF2-40B4-BE49-F238E27FC236}">
                <a16:creationId xmlns:a16="http://schemas.microsoft.com/office/drawing/2014/main" id="{C6C30E64-64D0-165B-2B9B-91818B419E49}"/>
              </a:ext>
            </a:extLst>
          </p:cNvPr>
          <p:cNvSpPr txBox="1"/>
          <p:nvPr/>
        </p:nvSpPr>
        <p:spPr>
          <a:xfrm>
            <a:off x="4201166" y="5514910"/>
            <a:ext cx="1521208" cy="307777"/>
          </a:xfrm>
          <a:prstGeom prst="rect">
            <a:avLst/>
          </a:prstGeom>
          <a:noFill/>
        </p:spPr>
        <p:txBody>
          <a:bodyPr wrap="square">
            <a:spAutoFit/>
          </a:bodyPr>
          <a:lstStyle/>
          <a:p>
            <a:r>
              <a:rPr lang="el-GR" altLang="zh-CN" dirty="0"/>
              <a:t>τ = 0.6 ± 0.2</a:t>
            </a:r>
            <a:endParaRPr lang="zh-CN" altLang="en-US" dirty="0"/>
          </a:p>
        </p:txBody>
      </p:sp>
      <p:sp>
        <p:nvSpPr>
          <p:cNvPr id="29" name="文本框 28">
            <a:extLst>
              <a:ext uri="{FF2B5EF4-FFF2-40B4-BE49-F238E27FC236}">
                <a16:creationId xmlns:a16="http://schemas.microsoft.com/office/drawing/2014/main" id="{D4608A07-A558-41B6-DB7F-D3E6DF07CE17}"/>
              </a:ext>
            </a:extLst>
          </p:cNvPr>
          <p:cNvSpPr txBox="1"/>
          <p:nvPr/>
        </p:nvSpPr>
        <p:spPr>
          <a:xfrm>
            <a:off x="4124699" y="5886837"/>
            <a:ext cx="1176892" cy="307777"/>
          </a:xfrm>
          <a:prstGeom prst="rect">
            <a:avLst/>
          </a:prstGeom>
          <a:noFill/>
        </p:spPr>
        <p:txBody>
          <a:bodyPr wrap="square">
            <a:spAutoFit/>
          </a:bodyPr>
          <a:lstStyle/>
          <a:p>
            <a:r>
              <a:rPr lang="el-GR" altLang="zh-CN" dirty="0"/>
              <a:t>0 &lt; ω &lt; 2</a:t>
            </a:r>
            <a:r>
              <a:rPr lang="en-US" altLang="zh-CN" dirty="0"/>
              <a:t>s0</a:t>
            </a:r>
            <a:endParaRPr lang="zh-CN" altLang="en-US" dirty="0"/>
          </a:p>
        </p:txBody>
      </p:sp>
      <p:sp>
        <p:nvSpPr>
          <p:cNvPr id="31" name="文本框 30">
            <a:extLst>
              <a:ext uri="{FF2B5EF4-FFF2-40B4-BE49-F238E27FC236}">
                <a16:creationId xmlns:a16="http://schemas.microsoft.com/office/drawing/2014/main" id="{250996A6-16E9-65D0-7B9C-6F9A46D66305}"/>
              </a:ext>
            </a:extLst>
          </p:cNvPr>
          <p:cNvSpPr txBox="1"/>
          <p:nvPr/>
        </p:nvSpPr>
        <p:spPr>
          <a:xfrm>
            <a:off x="7601059" y="4512439"/>
            <a:ext cx="3323894" cy="523220"/>
          </a:xfrm>
          <a:prstGeom prst="rect">
            <a:avLst/>
          </a:prstGeom>
          <a:noFill/>
        </p:spPr>
        <p:txBody>
          <a:bodyPr wrap="square">
            <a:spAutoFit/>
          </a:bodyPr>
          <a:lstStyle/>
          <a:p>
            <a:r>
              <a:rPr lang="en-US" altLang="zh-CN" dirty="0"/>
              <a:t>al and ϵl dependence on a free parameter, A = 0.5 ± 0.2</a:t>
            </a:r>
            <a:endParaRPr lang="zh-CN" altLang="en-US" dirty="0"/>
          </a:p>
        </p:txBody>
      </p:sp>
    </p:spTree>
    <p:extLst>
      <p:ext uri="{BB962C8B-B14F-4D97-AF65-F5344CB8AC3E}">
        <p14:creationId xmlns:p14="http://schemas.microsoft.com/office/powerpoint/2010/main" val="236947666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BEC3BC6D-0FA7-3501-6F6C-EFB04A552817}"/>
              </a:ext>
            </a:extLst>
          </p:cNvPr>
          <p:cNvPicPr>
            <a:picLocks noChangeAspect="1"/>
          </p:cNvPicPr>
          <p:nvPr/>
        </p:nvPicPr>
        <p:blipFill>
          <a:blip r:embed="rId3"/>
          <a:stretch>
            <a:fillRect/>
          </a:stretch>
        </p:blipFill>
        <p:spPr>
          <a:xfrm>
            <a:off x="6364838" y="1828360"/>
            <a:ext cx="5637888" cy="4218834"/>
          </a:xfrm>
          <a:prstGeom prst="rect">
            <a:avLst/>
          </a:prstGeom>
        </p:spPr>
      </p:pic>
      <p:pic>
        <p:nvPicPr>
          <p:cNvPr id="10" name="图片 9">
            <a:extLst>
              <a:ext uri="{FF2B5EF4-FFF2-40B4-BE49-F238E27FC236}">
                <a16:creationId xmlns:a16="http://schemas.microsoft.com/office/drawing/2014/main" id="{79C6AEB6-2074-7D5C-39C1-1E82345731DA}"/>
              </a:ext>
            </a:extLst>
          </p:cNvPr>
          <p:cNvPicPr>
            <a:picLocks noChangeAspect="1"/>
          </p:cNvPicPr>
          <p:nvPr/>
        </p:nvPicPr>
        <p:blipFill>
          <a:blip r:embed="rId4"/>
          <a:stretch>
            <a:fillRect/>
          </a:stretch>
        </p:blipFill>
        <p:spPr>
          <a:xfrm>
            <a:off x="125935" y="1409933"/>
            <a:ext cx="6238903" cy="3687710"/>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B1A107C-7AC1-8467-C756-6C827C060B18}"/>
                  </a:ext>
                </a:extLst>
              </p:cNvPr>
              <p:cNvSpPr txBox="1"/>
              <p:nvPr/>
            </p:nvSpPr>
            <p:spPr>
              <a:xfrm>
                <a:off x="725213" y="730469"/>
                <a:ext cx="3042745" cy="369332"/>
              </a:xfrm>
              <a:prstGeom prst="rect">
                <a:avLst/>
              </a:prstGeom>
              <a:noFill/>
            </p:spPr>
            <p:txBody>
              <a:bodyPr wrap="square" rtlCol="0">
                <a:spAutoFit/>
              </a:bodyPr>
              <a:lstStyle/>
              <a:p>
                <a:r>
                  <a:rPr lang="en-US" altLang="zh-CN" sz="1800" dirty="0">
                    <a:solidFill>
                      <a:srgbClr val="0070C0"/>
                    </a:solidFill>
                  </a:rPr>
                  <a:t>The form factors of </a:t>
                </a:r>
                <a14:m>
                  <m:oMath xmlns:m="http://schemas.openxmlformats.org/officeDocument/2006/math">
                    <m:sSub>
                      <m:sSubPr>
                        <m:ctrlPr>
                          <a:rPr lang="en-US" altLang="zh-CN" sz="1800" i="1" smtClean="0">
                            <a:solidFill>
                              <a:srgbClr val="0070C0"/>
                            </a:solidFill>
                            <a:latin typeface="Cambria Math" panose="02040503050406030204" pitchFamily="18" charset="0"/>
                          </a:rPr>
                        </m:ctrlPr>
                      </m:sSubPr>
                      <m:e>
                        <m:r>
                          <m:rPr>
                            <m:sty m:val="p"/>
                          </m:rPr>
                          <a:rPr lang="el-GR" altLang="zh-CN" sz="1800" i="1" smtClean="0">
                            <a:solidFill>
                              <a:srgbClr val="0070C0"/>
                            </a:solidFill>
                            <a:latin typeface="Cambria Math" panose="02040503050406030204" pitchFamily="18" charset="0"/>
                            <a:ea typeface="Cambria Math" panose="02040503050406030204" pitchFamily="18" charset="0"/>
                          </a:rPr>
                          <m:t>Ξ</m:t>
                        </m:r>
                      </m:e>
                      <m:sub>
                        <m:r>
                          <a:rPr lang="en-US" altLang="zh-CN" sz="1800" b="0" i="1" smtClean="0">
                            <a:solidFill>
                              <a:srgbClr val="0070C0"/>
                            </a:solidFill>
                            <a:latin typeface="Cambria Math" panose="02040503050406030204" pitchFamily="18" charset="0"/>
                          </a:rPr>
                          <m:t>𝑏</m:t>
                        </m:r>
                      </m:sub>
                    </m:sSub>
                    <m:r>
                      <a:rPr lang="en-US" altLang="zh-CN" sz="1800" i="1" smtClean="0">
                        <a:solidFill>
                          <a:srgbClr val="0070C0"/>
                        </a:solidFill>
                        <a:latin typeface="Cambria Math" panose="02040503050406030204" pitchFamily="18" charset="0"/>
                        <a:ea typeface="Cambria Math" panose="02040503050406030204" pitchFamily="18" charset="0"/>
                      </a:rPr>
                      <m:t>→</m:t>
                    </m:r>
                    <m:sSub>
                      <m:sSubPr>
                        <m:ctrlPr>
                          <a:rPr lang="en-US" altLang="zh-CN" sz="1800" i="1" smtClean="0">
                            <a:solidFill>
                              <a:srgbClr val="0070C0"/>
                            </a:solidFill>
                            <a:latin typeface="Cambria Math" panose="02040503050406030204" pitchFamily="18" charset="0"/>
                            <a:ea typeface="Cambria Math" panose="02040503050406030204" pitchFamily="18" charset="0"/>
                          </a:rPr>
                        </m:ctrlPr>
                      </m:sSubPr>
                      <m:e>
                        <m:r>
                          <m:rPr>
                            <m:sty m:val="p"/>
                          </m:rPr>
                          <a:rPr lang="el-GR" altLang="zh-CN" sz="1800" i="1" smtClean="0">
                            <a:solidFill>
                              <a:srgbClr val="0070C0"/>
                            </a:solidFill>
                            <a:latin typeface="Cambria Math" panose="02040503050406030204" pitchFamily="18" charset="0"/>
                            <a:ea typeface="Cambria Math" panose="02040503050406030204" pitchFamily="18" charset="0"/>
                          </a:rPr>
                          <m:t>Ξ</m:t>
                        </m:r>
                      </m:e>
                      <m:sub>
                        <m:r>
                          <a:rPr lang="en-US" altLang="zh-CN" sz="1800" b="0" i="1" smtClean="0">
                            <a:solidFill>
                              <a:srgbClr val="0070C0"/>
                            </a:solidFill>
                            <a:latin typeface="Cambria Math" panose="02040503050406030204" pitchFamily="18" charset="0"/>
                            <a:ea typeface="Cambria Math" panose="02040503050406030204" pitchFamily="18" charset="0"/>
                          </a:rPr>
                          <m:t>𝑐</m:t>
                        </m:r>
                      </m:sub>
                    </m:sSub>
                  </m:oMath>
                </a14:m>
                <a:r>
                  <a:rPr lang="en-US" altLang="zh-CN" sz="1800" dirty="0">
                    <a:solidFill>
                      <a:srgbClr val="0070C0"/>
                    </a:solidFill>
                  </a:rPr>
                  <a:t>  </a:t>
                </a:r>
                <a:endParaRPr lang="zh-CN" altLang="en-US" sz="1800" dirty="0">
                  <a:solidFill>
                    <a:srgbClr val="0070C0"/>
                  </a:solidFill>
                </a:endParaRPr>
              </a:p>
            </p:txBody>
          </p:sp>
        </mc:Choice>
        <mc:Fallback xmlns="">
          <p:sp>
            <p:nvSpPr>
              <p:cNvPr id="2" name="文本框 1">
                <a:extLst>
                  <a:ext uri="{FF2B5EF4-FFF2-40B4-BE49-F238E27FC236}">
                    <a16:creationId xmlns:a16="http://schemas.microsoft.com/office/drawing/2014/main" id="{EB1A107C-7AC1-8467-C756-6C827C060B18}"/>
                  </a:ext>
                </a:extLst>
              </p:cNvPr>
              <p:cNvSpPr txBox="1">
                <a:spLocks noRot="1" noChangeAspect="1" noMove="1" noResize="1" noEditPoints="1" noAdjustHandles="1" noChangeArrowheads="1" noChangeShapeType="1" noTextEdit="1"/>
              </p:cNvSpPr>
              <p:nvPr/>
            </p:nvSpPr>
            <p:spPr>
              <a:xfrm>
                <a:off x="725213" y="730469"/>
                <a:ext cx="3042745" cy="369332"/>
              </a:xfrm>
              <a:prstGeom prst="rect">
                <a:avLst/>
              </a:prstGeom>
              <a:blipFill>
                <a:blip r:embed="rId5"/>
                <a:stretch>
                  <a:fillRect l="-1804" t="-10000"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7191721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8C35838-0F62-BAD7-B284-BA5827ACA432}"/>
              </a:ext>
            </a:extLst>
          </p:cNvPr>
          <p:cNvPicPr>
            <a:picLocks noChangeAspect="1"/>
          </p:cNvPicPr>
          <p:nvPr/>
        </p:nvPicPr>
        <p:blipFill>
          <a:blip r:embed="rId2"/>
          <a:stretch>
            <a:fillRect/>
          </a:stretch>
        </p:blipFill>
        <p:spPr>
          <a:xfrm>
            <a:off x="611874" y="119630"/>
            <a:ext cx="10749233" cy="334831"/>
          </a:xfrm>
          <a:prstGeom prst="rect">
            <a:avLst/>
          </a:prstGeom>
        </p:spPr>
      </p:pic>
      <p:pic>
        <p:nvPicPr>
          <p:cNvPr id="5" name="图片 4">
            <a:extLst>
              <a:ext uri="{FF2B5EF4-FFF2-40B4-BE49-F238E27FC236}">
                <a16:creationId xmlns:a16="http://schemas.microsoft.com/office/drawing/2014/main" id="{F2B69AEE-E6BE-AD25-6531-AAAC7EE8C59B}"/>
              </a:ext>
            </a:extLst>
          </p:cNvPr>
          <p:cNvPicPr>
            <a:picLocks noChangeAspect="1"/>
          </p:cNvPicPr>
          <p:nvPr/>
        </p:nvPicPr>
        <p:blipFill>
          <a:blip r:embed="rId3"/>
          <a:stretch>
            <a:fillRect/>
          </a:stretch>
        </p:blipFill>
        <p:spPr>
          <a:xfrm>
            <a:off x="930827" y="594858"/>
            <a:ext cx="10074442" cy="2733579"/>
          </a:xfrm>
          <a:prstGeom prst="rect">
            <a:avLst/>
          </a:prstGeom>
        </p:spPr>
      </p:pic>
      <p:pic>
        <p:nvPicPr>
          <p:cNvPr id="4" name="图片 3">
            <a:extLst>
              <a:ext uri="{FF2B5EF4-FFF2-40B4-BE49-F238E27FC236}">
                <a16:creationId xmlns:a16="http://schemas.microsoft.com/office/drawing/2014/main" id="{99BFEE5E-6F8B-DF7F-A5BA-431ECAC30389}"/>
              </a:ext>
            </a:extLst>
          </p:cNvPr>
          <p:cNvPicPr>
            <a:picLocks noChangeAspect="1"/>
          </p:cNvPicPr>
          <p:nvPr/>
        </p:nvPicPr>
        <p:blipFill>
          <a:blip r:embed="rId4"/>
          <a:stretch>
            <a:fillRect/>
          </a:stretch>
        </p:blipFill>
        <p:spPr>
          <a:xfrm>
            <a:off x="872359" y="3211228"/>
            <a:ext cx="10673254" cy="3573200"/>
          </a:xfrm>
          <a:prstGeom prst="rect">
            <a:avLst/>
          </a:prstGeom>
        </p:spPr>
      </p:pic>
    </p:spTree>
    <p:extLst>
      <p:ext uri="{BB962C8B-B14F-4D97-AF65-F5344CB8AC3E}">
        <p14:creationId xmlns:p14="http://schemas.microsoft.com/office/powerpoint/2010/main" val="294757590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D07698-D5A1-6F1C-1A3A-F33DA30331D5}"/>
              </a:ext>
            </a:extLst>
          </p:cNvPr>
          <p:cNvPicPr>
            <a:picLocks noChangeAspect="1"/>
          </p:cNvPicPr>
          <p:nvPr/>
        </p:nvPicPr>
        <p:blipFill>
          <a:blip r:embed="rId2"/>
          <a:stretch>
            <a:fillRect/>
          </a:stretch>
        </p:blipFill>
        <p:spPr>
          <a:xfrm>
            <a:off x="1392338" y="573495"/>
            <a:ext cx="2569969" cy="656293"/>
          </a:xfrm>
          <a:prstGeom prst="rect">
            <a:avLst/>
          </a:prstGeom>
        </p:spPr>
      </p:pic>
      <p:sp>
        <p:nvSpPr>
          <p:cNvPr id="5" name="文本框 4">
            <a:extLst>
              <a:ext uri="{FF2B5EF4-FFF2-40B4-BE49-F238E27FC236}">
                <a16:creationId xmlns:a16="http://schemas.microsoft.com/office/drawing/2014/main" id="{AB70EF91-E6A0-0273-D77A-042F9C93FDCE}"/>
              </a:ext>
            </a:extLst>
          </p:cNvPr>
          <p:cNvSpPr txBox="1"/>
          <p:nvPr/>
        </p:nvSpPr>
        <p:spPr>
          <a:xfrm>
            <a:off x="4487542" y="821320"/>
            <a:ext cx="2481748" cy="307777"/>
          </a:xfrm>
          <a:prstGeom prst="rect">
            <a:avLst/>
          </a:prstGeom>
          <a:noFill/>
        </p:spPr>
        <p:txBody>
          <a:bodyPr wrap="square">
            <a:spAutoFit/>
          </a:bodyPr>
          <a:lstStyle/>
          <a:p>
            <a:r>
              <a:rPr lang="en-US" altLang="zh-CN" dirty="0"/>
              <a:t>[</a:t>
            </a:r>
            <a:r>
              <a:rPr lang="en-US" altLang="zh-CN" dirty="0">
                <a:solidFill>
                  <a:srgbClr val="C00000"/>
                </a:solidFill>
              </a:rPr>
              <a:t>e-Print: 2509.02257 [hep-</a:t>
            </a:r>
            <a:r>
              <a:rPr lang="en-US" altLang="zh-CN" dirty="0" err="1">
                <a:solidFill>
                  <a:srgbClr val="C00000"/>
                </a:solidFill>
              </a:rPr>
              <a:t>ph</a:t>
            </a:r>
            <a:r>
              <a:rPr lang="en-US" altLang="zh-CN" dirty="0">
                <a:solidFill>
                  <a:srgbClr val="C00000"/>
                </a:solidFill>
              </a:rPr>
              <a:t>]</a:t>
            </a:r>
            <a:r>
              <a:rPr lang="en-US" altLang="zh-CN" dirty="0"/>
              <a:t>]</a:t>
            </a:r>
            <a:endParaRPr lang="zh-CN" altLang="en-US" dirty="0"/>
          </a:p>
        </p:txBody>
      </p:sp>
      <p:sp>
        <p:nvSpPr>
          <p:cNvPr id="7" name="文本框 6">
            <a:extLst>
              <a:ext uri="{FF2B5EF4-FFF2-40B4-BE49-F238E27FC236}">
                <a16:creationId xmlns:a16="http://schemas.microsoft.com/office/drawing/2014/main" id="{98EBB5E2-CC8C-32AC-668B-6BF5647386A2}"/>
              </a:ext>
            </a:extLst>
          </p:cNvPr>
          <p:cNvSpPr txBox="1"/>
          <p:nvPr/>
        </p:nvSpPr>
        <p:spPr>
          <a:xfrm>
            <a:off x="1035002" y="1569692"/>
            <a:ext cx="6096912" cy="400110"/>
          </a:xfrm>
          <a:prstGeom prst="rect">
            <a:avLst/>
          </a:prstGeom>
          <a:noFill/>
        </p:spPr>
        <p:txBody>
          <a:bodyPr wrap="square">
            <a:spAutoFit/>
          </a:bodyPr>
          <a:lstStyle/>
          <a:p>
            <a:pPr marL="285750" indent="-285750">
              <a:buFont typeface="Wingdings" panose="05000000000000000000" pitchFamily="2" charset="2"/>
              <a:buChar char="Ø"/>
            </a:pPr>
            <a:r>
              <a:rPr lang="en-US" altLang="zh-CN" sz="2000" dirty="0"/>
              <a:t>Take the power correction effect in account</a:t>
            </a:r>
            <a:endParaRPr lang="zh-CN" altLang="en-US" sz="2000" dirty="0"/>
          </a:p>
        </p:txBody>
      </p:sp>
      <p:sp>
        <p:nvSpPr>
          <p:cNvPr id="9" name="文本框 8">
            <a:extLst>
              <a:ext uri="{FF2B5EF4-FFF2-40B4-BE49-F238E27FC236}">
                <a16:creationId xmlns:a16="http://schemas.microsoft.com/office/drawing/2014/main" id="{D4CE271D-49D5-FAC5-CD1E-9E94BBE46A77}"/>
              </a:ext>
            </a:extLst>
          </p:cNvPr>
          <p:cNvSpPr txBox="1"/>
          <p:nvPr/>
        </p:nvSpPr>
        <p:spPr>
          <a:xfrm>
            <a:off x="1035002" y="2173763"/>
            <a:ext cx="10649606" cy="707886"/>
          </a:xfrm>
          <a:prstGeom prst="rect">
            <a:avLst/>
          </a:prstGeom>
          <a:noFill/>
        </p:spPr>
        <p:txBody>
          <a:bodyPr wrap="square">
            <a:spAutoFit/>
          </a:bodyPr>
          <a:lstStyle/>
          <a:p>
            <a:pPr marL="342900" indent="-342900">
              <a:buFont typeface="Wingdings" panose="05000000000000000000" pitchFamily="2" charset="2"/>
              <a:buChar char="Ø"/>
            </a:pPr>
            <a:r>
              <a:rPr lang="en-US" altLang="zh-CN" sz="2000" dirty="0"/>
              <a:t>Resume the</a:t>
            </a:r>
            <a:r>
              <a:rPr lang="zh-CN" altLang="en-US" sz="2000" dirty="0"/>
              <a:t> </a:t>
            </a:r>
            <a:r>
              <a:rPr lang="en-US" altLang="zh-CN" sz="2000" dirty="0"/>
              <a:t>large single logarithms originating from ultraviolet divergences also appear in the radiative corrections to both the hadronic wave functions and the hard kernels and get the </a:t>
            </a:r>
            <a:r>
              <a:rPr lang="en-US" altLang="zh-CN" sz="2000" dirty="0" err="1"/>
              <a:t>facor</a:t>
            </a:r>
            <a:endParaRPr lang="zh-CN" altLang="en-US" sz="2000" dirty="0"/>
          </a:p>
        </p:txBody>
      </p:sp>
      <p:pic>
        <p:nvPicPr>
          <p:cNvPr id="11" name="图片 10">
            <a:extLst>
              <a:ext uri="{FF2B5EF4-FFF2-40B4-BE49-F238E27FC236}">
                <a16:creationId xmlns:a16="http://schemas.microsoft.com/office/drawing/2014/main" id="{1798084D-03FA-074F-0BE9-A00D0EE185B9}"/>
              </a:ext>
            </a:extLst>
          </p:cNvPr>
          <p:cNvPicPr>
            <a:picLocks noChangeAspect="1"/>
          </p:cNvPicPr>
          <p:nvPr/>
        </p:nvPicPr>
        <p:blipFill>
          <a:blip r:embed="rId3"/>
          <a:stretch>
            <a:fillRect/>
          </a:stretch>
        </p:blipFill>
        <p:spPr>
          <a:xfrm>
            <a:off x="2535134" y="3172374"/>
            <a:ext cx="6256612" cy="1972072"/>
          </a:xfrm>
          <a:prstGeom prst="rect">
            <a:avLst/>
          </a:prstGeom>
        </p:spPr>
      </p:pic>
      <p:sp>
        <p:nvSpPr>
          <p:cNvPr id="12" name="矩形: 圆角 11">
            <a:extLst>
              <a:ext uri="{FF2B5EF4-FFF2-40B4-BE49-F238E27FC236}">
                <a16:creationId xmlns:a16="http://schemas.microsoft.com/office/drawing/2014/main" id="{450C9E76-166D-A991-C3C3-FE5365358409}"/>
              </a:ext>
            </a:extLst>
          </p:cNvPr>
          <p:cNvSpPr/>
          <p:nvPr/>
        </p:nvSpPr>
        <p:spPr>
          <a:xfrm>
            <a:off x="2639166" y="4481917"/>
            <a:ext cx="6214635" cy="662529"/>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69EC6E13-32E0-A58A-B527-F3A9735F9B3F}"/>
              </a:ext>
            </a:extLst>
          </p:cNvPr>
          <p:cNvSpPr txBox="1"/>
          <p:nvPr/>
        </p:nvSpPr>
        <p:spPr>
          <a:xfrm>
            <a:off x="867103" y="662833"/>
            <a:ext cx="525235" cy="534582"/>
          </a:xfrm>
          <a:prstGeom prst="rect">
            <a:avLst/>
          </a:prstGeom>
          <a:noFill/>
        </p:spPr>
        <p:txBody>
          <a:bodyPr wrap="square" rtlCol="0">
            <a:spAutoFit/>
          </a:bodyPr>
          <a:lstStyle/>
          <a:p>
            <a:r>
              <a:rPr lang="en-US" altLang="zh-CN" sz="2800" dirty="0"/>
              <a:t>2</a:t>
            </a:r>
            <a:r>
              <a:rPr lang="zh-CN" altLang="en-US" sz="2800" dirty="0"/>
              <a:t>、</a:t>
            </a:r>
          </a:p>
        </p:txBody>
      </p:sp>
      <p:pic>
        <p:nvPicPr>
          <p:cNvPr id="4" name="图片 3">
            <a:extLst>
              <a:ext uri="{FF2B5EF4-FFF2-40B4-BE49-F238E27FC236}">
                <a16:creationId xmlns:a16="http://schemas.microsoft.com/office/drawing/2014/main" id="{A2D3FDFD-6643-8AB9-37B5-2CE61CE8C323}"/>
              </a:ext>
            </a:extLst>
          </p:cNvPr>
          <p:cNvPicPr>
            <a:picLocks noChangeAspect="1"/>
          </p:cNvPicPr>
          <p:nvPr/>
        </p:nvPicPr>
        <p:blipFill>
          <a:blip r:embed="rId4"/>
          <a:stretch>
            <a:fillRect/>
          </a:stretch>
        </p:blipFill>
        <p:spPr>
          <a:xfrm>
            <a:off x="6531646" y="1585721"/>
            <a:ext cx="2597121" cy="384081"/>
          </a:xfrm>
          <a:prstGeom prst="rect">
            <a:avLst/>
          </a:prstGeom>
        </p:spPr>
      </p:pic>
    </p:spTree>
    <p:extLst>
      <p:ext uri="{BB962C8B-B14F-4D97-AF65-F5344CB8AC3E}">
        <p14:creationId xmlns:p14="http://schemas.microsoft.com/office/powerpoint/2010/main" val="231152139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W5YU5}IMJ5H9[@T2{90D0R"/>
          <p:cNvPicPr>
            <a:picLocks noChangeAspect="1"/>
          </p:cNvPicPr>
          <p:nvPr/>
        </p:nvPicPr>
        <p:blipFill>
          <a:blip r:embed="rId2"/>
          <a:stretch>
            <a:fillRect/>
          </a:stretch>
        </p:blipFill>
        <p:spPr>
          <a:xfrm>
            <a:off x="1007745" y="2282190"/>
            <a:ext cx="8233410" cy="1407795"/>
          </a:xfrm>
          <a:prstGeom prst="rect">
            <a:avLst/>
          </a:prstGeom>
        </p:spPr>
      </p:pic>
      <p:pic>
        <p:nvPicPr>
          <p:cNvPr id="4" name="图片 3" descr="2%`AB[M5BYYWQ)AAKNYOS4M"/>
          <p:cNvPicPr>
            <a:picLocks noChangeAspect="1"/>
          </p:cNvPicPr>
          <p:nvPr/>
        </p:nvPicPr>
        <p:blipFill>
          <a:blip r:embed="rId3"/>
          <a:stretch>
            <a:fillRect/>
          </a:stretch>
        </p:blipFill>
        <p:spPr>
          <a:xfrm>
            <a:off x="1112520" y="901065"/>
            <a:ext cx="7173595" cy="929640"/>
          </a:xfrm>
          <a:prstGeom prst="rect">
            <a:avLst/>
          </a:prstGeom>
        </p:spPr>
      </p:pic>
      <p:pic>
        <p:nvPicPr>
          <p:cNvPr id="5" name="图片 4" descr="}LHSJ$66Q(7S[NQ[91C~22D"/>
          <p:cNvPicPr>
            <a:picLocks noChangeAspect="1"/>
          </p:cNvPicPr>
          <p:nvPr/>
        </p:nvPicPr>
        <p:blipFill>
          <a:blip r:embed="rId4"/>
          <a:stretch>
            <a:fillRect/>
          </a:stretch>
        </p:blipFill>
        <p:spPr>
          <a:xfrm>
            <a:off x="3855085" y="3756025"/>
            <a:ext cx="4431030" cy="436245"/>
          </a:xfrm>
          <a:prstGeom prst="rect">
            <a:avLst/>
          </a:prstGeom>
        </p:spPr>
      </p:pic>
      <p:sp>
        <p:nvSpPr>
          <p:cNvPr id="6" name="文本框 5"/>
          <p:cNvSpPr txBox="1"/>
          <p:nvPr/>
        </p:nvSpPr>
        <p:spPr>
          <a:xfrm>
            <a:off x="470535" y="3805555"/>
            <a:ext cx="3355975" cy="368300"/>
          </a:xfrm>
          <a:prstGeom prst="rect">
            <a:avLst/>
          </a:prstGeom>
          <a:noFill/>
        </p:spPr>
        <p:txBody>
          <a:bodyPr wrap="square" rtlCol="0">
            <a:spAutoFit/>
          </a:bodyPr>
          <a:lstStyle/>
          <a:p>
            <a:r>
              <a:rPr lang="zh-CN" altLang="en-US" sz="1800">
                <a:latin typeface="Times New Roman" panose="02020603050405020304" pitchFamily="18" charset="0"/>
                <a:cs typeface="Times New Roman" panose="02020603050405020304" pitchFamily="18" charset="0"/>
              </a:rPr>
              <a:t>They obey the conservation laws</a:t>
            </a:r>
          </a:p>
        </p:txBody>
      </p:sp>
      <p:pic>
        <p:nvPicPr>
          <p:cNvPr id="9" name="图片 8"/>
          <p:cNvPicPr>
            <a:picLocks noChangeAspect="1"/>
          </p:cNvPicPr>
          <p:nvPr/>
        </p:nvPicPr>
        <p:blipFill>
          <a:blip r:embed="rId5"/>
          <a:stretch>
            <a:fillRect/>
          </a:stretch>
        </p:blipFill>
        <p:spPr>
          <a:xfrm>
            <a:off x="3000375" y="1843405"/>
            <a:ext cx="5187315" cy="348615"/>
          </a:xfrm>
          <a:prstGeom prst="rect">
            <a:avLst/>
          </a:prstGeom>
        </p:spPr>
      </p:pic>
      <p:pic>
        <p:nvPicPr>
          <p:cNvPr id="13" name="图片 12" descr="test(1)"/>
          <p:cNvPicPr>
            <a:picLocks noChangeAspect="1"/>
          </p:cNvPicPr>
          <p:nvPr/>
        </p:nvPicPr>
        <p:blipFill>
          <a:blip r:embed="rId6"/>
          <a:stretch>
            <a:fillRect/>
          </a:stretch>
        </p:blipFill>
        <p:spPr>
          <a:xfrm>
            <a:off x="8459470" y="1043940"/>
            <a:ext cx="3275965" cy="1158240"/>
          </a:xfrm>
          <a:prstGeom prst="rect">
            <a:avLst/>
          </a:prstGeom>
        </p:spPr>
      </p:pic>
      <p:pic>
        <p:nvPicPr>
          <p:cNvPr id="2" name="图片 1"/>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1969770" y="4074160"/>
            <a:ext cx="7070090" cy="1360805"/>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3435984" y="461010"/>
                <a:ext cx="4751705" cy="460375"/>
              </a:xfrm>
              <a:prstGeom prst="rect">
                <a:avLst/>
              </a:prstGeom>
              <a:noFill/>
            </p:spPr>
            <p:txBody>
              <a:bodyPr wrap="square" rtlCol="0">
                <a:spAutoFit/>
              </a:bodyPr>
              <a:lstStyle/>
              <a:p>
                <a14:m>
                  <m:oMath xmlns:m="http://schemas.openxmlformats.org/officeDocument/2006/math">
                    <m:sSub>
                      <m:sSubPr>
                        <m:ctrlPr>
                          <a:rPr lang="en-US" altLang="zh-CN" sz="2400" i="1" smtClean="0">
                            <a:solidFill>
                              <a:srgbClr val="0070C0"/>
                            </a:solidFill>
                            <a:latin typeface="Cambria Math" panose="02040503050406030204" pitchFamily="18" charset="0"/>
                            <a:cs typeface="Cambria Math" panose="02040503050406030204" charset="0"/>
                          </a:rPr>
                        </m:ctrlPr>
                      </m:sSubPr>
                      <m:e>
                        <m:r>
                          <a:rPr lang="en-US" altLang="zh-CN" sz="2400">
                            <a:solidFill>
                              <a:srgbClr val="0070C0"/>
                            </a:solidFill>
                            <a:latin typeface="Cambria Math" panose="02040503050406030204" charset="0"/>
                            <a:ea typeface="MS Mincho" charset="0"/>
                            <a:cs typeface="Cambria Math" panose="02040503050406030204" charset="0"/>
                          </a:rPr>
                          <m:t>𝛬</m:t>
                        </m:r>
                      </m:e>
                      <m:sub>
                        <m:r>
                          <m:rPr>
                            <m:sty m:val="p"/>
                          </m:rPr>
                          <a:rPr lang="en-US" altLang="zh-CN" sz="2400">
                            <a:solidFill>
                              <a:srgbClr val="0070C0"/>
                            </a:solidFill>
                            <a:latin typeface="Cambria Math" panose="02040503050406030204" charset="0"/>
                            <a:cs typeface="Cambria Math" panose="02040503050406030204" charset="0"/>
                          </a:rPr>
                          <m:t>b</m:t>
                        </m:r>
                      </m:sub>
                    </m:sSub>
                    <m:box>
                      <m:boxPr>
                        <m:noBreak m:val="on"/>
                        <m:ctrlPr>
                          <a:rPr lang="en-US" altLang="zh-CN" sz="2400" i="1">
                            <a:solidFill>
                              <a:srgbClr val="0070C0"/>
                            </a:solidFill>
                            <a:latin typeface="Cambria Math" panose="02040503050406030204" pitchFamily="18" charset="0"/>
                            <a:cs typeface="Cambria Math" panose="02040503050406030204" charset="0"/>
                          </a:rPr>
                        </m:ctrlPr>
                      </m:boxPr>
                      <m:e>
                        <m:r>
                          <a:rPr lang="en-US" altLang="zh-CN" sz="2400">
                            <a:solidFill>
                              <a:srgbClr val="0070C0"/>
                            </a:solidFill>
                            <a:latin typeface="Cambria Math" panose="02040503050406030204" charset="0"/>
                            <a:ea typeface="MS Mincho" charset="0"/>
                            <a:cs typeface="Cambria Math" panose="02040503050406030204" charset="0"/>
                          </a:rPr>
                          <m:t>→</m:t>
                        </m:r>
                        <m:sSub>
                          <m:sSubPr>
                            <m:ctrlPr>
                              <a:rPr lang="en-US" altLang="zh-CN" sz="2400" i="1">
                                <a:solidFill>
                                  <a:srgbClr val="0070C0"/>
                                </a:solidFill>
                                <a:latin typeface="Cambria Math" panose="02040503050406030204" pitchFamily="18" charset="0"/>
                                <a:cs typeface="Cambria Math" panose="02040503050406030204" charset="0"/>
                              </a:rPr>
                            </m:ctrlPr>
                          </m:sSubPr>
                          <m:e>
                            <m:r>
                              <a:rPr lang="en-US" altLang="zh-CN" sz="2400">
                                <a:solidFill>
                                  <a:srgbClr val="0070C0"/>
                                </a:solidFill>
                                <a:latin typeface="Cambria Math" panose="02040503050406030204" charset="0"/>
                                <a:ea typeface="MS Mincho" charset="0"/>
                                <a:cs typeface="Cambria Math" panose="02040503050406030204" charset="0"/>
                              </a:rPr>
                              <m:t>𝛬</m:t>
                            </m:r>
                          </m:e>
                          <m:sub>
                            <m:r>
                              <m:rPr>
                                <m:sty m:val="p"/>
                              </m:rPr>
                              <a:rPr lang="en-US" altLang="zh-CN" sz="2400">
                                <a:solidFill>
                                  <a:srgbClr val="0070C0"/>
                                </a:solidFill>
                                <a:latin typeface="Cambria Math" panose="02040503050406030204" charset="0"/>
                                <a:cs typeface="Cambria Math" panose="02040503050406030204" charset="0"/>
                              </a:rPr>
                              <m:t>c</m:t>
                            </m:r>
                          </m:sub>
                        </m:sSub>
                      </m:e>
                    </m:box>
                  </m:oMath>
                </a14:m>
                <a:r>
                  <a:rPr lang="en-US" altLang="zh-CN" sz="2400" dirty="0">
                    <a:solidFill>
                      <a:srgbClr val="0070C0"/>
                    </a:solidFill>
                    <a:latin typeface="Times New Roman" panose="02020603050405020304" pitchFamily="18" charset="0"/>
                    <a:cs typeface="Times New Roman" panose="02020603050405020304" pitchFamily="18" charset="0"/>
                  </a:rPr>
                  <a:t> Form factors in PQCD</a:t>
                </a:r>
              </a:p>
            </p:txBody>
          </p:sp>
        </mc:Choice>
        <mc:Fallback xmlns="">
          <p:sp>
            <p:nvSpPr>
              <p:cNvPr id="8" name="文本框 7"/>
              <p:cNvSpPr txBox="1">
                <a:spLocks noRot="1" noChangeAspect="1" noMove="1" noResize="1" noEditPoints="1" noAdjustHandles="1" noChangeArrowheads="1" noChangeShapeType="1" noTextEdit="1"/>
              </p:cNvSpPr>
              <p:nvPr/>
            </p:nvSpPr>
            <p:spPr>
              <a:xfrm>
                <a:off x="3435984" y="461010"/>
                <a:ext cx="4751705" cy="460375"/>
              </a:xfrm>
              <a:prstGeom prst="rect">
                <a:avLst/>
              </a:prstGeom>
              <a:blipFill>
                <a:blip r:embed="rId8"/>
                <a:stretch>
                  <a:fillRect l="-385" t="-10667" b="-30667"/>
                </a:stretch>
              </a:blipFill>
            </p:spPr>
            <p:txBody>
              <a:bodyPr/>
              <a:lstStyle/>
              <a:p>
                <a:r>
                  <a:rPr lang="zh-CN" altLang="en-US">
                    <a:noFill/>
                  </a:rPr>
                  <a:t> </a:t>
                </a:r>
              </a:p>
            </p:txBody>
          </p:sp>
        </mc:Fallback>
      </mc:AlternateContent>
      <p:pic>
        <p:nvPicPr>
          <p:cNvPr id="12" name="图片 11" descr="05-校徽线稿中英文右侧合用"/>
          <p:cNvPicPr>
            <a:picLocks noChangeAspect="1"/>
          </p:cNvPicPr>
          <p:nvPr/>
        </p:nvPicPr>
        <p:blipFill>
          <a:blip r:embed="rId9"/>
          <a:srcRect l="2275" t="33287" r="2833" b="33658"/>
          <a:stretch>
            <a:fillRect/>
          </a:stretch>
        </p:blipFill>
        <p:spPr>
          <a:xfrm>
            <a:off x="10640695" y="31750"/>
            <a:ext cx="1183005" cy="291465"/>
          </a:xfrm>
          <a:prstGeom prst="rect">
            <a:avLst/>
          </a:prstGeom>
        </p:spPr>
      </p:pic>
      <p:pic>
        <p:nvPicPr>
          <p:cNvPr id="7" name="图片 6"/>
          <p:cNvPicPr>
            <a:picLocks noChangeAspect="1"/>
          </p:cNvPicPr>
          <p:nvPr/>
        </p:nvPicPr>
        <p:blipFill>
          <a:blip r:embed="rId10"/>
          <a:stretch>
            <a:fillRect/>
          </a:stretch>
        </p:blipFill>
        <p:spPr>
          <a:xfrm>
            <a:off x="1102360" y="5878195"/>
            <a:ext cx="10704830" cy="610235"/>
          </a:xfrm>
          <a:prstGeom prst="rect">
            <a:avLst/>
          </a:prstGeom>
        </p:spPr>
      </p:pic>
      <mc:AlternateContent xmlns:mc="http://schemas.openxmlformats.org/markup-compatibility/2006" xmlns:a14="http://schemas.microsoft.com/office/drawing/2010/main">
        <mc:Choice Requires="a14">
          <p:sp>
            <p:nvSpPr>
              <p:cNvPr id="80" name="文本框 79"/>
              <p:cNvSpPr txBox="1"/>
              <p:nvPr/>
            </p:nvSpPr>
            <p:spPr>
              <a:xfrm>
                <a:off x="300355" y="5959475"/>
                <a:ext cx="877570" cy="381635"/>
              </a:xfrm>
              <a:prstGeom prst="rect">
                <a:avLst/>
              </a:prstGeom>
              <a:noFill/>
            </p:spPr>
            <p:txBody>
              <a:bodyPr wrap="none" rtlCol="0" anchor="t">
                <a:noAutofit/>
              </a:bodyPr>
              <a:lstStyle/>
              <a:p>
                <a:pPr algn="l"/>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cs typeface="Cambria Math" panose="02040503050406030204" charset="0"/>
                            </a:rPr>
                          </m:ctrlPr>
                        </m:sSubPr>
                        <m:e>
                          <m:r>
                            <a:rPr lang="en-US" altLang="zh-CN" sz="1800" i="1">
                              <a:latin typeface="Cambria Math" panose="02040503050406030204" charset="0"/>
                              <a:cs typeface="Cambria Math" panose="02040503050406030204" charset="0"/>
                            </a:rPr>
                            <m:t>𝐹</m:t>
                          </m:r>
                        </m:e>
                        <m:sub>
                          <m:r>
                            <a:rPr lang="en-US" altLang="zh-CN" sz="1800" i="1">
                              <a:latin typeface="Cambria Math" panose="02040503050406030204" charset="0"/>
                              <a:cs typeface="Cambria Math" panose="02040503050406030204" charset="0"/>
                            </a:rPr>
                            <m:t>𝑖</m:t>
                          </m:r>
                        </m:sub>
                      </m:sSub>
                      <m:r>
                        <a:rPr lang="en-US" altLang="zh-CN" sz="1800" i="1">
                          <a:latin typeface="Cambria Math" panose="02040503050406030204" charset="0"/>
                          <a:cs typeface="Cambria Math" panose="02040503050406030204" charset="0"/>
                        </a:rPr>
                        <m:t>(</m:t>
                      </m:r>
                      <m:sSup>
                        <m:sSupPr>
                          <m:ctrlPr>
                            <a:rPr lang="en-US" altLang="zh-CN" sz="1800" i="1">
                              <a:latin typeface="Cambria Math" panose="02040503050406030204" pitchFamily="18" charset="0"/>
                              <a:cs typeface="Cambria Math" panose="02040503050406030204" charset="0"/>
                            </a:rPr>
                          </m:ctrlPr>
                        </m:sSupPr>
                        <m:e>
                          <m:r>
                            <a:rPr lang="en-US" altLang="zh-CN" sz="1800" i="1">
                              <a:latin typeface="Cambria Math" panose="02040503050406030204" charset="0"/>
                              <a:cs typeface="Cambria Math" panose="02040503050406030204" charset="0"/>
                            </a:rPr>
                            <m:t>𝑞</m:t>
                          </m:r>
                        </m:e>
                        <m:sup>
                          <m:r>
                            <a:rPr lang="en-US" altLang="zh-CN" sz="1800" i="1">
                              <a:latin typeface="Cambria Math" panose="02040503050406030204" charset="0"/>
                              <a:cs typeface="Cambria Math" panose="02040503050406030204" charset="0"/>
                            </a:rPr>
                            <m:t>2</m:t>
                          </m:r>
                        </m:sup>
                      </m:sSup>
                      <m:r>
                        <a:rPr lang="en-US" altLang="zh-CN" sz="1800" i="1">
                          <a:latin typeface="Cambria Math" panose="02040503050406030204" charset="0"/>
                          <a:ea typeface="MS Mincho" charset="0"/>
                          <a:cs typeface="Cambria Math" panose="02040503050406030204" charset="0"/>
                        </a:rPr>
                        <m:t>)</m:t>
                      </m:r>
                    </m:oMath>
                  </m:oMathPara>
                </a14:m>
                <a:endParaRPr lang="en-US" altLang="zh-CN" sz="1800" i="1">
                  <a:latin typeface="Cambria Math" panose="02040503050406030204" charset="0"/>
                  <a:ea typeface="MS Mincho" charset="0"/>
                  <a:cs typeface="Cambria Math" panose="02040503050406030204" charset="0"/>
                </a:endParaRPr>
              </a:p>
            </p:txBody>
          </p:sp>
        </mc:Choice>
        <mc:Fallback xmlns="">
          <p:sp>
            <p:nvSpPr>
              <p:cNvPr id="80" name="文本框 79"/>
              <p:cNvSpPr txBox="1">
                <a:spLocks noRot="1" noChangeAspect="1" noMove="1" noResize="1" noEditPoints="1" noAdjustHandles="1" noChangeArrowheads="1" noChangeShapeType="1" noTextEdit="1"/>
              </p:cNvSpPr>
              <p:nvPr/>
            </p:nvSpPr>
            <p:spPr>
              <a:xfrm>
                <a:off x="300355" y="5959475"/>
                <a:ext cx="877570" cy="381635"/>
              </a:xfrm>
              <a:prstGeom prst="rect">
                <a:avLst/>
              </a:prstGeom>
              <a:blipFill rotWithShape="1">
                <a:blip r:embed="rId11"/>
                <a:stretch>
                  <a:fillRect/>
                </a:stretch>
              </a:blipFill>
            </p:spPr>
            <p:txBody>
              <a:bodyPr/>
              <a:lstStyle/>
              <a:p>
                <a:r>
                  <a:rPr lang="zh-CN" altLang="en-US">
                    <a:noFill/>
                  </a:rPr>
                  <a:t> </a:t>
                </a:r>
              </a:p>
            </p:txBody>
          </p:sp>
        </mc:Fallback>
      </mc:AlternateContent>
      <p:sp>
        <p:nvSpPr>
          <p:cNvPr id="10" name="文本框 9"/>
          <p:cNvSpPr txBox="1"/>
          <p:nvPr/>
        </p:nvSpPr>
        <p:spPr>
          <a:xfrm>
            <a:off x="1007745" y="5441315"/>
            <a:ext cx="4064000" cy="368300"/>
          </a:xfrm>
          <a:prstGeom prst="rect">
            <a:avLst/>
          </a:prstGeom>
          <a:noFill/>
        </p:spPr>
        <p:txBody>
          <a:bodyPr wrap="square" rtlCol="0">
            <a:spAutoFit/>
          </a:bodyPr>
          <a:lstStyle/>
          <a:p>
            <a:r>
              <a:rPr lang="zh-CN" altLang="en-US" sz="1800">
                <a:solidFill>
                  <a:srgbClr val="92D050"/>
                </a:solidFill>
                <a:latin typeface="Times New Roman" panose="02020603050405020304" pitchFamily="18" charset="0"/>
                <a:cs typeface="Times New Roman" panose="02020603050405020304" pitchFamily="18" charset="0"/>
              </a:rPr>
              <a:t>PQCD formula for two-body decays</a:t>
            </a:r>
          </a:p>
        </p:txBody>
      </p:sp>
      <p:pic>
        <p:nvPicPr>
          <p:cNvPr id="11" name="图片 10" descr="手"/>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0545" y="5420995"/>
            <a:ext cx="388620" cy="388620"/>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559829" cy="6858000"/>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3" name="矩形 2"/>
          <p:cNvSpPr/>
          <p:nvPr/>
        </p:nvSpPr>
        <p:spPr>
          <a:xfrm>
            <a:off x="0" y="0"/>
            <a:ext cx="4397963"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 name="矩形 3"/>
          <p:cNvSpPr/>
          <p:nvPr/>
        </p:nvSpPr>
        <p:spPr>
          <a:xfrm>
            <a:off x="1031667" y="2666371"/>
            <a:ext cx="3456384" cy="1076325"/>
          </a:xfrm>
          <a:prstGeom prst="rect">
            <a:avLst/>
          </a:prstGeom>
        </p:spPr>
        <p:txBody>
          <a:bodyPr wrap="square" lIns="91440" tIns="45720" rIns="91440" bIns="45720">
            <a:spAutoFit/>
          </a:bodyPr>
          <a:lstStyle/>
          <a:p>
            <a:r>
              <a:rPr lang="en-US" altLang="zh-CN" sz="64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Outline</a:t>
            </a:r>
            <a:endParaRPr lang="zh-CN" altLang="en-US" sz="64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grpSp>
        <p:nvGrpSpPr>
          <p:cNvPr id="17" name="组合 16"/>
          <p:cNvGrpSpPr/>
          <p:nvPr>
            <p:custDataLst>
              <p:tags r:id="rId1"/>
            </p:custDataLst>
          </p:nvPr>
        </p:nvGrpSpPr>
        <p:grpSpPr>
          <a:xfrm>
            <a:off x="5782635" y="1559223"/>
            <a:ext cx="4864649" cy="666115"/>
            <a:chOff x="4512816" y="1223038"/>
            <a:chExt cx="3648487" cy="499586"/>
          </a:xfrm>
        </p:grpSpPr>
        <p:sp>
          <p:nvSpPr>
            <p:cNvPr id="6" name="圆角矩形 5"/>
            <p:cNvSpPr/>
            <p:nvPr>
              <p:custDataLst>
                <p:tags r:id="rId11"/>
              </p:custDataLst>
            </p:nvPr>
          </p:nvSpPr>
          <p:spPr>
            <a:xfrm>
              <a:off x="4512816" y="1329227"/>
              <a:ext cx="288032" cy="288032"/>
            </a:xfrm>
            <a:prstGeom prst="round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7" name="矩形 6"/>
            <p:cNvSpPr/>
            <p:nvPr>
              <p:custDataLst>
                <p:tags r:id="rId12"/>
              </p:custDataLst>
            </p:nvPr>
          </p:nvSpPr>
          <p:spPr>
            <a:xfrm>
              <a:off x="4920943" y="1223038"/>
              <a:ext cx="3240360" cy="499586"/>
            </a:xfrm>
            <a:prstGeom prst="rect">
              <a:avLst/>
            </a:prstGeom>
          </p:spPr>
          <p:txBody>
            <a:bodyPr wrap="square" lIns="91440" tIns="45720" rIns="91440" bIns="45720">
              <a:spAutoFit/>
            </a:bodyPr>
            <a:lstStyle/>
            <a:p>
              <a:r>
                <a:rPr lang="en-US" altLang="zh-CN" sz="3735"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rPr>
                <a:t>Motivation</a:t>
              </a:r>
              <a:endParaRPr lang="zh-CN" altLang="en-US" sz="3735"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endParaRPr>
            </a:p>
          </p:txBody>
        </p:sp>
      </p:grpSp>
      <p:grpSp>
        <p:nvGrpSpPr>
          <p:cNvPr id="19" name="组合 18"/>
          <p:cNvGrpSpPr/>
          <p:nvPr>
            <p:custDataLst>
              <p:tags r:id="rId2"/>
            </p:custDataLst>
          </p:nvPr>
        </p:nvGrpSpPr>
        <p:grpSpPr>
          <a:xfrm>
            <a:off x="5757301" y="3052420"/>
            <a:ext cx="6328840" cy="1241878"/>
            <a:chOff x="4293841" y="2775887"/>
            <a:chExt cx="4746630" cy="931408"/>
          </a:xfrm>
        </p:grpSpPr>
        <p:sp>
          <p:nvSpPr>
            <p:cNvPr id="20" name="矩形 19"/>
            <p:cNvSpPr/>
            <p:nvPr>
              <p:custDataLst>
                <p:tags r:id="rId9"/>
              </p:custDataLst>
            </p:nvPr>
          </p:nvSpPr>
          <p:spPr>
            <a:xfrm>
              <a:off x="4720577" y="2775887"/>
              <a:ext cx="4319894" cy="931408"/>
            </a:xfrm>
            <a:prstGeom prst="rect">
              <a:avLst/>
            </a:prstGeom>
          </p:spPr>
          <p:txBody>
            <a:bodyPr wrap="square" lIns="91440" tIns="45720" rIns="91440" bIns="45720">
              <a:spAutoFit/>
            </a:bodyPr>
            <a:lstStyle/>
            <a:p>
              <a:r>
                <a:rPr lang="en-US" altLang="zh-CN" sz="3735"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rPr>
                <a:t>Form factors and </a:t>
              </a:r>
              <a:r>
                <a:rPr lang="en-US" altLang="zh-CN" sz="3735" b="1" dirty="0" err="1">
                  <a:solidFill>
                    <a:srgbClr val="3A4660"/>
                  </a:solidFill>
                  <a:latin typeface="Times New Roman" panose="02020603050405020304" pitchFamily="18" charset="0"/>
                  <a:ea typeface="Hannotate SC" panose="03000500000000000000" pitchFamily="66" charset="-122"/>
                  <a:cs typeface="Times New Roman" panose="02020603050405020304" pitchFamily="18" charset="0"/>
                </a:rPr>
                <a:t>Semileptonic</a:t>
              </a:r>
              <a:r>
                <a:rPr lang="en-US" altLang="zh-CN" sz="3735"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rPr>
                <a:t> Baryon decay</a:t>
              </a:r>
              <a:endParaRPr lang="zh-CN" altLang="en-US" sz="3735"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22" name="圆角矩形 21"/>
            <p:cNvSpPr/>
            <p:nvPr>
              <p:custDataLst>
                <p:tags r:id="rId10"/>
              </p:custDataLst>
            </p:nvPr>
          </p:nvSpPr>
          <p:spPr>
            <a:xfrm>
              <a:off x="4293841" y="2909034"/>
              <a:ext cx="288032" cy="288032"/>
            </a:xfrm>
            <a:prstGeom prst="round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grpSp>
        <p:nvGrpSpPr>
          <p:cNvPr id="23" name="组合 22"/>
          <p:cNvGrpSpPr/>
          <p:nvPr>
            <p:custDataLst>
              <p:tags r:id="rId3"/>
            </p:custDataLst>
          </p:nvPr>
        </p:nvGrpSpPr>
        <p:grpSpPr>
          <a:xfrm>
            <a:off x="5829442" y="4765352"/>
            <a:ext cx="4911992" cy="666115"/>
            <a:chOff x="4296138" y="2654058"/>
            <a:chExt cx="3683994" cy="499586"/>
          </a:xfrm>
        </p:grpSpPr>
        <p:sp>
          <p:nvSpPr>
            <p:cNvPr id="24" name="矩形 23"/>
            <p:cNvSpPr/>
            <p:nvPr>
              <p:custDataLst>
                <p:tags r:id="rId7"/>
              </p:custDataLst>
            </p:nvPr>
          </p:nvSpPr>
          <p:spPr>
            <a:xfrm>
              <a:off x="4739772" y="2654058"/>
              <a:ext cx="3240360" cy="499586"/>
            </a:xfrm>
            <a:prstGeom prst="rect">
              <a:avLst/>
            </a:prstGeom>
          </p:spPr>
          <p:txBody>
            <a:bodyPr wrap="square" lIns="91440" tIns="45720" rIns="91440" bIns="45720">
              <a:spAutoFit/>
            </a:bodyPr>
            <a:lstStyle/>
            <a:p>
              <a:r>
                <a:rPr lang="en-US" altLang="zh-CN" sz="3735"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rPr>
                <a:t>Summary</a:t>
              </a:r>
              <a:endParaRPr lang="zh-CN" altLang="en-US" sz="3735"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26" name="圆角矩形 25"/>
            <p:cNvSpPr/>
            <p:nvPr>
              <p:custDataLst>
                <p:tags r:id="rId8"/>
              </p:custDataLst>
            </p:nvPr>
          </p:nvSpPr>
          <p:spPr>
            <a:xfrm>
              <a:off x="4296138" y="2760111"/>
              <a:ext cx="288032" cy="288032"/>
            </a:xfrm>
            <a:prstGeom prst="round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31" name="矩形 30"/>
          <p:cNvSpPr/>
          <p:nvPr>
            <p:custDataLst>
              <p:tags r:id="rId4"/>
            </p:custDataLst>
          </p:nvPr>
        </p:nvSpPr>
        <p:spPr>
          <a:xfrm>
            <a:off x="5757301" y="1725779"/>
            <a:ext cx="1632181" cy="358775"/>
          </a:xfrm>
          <a:prstGeom prst="rect">
            <a:avLst/>
          </a:prstGeom>
        </p:spPr>
        <p:txBody>
          <a:bodyPr wrap="square" lIns="91440" tIns="45720" rIns="91440" bIns="45720">
            <a:spAutoFit/>
          </a:bodyPr>
          <a:lstStyle/>
          <a:p>
            <a:r>
              <a:rPr lang="en-US" altLang="zh-CN" sz="1735" dirty="0">
                <a:solidFill>
                  <a:schemeClr val="bg1"/>
                </a:solidFill>
                <a:latin typeface="微软雅黑" panose="020B0503020204020204" pitchFamily="34" charset="-122"/>
                <a:ea typeface="微软雅黑" panose="020B0503020204020204" pitchFamily="34" charset="-122"/>
              </a:rPr>
              <a:t>01</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custDataLst>
              <p:tags r:id="rId5"/>
            </p:custDataLst>
          </p:nvPr>
        </p:nvSpPr>
        <p:spPr>
          <a:xfrm>
            <a:off x="5715819" y="3242583"/>
            <a:ext cx="514839" cy="358775"/>
          </a:xfrm>
          <a:prstGeom prst="rect">
            <a:avLst/>
          </a:prstGeom>
        </p:spPr>
        <p:txBody>
          <a:bodyPr wrap="square" lIns="91440" tIns="45720" rIns="91440" bIns="45720">
            <a:spAutoFit/>
          </a:bodyPr>
          <a:lstStyle/>
          <a:p>
            <a:r>
              <a:rPr lang="en-US" altLang="zh-CN" sz="1735" dirty="0">
                <a:solidFill>
                  <a:schemeClr val="bg1"/>
                </a:solidFill>
                <a:latin typeface="微软雅黑" panose="020B0503020204020204" pitchFamily="34" charset="-122"/>
                <a:ea typeface="微软雅黑" panose="020B0503020204020204" pitchFamily="34" charset="-122"/>
              </a:rPr>
              <a:t>02</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custDataLst>
              <p:tags r:id="rId6"/>
            </p:custDataLst>
          </p:nvPr>
        </p:nvSpPr>
        <p:spPr>
          <a:xfrm>
            <a:off x="5803817" y="4919377"/>
            <a:ext cx="496330" cy="359329"/>
          </a:xfrm>
          <a:prstGeom prst="rect">
            <a:avLst/>
          </a:prstGeom>
        </p:spPr>
        <p:txBody>
          <a:bodyPr wrap="square" lIns="91440" tIns="45720" rIns="91440" bIns="45720">
            <a:spAutoFit/>
          </a:bodyPr>
          <a:lstStyle/>
          <a:p>
            <a:r>
              <a:rPr lang="en-US" altLang="zh-CN" sz="1735" dirty="0">
                <a:solidFill>
                  <a:schemeClr val="bg1"/>
                </a:solidFill>
                <a:latin typeface="微软雅黑" panose="020B0503020204020204" pitchFamily="34" charset="-122"/>
                <a:ea typeface="微软雅黑" panose="020B0503020204020204" pitchFamily="34" charset="-122"/>
              </a:rPr>
              <a:t>04</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4552"/>
    </mc:Choice>
    <mc:Fallback xmlns="">
      <p:transition spd="slow" advTm="455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355465" y="805180"/>
            <a:ext cx="7420610" cy="2254250"/>
          </a:xfrm>
          <a:prstGeom prst="rect">
            <a:avLst/>
          </a:prstGeom>
        </p:spPr>
      </p:pic>
      <p:pic>
        <p:nvPicPr>
          <p:cNvPr id="4" name="图片 3"/>
          <p:cNvPicPr>
            <a:picLocks noChangeAspect="1"/>
          </p:cNvPicPr>
          <p:nvPr/>
        </p:nvPicPr>
        <p:blipFill>
          <a:blip r:embed="rId3"/>
          <a:stretch>
            <a:fillRect/>
          </a:stretch>
        </p:blipFill>
        <p:spPr>
          <a:xfrm>
            <a:off x="506095" y="3375025"/>
            <a:ext cx="11270615" cy="738505"/>
          </a:xfrm>
          <a:prstGeom prst="rect">
            <a:avLst/>
          </a:prstGeom>
        </p:spPr>
      </p:pic>
      <p:pic>
        <p:nvPicPr>
          <p:cNvPr id="5" name="图片 4"/>
          <p:cNvPicPr>
            <a:picLocks noChangeAspect="1"/>
          </p:cNvPicPr>
          <p:nvPr/>
        </p:nvPicPr>
        <p:blipFill>
          <a:blip r:embed="rId4"/>
          <a:stretch>
            <a:fillRect/>
          </a:stretch>
        </p:blipFill>
        <p:spPr>
          <a:xfrm>
            <a:off x="796290" y="4250055"/>
            <a:ext cx="10192385" cy="560705"/>
          </a:xfrm>
          <a:prstGeom prst="rect">
            <a:avLst/>
          </a:prstGeom>
        </p:spPr>
      </p:pic>
      <p:pic>
        <p:nvPicPr>
          <p:cNvPr id="8" name="图片 7"/>
          <p:cNvPicPr>
            <a:picLocks noChangeAspect="1"/>
          </p:cNvPicPr>
          <p:nvPr/>
        </p:nvPicPr>
        <p:blipFill>
          <a:blip r:embed="rId5"/>
          <a:stretch>
            <a:fillRect/>
          </a:stretch>
        </p:blipFill>
        <p:spPr>
          <a:xfrm>
            <a:off x="1213485" y="4886325"/>
            <a:ext cx="4323715" cy="476250"/>
          </a:xfrm>
          <a:prstGeom prst="rect">
            <a:avLst/>
          </a:prstGeom>
        </p:spPr>
      </p:pic>
      <mc:AlternateContent xmlns:mc="http://schemas.openxmlformats.org/markup-compatibility/2006" xmlns:a14="http://schemas.microsoft.com/office/drawing/2010/main">
        <mc:Choice Requires="a14">
          <p:sp>
            <p:nvSpPr>
              <p:cNvPr id="12" name="文本框 11"/>
              <p:cNvSpPr txBox="1"/>
              <p:nvPr/>
            </p:nvSpPr>
            <p:spPr>
              <a:xfrm>
                <a:off x="904875" y="4947285"/>
                <a:ext cx="509270" cy="314325"/>
              </a:xfrm>
              <a:prstGeom prst="rect">
                <a:avLst/>
              </a:prstGeom>
              <a:noFill/>
            </p:spPr>
            <p:txBody>
              <a:bodyPr wrap="square" rtlCol="0" anchor="t">
                <a:spAutoFit/>
              </a:bodyPr>
              <a:lstStyle/>
              <a:p>
                <a:pPr algn="l"/>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m:t>
                      </m:r>
                    </m:oMath>
                  </m:oMathPara>
                </a14:m>
                <a:endParaRPr lang="zh-CN" altLang="en-US"/>
              </a:p>
            </p:txBody>
          </p:sp>
        </mc:Choice>
        <mc:Fallback xmlns="">
          <p:sp>
            <p:nvSpPr>
              <p:cNvPr id="12" name="文本框 11"/>
              <p:cNvSpPr txBox="1">
                <a:spLocks noRot="1" noChangeAspect="1" noMove="1" noResize="1" noEditPoints="1" noAdjustHandles="1" noChangeArrowheads="1" noChangeShapeType="1" noTextEdit="1"/>
              </p:cNvSpPr>
              <p:nvPr/>
            </p:nvSpPr>
            <p:spPr>
              <a:xfrm>
                <a:off x="904875" y="4947285"/>
                <a:ext cx="509270" cy="314325"/>
              </a:xfrm>
              <a:prstGeom prst="rect">
                <a:avLst/>
              </a:prstGeom>
              <a:blipFill rotWithShape="1">
                <a:blip r:embed="rId6"/>
                <a:stretch>
                  <a:fillRect/>
                </a:stretch>
              </a:blipFill>
            </p:spPr>
            <p:txBody>
              <a:bodyPr/>
              <a:lstStyle/>
              <a:p>
                <a:r>
                  <a:rPr lang="zh-CN" altLang="en-US">
                    <a:noFill/>
                  </a:rPr>
                  <a:t> </a:t>
                </a:r>
              </a:p>
            </p:txBody>
          </p:sp>
        </mc:Fallback>
      </mc:AlternateContent>
      <p:pic>
        <p:nvPicPr>
          <p:cNvPr id="14" name="图片 13"/>
          <p:cNvPicPr>
            <a:picLocks noChangeAspect="1"/>
          </p:cNvPicPr>
          <p:nvPr/>
        </p:nvPicPr>
        <p:blipFill>
          <a:blip r:embed="rId7"/>
          <a:stretch>
            <a:fillRect/>
          </a:stretch>
        </p:blipFill>
        <p:spPr>
          <a:xfrm>
            <a:off x="506095" y="5735955"/>
            <a:ext cx="6010275" cy="390525"/>
          </a:xfrm>
          <a:prstGeom prst="rect">
            <a:avLst/>
          </a:prstGeom>
        </p:spPr>
      </p:pic>
      <p:pic>
        <p:nvPicPr>
          <p:cNvPr id="15" name="图片 14"/>
          <p:cNvPicPr>
            <a:picLocks noChangeAspect="1"/>
          </p:cNvPicPr>
          <p:nvPr/>
        </p:nvPicPr>
        <p:blipFill>
          <a:blip r:embed="rId8"/>
          <a:stretch>
            <a:fillRect/>
          </a:stretch>
        </p:blipFill>
        <p:spPr>
          <a:xfrm>
            <a:off x="6680835" y="4965065"/>
            <a:ext cx="5095875" cy="1435735"/>
          </a:xfrm>
          <a:prstGeom prst="rect">
            <a:avLst/>
          </a:prstGeom>
        </p:spPr>
      </p:pic>
      <p:pic>
        <p:nvPicPr>
          <p:cNvPr id="10" name="图片 9" descr="05-校徽线稿中英文右侧合用"/>
          <p:cNvPicPr>
            <a:picLocks noChangeAspect="1"/>
          </p:cNvPicPr>
          <p:nvPr/>
        </p:nvPicPr>
        <p:blipFill>
          <a:blip r:embed="rId9"/>
          <a:srcRect l="2275" t="33287" r="2833" b="33658"/>
          <a:stretch>
            <a:fillRect/>
          </a:stretch>
        </p:blipFill>
        <p:spPr>
          <a:xfrm>
            <a:off x="10640695" y="31750"/>
            <a:ext cx="1183005" cy="291465"/>
          </a:xfrm>
          <a:prstGeom prst="rect">
            <a:avLst/>
          </a:prstGeom>
        </p:spPr>
      </p:pic>
      <p:pic>
        <p:nvPicPr>
          <p:cNvPr id="13" name="图片 12" descr="test(1)"/>
          <p:cNvPicPr>
            <a:picLocks noChangeAspect="1"/>
          </p:cNvPicPr>
          <p:nvPr/>
        </p:nvPicPr>
        <p:blipFill>
          <a:blip r:embed="rId10"/>
          <a:stretch>
            <a:fillRect/>
          </a:stretch>
        </p:blipFill>
        <p:spPr>
          <a:xfrm>
            <a:off x="657225" y="1282065"/>
            <a:ext cx="3578225" cy="1265555"/>
          </a:xfrm>
          <a:prstGeom prst="rect">
            <a:avLst/>
          </a:prstGeom>
        </p:spPr>
      </p:pic>
    </p:spTree>
    <p:extLst>
      <p:ext uri="{BB962C8B-B14F-4D97-AF65-F5344CB8AC3E}">
        <p14:creationId xmlns:p14="http://schemas.microsoft.com/office/powerpoint/2010/main" val="73714712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15"/>
          <a:stretch>
            <a:fillRect/>
          </a:stretch>
        </p:blipFill>
        <p:spPr>
          <a:xfrm>
            <a:off x="1923407" y="354749"/>
            <a:ext cx="7859395" cy="290830"/>
          </a:xfrm>
          <a:prstGeom prst="rect">
            <a:avLst/>
          </a:prstGeom>
        </p:spPr>
      </p:pic>
      <p:sp>
        <p:nvSpPr>
          <p:cNvPr id="8" name="文本框 7"/>
          <p:cNvSpPr txBox="1"/>
          <p:nvPr>
            <p:custDataLst>
              <p:tags r:id="rId1"/>
            </p:custDataLst>
          </p:nvPr>
        </p:nvSpPr>
        <p:spPr>
          <a:xfrm>
            <a:off x="64770" y="5038725"/>
            <a:ext cx="457835" cy="306705"/>
          </a:xfrm>
          <a:prstGeom prst="rect">
            <a:avLst/>
          </a:prstGeom>
          <a:noFill/>
        </p:spPr>
        <p:txBody>
          <a:bodyPr wrap="square" rtlCol="0">
            <a:spAutoFit/>
          </a:bodyPr>
          <a:lstStyle/>
          <a:p>
            <a:r>
              <a:rPr lang="en-US" altLang="zh-CN"/>
              <a:t>[1]</a:t>
            </a:r>
          </a:p>
        </p:txBody>
      </p:sp>
      <p:sp>
        <p:nvSpPr>
          <p:cNvPr id="10" name="文本框 9"/>
          <p:cNvSpPr txBox="1"/>
          <p:nvPr>
            <p:custDataLst>
              <p:tags r:id="rId2"/>
            </p:custDataLst>
          </p:nvPr>
        </p:nvSpPr>
        <p:spPr>
          <a:xfrm>
            <a:off x="64770" y="5409565"/>
            <a:ext cx="457835" cy="306705"/>
          </a:xfrm>
          <a:prstGeom prst="rect">
            <a:avLst/>
          </a:prstGeom>
          <a:noFill/>
        </p:spPr>
        <p:txBody>
          <a:bodyPr wrap="square" rtlCol="0">
            <a:spAutoFit/>
          </a:bodyPr>
          <a:lstStyle/>
          <a:p>
            <a:r>
              <a:rPr lang="en-US" altLang="zh-CN"/>
              <a:t>[2]</a:t>
            </a:r>
          </a:p>
        </p:txBody>
      </p:sp>
      <p:sp>
        <p:nvSpPr>
          <p:cNvPr id="12" name="文本框 11"/>
          <p:cNvSpPr txBox="1"/>
          <p:nvPr>
            <p:custDataLst>
              <p:tags r:id="rId3"/>
            </p:custDataLst>
          </p:nvPr>
        </p:nvSpPr>
        <p:spPr>
          <a:xfrm>
            <a:off x="427355" y="5417820"/>
            <a:ext cx="4368165" cy="306705"/>
          </a:xfrm>
          <a:prstGeom prst="rect">
            <a:avLst/>
          </a:prstGeom>
          <a:noFill/>
        </p:spPr>
        <p:txBody>
          <a:bodyPr wrap="square" rtlCol="0">
            <a:spAutoFit/>
          </a:bodyPr>
          <a:lstStyle/>
          <a:p>
            <a:r>
              <a:rPr lang="en-US" altLang="zh-CN">
                <a:latin typeface="Times New Roman" panose="02020603050405020304" pitchFamily="18" charset="0"/>
                <a:cs typeface="Times New Roman" panose="02020603050405020304" pitchFamily="18" charset="0"/>
              </a:rPr>
              <a:t>Z.X.Zhao,R.H.Li,Y.L.Shen et al,arXiv:2010.07150[hep-ph]</a:t>
            </a:r>
          </a:p>
        </p:txBody>
      </p:sp>
      <p:sp>
        <p:nvSpPr>
          <p:cNvPr id="13" name="文本框 12"/>
          <p:cNvSpPr txBox="1"/>
          <p:nvPr>
            <p:custDataLst>
              <p:tags r:id="rId4"/>
            </p:custDataLst>
          </p:nvPr>
        </p:nvSpPr>
        <p:spPr>
          <a:xfrm>
            <a:off x="64770" y="5780405"/>
            <a:ext cx="457835" cy="306705"/>
          </a:xfrm>
          <a:prstGeom prst="rect">
            <a:avLst/>
          </a:prstGeom>
          <a:noFill/>
        </p:spPr>
        <p:txBody>
          <a:bodyPr wrap="square" rtlCol="0">
            <a:spAutoFit/>
          </a:bodyPr>
          <a:lstStyle/>
          <a:p>
            <a:r>
              <a:rPr lang="en-US" altLang="zh-CN"/>
              <a:t>[3]</a:t>
            </a:r>
          </a:p>
        </p:txBody>
      </p:sp>
      <p:sp>
        <p:nvSpPr>
          <p:cNvPr id="16" name="文本框 15"/>
          <p:cNvSpPr txBox="1"/>
          <p:nvPr>
            <p:custDataLst>
              <p:tags r:id="rId5"/>
            </p:custDataLst>
          </p:nvPr>
        </p:nvSpPr>
        <p:spPr>
          <a:xfrm>
            <a:off x="427355" y="5780405"/>
            <a:ext cx="4453255" cy="306705"/>
          </a:xfrm>
          <a:prstGeom prst="rect">
            <a:avLst/>
          </a:prstGeom>
          <a:noFill/>
        </p:spPr>
        <p:txBody>
          <a:bodyPr wrap="square" rtlCol="0">
            <a:spAutoFit/>
          </a:bodyPr>
          <a:lstStyle/>
          <a:p>
            <a:r>
              <a:rPr lang="en-US" altLang="zh-CN">
                <a:latin typeface="Times New Roman" panose="02020603050405020304" pitchFamily="18" charset="0"/>
                <a:cs typeface="Times New Roman" panose="02020603050405020304" pitchFamily="18" charset="0"/>
              </a:rPr>
              <a:t>J,Zhu,Z.T.Wei,and H.W.Ke,Phys.Rev.D 99(5),054020(2019)</a:t>
            </a:r>
          </a:p>
        </p:txBody>
      </p:sp>
      <p:sp>
        <p:nvSpPr>
          <p:cNvPr id="17" name="文本框 16"/>
          <p:cNvSpPr txBox="1"/>
          <p:nvPr>
            <p:custDataLst>
              <p:tags r:id="rId6"/>
            </p:custDataLst>
          </p:nvPr>
        </p:nvSpPr>
        <p:spPr>
          <a:xfrm>
            <a:off x="427355" y="5038725"/>
            <a:ext cx="3657600" cy="306705"/>
          </a:xfrm>
          <a:prstGeom prst="rect">
            <a:avLst/>
          </a:prstGeom>
          <a:noFill/>
        </p:spPr>
        <p:txBody>
          <a:bodyPr wrap="square" rtlCol="0">
            <a:spAutoFit/>
          </a:bodyPr>
          <a:lstStyle/>
          <a:p>
            <a:r>
              <a:rPr lang="en-US" altLang="zh-CN">
                <a:latin typeface="Times New Roman" panose="02020603050405020304" pitchFamily="18" charset="0"/>
                <a:cs typeface="Times New Roman" panose="02020603050405020304" pitchFamily="18" charset="0"/>
              </a:rPr>
              <a:t>Yan Miao et al 2022 Chinese Phys.C 46 113107</a:t>
            </a:r>
          </a:p>
        </p:txBody>
      </p:sp>
      <p:sp>
        <p:nvSpPr>
          <p:cNvPr id="19" name="文本框 18"/>
          <p:cNvSpPr txBox="1"/>
          <p:nvPr>
            <p:custDataLst>
              <p:tags r:id="rId7"/>
            </p:custDataLst>
          </p:nvPr>
        </p:nvSpPr>
        <p:spPr>
          <a:xfrm>
            <a:off x="64770" y="6142990"/>
            <a:ext cx="457835" cy="306705"/>
          </a:xfrm>
          <a:prstGeom prst="rect">
            <a:avLst/>
          </a:prstGeom>
          <a:noFill/>
        </p:spPr>
        <p:txBody>
          <a:bodyPr wrap="square" rtlCol="0">
            <a:spAutoFit/>
          </a:bodyPr>
          <a:lstStyle/>
          <a:p>
            <a:r>
              <a:rPr lang="en-US" altLang="zh-CN"/>
              <a:t>[4]</a:t>
            </a:r>
          </a:p>
        </p:txBody>
      </p:sp>
      <p:sp>
        <p:nvSpPr>
          <p:cNvPr id="20" name="文本框 19"/>
          <p:cNvSpPr txBox="1"/>
          <p:nvPr>
            <p:custDataLst>
              <p:tags r:id="rId8"/>
            </p:custDataLst>
          </p:nvPr>
        </p:nvSpPr>
        <p:spPr>
          <a:xfrm>
            <a:off x="427355" y="6142990"/>
            <a:ext cx="5003800" cy="306705"/>
          </a:xfrm>
          <a:prstGeom prst="rect">
            <a:avLst/>
          </a:prstGeom>
          <a:noFill/>
        </p:spPr>
        <p:txBody>
          <a:bodyPr wrap="square" rtlCol="0">
            <a:spAutoFit/>
          </a:bodyPr>
          <a:lstStyle/>
          <a:p>
            <a:r>
              <a:rPr lang="en-US" altLang="zh-CN">
                <a:latin typeface="Times New Roman" panose="02020603050405020304" pitchFamily="18" charset="0"/>
                <a:cs typeface="Times New Roman" panose="02020603050405020304" pitchFamily="18" charset="0"/>
              </a:rPr>
              <a:t>Y.S.Li,X.Liu,and F.S.Yu,Phys.Rev.D 104(1),013005(2021)</a:t>
            </a:r>
          </a:p>
        </p:txBody>
      </p:sp>
      <p:sp>
        <p:nvSpPr>
          <p:cNvPr id="21" name="文本框 20"/>
          <p:cNvSpPr txBox="1"/>
          <p:nvPr/>
        </p:nvSpPr>
        <p:spPr>
          <a:xfrm>
            <a:off x="55880" y="6505575"/>
            <a:ext cx="457835" cy="306705"/>
          </a:xfrm>
          <a:prstGeom prst="rect">
            <a:avLst/>
          </a:prstGeom>
          <a:noFill/>
        </p:spPr>
        <p:txBody>
          <a:bodyPr wrap="square" rtlCol="0">
            <a:spAutoFit/>
          </a:bodyPr>
          <a:lstStyle/>
          <a:p>
            <a:r>
              <a:rPr lang="en-US" altLang="zh-CN"/>
              <a:t>[5]</a:t>
            </a:r>
          </a:p>
        </p:txBody>
      </p:sp>
      <p:sp>
        <p:nvSpPr>
          <p:cNvPr id="25" name="文本框 24"/>
          <p:cNvSpPr txBox="1"/>
          <p:nvPr/>
        </p:nvSpPr>
        <p:spPr>
          <a:xfrm>
            <a:off x="427355" y="6484620"/>
            <a:ext cx="5283200" cy="306705"/>
          </a:xfrm>
          <a:prstGeom prst="rect">
            <a:avLst/>
          </a:prstGeom>
          <a:noFill/>
        </p:spPr>
        <p:txBody>
          <a:bodyPr wrap="square" rtlCol="0">
            <a:spAutoFit/>
          </a:bodyPr>
          <a:lstStyle/>
          <a:p>
            <a:r>
              <a:rPr lang="en-US" altLang="zh-CN">
                <a:latin typeface="Times New Roman" panose="02020603050405020304" pitchFamily="18" charset="0"/>
                <a:cs typeface="Times New Roman" panose="02020603050405020304" pitchFamily="18" charset="0"/>
              </a:rPr>
              <a:t>R. N. Faustov and V.O.Galkin,Phys.Rev.D 94(7) 073008(2016)</a:t>
            </a:r>
          </a:p>
        </p:txBody>
      </p:sp>
      <p:sp>
        <p:nvSpPr>
          <p:cNvPr id="26" name="文本框 25"/>
          <p:cNvSpPr txBox="1"/>
          <p:nvPr>
            <p:custDataLst>
              <p:tags r:id="rId9"/>
            </p:custDataLst>
          </p:nvPr>
        </p:nvSpPr>
        <p:spPr>
          <a:xfrm>
            <a:off x="5320030" y="5045710"/>
            <a:ext cx="457835" cy="306705"/>
          </a:xfrm>
          <a:prstGeom prst="rect">
            <a:avLst/>
          </a:prstGeom>
          <a:noFill/>
        </p:spPr>
        <p:txBody>
          <a:bodyPr wrap="square" rtlCol="0">
            <a:spAutoFit/>
          </a:bodyPr>
          <a:lstStyle/>
          <a:p>
            <a:r>
              <a:rPr lang="en-US" altLang="zh-CN"/>
              <a:t>[6]</a:t>
            </a:r>
          </a:p>
        </p:txBody>
      </p:sp>
      <mc:AlternateContent xmlns:mc="http://schemas.openxmlformats.org/markup-compatibility/2006" xmlns:a14="http://schemas.microsoft.com/office/drawing/2010/main">
        <mc:Choice Requires="a14">
          <p:sp>
            <p:nvSpPr>
              <p:cNvPr id="29" name="文本框 28"/>
              <p:cNvSpPr txBox="1"/>
              <p:nvPr/>
            </p:nvSpPr>
            <p:spPr>
              <a:xfrm>
                <a:off x="5728335" y="5037455"/>
                <a:ext cx="5418455" cy="306705"/>
              </a:xfrm>
              <a:prstGeom prst="rect">
                <a:avLst/>
              </a:prstGeom>
              <a:noFill/>
            </p:spPr>
            <p:txBody>
              <a:bodyPr wrap="square" rtlCol="0">
                <a:spAutoFit/>
              </a:bodyPr>
              <a:lstStyle/>
              <a:p>
                <a:r>
                  <a:rPr lang="en-US" altLang="zh-CN">
                    <a:latin typeface="Times New Roman" panose="02020603050405020304" pitchFamily="18" charset="0"/>
                    <a:cs typeface="Times New Roman" panose="02020603050405020304" pitchFamily="18" charset="0"/>
                  </a:rPr>
                  <a:t>T.Gutsche,M.A.Ivanov,J.G.K</a:t>
                </a:r>
                <a14:m>
                  <m:oMath xmlns:m="http://schemas.openxmlformats.org/officeDocument/2006/math">
                    <m:acc>
                      <m:accPr>
                        <m:chr m:val="̈"/>
                        <m:ctrlPr>
                          <a:rPr lang="en-US" altLang="zh-CN" i="1">
                            <a:latin typeface="Cambria Math" panose="02040503050406030204" pitchFamily="18" charset="0"/>
                            <a:cs typeface="Cambria Math" panose="02040503050406030204" charset="0"/>
                          </a:rPr>
                        </m:ctrlPr>
                      </m:accPr>
                      <m:e>
                        <m:r>
                          <a:rPr lang="en-US" altLang="zh-CN" i="1">
                            <a:latin typeface="Cambria Math" panose="02040503050406030204" charset="0"/>
                            <a:cs typeface="Cambria Math" panose="02040503050406030204" charset="0"/>
                          </a:rPr>
                          <m:t>𝑜</m:t>
                        </m:r>
                      </m:e>
                    </m:acc>
                  </m:oMath>
                </a14:m>
                <a:r>
                  <a:rPr lang="en-US" altLang="zh-CN">
                    <a:latin typeface="Times New Roman" panose="02020603050405020304" pitchFamily="18" charset="0"/>
                    <a:cs typeface="Times New Roman" panose="02020603050405020304" pitchFamily="18" charset="0"/>
                  </a:rPr>
                  <a:t>rner et al,Phys.Rev.D 91(7),074001(2015)</a:t>
                </a:r>
              </a:p>
            </p:txBody>
          </p:sp>
        </mc:Choice>
        <mc:Fallback xmlns="">
          <p:sp>
            <p:nvSpPr>
              <p:cNvPr id="29" name="文本框 28"/>
              <p:cNvSpPr txBox="1">
                <a:spLocks noRot="1" noChangeAspect="1" noMove="1" noResize="1" noEditPoints="1" noAdjustHandles="1" noChangeArrowheads="1" noChangeShapeType="1" noTextEdit="1"/>
              </p:cNvSpPr>
              <p:nvPr/>
            </p:nvSpPr>
            <p:spPr>
              <a:xfrm>
                <a:off x="5728335" y="5037455"/>
                <a:ext cx="5418455" cy="306705"/>
              </a:xfrm>
              <a:prstGeom prst="rect">
                <a:avLst/>
              </a:prstGeom>
              <a:blipFill rotWithShape="1">
                <a:blip r:embed="rId16"/>
                <a:stretch>
                  <a:fillRect/>
                </a:stretch>
              </a:blipFill>
            </p:spPr>
            <p:txBody>
              <a:bodyPr/>
              <a:lstStyle/>
              <a:p>
                <a:r>
                  <a:rPr lang="zh-CN" altLang="en-US">
                    <a:noFill/>
                  </a:rPr>
                  <a:t> </a:t>
                </a:r>
              </a:p>
            </p:txBody>
          </p:sp>
        </mc:Fallback>
      </mc:AlternateContent>
      <p:sp>
        <p:nvSpPr>
          <p:cNvPr id="30" name="文本框 29"/>
          <p:cNvSpPr txBox="1"/>
          <p:nvPr>
            <p:custDataLst>
              <p:tags r:id="rId10"/>
            </p:custDataLst>
          </p:nvPr>
        </p:nvSpPr>
        <p:spPr>
          <a:xfrm>
            <a:off x="5320030" y="5383530"/>
            <a:ext cx="457835" cy="306705"/>
          </a:xfrm>
          <a:prstGeom prst="rect">
            <a:avLst/>
          </a:prstGeom>
          <a:noFill/>
        </p:spPr>
        <p:txBody>
          <a:bodyPr wrap="square" rtlCol="0">
            <a:spAutoFit/>
          </a:bodyPr>
          <a:lstStyle/>
          <a:p>
            <a:r>
              <a:rPr lang="en-US" altLang="zh-CN"/>
              <a:t>[7]</a:t>
            </a:r>
          </a:p>
        </p:txBody>
      </p:sp>
      <p:sp>
        <p:nvSpPr>
          <p:cNvPr id="32" name="文本框 31"/>
          <p:cNvSpPr txBox="1"/>
          <p:nvPr/>
        </p:nvSpPr>
        <p:spPr>
          <a:xfrm>
            <a:off x="5728335" y="5385435"/>
            <a:ext cx="5087620" cy="306705"/>
          </a:xfrm>
          <a:prstGeom prst="rect">
            <a:avLst/>
          </a:prstGeom>
          <a:noFill/>
        </p:spPr>
        <p:txBody>
          <a:bodyPr wrap="square" rtlCol="0">
            <a:spAutoFit/>
          </a:bodyPr>
          <a:lstStyle/>
          <a:p>
            <a:r>
              <a:rPr lang="en-US" altLang="zh-CN">
                <a:latin typeface="Times New Roman" panose="02020603050405020304" pitchFamily="18" charset="0"/>
                <a:cs typeface="Times New Roman" panose="02020603050405020304" pitchFamily="18" charset="0"/>
              </a:rPr>
              <a:t>W.Detmold,C.Lehner,and S.Meinel,Phys.Rev.D 92(3),034503(2015)</a:t>
            </a:r>
          </a:p>
        </p:txBody>
      </p:sp>
      <p:sp>
        <p:nvSpPr>
          <p:cNvPr id="33" name="文本框 32"/>
          <p:cNvSpPr txBox="1"/>
          <p:nvPr>
            <p:custDataLst>
              <p:tags r:id="rId11"/>
            </p:custDataLst>
          </p:nvPr>
        </p:nvSpPr>
        <p:spPr>
          <a:xfrm>
            <a:off x="5320030" y="5722620"/>
            <a:ext cx="457835" cy="306705"/>
          </a:xfrm>
          <a:prstGeom prst="rect">
            <a:avLst/>
          </a:prstGeom>
          <a:noFill/>
        </p:spPr>
        <p:txBody>
          <a:bodyPr wrap="square" rtlCol="0">
            <a:spAutoFit/>
          </a:bodyPr>
          <a:lstStyle/>
          <a:p>
            <a:r>
              <a:rPr lang="en-US" altLang="zh-CN"/>
              <a:t>[8]</a:t>
            </a:r>
          </a:p>
        </p:txBody>
      </p:sp>
      <mc:AlternateContent xmlns:mc="http://schemas.openxmlformats.org/markup-compatibility/2006" xmlns:a14="http://schemas.microsoft.com/office/drawing/2010/main">
        <mc:Choice Requires="a14">
          <p:sp>
            <p:nvSpPr>
              <p:cNvPr id="35" name="文本框 34"/>
              <p:cNvSpPr txBox="1"/>
              <p:nvPr/>
            </p:nvSpPr>
            <p:spPr>
              <a:xfrm>
                <a:off x="5738495" y="5739765"/>
                <a:ext cx="6022340" cy="275590"/>
              </a:xfrm>
              <a:prstGeom prst="rect">
                <a:avLst/>
              </a:prstGeom>
              <a:noFill/>
            </p:spPr>
            <p:txBody>
              <a:bodyPr wrap="square" rtlCol="0">
                <a:spAutoFit/>
              </a:bodyPr>
              <a:lstStyle/>
              <a:p>
                <a:r>
                  <a:rPr lang="en-US" altLang="zh-CN" sz="1200">
                    <a:latin typeface="Times New Roman" panose="02020603050405020304" pitchFamily="18" charset="0"/>
                    <a:cs typeface="Times New Roman" panose="02020603050405020304" pitchFamily="18" charset="0"/>
                  </a:rPr>
                  <a:t>H.W.Ke,X.Q.Li,and Z.T.Wei,Diquarks and</a:t>
                </a:r>
                <a14:m>
                  <m:oMath xmlns:m="http://schemas.openxmlformats.org/officeDocument/2006/math">
                    <m:sSub>
                      <m:sSubPr>
                        <m:ctrlPr>
                          <a:rPr lang="en-US" altLang="zh-CN" sz="1200" i="1">
                            <a:latin typeface="Cambria Math" panose="02040503050406030204" pitchFamily="18" charset="0"/>
                            <a:cs typeface="Cambria Math" panose="02040503050406030204" charset="0"/>
                          </a:rPr>
                        </m:ctrlPr>
                      </m:sSubPr>
                      <m:e>
                        <m:r>
                          <a:rPr lang="en-US" altLang="zh-CN" sz="1200" i="1">
                            <a:latin typeface="Cambria Math" panose="02040503050406030204" charset="0"/>
                            <a:ea typeface="MS Mincho" charset="0"/>
                            <a:cs typeface="Cambria Math" panose="02040503050406030204" charset="0"/>
                          </a:rPr>
                          <m:t>𝛬</m:t>
                        </m:r>
                      </m:e>
                      <m:sub>
                        <m:r>
                          <a:rPr lang="en-US" altLang="zh-CN" sz="1200" i="1">
                            <a:latin typeface="Cambria Math" panose="02040503050406030204" charset="0"/>
                            <a:cs typeface="Cambria Math" panose="02040503050406030204" charset="0"/>
                          </a:rPr>
                          <m:t>𝑏</m:t>
                        </m:r>
                      </m:sub>
                    </m:sSub>
                    <m:r>
                      <a:rPr lang="en-US" altLang="zh-CN" sz="1200" i="1">
                        <a:latin typeface="Cambria Math" panose="02040503050406030204" charset="0"/>
                        <a:ea typeface="MS Mincho" charset="0"/>
                        <a:cs typeface="Cambria Math" panose="02040503050406030204" charset="0"/>
                      </a:rPr>
                      <m:t>→</m:t>
                    </m:r>
                    <m:sSub>
                      <m:sSubPr>
                        <m:ctrlPr>
                          <a:rPr lang="en-US" altLang="zh-CN" sz="1200" i="1">
                            <a:latin typeface="Cambria Math" panose="02040503050406030204" pitchFamily="18" charset="0"/>
                            <a:cs typeface="Cambria Math" panose="02040503050406030204" charset="0"/>
                          </a:rPr>
                        </m:ctrlPr>
                      </m:sSubPr>
                      <m:e>
                        <m:r>
                          <a:rPr lang="en-US" altLang="zh-CN" sz="1200" i="1">
                            <a:latin typeface="Cambria Math" panose="02040503050406030204" charset="0"/>
                            <a:ea typeface="MS Mincho" charset="0"/>
                            <a:cs typeface="Cambria Math" panose="02040503050406030204" charset="0"/>
                          </a:rPr>
                          <m:t>𝛬</m:t>
                        </m:r>
                      </m:e>
                      <m:sub>
                        <m:r>
                          <a:rPr lang="en-US" altLang="zh-CN" sz="1200" i="1">
                            <a:latin typeface="Cambria Math" panose="02040503050406030204" charset="0"/>
                            <a:cs typeface="Cambria Math" panose="02040503050406030204" charset="0"/>
                          </a:rPr>
                          <m:t>𝑐</m:t>
                        </m:r>
                      </m:sub>
                    </m:sSub>
                  </m:oMath>
                </a14:m>
                <a:r>
                  <a:rPr lang="en-US" altLang="zh-CN" sz="1200">
                    <a:latin typeface="Times New Roman" panose="02020603050405020304" pitchFamily="18" charset="0"/>
                    <a:cs typeface="Times New Roman" panose="02020603050405020304" pitchFamily="18" charset="0"/>
                  </a:rPr>
                  <a:t> weak decays,Phys. Rev.D 77,014020(2008)</a:t>
                </a:r>
              </a:p>
            </p:txBody>
          </p:sp>
        </mc:Choice>
        <mc:Fallback xmlns="">
          <p:sp>
            <p:nvSpPr>
              <p:cNvPr id="35" name="文本框 34"/>
              <p:cNvSpPr txBox="1">
                <a:spLocks noRot="1" noChangeAspect="1" noMove="1" noResize="1" noEditPoints="1" noAdjustHandles="1" noChangeArrowheads="1" noChangeShapeType="1" noTextEdit="1"/>
              </p:cNvSpPr>
              <p:nvPr/>
            </p:nvSpPr>
            <p:spPr>
              <a:xfrm>
                <a:off x="5738495" y="5739765"/>
                <a:ext cx="6022340" cy="275590"/>
              </a:xfrm>
              <a:prstGeom prst="rect">
                <a:avLst/>
              </a:prstGeom>
              <a:blipFill rotWithShape="1">
                <a:blip r:embed="rId17"/>
                <a:stretch>
                  <a:fillRect/>
                </a:stretch>
              </a:blipFill>
            </p:spPr>
            <p:txBody>
              <a:bodyPr/>
              <a:lstStyle/>
              <a:p>
                <a:r>
                  <a:rPr lang="zh-CN" altLang="en-US">
                    <a:noFill/>
                  </a:rPr>
                  <a:t> </a:t>
                </a:r>
              </a:p>
            </p:txBody>
          </p:sp>
        </mc:Fallback>
      </mc:AlternateContent>
      <p:sp>
        <p:nvSpPr>
          <p:cNvPr id="36" name="文本框 35"/>
          <p:cNvSpPr txBox="1"/>
          <p:nvPr>
            <p:custDataLst>
              <p:tags r:id="rId12"/>
            </p:custDataLst>
          </p:nvPr>
        </p:nvSpPr>
        <p:spPr>
          <a:xfrm>
            <a:off x="5323205" y="6031230"/>
            <a:ext cx="457835" cy="306705"/>
          </a:xfrm>
          <a:prstGeom prst="rect">
            <a:avLst/>
          </a:prstGeom>
          <a:noFill/>
        </p:spPr>
        <p:txBody>
          <a:bodyPr wrap="square" rtlCol="0">
            <a:spAutoFit/>
          </a:bodyPr>
          <a:lstStyle/>
          <a:p>
            <a:r>
              <a:rPr lang="en-US" altLang="zh-CN"/>
              <a:t>[9]</a:t>
            </a:r>
          </a:p>
        </p:txBody>
      </p:sp>
      <p:sp>
        <p:nvSpPr>
          <p:cNvPr id="40" name="文本框 39"/>
          <p:cNvSpPr txBox="1"/>
          <p:nvPr/>
        </p:nvSpPr>
        <p:spPr>
          <a:xfrm>
            <a:off x="5744845" y="6019165"/>
            <a:ext cx="6312535" cy="275590"/>
          </a:xfrm>
          <a:prstGeom prst="rect">
            <a:avLst/>
          </a:prstGeom>
          <a:noFill/>
        </p:spPr>
        <p:txBody>
          <a:bodyPr wrap="square" rtlCol="0">
            <a:spAutoFit/>
          </a:bodyPr>
          <a:lstStyle/>
          <a:p>
            <a:r>
              <a:rPr lang="en-US" altLang="zh-CN" sz="1200">
                <a:latin typeface="Times New Roman" panose="02020603050405020304" pitchFamily="18" charset="0"/>
                <a:cs typeface="Times New Roman" panose="02020603050405020304" pitchFamily="18" charset="0"/>
              </a:rPr>
              <a:t>Z.X.Zhao,Weak decays of heavy barons in the light-front approach,Chin.Phys.C 42,093101(2018)</a:t>
            </a:r>
          </a:p>
        </p:txBody>
      </p:sp>
      <p:sp>
        <p:nvSpPr>
          <p:cNvPr id="42" name="文本框 41"/>
          <p:cNvSpPr txBox="1"/>
          <p:nvPr>
            <p:custDataLst>
              <p:tags r:id="rId13"/>
            </p:custDataLst>
          </p:nvPr>
        </p:nvSpPr>
        <p:spPr>
          <a:xfrm>
            <a:off x="5286375" y="6447155"/>
            <a:ext cx="457835" cy="306705"/>
          </a:xfrm>
          <a:prstGeom prst="rect">
            <a:avLst/>
          </a:prstGeom>
          <a:noFill/>
        </p:spPr>
        <p:txBody>
          <a:bodyPr wrap="square" rtlCol="0">
            <a:spAutoFit/>
          </a:bodyPr>
          <a:lstStyle/>
          <a:p>
            <a:r>
              <a:rPr lang="en-US" altLang="zh-CN"/>
              <a:t>[10]</a:t>
            </a:r>
          </a:p>
        </p:txBody>
      </p:sp>
      <p:sp>
        <p:nvSpPr>
          <p:cNvPr id="43" name="文本框 42"/>
          <p:cNvSpPr txBox="1"/>
          <p:nvPr/>
        </p:nvSpPr>
        <p:spPr>
          <a:xfrm>
            <a:off x="5764530" y="6298565"/>
            <a:ext cx="6003925" cy="521970"/>
          </a:xfrm>
          <a:prstGeom prst="rect">
            <a:avLst/>
          </a:prstGeom>
          <a:noFill/>
        </p:spPr>
        <p:txBody>
          <a:bodyPr wrap="square" rtlCol="0">
            <a:spAutoFit/>
          </a:bodyPr>
          <a:lstStyle/>
          <a:p>
            <a:r>
              <a:rPr lang="en-US" altLang="zh-CN">
                <a:latin typeface="Times New Roman" panose="02020603050405020304" pitchFamily="18" charset="0"/>
                <a:cs typeface="Times New Roman" panose="02020603050405020304" pitchFamily="18" charset="0"/>
              </a:rPr>
              <a:t>C.K.Chua,Color-allowed bottom baryon to s-wave and p-wave charmed baryon nonleptonic decays,Phys.Rev.D 100,034025(2019)</a:t>
            </a:r>
          </a:p>
        </p:txBody>
      </p:sp>
      <p:pic>
        <p:nvPicPr>
          <p:cNvPr id="2" name="图片 1"/>
          <p:cNvPicPr>
            <a:picLocks noChangeAspect="1"/>
          </p:cNvPicPr>
          <p:nvPr/>
        </p:nvPicPr>
        <p:blipFill>
          <a:blip r:embed="rId18"/>
          <a:stretch>
            <a:fillRect/>
          </a:stretch>
        </p:blipFill>
        <p:spPr>
          <a:xfrm>
            <a:off x="1583372" y="709714"/>
            <a:ext cx="8388985" cy="4351020"/>
          </a:xfrm>
          <a:prstGeom prst="rect">
            <a:avLst/>
          </a:prstGeom>
        </p:spPr>
      </p:pic>
      <p:pic>
        <p:nvPicPr>
          <p:cNvPr id="7" name="图片 6" descr="05-校徽线稿中英文右侧合用"/>
          <p:cNvPicPr>
            <a:picLocks noChangeAspect="1"/>
          </p:cNvPicPr>
          <p:nvPr/>
        </p:nvPicPr>
        <p:blipFill>
          <a:blip r:embed="rId19"/>
          <a:srcRect l="2275" t="33287" r="2833" b="33658"/>
          <a:stretch>
            <a:fillRect/>
          </a:stretch>
        </p:blipFill>
        <p:spPr>
          <a:xfrm>
            <a:off x="10640695" y="48260"/>
            <a:ext cx="1183005" cy="291465"/>
          </a:xfrm>
          <a:prstGeom prst="rect">
            <a:avLst/>
          </a:prstGeom>
        </p:spPr>
      </p:pic>
      <p:pic>
        <p:nvPicPr>
          <p:cNvPr id="5" name="图片 4">
            <a:extLst>
              <a:ext uri="{FF2B5EF4-FFF2-40B4-BE49-F238E27FC236}">
                <a16:creationId xmlns:a16="http://schemas.microsoft.com/office/drawing/2014/main" id="{D6036E6C-AC47-5FB4-09F9-68EE78774919}"/>
              </a:ext>
            </a:extLst>
          </p:cNvPr>
          <p:cNvPicPr>
            <a:picLocks noChangeAspect="1"/>
          </p:cNvPicPr>
          <p:nvPr/>
        </p:nvPicPr>
        <p:blipFill>
          <a:blip r:embed="rId20"/>
          <a:stretch>
            <a:fillRect/>
          </a:stretch>
        </p:blipFill>
        <p:spPr>
          <a:xfrm>
            <a:off x="2765102" y="1214987"/>
            <a:ext cx="7017700" cy="297583"/>
          </a:xfrm>
          <a:prstGeom prst="rect">
            <a:avLst/>
          </a:prstGeom>
          <a:ln w="12700">
            <a:solidFill>
              <a:srgbClr val="FF0000"/>
            </a:solid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p:cNvSpPr txBox="1"/>
              <p:nvPr/>
            </p:nvSpPr>
            <p:spPr>
              <a:xfrm>
                <a:off x="765810" y="714375"/>
                <a:ext cx="4064000" cy="407670"/>
              </a:xfrm>
              <a:prstGeom prst="rect">
                <a:avLst/>
              </a:prstGeom>
              <a:noFill/>
            </p:spPr>
            <p:txBody>
              <a:bodyPr wrap="square" rtlCol="0">
                <a:spAutoFit/>
              </a:bodyPr>
              <a:lstStyle/>
              <a:p>
                <a14:m>
                  <m:oMath xmlns:m="http://schemas.openxmlformats.org/officeDocument/2006/math">
                    <m:sSup>
                      <m:sSupPr>
                        <m:ctrlPr>
                          <a:rPr lang="en-US" altLang="zh-CN" sz="2000" i="1">
                            <a:latin typeface="Cambria Math" panose="02040503050406030204" pitchFamily="18" charset="0"/>
                            <a:cs typeface="Cambria Math" panose="02040503050406030204" charset="0"/>
                          </a:rPr>
                        </m:ctrlPr>
                      </m:sSupPr>
                      <m:e>
                        <m:r>
                          <a:rPr lang="en-US" altLang="zh-CN" sz="2000" i="1">
                            <a:latin typeface="Cambria Math" panose="02040503050406030204" charset="0"/>
                            <a:cs typeface="Cambria Math" panose="02040503050406030204" charset="0"/>
                          </a:rPr>
                          <m:t>𝑞</m:t>
                        </m:r>
                      </m:e>
                      <m:sup>
                        <m:r>
                          <a:rPr lang="en-US" altLang="zh-CN" sz="2000" i="1">
                            <a:latin typeface="Cambria Math" panose="02040503050406030204" charset="0"/>
                            <a:ea typeface="MS Mincho" charset="0"/>
                            <a:cs typeface="Cambria Math" panose="02040503050406030204" charset="0"/>
                          </a:rPr>
                          <m:t>2</m:t>
                        </m:r>
                      </m:sup>
                    </m:sSup>
                  </m:oMath>
                </a14:m>
                <a:r>
                  <a:rPr lang="zh-CN" altLang="en-US" sz="2000" dirty="0">
                    <a:latin typeface="Times New Roman" panose="02020603050405020304" pitchFamily="18" charset="0"/>
                    <a:cs typeface="Times New Roman" panose="02020603050405020304" pitchFamily="18" charset="0"/>
                  </a:rPr>
                  <a:t> dependencies of the form factors.</a:t>
                </a:r>
              </a:p>
            </p:txBody>
          </p:sp>
        </mc:Choice>
        <mc:Fallback xmlns="">
          <p:sp>
            <p:nvSpPr>
              <p:cNvPr id="3" name="文本框 2"/>
              <p:cNvSpPr txBox="1">
                <a:spLocks noRot="1" noChangeAspect="1" noMove="1" noResize="1" noEditPoints="1" noAdjustHandles="1" noChangeArrowheads="1" noChangeShapeType="1" noTextEdit="1"/>
              </p:cNvSpPr>
              <p:nvPr/>
            </p:nvSpPr>
            <p:spPr>
              <a:xfrm>
                <a:off x="765810" y="714375"/>
                <a:ext cx="4064000" cy="407670"/>
              </a:xfrm>
              <a:prstGeom prst="rect">
                <a:avLst/>
              </a:prstGeom>
              <a:blipFill rotWithShape="1">
                <a:blip r:embed="rId4"/>
                <a:stretch>
                  <a:fillRect/>
                </a:stretch>
              </a:blipFill>
            </p:spPr>
            <p:txBody>
              <a:bodyPr/>
              <a:lstStyle/>
              <a:p>
                <a:r>
                  <a:rPr lang="zh-CN" altLang="en-US">
                    <a:noFill/>
                  </a:rPr>
                  <a:t> </a:t>
                </a:r>
              </a:p>
            </p:txBody>
          </p:sp>
        </mc:Fallback>
      </mc:AlternateContent>
      <p:pic>
        <p:nvPicPr>
          <p:cNvPr id="10" name="图片 9" descr="05-校徽线稿中英文右侧合用"/>
          <p:cNvPicPr>
            <a:picLocks noChangeAspect="1"/>
          </p:cNvPicPr>
          <p:nvPr/>
        </p:nvPicPr>
        <p:blipFill>
          <a:blip r:embed="rId5"/>
          <a:srcRect l="2275" t="33287" r="2833" b="33658"/>
          <a:stretch>
            <a:fillRect/>
          </a:stretch>
        </p:blipFill>
        <p:spPr>
          <a:xfrm>
            <a:off x="10640695" y="40005"/>
            <a:ext cx="1183005" cy="291465"/>
          </a:xfrm>
          <a:prstGeom prst="rect">
            <a:avLst/>
          </a:prstGeom>
        </p:spPr>
      </p:pic>
      <p:pic>
        <p:nvPicPr>
          <p:cNvPr id="4" name="图片 3" descr="f1dd">
            <a:extLst>
              <a:ext uri="{FF2B5EF4-FFF2-40B4-BE49-F238E27FC236}">
                <a16:creationId xmlns:a16="http://schemas.microsoft.com/office/drawing/2014/main" id="{96722027-A630-2B61-6F1E-6011A99D612F}"/>
              </a:ext>
            </a:extLst>
          </p:cNvPr>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444281" y="1549551"/>
            <a:ext cx="3458900" cy="2285564"/>
          </a:xfrm>
          <a:prstGeom prst="rect">
            <a:avLst/>
          </a:prstGeom>
        </p:spPr>
      </p:pic>
      <p:pic>
        <p:nvPicPr>
          <p:cNvPr id="5" name="图片 4" descr="f2d">
            <a:extLst>
              <a:ext uri="{FF2B5EF4-FFF2-40B4-BE49-F238E27FC236}">
                <a16:creationId xmlns:a16="http://schemas.microsoft.com/office/drawing/2014/main" id="{DC504A11-6827-BCC7-19C4-783AC0498DB4}"/>
              </a:ext>
            </a:extLst>
          </p:cNvPr>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4242195" y="1549551"/>
            <a:ext cx="3501290" cy="2285564"/>
          </a:xfrm>
          <a:prstGeom prst="rect">
            <a:avLst/>
          </a:prstGeom>
        </p:spPr>
      </p:pic>
      <p:pic>
        <p:nvPicPr>
          <p:cNvPr id="6" name="图片 5" descr="f3d">
            <a:extLst>
              <a:ext uri="{FF2B5EF4-FFF2-40B4-BE49-F238E27FC236}">
                <a16:creationId xmlns:a16="http://schemas.microsoft.com/office/drawing/2014/main" id="{20A019F9-2EB6-9149-1768-B8E997EA5BF0}"/>
              </a:ext>
            </a:extLst>
          </p:cNvPr>
          <p:cNvPicPr>
            <a:picLocks noChangeAspect="1"/>
          </p:cNvPicPr>
          <p:nvPr/>
        </p:nvPicPr>
        <p:blipFill>
          <a:blip r:embed="rId8">
            <a:clrChange>
              <a:clrFrom>
                <a:srgbClr val="FFFFFF">
                  <a:alpha val="100000"/>
                </a:srgbClr>
              </a:clrFrom>
              <a:clrTo>
                <a:srgbClr val="FFFFFF">
                  <a:alpha val="100000"/>
                  <a:alpha val="0"/>
                </a:srgbClr>
              </a:clrTo>
            </a:clrChange>
          </a:blip>
          <a:stretch>
            <a:fillRect/>
          </a:stretch>
        </p:blipFill>
        <p:spPr>
          <a:xfrm>
            <a:off x="8183950" y="1549551"/>
            <a:ext cx="3563769" cy="2285565"/>
          </a:xfrm>
          <a:prstGeom prst="rect">
            <a:avLst/>
          </a:prstGeom>
        </p:spPr>
      </p:pic>
      <p:pic>
        <p:nvPicPr>
          <p:cNvPr id="7" name="图片 6" descr="g1d">
            <a:extLst>
              <a:ext uri="{FF2B5EF4-FFF2-40B4-BE49-F238E27FC236}">
                <a16:creationId xmlns:a16="http://schemas.microsoft.com/office/drawing/2014/main" id="{EDCC17C6-5C7A-E233-C1F5-DF4AF63EB13B}"/>
              </a:ext>
            </a:extLst>
          </p:cNvPr>
          <p:cNvPicPr>
            <a:picLocks noChangeAspect="1"/>
          </p:cNvPicPr>
          <p:nvPr/>
        </p:nvPicPr>
        <p:blipFill>
          <a:blip r:embed="rId9">
            <a:clrChange>
              <a:clrFrom>
                <a:srgbClr val="FFFFFF">
                  <a:alpha val="100000"/>
                </a:srgbClr>
              </a:clrFrom>
              <a:clrTo>
                <a:srgbClr val="FFFFFF">
                  <a:alpha val="100000"/>
                  <a:alpha val="0"/>
                </a:srgbClr>
              </a:clrTo>
            </a:clrChange>
          </a:blip>
          <a:stretch>
            <a:fillRect/>
          </a:stretch>
        </p:blipFill>
        <p:spPr>
          <a:xfrm>
            <a:off x="425084" y="4162005"/>
            <a:ext cx="3458900" cy="2285564"/>
          </a:xfrm>
          <a:prstGeom prst="rect">
            <a:avLst/>
          </a:prstGeom>
        </p:spPr>
      </p:pic>
      <p:pic>
        <p:nvPicPr>
          <p:cNvPr id="8" name="图片 7" descr="g2dd">
            <a:extLst>
              <a:ext uri="{FF2B5EF4-FFF2-40B4-BE49-F238E27FC236}">
                <a16:creationId xmlns:a16="http://schemas.microsoft.com/office/drawing/2014/main" id="{6B618C1F-DD41-2ADE-7334-5217DCA116DA}"/>
              </a:ext>
            </a:extLst>
          </p:cNvPr>
          <p:cNvPicPr>
            <a:picLocks noChangeAspect="1"/>
          </p:cNvPicPr>
          <p:nvPr/>
        </p:nvPicPr>
        <p:blipFill>
          <a:blip r:embed="rId10">
            <a:clrChange>
              <a:clrFrom>
                <a:srgbClr val="FFFFFF">
                  <a:alpha val="100000"/>
                </a:srgbClr>
              </a:clrFrom>
              <a:clrTo>
                <a:srgbClr val="FFFFFF">
                  <a:alpha val="100000"/>
                  <a:alpha val="0"/>
                </a:srgbClr>
              </a:clrTo>
            </a:clrChange>
          </a:blip>
          <a:stretch>
            <a:fillRect/>
          </a:stretch>
        </p:blipFill>
        <p:spPr>
          <a:xfrm>
            <a:off x="4266288" y="4162005"/>
            <a:ext cx="3501290" cy="2285564"/>
          </a:xfrm>
          <a:prstGeom prst="rect">
            <a:avLst/>
          </a:prstGeom>
        </p:spPr>
      </p:pic>
      <p:pic>
        <p:nvPicPr>
          <p:cNvPr id="9" name="图片 8" descr="g3d">
            <a:extLst>
              <a:ext uri="{FF2B5EF4-FFF2-40B4-BE49-F238E27FC236}">
                <a16:creationId xmlns:a16="http://schemas.microsoft.com/office/drawing/2014/main" id="{608A2BAB-ACEF-63E8-B7FE-7A4D89D8E9DB}"/>
              </a:ext>
            </a:extLst>
          </p:cNvPr>
          <p:cNvPicPr>
            <a:picLocks noChangeAspect="1"/>
          </p:cNvPicPr>
          <p:nvPr/>
        </p:nvPicPr>
        <p:blipFill>
          <a:blip r:embed="rId11">
            <a:clrChange>
              <a:clrFrom>
                <a:srgbClr val="FFFFFF">
                  <a:alpha val="100000"/>
                </a:srgbClr>
              </a:clrFrom>
              <a:clrTo>
                <a:srgbClr val="FFFFFF">
                  <a:alpha val="100000"/>
                  <a:alpha val="0"/>
                </a:srgbClr>
              </a:clrTo>
            </a:clrChange>
          </a:blip>
          <a:stretch>
            <a:fillRect/>
          </a:stretch>
        </p:blipFill>
        <p:spPr>
          <a:xfrm>
            <a:off x="8185150" y="4162005"/>
            <a:ext cx="3581766" cy="2285564"/>
          </a:xfrm>
          <a:prstGeom prst="rect">
            <a:avLst/>
          </a:prstGeom>
        </p:spPr>
      </p:pic>
      <p:pic>
        <p:nvPicPr>
          <p:cNvPr id="11" name="图片 10">
            <a:extLst>
              <a:ext uri="{FF2B5EF4-FFF2-40B4-BE49-F238E27FC236}">
                <a16:creationId xmlns:a16="http://schemas.microsoft.com/office/drawing/2014/main" id="{164C3ECB-CB4C-D00C-FE37-FDEC990BD626}"/>
              </a:ext>
            </a:extLst>
          </p:cNvPr>
          <p:cNvPicPr>
            <a:picLocks noChangeAspect="1"/>
          </p:cNvPicPr>
          <p:nvPr/>
        </p:nvPicPr>
        <p:blipFill>
          <a:blip r:embed="rId12"/>
          <a:stretch>
            <a:fillRect/>
          </a:stretch>
        </p:blipFill>
        <p:spPr>
          <a:xfrm>
            <a:off x="5168824" y="301478"/>
            <a:ext cx="3991845" cy="1278066"/>
          </a:xfrm>
          <a:prstGeom prst="rect">
            <a:avLst/>
          </a:prstGeom>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05-校徽线稿中英文右侧合用"/>
          <p:cNvPicPr>
            <a:picLocks noChangeAspect="1"/>
          </p:cNvPicPr>
          <p:nvPr/>
        </p:nvPicPr>
        <p:blipFill>
          <a:blip r:embed="rId2"/>
          <a:srcRect l="2275" t="33287" r="2833" b="33658"/>
          <a:stretch>
            <a:fillRect/>
          </a:stretch>
        </p:blipFill>
        <p:spPr>
          <a:xfrm>
            <a:off x="10640695" y="40005"/>
            <a:ext cx="1183005" cy="291465"/>
          </a:xfrm>
          <a:prstGeom prst="rect">
            <a:avLst/>
          </a:prstGeom>
        </p:spPr>
      </p:pic>
      <p:pic>
        <p:nvPicPr>
          <p:cNvPr id="3" name="图片 2">
            <a:extLst>
              <a:ext uri="{FF2B5EF4-FFF2-40B4-BE49-F238E27FC236}">
                <a16:creationId xmlns:a16="http://schemas.microsoft.com/office/drawing/2014/main" id="{6DBF764B-422F-2BD0-2DF1-0D59D1CDD396}"/>
              </a:ext>
            </a:extLst>
          </p:cNvPr>
          <p:cNvPicPr>
            <a:picLocks noChangeAspect="1"/>
          </p:cNvPicPr>
          <p:nvPr/>
        </p:nvPicPr>
        <p:blipFill>
          <a:blip r:embed="rId3"/>
          <a:stretch>
            <a:fillRect/>
          </a:stretch>
        </p:blipFill>
        <p:spPr>
          <a:xfrm>
            <a:off x="957053" y="1556728"/>
            <a:ext cx="10168383" cy="2870623"/>
          </a:xfrm>
          <a:prstGeom prst="rect">
            <a:avLst/>
          </a:prstGeom>
        </p:spPr>
      </p:pic>
      <p:pic>
        <p:nvPicPr>
          <p:cNvPr id="4" name="图片 3">
            <a:extLst>
              <a:ext uri="{FF2B5EF4-FFF2-40B4-BE49-F238E27FC236}">
                <a16:creationId xmlns:a16="http://schemas.microsoft.com/office/drawing/2014/main" id="{80566C91-80B2-E08C-3720-1C633E4782DD}"/>
              </a:ext>
            </a:extLst>
          </p:cNvPr>
          <p:cNvPicPr>
            <a:picLocks noChangeAspect="1"/>
          </p:cNvPicPr>
          <p:nvPr/>
        </p:nvPicPr>
        <p:blipFill>
          <a:blip r:embed="rId4"/>
          <a:stretch>
            <a:fillRect/>
          </a:stretch>
        </p:blipFill>
        <p:spPr>
          <a:xfrm>
            <a:off x="8529586" y="769444"/>
            <a:ext cx="2895851" cy="676715"/>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C35E0E9-A907-4F14-BD5E-BA5151B88298}"/>
                  </a:ext>
                </a:extLst>
              </p:cNvPr>
              <p:cNvSpPr txBox="1"/>
              <p:nvPr/>
            </p:nvSpPr>
            <p:spPr>
              <a:xfrm>
                <a:off x="766563" y="615162"/>
                <a:ext cx="7431553" cy="830997"/>
              </a:xfrm>
              <a:prstGeom prst="rect">
                <a:avLst/>
              </a:prstGeom>
              <a:noFill/>
            </p:spPr>
            <p:txBody>
              <a:bodyPr wrap="square">
                <a:spAutoFit/>
              </a:bodyPr>
              <a:lstStyle/>
              <a:p>
                <a:r>
                  <a:rPr lang="en-US" altLang="zh-CN" sz="2400" dirty="0">
                    <a:solidFill>
                      <a:srgbClr val="0070C0"/>
                    </a:solidFill>
                  </a:rPr>
                  <a:t>The branching ratios and the LFU of the </a:t>
                </a:r>
                <a14:m>
                  <m:oMath xmlns:m="http://schemas.openxmlformats.org/officeDocument/2006/math">
                    <m:sSub>
                      <m:sSubPr>
                        <m:ctrlPr>
                          <a:rPr lang="en-US" altLang="zh-CN" sz="2400" i="1" smtClean="0">
                            <a:solidFill>
                              <a:srgbClr val="0070C0"/>
                            </a:solidFill>
                            <a:latin typeface="Cambria Math" panose="02040503050406030204" pitchFamily="18" charset="0"/>
                          </a:rPr>
                        </m:ctrlPr>
                      </m:sSubPr>
                      <m:e>
                        <m:r>
                          <m:rPr>
                            <m:sty m:val="p"/>
                          </m:rPr>
                          <a:rPr lang="el-GR" altLang="zh-CN" sz="2400" i="1" smtClean="0">
                            <a:solidFill>
                              <a:srgbClr val="0070C0"/>
                            </a:solidFill>
                            <a:latin typeface="Cambria Math" panose="02040503050406030204" pitchFamily="18" charset="0"/>
                            <a:ea typeface="Cambria Math" panose="02040503050406030204" pitchFamily="18" charset="0"/>
                          </a:rPr>
                          <m:t>Λ</m:t>
                        </m:r>
                      </m:e>
                      <m:sub>
                        <m:r>
                          <a:rPr lang="en-US" altLang="zh-CN" sz="2400" b="0" i="1" smtClean="0">
                            <a:solidFill>
                              <a:srgbClr val="0070C0"/>
                            </a:solidFill>
                            <a:latin typeface="Cambria Math" panose="02040503050406030204" pitchFamily="18" charset="0"/>
                          </a:rPr>
                          <m:t>𝑏</m:t>
                        </m:r>
                      </m:sub>
                    </m:sSub>
                    <m:r>
                      <a:rPr lang="en-US" altLang="zh-CN" sz="2400" i="1" smtClean="0">
                        <a:solidFill>
                          <a:srgbClr val="0070C0"/>
                        </a:solidFill>
                        <a:latin typeface="Cambria Math" panose="02040503050406030204" pitchFamily="18" charset="0"/>
                        <a:ea typeface="Cambria Math" panose="02040503050406030204" pitchFamily="18" charset="0"/>
                      </a:rPr>
                      <m:t>→</m:t>
                    </m:r>
                    <m:sSub>
                      <m:sSubPr>
                        <m:ctrlPr>
                          <a:rPr lang="en-US" altLang="zh-CN" sz="2400" i="1" smtClean="0">
                            <a:solidFill>
                              <a:srgbClr val="0070C0"/>
                            </a:solidFill>
                            <a:latin typeface="Cambria Math" panose="02040503050406030204" pitchFamily="18" charset="0"/>
                            <a:ea typeface="Cambria Math" panose="02040503050406030204" pitchFamily="18" charset="0"/>
                          </a:rPr>
                        </m:ctrlPr>
                      </m:sSubPr>
                      <m:e>
                        <m:r>
                          <m:rPr>
                            <m:sty m:val="p"/>
                          </m:rPr>
                          <a:rPr lang="el-GR" altLang="zh-CN" sz="2400" i="1" smtClean="0">
                            <a:solidFill>
                              <a:srgbClr val="0070C0"/>
                            </a:solidFill>
                            <a:latin typeface="Cambria Math" panose="02040503050406030204" pitchFamily="18" charset="0"/>
                            <a:ea typeface="Cambria Math" panose="02040503050406030204" pitchFamily="18" charset="0"/>
                          </a:rPr>
                          <m:t>Λ</m:t>
                        </m:r>
                      </m:e>
                      <m:sub>
                        <m:r>
                          <a:rPr lang="en-US" altLang="zh-CN" sz="2400" b="0" i="1" smtClean="0">
                            <a:solidFill>
                              <a:srgbClr val="0070C0"/>
                            </a:solidFill>
                            <a:latin typeface="Cambria Math" panose="02040503050406030204" pitchFamily="18" charset="0"/>
                            <a:ea typeface="Cambria Math" panose="02040503050406030204" pitchFamily="18" charset="0"/>
                          </a:rPr>
                          <m:t>𝑐</m:t>
                        </m:r>
                      </m:sub>
                    </m:sSub>
                    <m:r>
                      <a:rPr lang="en-US" altLang="zh-CN" sz="2400" i="1" smtClean="0">
                        <a:solidFill>
                          <a:srgbClr val="0070C0"/>
                        </a:solidFill>
                        <a:latin typeface="Cambria Math" panose="02040503050406030204" pitchFamily="18" charset="0"/>
                        <a:ea typeface="Cambria Math" panose="02040503050406030204" pitchFamily="18" charset="0"/>
                      </a:rPr>
                      <m:t>ℓ</m:t>
                    </m:r>
                    <m:sSub>
                      <m:sSubPr>
                        <m:ctrlPr>
                          <a:rPr lang="en-US" altLang="zh-CN" sz="2400" i="1" smtClean="0">
                            <a:solidFill>
                              <a:srgbClr val="0070C0"/>
                            </a:solidFill>
                            <a:latin typeface="Cambria Math" panose="02040503050406030204" pitchFamily="18" charset="0"/>
                            <a:ea typeface="Cambria Math" panose="02040503050406030204" pitchFamily="18" charset="0"/>
                          </a:rPr>
                        </m:ctrlPr>
                      </m:sSubPr>
                      <m:e>
                        <m:acc>
                          <m:accPr>
                            <m:chr m:val="̅"/>
                            <m:ctrlPr>
                              <a:rPr lang="en-US" altLang="zh-CN" sz="2400" i="1" smtClean="0">
                                <a:solidFill>
                                  <a:srgbClr val="0070C0"/>
                                </a:solidFill>
                                <a:latin typeface="Cambria Math" panose="02040503050406030204" pitchFamily="18" charset="0"/>
                                <a:ea typeface="Cambria Math" panose="02040503050406030204" pitchFamily="18" charset="0"/>
                              </a:rPr>
                            </m:ctrlPr>
                          </m:accPr>
                          <m:e>
                            <m:r>
                              <a:rPr lang="zh-CN" altLang="en-US" sz="2400" i="1" smtClean="0">
                                <a:solidFill>
                                  <a:srgbClr val="0070C0"/>
                                </a:solidFill>
                                <a:latin typeface="Cambria Math" panose="02040503050406030204" pitchFamily="18" charset="0"/>
                                <a:ea typeface="Cambria Math" panose="02040503050406030204" pitchFamily="18" charset="0"/>
                              </a:rPr>
                              <m:t>𝜈</m:t>
                            </m:r>
                          </m:e>
                        </m:acc>
                      </m:e>
                      <m:sub>
                        <m:r>
                          <a:rPr lang="en-US" altLang="zh-CN" sz="2400" i="1" smtClean="0">
                            <a:solidFill>
                              <a:srgbClr val="0070C0"/>
                            </a:solidFill>
                            <a:latin typeface="Cambria Math" panose="02040503050406030204" pitchFamily="18" charset="0"/>
                            <a:ea typeface="Cambria Math" panose="02040503050406030204" pitchFamily="18" charset="0"/>
                          </a:rPr>
                          <m:t>ℓ</m:t>
                        </m:r>
                      </m:sub>
                    </m:sSub>
                  </m:oMath>
                </a14:m>
                <a:r>
                  <a:rPr lang="zh-CN" altLang="en-US" sz="2400" dirty="0">
                    <a:solidFill>
                      <a:srgbClr val="0070C0"/>
                    </a:solidFill>
                  </a:rPr>
                  <a:t> </a:t>
                </a:r>
                <a:r>
                  <a:rPr lang="en-US" altLang="zh-CN" sz="2400" dirty="0">
                    <a:solidFill>
                      <a:srgbClr val="0070C0"/>
                    </a:solidFill>
                  </a:rPr>
                  <a:t>decays</a:t>
                </a:r>
                <a:endParaRPr lang="zh-CN" altLang="en-US" sz="2400" dirty="0"/>
              </a:p>
            </p:txBody>
          </p:sp>
        </mc:Choice>
        <mc:Fallback xmlns="">
          <p:sp>
            <p:nvSpPr>
              <p:cNvPr id="8" name="文本框 7">
                <a:extLst>
                  <a:ext uri="{FF2B5EF4-FFF2-40B4-BE49-F238E27FC236}">
                    <a16:creationId xmlns:a16="http://schemas.microsoft.com/office/drawing/2014/main" id="{1C35E0E9-A907-4F14-BD5E-BA5151B88298}"/>
                  </a:ext>
                </a:extLst>
              </p:cNvPr>
              <p:cNvSpPr txBox="1">
                <a:spLocks noRot="1" noChangeAspect="1" noMove="1" noResize="1" noEditPoints="1" noAdjustHandles="1" noChangeArrowheads="1" noChangeShapeType="1" noTextEdit="1"/>
              </p:cNvSpPr>
              <p:nvPr/>
            </p:nvSpPr>
            <p:spPr>
              <a:xfrm>
                <a:off x="766563" y="615162"/>
                <a:ext cx="7431553" cy="830997"/>
              </a:xfrm>
              <a:prstGeom prst="rect">
                <a:avLst/>
              </a:prstGeom>
              <a:blipFill>
                <a:blip r:embed="rId5"/>
                <a:stretch>
                  <a:fillRect l="-1313" t="-5882" b="-16176"/>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453F272B-543B-0CFA-5022-0157C7B38D5A}"/>
              </a:ext>
            </a:extLst>
          </p:cNvPr>
          <p:cNvSpPr txBox="1"/>
          <p:nvPr/>
        </p:nvSpPr>
        <p:spPr>
          <a:xfrm>
            <a:off x="576362" y="4622223"/>
            <a:ext cx="5662406" cy="369332"/>
          </a:xfrm>
          <a:prstGeom prst="rect">
            <a:avLst/>
          </a:prstGeom>
          <a:noFill/>
        </p:spPr>
        <p:txBody>
          <a:bodyPr wrap="square">
            <a:spAutoFit/>
          </a:bodyPr>
          <a:lstStyle/>
          <a:p>
            <a:r>
              <a:rPr lang="en-US" altLang="zh-CN" sz="1800" kern="100" dirty="0">
                <a:solidFill>
                  <a:srgbClr val="222222"/>
                </a:solidFill>
                <a:effectLst/>
                <a:latin typeface="Times New Roman" panose="02020603050405020304" pitchFamily="18" charset="0"/>
                <a:ea typeface="宋体" panose="02010600030101010101" pitchFamily="2" charset="-122"/>
              </a:rPr>
              <a:t>[1] </a:t>
            </a:r>
            <a:r>
              <a:rPr lang="en-US" altLang="zh-CN" sz="1800" kern="100" dirty="0" err="1">
                <a:solidFill>
                  <a:srgbClr val="222222"/>
                </a:solidFill>
                <a:effectLst/>
                <a:latin typeface="Times New Roman" panose="02020603050405020304" pitchFamily="18" charset="0"/>
                <a:ea typeface="宋体" panose="02010600030101010101" pitchFamily="2" charset="-122"/>
              </a:rPr>
              <a:t>Faustov</a:t>
            </a:r>
            <a:r>
              <a:rPr lang="en-US" altLang="zh-CN" sz="1800" kern="100" dirty="0">
                <a:solidFill>
                  <a:srgbClr val="222222"/>
                </a:solidFill>
                <a:effectLst/>
                <a:latin typeface="Times New Roman" panose="02020603050405020304" pitchFamily="18" charset="0"/>
                <a:ea typeface="宋体" panose="02010600030101010101" pitchFamily="2" charset="-122"/>
              </a:rPr>
              <a:t> R N, Physical Review D, 2016, 94(7): 073008.</a:t>
            </a:r>
            <a:endParaRPr lang="zh-CN" altLang="en-US" dirty="0"/>
          </a:p>
        </p:txBody>
      </p:sp>
      <p:sp>
        <p:nvSpPr>
          <p:cNvPr id="11" name="文本框 10">
            <a:extLst>
              <a:ext uri="{FF2B5EF4-FFF2-40B4-BE49-F238E27FC236}">
                <a16:creationId xmlns:a16="http://schemas.microsoft.com/office/drawing/2014/main" id="{592B4827-0305-AD67-B122-C8585080A406}"/>
              </a:ext>
            </a:extLst>
          </p:cNvPr>
          <p:cNvSpPr txBox="1"/>
          <p:nvPr/>
        </p:nvSpPr>
        <p:spPr>
          <a:xfrm>
            <a:off x="569969" y="5097804"/>
            <a:ext cx="5526031" cy="369332"/>
          </a:xfrm>
          <a:prstGeom prst="rect">
            <a:avLst/>
          </a:prstGeom>
          <a:noFill/>
        </p:spPr>
        <p:txBody>
          <a:bodyPr wrap="square">
            <a:spAutoFit/>
          </a:bodyPr>
          <a:lstStyle/>
          <a:p>
            <a:r>
              <a:rPr lang="en-US" altLang="zh-CN" sz="1800" kern="100" dirty="0">
                <a:solidFill>
                  <a:srgbClr val="222222"/>
                </a:solidFill>
                <a:effectLst/>
                <a:latin typeface="Times New Roman" panose="02020603050405020304" pitchFamily="18" charset="0"/>
                <a:ea typeface="宋体" panose="02010600030101010101" pitchFamily="2" charset="-122"/>
              </a:rPr>
              <a:t>[2] </a:t>
            </a:r>
            <a:r>
              <a:rPr lang="en-US" altLang="zh-CN" sz="1800" kern="100" dirty="0" err="1">
                <a:solidFill>
                  <a:srgbClr val="222222"/>
                </a:solidFill>
                <a:effectLst/>
                <a:latin typeface="Times New Roman" panose="02020603050405020304" pitchFamily="18" charset="0"/>
                <a:ea typeface="宋体" panose="02010600030101010101" pitchFamily="2" charset="-122"/>
              </a:rPr>
              <a:t>Gustche</a:t>
            </a:r>
            <a:r>
              <a:rPr lang="en-US" altLang="zh-CN" sz="1800" kern="100" dirty="0">
                <a:solidFill>
                  <a:srgbClr val="222222"/>
                </a:solidFill>
                <a:effectLst/>
                <a:latin typeface="Times New Roman" panose="02020603050405020304" pitchFamily="18" charset="0"/>
                <a:ea typeface="宋体" panose="02010600030101010101" pitchFamily="2" charset="-122"/>
              </a:rPr>
              <a:t> </a:t>
            </a:r>
            <a:r>
              <a:rPr lang="en-US" altLang="zh-CN" kern="100" dirty="0">
                <a:solidFill>
                  <a:srgbClr val="222222"/>
                </a:solidFill>
                <a:latin typeface="Times New Roman" panose="02020603050405020304" pitchFamily="18" charset="0"/>
                <a:ea typeface="宋体" panose="02010600030101010101" pitchFamily="2" charset="-122"/>
              </a:rPr>
              <a:t>T</a:t>
            </a:r>
            <a:r>
              <a:rPr lang="en-US" altLang="zh-CN" sz="1800" kern="100" dirty="0">
                <a:solidFill>
                  <a:srgbClr val="222222"/>
                </a:solidFill>
                <a:effectLst/>
                <a:latin typeface="Times New Roman" panose="02020603050405020304" pitchFamily="18" charset="0"/>
                <a:ea typeface="宋体" panose="02010600030101010101" pitchFamily="2" charset="-122"/>
              </a:rPr>
              <a:t>, Physical Review D, 2015, 91(7): 074001.</a:t>
            </a:r>
            <a:endParaRPr lang="zh-CN" altLang="en-US" dirty="0"/>
          </a:p>
        </p:txBody>
      </p:sp>
      <p:sp>
        <p:nvSpPr>
          <p:cNvPr id="12" name="文本框 11">
            <a:extLst>
              <a:ext uri="{FF2B5EF4-FFF2-40B4-BE49-F238E27FC236}">
                <a16:creationId xmlns:a16="http://schemas.microsoft.com/office/drawing/2014/main" id="{3AB40CE7-6862-E4E0-3572-F737D14F7D80}"/>
              </a:ext>
            </a:extLst>
          </p:cNvPr>
          <p:cNvSpPr txBox="1"/>
          <p:nvPr/>
        </p:nvSpPr>
        <p:spPr>
          <a:xfrm>
            <a:off x="576362" y="5604468"/>
            <a:ext cx="5070783" cy="369332"/>
          </a:xfrm>
          <a:prstGeom prst="rect">
            <a:avLst/>
          </a:prstGeom>
          <a:noFill/>
        </p:spPr>
        <p:txBody>
          <a:bodyPr wrap="square">
            <a:spAutoFit/>
          </a:bodyPr>
          <a:lstStyle/>
          <a:p>
            <a:r>
              <a:rPr lang="en-US" altLang="zh-CN" sz="1800" kern="100" dirty="0">
                <a:solidFill>
                  <a:srgbClr val="222222"/>
                </a:solidFill>
                <a:effectLst/>
                <a:latin typeface="Times New Roman" panose="02020603050405020304" pitchFamily="18" charset="0"/>
                <a:ea typeface="宋体" panose="02010600030101010101" pitchFamily="2" charset="-122"/>
              </a:rPr>
              <a:t>[3] Zhu J, Physical Review D, 2019, 99(5): 054020</a:t>
            </a:r>
            <a:endParaRPr lang="zh-CN" altLang="en-US" dirty="0"/>
          </a:p>
        </p:txBody>
      </p:sp>
      <p:sp>
        <p:nvSpPr>
          <p:cNvPr id="13" name="文本框 12">
            <a:extLst>
              <a:ext uri="{FF2B5EF4-FFF2-40B4-BE49-F238E27FC236}">
                <a16:creationId xmlns:a16="http://schemas.microsoft.com/office/drawing/2014/main" id="{F9B2BD0E-CF37-9983-9902-B1F3A2C7CB85}"/>
              </a:ext>
            </a:extLst>
          </p:cNvPr>
          <p:cNvSpPr txBox="1"/>
          <p:nvPr/>
        </p:nvSpPr>
        <p:spPr>
          <a:xfrm>
            <a:off x="576363" y="6186299"/>
            <a:ext cx="5070783" cy="369332"/>
          </a:xfrm>
          <a:prstGeom prst="rect">
            <a:avLst/>
          </a:prstGeom>
          <a:noFill/>
        </p:spPr>
        <p:txBody>
          <a:bodyPr wrap="square" rtlCol="0">
            <a:spAutoFit/>
          </a:bodyPr>
          <a:lstStyle/>
          <a:p>
            <a:r>
              <a:rPr lang="en-US" altLang="zh-CN" sz="1800" dirty="0">
                <a:latin typeface="Times New Roman" panose="02020603050405020304" pitchFamily="18" charset="0"/>
                <a:cs typeface="Times New Roman" panose="02020603050405020304" pitchFamily="18" charset="0"/>
              </a:rPr>
              <a:t>[4] </a:t>
            </a:r>
            <a:r>
              <a:rPr lang="en-US" altLang="zh-CN" sz="1800" dirty="0" err="1">
                <a:latin typeface="Times New Roman" panose="02020603050405020304" pitchFamily="18" charset="0"/>
                <a:cs typeface="Times New Roman" panose="02020603050405020304" pitchFamily="18" charset="0"/>
              </a:rPr>
              <a:t>W.detmold</a:t>
            </a:r>
            <a:r>
              <a:rPr lang="en-US" altLang="zh-CN" sz="1800" dirty="0">
                <a:latin typeface="Times New Roman" panose="02020603050405020304" pitchFamily="18" charset="0"/>
                <a:cs typeface="Times New Roman" panose="02020603050405020304" pitchFamily="18" charset="0"/>
              </a:rPr>
              <a:t>, </a:t>
            </a:r>
            <a:r>
              <a:rPr lang="en-US" altLang="zh-CN" sz="1800" dirty="0" err="1">
                <a:latin typeface="Times New Roman" panose="02020603050405020304" pitchFamily="18" charset="0"/>
                <a:cs typeface="Times New Roman" panose="02020603050405020304" pitchFamily="18" charset="0"/>
              </a:rPr>
              <a:t>Phys.Rev.D</a:t>
            </a:r>
            <a:r>
              <a:rPr lang="en-US" altLang="zh-CN" sz="1800" dirty="0">
                <a:latin typeface="Times New Roman" panose="02020603050405020304" pitchFamily="18" charset="0"/>
                <a:cs typeface="Times New Roman" panose="02020603050405020304" pitchFamily="18" charset="0"/>
              </a:rPr>
              <a:t> 92(3),034503(2015)</a:t>
            </a:r>
            <a:endParaRPr lang="zh-CN" altLang="en-US" sz="1800" dirty="0">
              <a:latin typeface="Times New Roman" panose="02020603050405020304" pitchFamily="18" charset="0"/>
              <a:cs typeface="Times New Roman" panose="02020603050405020304" pitchFamily="18" charset="0"/>
            </a:endParaRPr>
          </a:p>
        </p:txBody>
      </p:sp>
      <p:pic>
        <p:nvPicPr>
          <p:cNvPr id="18" name="图片 17">
            <a:extLst>
              <a:ext uri="{FF2B5EF4-FFF2-40B4-BE49-F238E27FC236}">
                <a16:creationId xmlns:a16="http://schemas.microsoft.com/office/drawing/2014/main" id="{8B6B1725-2BE5-2E35-1DBA-88D8B1EE3C40}"/>
              </a:ext>
            </a:extLst>
          </p:cNvPr>
          <p:cNvPicPr>
            <a:picLocks noChangeAspect="1"/>
          </p:cNvPicPr>
          <p:nvPr/>
        </p:nvPicPr>
        <p:blipFill>
          <a:blip r:embed="rId6"/>
          <a:stretch>
            <a:fillRect/>
          </a:stretch>
        </p:blipFill>
        <p:spPr>
          <a:xfrm>
            <a:off x="6544856" y="4489287"/>
            <a:ext cx="4986960" cy="2456901"/>
          </a:xfrm>
          <a:prstGeom prst="rect">
            <a:avLst/>
          </a:prstGeom>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文本框 4"/>
          <p:cNvSpPr txBox="1"/>
          <p:nvPr/>
        </p:nvSpPr>
        <p:spPr>
          <a:xfrm>
            <a:off x="876935" y="726352"/>
            <a:ext cx="2844800" cy="416560"/>
          </a:xfrm>
          <a:prstGeom prst="rect">
            <a:avLst/>
          </a:prstGeom>
          <a:noFill/>
        </p:spPr>
        <p:txBody>
          <a:bodyPr wrap="square" rtlCol="0">
            <a:noAutofit/>
          </a:bodyPr>
          <a:lstStyle/>
          <a:p>
            <a:r>
              <a:rPr lang="en-US" altLang="zh-CN" sz="2000" dirty="0">
                <a:solidFill>
                  <a:srgbClr val="0070C0"/>
                </a:solidFill>
                <a:latin typeface="Times New Roman" panose="02020603050405020304" pitchFamily="18" charset="0"/>
                <a:cs typeface="Times New Roman" panose="02020603050405020304" pitchFamily="18" charset="0"/>
              </a:rPr>
              <a:t>differential decay widths</a:t>
            </a:r>
          </a:p>
        </p:txBody>
      </p:sp>
      <p:pic>
        <p:nvPicPr>
          <p:cNvPr id="3" name="图片 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970395" y="4933950"/>
            <a:ext cx="4278630" cy="643255"/>
          </a:xfrm>
          <a:prstGeom prst="rect">
            <a:avLst/>
          </a:prstGeom>
        </p:spPr>
      </p:pic>
      <p:sp>
        <p:nvSpPr>
          <p:cNvPr id="10" name="文本框 9"/>
          <p:cNvSpPr txBox="1"/>
          <p:nvPr/>
        </p:nvSpPr>
        <p:spPr>
          <a:xfrm>
            <a:off x="7338695" y="973455"/>
            <a:ext cx="3976370" cy="787400"/>
          </a:xfrm>
          <a:prstGeom prst="rect">
            <a:avLst/>
          </a:prstGeom>
          <a:noFill/>
        </p:spPr>
        <p:txBody>
          <a:bodyPr wrap="square" rtlCol="0">
            <a:noAutofit/>
          </a:bodyPr>
          <a:lstStyle/>
          <a:p>
            <a:r>
              <a:rPr lang="zh-CN" altLang="en-US" sz="1600"/>
              <a:t>由于电子和谬子的质量都远远小于两个重子的质量，所以在标准模型下的预期结果应该二者几乎相同</a:t>
            </a:r>
          </a:p>
        </p:txBody>
      </p:sp>
      <p:pic>
        <p:nvPicPr>
          <p:cNvPr id="17" name="图片 16"/>
          <p:cNvPicPr>
            <a:picLocks noChangeAspect="1"/>
          </p:cNvPicPr>
          <p:nvPr/>
        </p:nvPicPr>
        <p:blipFill>
          <a:blip r:embed="rId4"/>
          <a:stretch>
            <a:fillRect/>
          </a:stretch>
        </p:blipFill>
        <p:spPr>
          <a:xfrm>
            <a:off x="6605905" y="2131060"/>
            <a:ext cx="5168900" cy="652780"/>
          </a:xfrm>
          <a:prstGeom prst="rect">
            <a:avLst/>
          </a:prstGeom>
        </p:spPr>
      </p:pic>
      <p:pic>
        <p:nvPicPr>
          <p:cNvPr id="12" name="图片 11"/>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6898005" y="2920365"/>
            <a:ext cx="4589780" cy="1882775"/>
          </a:xfrm>
          <a:prstGeom prst="rect">
            <a:avLst/>
          </a:prstGeom>
        </p:spPr>
      </p:pic>
      <p:sp>
        <p:nvSpPr>
          <p:cNvPr id="13" name="矩形 12"/>
          <p:cNvSpPr/>
          <p:nvPr/>
        </p:nvSpPr>
        <p:spPr>
          <a:xfrm>
            <a:off x="6948170" y="4924425"/>
            <a:ext cx="4395470" cy="69723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98CDD45-2CB2-93E4-63F6-0B6BB29158FE}"/>
              </a:ext>
            </a:extLst>
          </p:cNvPr>
          <p:cNvPicPr>
            <a:picLocks noChangeAspect="1"/>
          </p:cNvPicPr>
          <p:nvPr/>
        </p:nvPicPr>
        <p:blipFill>
          <a:blip r:embed="rId6"/>
          <a:stretch>
            <a:fillRect/>
          </a:stretch>
        </p:blipFill>
        <p:spPr>
          <a:xfrm>
            <a:off x="639762" y="1929476"/>
            <a:ext cx="5921674" cy="3826069"/>
          </a:xfrm>
          <a:prstGeom prst="rect">
            <a:avLst/>
          </a:prstGeom>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021195" y="1012190"/>
            <a:ext cx="4566920" cy="696595"/>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a:off x="6480810" y="4958080"/>
                <a:ext cx="5304155" cy="363220"/>
              </a:xfrm>
              <a:prstGeom prst="rect">
                <a:avLst/>
              </a:prstGeom>
              <a:noFill/>
            </p:spPr>
            <p:txBody>
              <a:bodyPr wrap="none" rtlCol="0" anchor="t">
                <a:noAutofit/>
              </a:bodyPr>
              <a:lstStyle/>
              <a:p>
                <a:pPr algn="l"/>
                <a:r>
                  <a:rPr lang="en-US" altLang="zh-CN">
                    <a:latin typeface="Cambria Math" panose="02040503050406030204" charset="0"/>
                    <a:cs typeface="Cambria Math" panose="02040503050406030204" charset="0"/>
                  </a:rPr>
                  <a:t> </a:t>
                </a:r>
                <a14:m>
                  <m:oMath xmlns:m="http://schemas.openxmlformats.org/officeDocument/2006/math">
                    <m:sSubSup>
                      <m:sSubSupPr>
                        <m:ctrlPr>
                          <a:rPr lang="en-US" altLang="zh-CN" sz="1600" i="1">
                            <a:latin typeface="Cambria Math" panose="02040503050406030204" pitchFamily="18" charset="0"/>
                            <a:cs typeface="Cambria Math" panose="02040503050406030204" charset="0"/>
                          </a:rPr>
                        </m:ctrlPr>
                      </m:sSubSupPr>
                      <m:e>
                        <m:r>
                          <a:rPr lang="en-US" altLang="zh-CN" sz="1600" i="1">
                            <a:latin typeface="Cambria Math" panose="02040503050406030204" charset="0"/>
                            <a:cs typeface="Cambria Math" panose="02040503050406030204" charset="0"/>
                          </a:rPr>
                          <m:t>𝐻</m:t>
                        </m:r>
                      </m:e>
                      <m:sub>
                        <m:r>
                          <a:rPr lang="en-US" altLang="zh-CN" sz="1600" i="1">
                            <a:latin typeface="Cambria Math" panose="02040503050406030204" charset="0"/>
                            <a:cs typeface="Cambria Math" panose="02040503050406030204" charset="0"/>
                          </a:rPr>
                          <m:t>1/2,1</m:t>
                        </m:r>
                      </m:sub>
                      <m:sup>
                        <m:r>
                          <a:rPr lang="en-US" altLang="zh-CN" sz="1600" i="1">
                            <a:latin typeface="Cambria Math" panose="02040503050406030204" charset="0"/>
                            <a:cs typeface="Cambria Math" panose="02040503050406030204" charset="0"/>
                          </a:rPr>
                          <m:t>2</m:t>
                        </m:r>
                      </m:sup>
                    </m:sSubSup>
                    <m:r>
                      <a:rPr lang="en-US" altLang="zh-CN" sz="1600" i="1">
                        <a:latin typeface="Cambria Math" panose="02040503050406030204" charset="0"/>
                        <a:cs typeface="Cambria Math" panose="02040503050406030204" charset="0"/>
                      </a:rPr>
                      <m:t>−</m:t>
                    </m:r>
                    <m:sSubSup>
                      <m:sSubSupPr>
                        <m:ctrlPr>
                          <a:rPr lang="en-US" altLang="zh-CN" sz="1600" i="1">
                            <a:latin typeface="Cambria Math" panose="02040503050406030204" pitchFamily="18" charset="0"/>
                            <a:cs typeface="Cambria Math" panose="02040503050406030204" charset="0"/>
                          </a:rPr>
                        </m:ctrlPr>
                      </m:sSubSupPr>
                      <m:e>
                        <m:r>
                          <a:rPr lang="en-US" altLang="zh-CN" sz="1600" i="1">
                            <a:latin typeface="Cambria Math" panose="02040503050406030204" charset="0"/>
                            <a:cs typeface="Cambria Math" panose="02040503050406030204" charset="0"/>
                          </a:rPr>
                          <m:t>𝐻</m:t>
                        </m:r>
                      </m:e>
                      <m:sub>
                        <m:r>
                          <a:rPr lang="en-US" altLang="zh-CN" sz="1600" i="1">
                            <a:latin typeface="Cambria Math" panose="02040503050406030204" charset="0"/>
                            <a:cs typeface="Cambria Math" panose="02040503050406030204" charset="0"/>
                          </a:rPr>
                          <m:t>−1/2,−1</m:t>
                        </m:r>
                      </m:sub>
                      <m:sup>
                        <m:r>
                          <a:rPr lang="en-US" altLang="zh-CN" sz="1600" i="1">
                            <a:latin typeface="Cambria Math" panose="02040503050406030204" charset="0"/>
                            <a:cs typeface="Cambria Math" panose="02040503050406030204" charset="0"/>
                          </a:rPr>
                          <m:t>2</m:t>
                        </m:r>
                      </m:sup>
                    </m:sSubSup>
                    <m:r>
                      <a:rPr lang="en-US" altLang="zh-CN" sz="1600" i="1">
                        <a:latin typeface="Cambria Math" panose="02040503050406030204" charset="0"/>
                        <a:cs typeface="Cambria Math" panose="02040503050406030204" charset="0"/>
                      </a:rPr>
                      <m:t>=</m:t>
                    </m:r>
                    <m:sSubSup>
                      <m:sSubSupPr>
                        <m:ctrlPr>
                          <a:rPr lang="en-US" altLang="zh-CN" sz="1600" i="1">
                            <a:latin typeface="Cambria Math" panose="02040503050406030204" pitchFamily="18" charset="0"/>
                            <a:cs typeface="Cambria Math" panose="02040503050406030204" charset="0"/>
                          </a:rPr>
                        </m:ctrlPr>
                      </m:sSubSupPr>
                      <m:e>
                        <m:r>
                          <a:rPr lang="en-US" altLang="zh-CN" sz="1600" i="1">
                            <a:latin typeface="Cambria Math" panose="02040503050406030204" charset="0"/>
                            <a:cs typeface="Cambria Math" panose="02040503050406030204" charset="0"/>
                          </a:rPr>
                          <m:t>𝐻</m:t>
                        </m:r>
                      </m:e>
                      <m:sub>
                        <m:r>
                          <a:rPr lang="en-US" altLang="zh-CN" sz="1600" i="1">
                            <a:latin typeface="Cambria Math" panose="02040503050406030204" charset="0"/>
                            <a:cs typeface="Cambria Math" panose="02040503050406030204" charset="0"/>
                          </a:rPr>
                          <m:t>1/2,0</m:t>
                        </m:r>
                      </m:sub>
                      <m:sup>
                        <m:r>
                          <a:rPr lang="en-US" altLang="zh-CN" sz="1600" i="1">
                            <a:latin typeface="Cambria Math" panose="02040503050406030204" charset="0"/>
                            <a:cs typeface="Cambria Math" panose="02040503050406030204" charset="0"/>
                          </a:rPr>
                          <m:t>2</m:t>
                        </m:r>
                      </m:sup>
                    </m:sSubSup>
                    <m:r>
                      <a:rPr lang="en-US" altLang="zh-CN" sz="1600" i="1">
                        <a:latin typeface="Cambria Math" panose="02040503050406030204" charset="0"/>
                        <a:cs typeface="Cambria Math" panose="02040503050406030204" charset="0"/>
                      </a:rPr>
                      <m:t>−</m:t>
                    </m:r>
                    <m:sSubSup>
                      <m:sSubSupPr>
                        <m:ctrlPr>
                          <a:rPr lang="en-US" altLang="zh-CN" sz="1600" i="1">
                            <a:latin typeface="Cambria Math" panose="02040503050406030204" pitchFamily="18" charset="0"/>
                            <a:cs typeface="Cambria Math" panose="02040503050406030204" charset="0"/>
                          </a:rPr>
                        </m:ctrlPr>
                      </m:sSubSupPr>
                      <m:e>
                        <m:r>
                          <a:rPr lang="en-US" altLang="zh-CN" sz="1600" i="1">
                            <a:latin typeface="Cambria Math" panose="02040503050406030204" charset="0"/>
                            <a:cs typeface="Cambria Math" panose="02040503050406030204" charset="0"/>
                          </a:rPr>
                          <m:t>𝐻</m:t>
                        </m:r>
                      </m:e>
                      <m:sub>
                        <m:r>
                          <a:rPr lang="en-US" altLang="zh-CN" sz="1600" i="1">
                            <a:latin typeface="Cambria Math" panose="02040503050406030204" charset="0"/>
                            <a:cs typeface="Cambria Math" panose="02040503050406030204" charset="0"/>
                          </a:rPr>
                          <m:t>−1/2,0</m:t>
                        </m:r>
                      </m:sub>
                      <m:sup>
                        <m:r>
                          <a:rPr lang="en-US" altLang="zh-CN" sz="1600" i="1">
                            <a:latin typeface="Cambria Math" panose="02040503050406030204" charset="0"/>
                            <a:cs typeface="Cambria Math" panose="02040503050406030204" charset="0"/>
                          </a:rPr>
                          <m:t>2</m:t>
                        </m:r>
                      </m:sup>
                    </m:sSubSup>
                    <m:r>
                      <a:rPr lang="en-US" altLang="zh-CN" sz="1600" i="1">
                        <a:latin typeface="Cambria Math" panose="02040503050406030204" charset="0"/>
                        <a:cs typeface="Cambria Math" panose="02040503050406030204" charset="0"/>
                      </a:rPr>
                      <m:t>=</m:t>
                    </m:r>
                    <m:sSubSup>
                      <m:sSubSupPr>
                        <m:ctrlPr>
                          <a:rPr lang="en-US" altLang="zh-CN" sz="1600" i="1">
                            <a:latin typeface="Cambria Math" panose="02040503050406030204" pitchFamily="18" charset="0"/>
                            <a:cs typeface="Cambria Math" panose="02040503050406030204" charset="0"/>
                          </a:rPr>
                        </m:ctrlPr>
                      </m:sSubSupPr>
                      <m:e>
                        <m:r>
                          <a:rPr lang="en-US" altLang="zh-CN" sz="1600" i="1">
                            <a:latin typeface="Cambria Math" panose="02040503050406030204" charset="0"/>
                            <a:cs typeface="Cambria Math" panose="02040503050406030204" charset="0"/>
                          </a:rPr>
                          <m:t>𝐻</m:t>
                        </m:r>
                      </m:e>
                      <m:sub>
                        <m:r>
                          <a:rPr lang="en-US" altLang="zh-CN" sz="1600" i="1">
                            <a:latin typeface="Cambria Math" panose="02040503050406030204" charset="0"/>
                            <a:cs typeface="Cambria Math" panose="02040503050406030204" charset="0"/>
                          </a:rPr>
                          <m:t>1/2,</m:t>
                        </m:r>
                        <m:r>
                          <a:rPr lang="en-US" altLang="zh-CN" sz="1600" i="1">
                            <a:latin typeface="Cambria Math" panose="02040503050406030204" charset="0"/>
                            <a:cs typeface="Cambria Math" panose="02040503050406030204" charset="0"/>
                          </a:rPr>
                          <m:t>𝑡</m:t>
                        </m:r>
                      </m:sub>
                      <m:sup>
                        <m:r>
                          <a:rPr lang="en-US" altLang="zh-CN" sz="1600" i="1">
                            <a:latin typeface="Cambria Math" panose="02040503050406030204" charset="0"/>
                            <a:cs typeface="Cambria Math" panose="02040503050406030204" charset="0"/>
                          </a:rPr>
                          <m:t>2</m:t>
                        </m:r>
                      </m:sup>
                    </m:sSubSup>
                    <m:r>
                      <a:rPr lang="en-US" altLang="zh-CN" sz="1600" i="1">
                        <a:latin typeface="Cambria Math" panose="02040503050406030204" charset="0"/>
                        <a:cs typeface="Cambria Math" panose="02040503050406030204" charset="0"/>
                      </a:rPr>
                      <m:t>−</m:t>
                    </m:r>
                    <m:sSubSup>
                      <m:sSubSupPr>
                        <m:ctrlPr>
                          <a:rPr lang="en-US" altLang="zh-CN" sz="1600" i="1">
                            <a:latin typeface="Cambria Math" panose="02040503050406030204" pitchFamily="18" charset="0"/>
                            <a:cs typeface="Cambria Math" panose="02040503050406030204" charset="0"/>
                          </a:rPr>
                        </m:ctrlPr>
                      </m:sSubSupPr>
                      <m:e>
                        <m:r>
                          <a:rPr lang="en-US" altLang="zh-CN" sz="1600" i="1">
                            <a:latin typeface="Cambria Math" panose="02040503050406030204" charset="0"/>
                            <a:cs typeface="Cambria Math" panose="02040503050406030204" charset="0"/>
                          </a:rPr>
                          <m:t>𝐻</m:t>
                        </m:r>
                      </m:e>
                      <m:sub>
                        <m:r>
                          <a:rPr lang="en-US" altLang="zh-CN" sz="1600" i="1">
                            <a:latin typeface="Cambria Math" panose="02040503050406030204" charset="0"/>
                            <a:cs typeface="Cambria Math" panose="02040503050406030204" charset="0"/>
                          </a:rPr>
                          <m:t>−1/2,</m:t>
                        </m:r>
                        <m:r>
                          <a:rPr lang="en-US" altLang="zh-CN" sz="1600" i="1">
                            <a:latin typeface="Cambria Math" panose="02040503050406030204" charset="0"/>
                            <a:cs typeface="Cambria Math" panose="02040503050406030204" charset="0"/>
                          </a:rPr>
                          <m:t>𝑡</m:t>
                        </m:r>
                      </m:sub>
                      <m:sup>
                        <m:r>
                          <a:rPr lang="en-US" altLang="zh-CN" sz="1600" i="1">
                            <a:latin typeface="Cambria Math" panose="02040503050406030204" charset="0"/>
                            <a:cs typeface="Cambria Math" panose="02040503050406030204" charset="0"/>
                          </a:rPr>
                          <m:t>2</m:t>
                        </m:r>
                      </m:sup>
                    </m:sSubSup>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ea typeface="MS Mincho" charset="0"/>
                        <a:cs typeface="Cambria Math" panose="02040503050406030204" charset="0"/>
                      </a:rPr>
                      <m:t>0</m:t>
                    </m:r>
                  </m:oMath>
                </a14:m>
                <a:endParaRPr lang="en-US" altLang="zh-CN" sz="1600" i="1">
                  <a:latin typeface="Cambria Math" panose="02040503050406030204" charset="0"/>
                  <a:ea typeface="MS Mincho" charset="0"/>
                  <a:cs typeface="Cambria Math" panose="02040503050406030204"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6480810" y="4958080"/>
                <a:ext cx="5304155" cy="363220"/>
              </a:xfrm>
              <a:prstGeom prst="rect">
                <a:avLst/>
              </a:prstGeom>
              <a:blipFill rotWithShape="1">
                <a:blip r:embed="rId4"/>
                <a:stretch>
                  <a:fillRect/>
                </a:stretch>
              </a:blipFill>
            </p:spPr>
            <p:txBody>
              <a:bodyPr/>
              <a:lstStyle/>
              <a:p>
                <a:r>
                  <a:rPr lang="zh-CN" altLang="en-US">
                    <a:noFill/>
                  </a:rPr>
                  <a:t> </a:t>
                </a:r>
              </a:p>
            </p:txBody>
          </p:sp>
        </mc:Fallback>
      </mc:AlternateContent>
      <p:sp>
        <p:nvSpPr>
          <p:cNvPr id="8" name="文本框 7"/>
          <p:cNvSpPr txBox="1"/>
          <p:nvPr/>
        </p:nvSpPr>
        <p:spPr>
          <a:xfrm>
            <a:off x="6668135" y="4444365"/>
            <a:ext cx="1621790" cy="368300"/>
          </a:xfrm>
          <a:prstGeom prst="rect">
            <a:avLst/>
          </a:prstGeom>
          <a:noFill/>
        </p:spPr>
        <p:txBody>
          <a:bodyPr wrap="square" rtlCol="0" anchor="t">
            <a:spAutoFit/>
          </a:bodyPr>
          <a:lstStyle/>
          <a:p>
            <a:r>
              <a:rPr lang="en-US" altLang="zh-CN" sz="1800">
                <a:latin typeface="Cambria Math" panose="02040503050406030204" charset="0"/>
                <a:cs typeface="Cambria Math" panose="02040503050406030204" charset="0"/>
                <a:sym typeface="+mn-ea"/>
              </a:rPr>
              <a:t>At  zero recoil</a:t>
            </a:r>
          </a:p>
        </p:txBody>
      </p:sp>
      <mc:AlternateContent xmlns:mc="http://schemas.openxmlformats.org/markup-compatibility/2006" xmlns:a14="http://schemas.microsoft.com/office/drawing/2010/main">
        <mc:Choice Requires="a14">
          <p:sp>
            <p:nvSpPr>
              <p:cNvPr id="9" name="文本框 8"/>
              <p:cNvSpPr txBox="1"/>
              <p:nvPr/>
            </p:nvSpPr>
            <p:spPr>
              <a:xfrm>
                <a:off x="838272" y="704015"/>
                <a:ext cx="3300730" cy="375285"/>
              </a:xfrm>
              <a:prstGeom prst="rect">
                <a:avLst/>
              </a:prstGeom>
              <a:noFill/>
            </p:spPr>
            <p:txBody>
              <a:bodyPr wrap="square" rtlCol="0">
                <a:noAutofit/>
              </a:bodyPr>
              <a:lstStyle/>
              <a:p>
                <a:r>
                  <a:rPr lang="en-US" altLang="zh-CN" sz="2000" dirty="0">
                    <a:solidFill>
                      <a:srgbClr val="0070C0"/>
                    </a:solidFill>
                    <a:latin typeface="Times New Roman" panose="02020603050405020304" pitchFamily="18" charset="0"/>
                    <a:cs typeface="Times New Roman" panose="02020603050405020304" pitchFamily="18" charset="0"/>
                  </a:rPr>
                  <a:t>hadron polarization </a:t>
                </a:r>
                <a14:m>
                  <m:oMath xmlns:m="http://schemas.openxmlformats.org/officeDocument/2006/math">
                    <m:sSubSup>
                      <m:sSubSupPr>
                        <m:ctrlPr>
                          <a:rPr lang="en-US" altLang="zh-CN" sz="2000" i="1">
                            <a:solidFill>
                              <a:srgbClr val="0070C0"/>
                            </a:solidFill>
                            <a:latin typeface="Cambria Math" panose="02040503050406030204" pitchFamily="18" charset="0"/>
                            <a:cs typeface="Cambria Math" panose="02040503050406030204" charset="0"/>
                          </a:rPr>
                        </m:ctrlPr>
                      </m:sSubSupPr>
                      <m:e>
                        <m:r>
                          <a:rPr lang="en-US" altLang="zh-CN" sz="2000" i="1">
                            <a:solidFill>
                              <a:srgbClr val="0070C0"/>
                            </a:solidFill>
                            <a:latin typeface="Cambria Math" panose="02040503050406030204" charset="0"/>
                            <a:cs typeface="Cambria Math" panose="02040503050406030204" charset="0"/>
                          </a:rPr>
                          <m:t>𝑃</m:t>
                        </m:r>
                      </m:e>
                      <m:sub>
                        <m:r>
                          <a:rPr lang="en-US" altLang="zh-CN" sz="2000" i="1">
                            <a:solidFill>
                              <a:srgbClr val="0070C0"/>
                            </a:solidFill>
                            <a:latin typeface="Cambria Math" panose="02040503050406030204" charset="0"/>
                            <a:cs typeface="Cambria Math" panose="02040503050406030204" charset="0"/>
                          </a:rPr>
                          <m:t>𝑧</m:t>
                        </m:r>
                      </m:sub>
                      <m:sup>
                        <m:r>
                          <a:rPr lang="en-US" altLang="zh-CN" sz="2000" i="1">
                            <a:solidFill>
                              <a:srgbClr val="0070C0"/>
                            </a:solidFill>
                            <a:latin typeface="Cambria Math" panose="02040503050406030204" charset="0"/>
                            <a:cs typeface="Cambria Math" panose="02040503050406030204" charset="0"/>
                          </a:rPr>
                          <m:t>h</m:t>
                        </m:r>
                      </m:sup>
                    </m:sSubSup>
                  </m:oMath>
                </a14:m>
                <a:r>
                  <a:rPr lang="en-US" altLang="zh-CN" sz="2000" dirty="0">
                    <a:solidFill>
                      <a:srgbClr val="0070C0"/>
                    </a:solidFill>
                    <a:latin typeface="Times New Roman" panose="02020603050405020304" pitchFamily="18" charset="0"/>
                    <a:cs typeface="Times New Roman" panose="02020603050405020304" pitchFamily="18" charset="0"/>
                  </a:rPr>
                  <a:t>  of </a:t>
                </a:r>
                <a14:m>
                  <m:oMath xmlns:m="http://schemas.openxmlformats.org/officeDocument/2006/math">
                    <m:sSub>
                      <m:sSubPr>
                        <m:ctrlPr>
                          <a:rPr lang="en-US" altLang="zh-CN" sz="2000" i="1">
                            <a:solidFill>
                              <a:srgbClr val="0070C0"/>
                            </a:solidFill>
                            <a:latin typeface="Cambria Math" panose="02040503050406030204" pitchFamily="18" charset="0"/>
                            <a:cs typeface="Cambria Math" panose="02040503050406030204" charset="0"/>
                          </a:rPr>
                        </m:ctrlPr>
                      </m:sSubPr>
                      <m:e>
                        <m:r>
                          <a:rPr lang="en-US" altLang="zh-CN" sz="2000">
                            <a:solidFill>
                              <a:srgbClr val="0070C0"/>
                            </a:solidFill>
                            <a:latin typeface="Cambria Math" panose="02040503050406030204" charset="0"/>
                            <a:cs typeface="Cambria Math" panose="02040503050406030204" charset="0"/>
                          </a:rPr>
                          <m:t> </m:t>
                        </m:r>
                        <m:r>
                          <a:rPr lang="en-US" altLang="zh-CN" sz="2000">
                            <a:solidFill>
                              <a:srgbClr val="0070C0"/>
                            </a:solidFill>
                            <a:latin typeface="Cambria Math" panose="02040503050406030204" charset="0"/>
                            <a:cs typeface="Cambria Math" panose="02040503050406030204" charset="0"/>
                          </a:rPr>
                          <m:t>𝛬</m:t>
                        </m:r>
                      </m:e>
                      <m:sub>
                        <m:r>
                          <m:rPr>
                            <m:sty m:val="p"/>
                          </m:rPr>
                          <a:rPr lang="en-US" altLang="zh-CN" sz="2000">
                            <a:solidFill>
                              <a:srgbClr val="0070C0"/>
                            </a:solidFill>
                            <a:latin typeface="Cambria Math" panose="02040503050406030204" charset="0"/>
                            <a:cs typeface="Cambria Math" panose="02040503050406030204" charset="0"/>
                          </a:rPr>
                          <m:t>c</m:t>
                        </m:r>
                      </m:sub>
                    </m:sSub>
                  </m:oMath>
                </a14:m>
                <a:endParaRPr lang="en-US" altLang="zh-CN" sz="2000" dirty="0">
                  <a:solidFill>
                    <a:srgbClr val="0070C0"/>
                  </a:solidFill>
                  <a:latin typeface="Cambria Math" panose="02040503050406030204" charset="0"/>
                  <a:cs typeface="Cambria Math" panose="02040503050406030204"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838272" y="704015"/>
                <a:ext cx="3300730" cy="375285"/>
              </a:xfrm>
              <a:prstGeom prst="rect">
                <a:avLst/>
              </a:prstGeom>
              <a:blipFill>
                <a:blip r:embed="rId5"/>
                <a:stretch>
                  <a:fillRect l="-2033" t="-6452" b="-35484"/>
                </a:stretch>
              </a:blipFill>
            </p:spPr>
            <p:txBody>
              <a:bodyPr/>
              <a:lstStyle/>
              <a:p>
                <a:r>
                  <a:rPr lang="zh-CN" altLang="en-US">
                    <a:noFill/>
                  </a:rPr>
                  <a:t> </a:t>
                </a:r>
              </a:p>
            </p:txBody>
          </p:sp>
        </mc:Fallback>
      </mc:AlternateContent>
      <p:pic>
        <p:nvPicPr>
          <p:cNvPr id="3" name="图片 2"/>
          <p:cNvPicPr>
            <a:picLocks noChangeAspect="1"/>
          </p:cNvPicPr>
          <p:nvPr/>
        </p:nvPicPr>
        <p:blipFill>
          <a:blip r:embed="rId6">
            <a:clrChange>
              <a:clrFrom>
                <a:srgbClr val="FFFFFF">
                  <a:alpha val="100000"/>
                </a:srgbClr>
              </a:clrFrom>
              <a:clrTo>
                <a:srgbClr val="FFFFFF">
                  <a:alpha val="100000"/>
                  <a:alpha val="0"/>
                </a:srgbClr>
              </a:clrTo>
            </a:clrChange>
          </a:blip>
          <a:srcRect r="5142" b="41980"/>
          <a:stretch>
            <a:fillRect/>
          </a:stretch>
        </p:blipFill>
        <p:spPr>
          <a:xfrm>
            <a:off x="7021195" y="1896110"/>
            <a:ext cx="4516120" cy="2239645"/>
          </a:xfrm>
          <a:prstGeom prst="rect">
            <a:avLst/>
          </a:prstGeom>
        </p:spPr>
      </p:pic>
      <p:sp>
        <p:nvSpPr>
          <p:cNvPr id="2" name="矩形 1"/>
          <p:cNvSpPr/>
          <p:nvPr/>
        </p:nvSpPr>
        <p:spPr>
          <a:xfrm>
            <a:off x="6938010" y="908685"/>
            <a:ext cx="4721860" cy="838200"/>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重子纵向极化d">
            <a:extLst>
              <a:ext uri="{FF2B5EF4-FFF2-40B4-BE49-F238E27FC236}">
                <a16:creationId xmlns:a16="http://schemas.microsoft.com/office/drawing/2014/main" id="{DCFBA5C7-D33B-1AB4-4EBD-4F8551EAD714}"/>
              </a:ext>
            </a:extLst>
          </p:cNvPr>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598811" y="1810607"/>
            <a:ext cx="5652039" cy="3710437"/>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398BED7-11E9-8817-5974-EB98C483A027}"/>
                  </a:ext>
                </a:extLst>
              </p:cNvPr>
              <p:cNvSpPr txBox="1"/>
              <p:nvPr/>
            </p:nvSpPr>
            <p:spPr>
              <a:xfrm>
                <a:off x="471097" y="3273220"/>
                <a:ext cx="367175" cy="311560"/>
              </a:xfrm>
              <a:prstGeom prst="rect">
                <a:avLst/>
              </a:prstGeom>
              <a:solidFill>
                <a:srgbClr val="F9F9F8"/>
              </a:solid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1400" i="1" smtClean="0">
                              <a:latin typeface="Cambria Math" panose="02040503050406030204" pitchFamily="18" charset="0"/>
                              <a:cs typeface="Cambria Math" panose="02040503050406030204" charset="0"/>
                            </a:rPr>
                          </m:ctrlPr>
                        </m:sSubSupPr>
                        <m:e>
                          <m:r>
                            <a:rPr lang="en-US" altLang="zh-CN" sz="1400" i="1">
                              <a:latin typeface="Cambria Math" panose="02040503050406030204" charset="0"/>
                              <a:cs typeface="Cambria Math" panose="02040503050406030204" charset="0"/>
                            </a:rPr>
                            <m:t>𝑃</m:t>
                          </m:r>
                        </m:e>
                        <m:sub>
                          <m:r>
                            <a:rPr lang="en-US" altLang="zh-CN" sz="1400" i="1">
                              <a:latin typeface="Cambria Math" panose="02040503050406030204" charset="0"/>
                              <a:cs typeface="Cambria Math" panose="02040503050406030204" charset="0"/>
                            </a:rPr>
                            <m:t>𝑧</m:t>
                          </m:r>
                        </m:sub>
                        <m:sup>
                          <m:r>
                            <a:rPr lang="en-US" altLang="zh-CN" sz="1400" i="1">
                              <a:latin typeface="Cambria Math" panose="02040503050406030204" charset="0"/>
                              <a:cs typeface="Cambria Math" panose="02040503050406030204" charset="0"/>
                            </a:rPr>
                            <m:t>h</m:t>
                          </m:r>
                        </m:sup>
                      </m:sSubSup>
                    </m:oMath>
                  </m:oMathPara>
                </a14:m>
                <a:endParaRPr lang="zh-CN" altLang="en-US" dirty="0"/>
              </a:p>
            </p:txBody>
          </p:sp>
        </mc:Choice>
        <mc:Fallback xmlns="">
          <p:sp>
            <p:nvSpPr>
              <p:cNvPr id="13" name="文本框 12">
                <a:extLst>
                  <a:ext uri="{FF2B5EF4-FFF2-40B4-BE49-F238E27FC236}">
                    <a16:creationId xmlns:a16="http://schemas.microsoft.com/office/drawing/2014/main" id="{4398BED7-11E9-8817-5974-EB98C483A027}"/>
                  </a:ext>
                </a:extLst>
              </p:cNvPr>
              <p:cNvSpPr txBox="1">
                <a:spLocks noRot="1" noChangeAspect="1" noMove="1" noResize="1" noEditPoints="1" noAdjustHandles="1" noChangeArrowheads="1" noChangeShapeType="1" noTextEdit="1"/>
              </p:cNvSpPr>
              <p:nvPr/>
            </p:nvSpPr>
            <p:spPr>
              <a:xfrm>
                <a:off x="471097" y="3273220"/>
                <a:ext cx="367175" cy="311560"/>
              </a:xfrm>
              <a:prstGeom prst="rect">
                <a:avLst/>
              </a:prstGeom>
              <a:blipFill>
                <a:blip r:embed="rId8"/>
                <a:stretch>
                  <a:fillRect/>
                </a:stretch>
              </a:blipFill>
            </p:spPr>
            <p:txBody>
              <a:bodyPr/>
              <a:lstStyle/>
              <a:p>
                <a:r>
                  <a:rPr lang="zh-CN" altLang="en-US">
                    <a:noFill/>
                  </a:rPr>
                  <a:t> </a:t>
                </a:r>
              </a:p>
            </p:txBody>
          </p:sp>
        </mc:Fallback>
      </mc:AlternateContent>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文本框 6"/>
              <p:cNvSpPr txBox="1"/>
              <p:nvPr/>
            </p:nvSpPr>
            <p:spPr>
              <a:xfrm>
                <a:off x="795020" y="684092"/>
                <a:ext cx="4912995" cy="398780"/>
              </a:xfrm>
              <a:prstGeom prst="rect">
                <a:avLst/>
              </a:prstGeom>
              <a:noFill/>
            </p:spPr>
            <p:txBody>
              <a:bodyPr wrap="square" rtlCol="0">
                <a:spAutoFit/>
              </a:bodyPr>
              <a:lstStyle/>
              <a:p>
                <a:r>
                  <a:rPr lang="en-US" altLang="zh-CN" sz="2000" dirty="0">
                    <a:solidFill>
                      <a:srgbClr val="0070C0"/>
                    </a:solidFill>
                    <a:latin typeface="Times New Roman" panose="02020603050405020304" pitchFamily="18" charset="0"/>
                    <a:cs typeface="Times New Roman" panose="02020603050405020304" pitchFamily="18" charset="0"/>
                  </a:rPr>
                  <a:t>leptonic forward-backward asymmetry(</a:t>
                </a:r>
                <a14:m>
                  <m:oMath xmlns:m="http://schemas.openxmlformats.org/officeDocument/2006/math">
                    <m:sSub>
                      <m:sSubPr>
                        <m:ctrlPr>
                          <a:rPr lang="en-US" altLang="zh-CN" sz="2000" i="1">
                            <a:solidFill>
                              <a:srgbClr val="0070C0"/>
                            </a:solidFill>
                            <a:latin typeface="Cambria Math" panose="02040503050406030204" pitchFamily="18" charset="0"/>
                            <a:cs typeface="Cambria Math" panose="02040503050406030204" charset="0"/>
                          </a:rPr>
                        </m:ctrlPr>
                      </m:sSubPr>
                      <m:e>
                        <m:r>
                          <a:rPr lang="en-US" altLang="zh-CN" sz="2000" i="1">
                            <a:solidFill>
                              <a:srgbClr val="0070C0"/>
                            </a:solidFill>
                            <a:latin typeface="Cambria Math" panose="02040503050406030204" charset="0"/>
                            <a:cs typeface="Cambria Math" panose="02040503050406030204" charset="0"/>
                          </a:rPr>
                          <m:t>𝐴</m:t>
                        </m:r>
                      </m:e>
                      <m:sub>
                        <m:r>
                          <a:rPr lang="en-US" altLang="zh-CN" sz="2000" i="1">
                            <a:solidFill>
                              <a:srgbClr val="0070C0"/>
                            </a:solidFill>
                            <a:latin typeface="Cambria Math" panose="02040503050406030204" charset="0"/>
                            <a:cs typeface="Cambria Math" panose="02040503050406030204" charset="0"/>
                          </a:rPr>
                          <m:t>𝐹𝐵</m:t>
                        </m:r>
                      </m:sub>
                    </m:sSub>
                  </m:oMath>
                </a14:m>
                <a:r>
                  <a:rPr lang="en-US" altLang="zh-CN" sz="2000" dirty="0">
                    <a:solidFill>
                      <a:srgbClr val="0070C0"/>
                    </a:solidFill>
                    <a:latin typeface="Times New Roman" panose="02020603050405020304" pitchFamily="18" charset="0"/>
                    <a:cs typeface="Times New Roman" panose="02020603050405020304" pitchFamily="18" charset="0"/>
                  </a:rPr>
                  <a:t>)</a:t>
                </a:r>
              </a:p>
            </p:txBody>
          </p:sp>
        </mc:Choice>
        <mc:Fallback xmlns="">
          <p:sp>
            <p:nvSpPr>
              <p:cNvPr id="7" name="文本框 6"/>
              <p:cNvSpPr txBox="1">
                <a:spLocks noRot="1" noChangeAspect="1" noMove="1" noResize="1" noEditPoints="1" noAdjustHandles="1" noChangeArrowheads="1" noChangeShapeType="1" noTextEdit="1"/>
              </p:cNvSpPr>
              <p:nvPr/>
            </p:nvSpPr>
            <p:spPr>
              <a:xfrm>
                <a:off x="795020" y="684092"/>
                <a:ext cx="4912995" cy="398780"/>
              </a:xfrm>
              <a:prstGeom prst="rect">
                <a:avLst/>
              </a:prstGeom>
              <a:blipFill>
                <a:blip r:embed="rId2"/>
                <a:stretch>
                  <a:fillRect l="-1241" t="-7576" b="-25758"/>
                </a:stretch>
              </a:blipFill>
            </p:spPr>
            <p:txBody>
              <a:bodyPr/>
              <a:lstStyle/>
              <a:p>
                <a:r>
                  <a:rPr lang="zh-CN" altLang="en-US">
                    <a:noFill/>
                  </a:rPr>
                  <a:t> </a:t>
                </a:r>
              </a:p>
            </p:txBody>
          </p:sp>
        </mc:Fallback>
      </mc:AlternateContent>
      <p:pic>
        <p:nvPicPr>
          <p:cNvPr id="4" name="图片 3"/>
          <p:cNvPicPr>
            <a:picLocks noChangeAspect="1"/>
          </p:cNvPicPr>
          <p:nvPr/>
        </p:nvPicPr>
        <p:blipFill>
          <a:blip r:embed="rId3">
            <a:clrChange>
              <a:clrFrom>
                <a:srgbClr val="FFFFFF">
                  <a:alpha val="100000"/>
                </a:srgbClr>
              </a:clrFrom>
              <a:clrTo>
                <a:srgbClr val="FFFFFF">
                  <a:alpha val="100000"/>
                  <a:alpha val="0"/>
                </a:srgbClr>
              </a:clrTo>
            </a:clrChange>
          </a:blip>
          <a:srcRect l="1045" t="6132"/>
          <a:stretch>
            <a:fillRect/>
          </a:stretch>
        </p:blipFill>
        <p:spPr>
          <a:xfrm>
            <a:off x="6605905" y="1021715"/>
            <a:ext cx="4791075" cy="1103630"/>
          </a:xfrm>
          <a:prstGeom prst="rect">
            <a:avLst/>
          </a:prstGeom>
        </p:spPr>
      </p:pic>
      <mc:AlternateContent xmlns:mc="http://schemas.openxmlformats.org/markup-compatibility/2006" xmlns:a14="http://schemas.microsoft.com/office/drawing/2010/main">
        <mc:Choice Requires="a14">
          <p:sp>
            <p:nvSpPr>
              <p:cNvPr id="2" name="文本框 1"/>
              <p:cNvSpPr txBox="1"/>
              <p:nvPr/>
            </p:nvSpPr>
            <p:spPr>
              <a:xfrm>
                <a:off x="6941185" y="5310505"/>
                <a:ext cx="4121150" cy="440055"/>
              </a:xfrm>
              <a:prstGeom prst="rect">
                <a:avLst/>
              </a:prstGeom>
              <a:noFill/>
            </p:spPr>
            <p:txBody>
              <a:bodyPr wrap="square" rtlCol="0">
                <a:spAutoFit/>
              </a:bodyPr>
              <a:lstStyle/>
              <a:p>
                <a:r>
                  <a:rPr lang="en-US" altLang="zh-CN" sz="1800" dirty="0">
                    <a:latin typeface="Times New Roman" panose="02020603050405020304" pitchFamily="18" charset="0"/>
                    <a:cs typeface="Times New Roman" panose="02020603050405020304" pitchFamily="18" charset="0"/>
                  </a:rPr>
                  <a:t>At zero </a:t>
                </a:r>
                <a:r>
                  <a:rPr lang="en-US" altLang="zh-CN" sz="1800" dirty="0" err="1">
                    <a:latin typeface="Times New Roman" panose="02020603050405020304" pitchFamily="18" charset="0"/>
                    <a:cs typeface="Times New Roman" panose="02020603050405020304" pitchFamily="18" charset="0"/>
                  </a:rPr>
                  <a:t>recoil,one</a:t>
                </a:r>
                <a:r>
                  <a:rPr lang="en-US" altLang="zh-CN" sz="1800" dirty="0">
                    <a:latin typeface="Times New Roman" panose="02020603050405020304" pitchFamily="18" charset="0"/>
                    <a:cs typeface="Times New Roman" panose="02020603050405020304" pitchFamily="18" charset="0"/>
                  </a:rPr>
                  <a:t> finds </a:t>
                </a:r>
                <a14:m>
                  <m:oMath xmlns:m="http://schemas.openxmlformats.org/officeDocument/2006/math">
                    <m:sSubSup>
                      <m:sSubSupPr>
                        <m:ctrlPr>
                          <a:rPr lang="en-US" altLang="zh-CN" sz="1800" i="1">
                            <a:latin typeface="Cambria Math" panose="02040503050406030204" pitchFamily="18" charset="0"/>
                            <a:cs typeface="Cambria Math" panose="02040503050406030204" charset="0"/>
                          </a:rPr>
                        </m:ctrlPr>
                      </m:sSubSupPr>
                      <m:e>
                        <m:r>
                          <a:rPr lang="en-US" altLang="zh-CN" sz="1800" i="1">
                            <a:latin typeface="Cambria Math" panose="02040503050406030204" charset="0"/>
                            <a:cs typeface="Cambria Math" panose="02040503050406030204" charset="0"/>
                          </a:rPr>
                          <m:t>𝐻</m:t>
                        </m:r>
                      </m:e>
                      <m:sub>
                        <m:r>
                          <a:rPr lang="en-US" altLang="zh-CN" sz="1800" i="1">
                            <a:latin typeface="Cambria Math" panose="02040503050406030204" charset="0"/>
                            <a:ea typeface="MS Mincho" charset="0"/>
                            <a:cs typeface="Cambria Math" panose="02040503050406030204" charset="0"/>
                          </a:rPr>
                          <m:t>1/2,1</m:t>
                        </m:r>
                      </m:sub>
                      <m:sup>
                        <m:r>
                          <a:rPr lang="en-US" altLang="zh-CN" sz="1800" i="1">
                            <a:latin typeface="Cambria Math" panose="02040503050406030204" charset="0"/>
                            <a:ea typeface="MS Mincho" charset="0"/>
                            <a:cs typeface="Cambria Math" panose="02040503050406030204" charset="0"/>
                          </a:rPr>
                          <m:t>2</m:t>
                        </m:r>
                      </m:sup>
                    </m:sSubSup>
                  </m:oMath>
                </a14:m>
                <a:r>
                  <a:rPr lang="en-US" altLang="zh-CN" sz="1800" dirty="0">
                    <a:latin typeface="Times New Roman" panose="02020603050405020304" pitchFamily="18" charset="0"/>
                    <a:cs typeface="Times New Roman" panose="02020603050405020304" pitchFamily="18" charset="0"/>
                  </a:rPr>
                  <a:t>=</a:t>
                </a:r>
                <a14:m>
                  <m:oMath xmlns:m="http://schemas.openxmlformats.org/officeDocument/2006/math">
                    <m:sSubSup>
                      <m:sSubSupPr>
                        <m:ctrlPr>
                          <a:rPr lang="en-US" altLang="zh-CN" sz="1800" i="1">
                            <a:latin typeface="Cambria Math" panose="02040503050406030204" pitchFamily="18" charset="0"/>
                            <a:cs typeface="Cambria Math" panose="02040503050406030204" charset="0"/>
                          </a:rPr>
                        </m:ctrlPr>
                      </m:sSubSupPr>
                      <m:e>
                        <m:r>
                          <a:rPr lang="en-US" altLang="zh-CN" sz="1800" i="1">
                            <a:latin typeface="Cambria Math" panose="02040503050406030204" charset="0"/>
                            <a:cs typeface="Cambria Math" panose="02040503050406030204" charset="0"/>
                          </a:rPr>
                          <m:t>𝐻</m:t>
                        </m:r>
                      </m:e>
                      <m:sub>
                        <m:r>
                          <a:rPr lang="en-US" altLang="zh-CN" sz="1800" i="1">
                            <a:latin typeface="Cambria Math" panose="02040503050406030204" charset="0"/>
                            <a:cs typeface="Cambria Math" panose="02040503050406030204" charset="0"/>
                          </a:rPr>
                          <m:t>−</m:t>
                        </m:r>
                        <m:r>
                          <a:rPr lang="en-US" altLang="zh-CN" sz="1800" i="1">
                            <a:latin typeface="Cambria Math" panose="02040503050406030204" charset="0"/>
                            <a:ea typeface="MS Mincho" charset="0"/>
                            <a:cs typeface="Cambria Math" panose="02040503050406030204" charset="0"/>
                          </a:rPr>
                          <m:t>1/2,</m:t>
                        </m:r>
                        <m:r>
                          <a:rPr lang="en-US" altLang="zh-CN" sz="1800" i="1">
                            <a:latin typeface="Cambria Math" panose="02040503050406030204" charset="0"/>
                            <a:cs typeface="Cambria Math" panose="02040503050406030204" charset="0"/>
                          </a:rPr>
                          <m:t>−</m:t>
                        </m:r>
                        <m:r>
                          <a:rPr lang="en-US" altLang="zh-CN" sz="1800" i="1">
                            <a:latin typeface="Cambria Math" panose="02040503050406030204" charset="0"/>
                            <a:ea typeface="MS Mincho" charset="0"/>
                            <a:cs typeface="Cambria Math" panose="02040503050406030204" charset="0"/>
                          </a:rPr>
                          <m:t>1</m:t>
                        </m:r>
                      </m:sub>
                      <m:sup>
                        <m:r>
                          <a:rPr lang="en-US" altLang="zh-CN" sz="1800" i="1">
                            <a:latin typeface="Cambria Math" panose="02040503050406030204" charset="0"/>
                            <a:ea typeface="MS Mincho" charset="0"/>
                            <a:cs typeface="Cambria Math" panose="02040503050406030204" charset="0"/>
                          </a:rPr>
                          <m:t>2</m:t>
                        </m:r>
                      </m:sup>
                    </m:sSubSup>
                  </m:oMath>
                </a14:m>
                <a:endParaRPr lang="en-US" altLang="zh-CN" sz="1800" i="1" dirty="0">
                  <a:latin typeface="Cambria Math" panose="02040503050406030204" charset="0"/>
                  <a:cs typeface="Cambria Math" panose="02040503050406030204"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6941185" y="5310505"/>
                <a:ext cx="4121150" cy="440055"/>
              </a:xfrm>
              <a:prstGeom prst="rect">
                <a:avLst/>
              </a:prstGeom>
              <a:blipFill rotWithShape="1">
                <a:blip r:embed="rId5"/>
                <a:stretch>
                  <a:fillRect/>
                </a:stretch>
              </a:blipFill>
            </p:spPr>
            <p:txBody>
              <a:bodyPr/>
              <a:lstStyle/>
              <a:p>
                <a:r>
                  <a:rPr lang="zh-CN" altLang="en-US">
                    <a:noFill/>
                  </a:rPr>
                  <a:t> </a:t>
                </a:r>
              </a:p>
            </p:txBody>
          </p:sp>
        </mc:Fallback>
      </mc:AlternateContent>
      <p:pic>
        <p:nvPicPr>
          <p:cNvPr id="17" name="图片 16"/>
          <p:cNvPicPr>
            <a:picLocks noChangeAspect="1"/>
          </p:cNvPicPr>
          <p:nvPr/>
        </p:nvPicPr>
        <p:blipFill>
          <a:blip r:embed="rId6"/>
          <a:stretch>
            <a:fillRect/>
          </a:stretch>
        </p:blipFill>
        <p:spPr>
          <a:xfrm>
            <a:off x="6605905" y="2371725"/>
            <a:ext cx="5083810" cy="641985"/>
          </a:xfrm>
          <a:prstGeom prst="rect">
            <a:avLst/>
          </a:prstGeom>
        </p:spPr>
      </p:pic>
      <p:pic>
        <p:nvPicPr>
          <p:cNvPr id="13" name="图片 12"/>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6831965" y="3187700"/>
            <a:ext cx="4589780" cy="1882775"/>
          </a:xfrm>
          <a:prstGeom prst="rect">
            <a:avLst/>
          </a:prstGeom>
        </p:spPr>
      </p:pic>
      <p:sp>
        <p:nvSpPr>
          <p:cNvPr id="14" name="矩形 13"/>
          <p:cNvSpPr/>
          <p:nvPr/>
        </p:nvSpPr>
        <p:spPr>
          <a:xfrm>
            <a:off x="6682105" y="1146810"/>
            <a:ext cx="4678045" cy="100647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前后不对称性d">
            <a:extLst>
              <a:ext uri="{FF2B5EF4-FFF2-40B4-BE49-F238E27FC236}">
                <a16:creationId xmlns:a16="http://schemas.microsoft.com/office/drawing/2014/main" id="{2C1E3BC3-F3D8-4BE4-0E2C-DDCF3B32C9AC}"/>
              </a:ext>
            </a:extLst>
          </p:cNvPr>
          <p:cNvPicPr>
            <a:picLocks noChangeAspect="1"/>
          </p:cNvPicPr>
          <p:nvPr/>
        </p:nvPicPr>
        <p:blipFill>
          <a:blip r:embed="rId8">
            <a:clrChange>
              <a:clrFrom>
                <a:srgbClr val="FFFFFF">
                  <a:alpha val="100000"/>
                </a:srgbClr>
              </a:clrFrom>
              <a:clrTo>
                <a:srgbClr val="FFFFFF">
                  <a:alpha val="100000"/>
                  <a:alpha val="0"/>
                </a:srgbClr>
              </a:clrTo>
            </a:clrChange>
          </a:blip>
          <a:stretch>
            <a:fillRect/>
          </a:stretch>
        </p:blipFill>
        <p:spPr>
          <a:xfrm>
            <a:off x="572505" y="1871000"/>
            <a:ext cx="5566761" cy="3574940"/>
          </a:xfrm>
          <a:prstGeom prst="rect">
            <a:avLst/>
          </a:prstGeom>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p:cNvSpPr txBox="1"/>
              <p:nvPr/>
            </p:nvSpPr>
            <p:spPr>
              <a:xfrm>
                <a:off x="760152" y="745074"/>
                <a:ext cx="2678430" cy="414655"/>
              </a:xfrm>
              <a:prstGeom prst="rect">
                <a:avLst/>
              </a:prstGeom>
              <a:noFill/>
            </p:spPr>
            <p:txBody>
              <a:bodyPr wrap="square" rtlCol="0">
                <a:spAutoFit/>
              </a:bodyPr>
              <a:lstStyle/>
              <a:p>
                <a:r>
                  <a:rPr lang="en-US" altLang="zh-CN" sz="2000" dirty="0">
                    <a:solidFill>
                      <a:srgbClr val="0070C0"/>
                    </a:solidFill>
                    <a:latin typeface="Times New Roman" panose="02020603050405020304" pitchFamily="18" charset="0"/>
                    <a:cs typeface="Times New Roman" panose="02020603050405020304" pitchFamily="18" charset="0"/>
                  </a:rPr>
                  <a:t>lepton  polarization  </a:t>
                </a:r>
                <a14:m>
                  <m:oMath xmlns:m="http://schemas.openxmlformats.org/officeDocument/2006/math">
                    <m:sSubSup>
                      <m:sSubSupPr>
                        <m:ctrlPr>
                          <a:rPr lang="en-US" altLang="zh-CN" sz="2000" i="1">
                            <a:solidFill>
                              <a:srgbClr val="0070C0"/>
                            </a:solidFill>
                            <a:latin typeface="Cambria Math" panose="02040503050406030204" pitchFamily="18" charset="0"/>
                            <a:cs typeface="Cambria Math" panose="02040503050406030204" charset="0"/>
                          </a:rPr>
                        </m:ctrlPr>
                      </m:sSubSupPr>
                      <m:e>
                        <m:r>
                          <a:rPr lang="en-US" altLang="zh-CN" sz="2000" i="1">
                            <a:solidFill>
                              <a:srgbClr val="0070C0"/>
                            </a:solidFill>
                            <a:latin typeface="Cambria Math" panose="02040503050406030204" charset="0"/>
                            <a:cs typeface="Cambria Math" panose="02040503050406030204" charset="0"/>
                          </a:rPr>
                          <m:t>𝑃</m:t>
                        </m:r>
                      </m:e>
                      <m:sub>
                        <m:r>
                          <a:rPr lang="en-US" altLang="zh-CN" sz="2000" i="1">
                            <a:solidFill>
                              <a:srgbClr val="0070C0"/>
                            </a:solidFill>
                            <a:latin typeface="Cambria Math" panose="02040503050406030204" charset="0"/>
                            <a:cs typeface="Cambria Math" panose="02040503050406030204" charset="0"/>
                          </a:rPr>
                          <m:t>𝑧</m:t>
                        </m:r>
                      </m:sub>
                      <m:sup>
                        <m:r>
                          <a:rPr lang="en-US" altLang="zh-CN" sz="2000" i="1">
                            <a:solidFill>
                              <a:srgbClr val="0070C0"/>
                            </a:solidFill>
                            <a:latin typeface="Cambria Math" panose="02040503050406030204" charset="0"/>
                            <a:cs typeface="Cambria Math" panose="02040503050406030204" charset="0"/>
                          </a:rPr>
                          <m:t>𝑙</m:t>
                        </m:r>
                      </m:sup>
                    </m:sSubSup>
                  </m:oMath>
                </a14:m>
                <a:endParaRPr lang="en-US" altLang="zh-CN" sz="2000" i="1" dirty="0">
                  <a:solidFill>
                    <a:srgbClr val="0070C0"/>
                  </a:solidFill>
                  <a:latin typeface="Cambria Math" panose="02040503050406030204" charset="0"/>
                  <a:cs typeface="Cambria Math" panose="0204050305040603020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760152" y="745074"/>
                <a:ext cx="2678430" cy="414655"/>
              </a:xfrm>
              <a:prstGeom prst="rect">
                <a:avLst/>
              </a:prstGeom>
              <a:blipFill>
                <a:blip r:embed="rId2"/>
                <a:stretch>
                  <a:fillRect l="-2506" t="-5882" b="-23529"/>
                </a:stretch>
              </a:blipFill>
            </p:spPr>
            <p:txBody>
              <a:bodyPr/>
              <a:lstStyle/>
              <a:p>
                <a:r>
                  <a:rPr lang="zh-CN" altLang="en-US">
                    <a:noFill/>
                  </a:rPr>
                  <a:t> </a:t>
                </a:r>
              </a:p>
            </p:txBody>
          </p:sp>
        </mc:Fallback>
      </mc:AlternateContent>
      <p:pic>
        <p:nvPicPr>
          <p:cNvPr id="8" name="图片 7"/>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7001510" y="1504950"/>
            <a:ext cx="4474845" cy="713105"/>
          </a:xfrm>
          <a:prstGeom prst="rect">
            <a:avLst/>
          </a:prstGeom>
        </p:spPr>
      </p:pic>
      <p:pic>
        <p:nvPicPr>
          <p:cNvPr id="2" name="图片 1"/>
          <p:cNvPicPr>
            <a:picLocks noChangeAspect="1"/>
          </p:cNvPicPr>
          <p:nvPr/>
        </p:nvPicPr>
        <p:blipFill>
          <a:blip r:embed="rId4">
            <a:clrChange>
              <a:clrFrom>
                <a:srgbClr val="FFFFFF">
                  <a:alpha val="100000"/>
                </a:srgbClr>
              </a:clrFrom>
              <a:clrTo>
                <a:srgbClr val="FFFFFF">
                  <a:alpha val="100000"/>
                  <a:alpha val="0"/>
                </a:srgbClr>
              </a:clrTo>
            </a:clrChange>
          </a:blip>
          <a:srcRect l="1047" t="58473"/>
          <a:stretch>
            <a:fillRect/>
          </a:stretch>
        </p:blipFill>
        <p:spPr>
          <a:xfrm>
            <a:off x="7001510" y="2643505"/>
            <a:ext cx="4749165" cy="1616075"/>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7794625" y="4889500"/>
                <a:ext cx="2272030" cy="4089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i="1">
                              <a:latin typeface="Cambria Math" panose="02040503050406030204" pitchFamily="18" charset="0"/>
                              <a:cs typeface="Cambria Math" panose="02040503050406030204" charset="0"/>
                            </a:rPr>
                          </m:ctrlPr>
                        </m:sSubSupPr>
                        <m:e>
                          <m:r>
                            <a:rPr lang="en-US" altLang="zh-CN" sz="2000" i="1">
                              <a:latin typeface="Cambria Math" panose="02040503050406030204" charset="0"/>
                              <a:cs typeface="Cambria Math" panose="02040503050406030204" charset="0"/>
                            </a:rPr>
                            <m:t>𝑃</m:t>
                          </m:r>
                        </m:e>
                        <m:sub>
                          <m:r>
                            <a:rPr lang="en-US" altLang="zh-CN" sz="2000" i="1">
                              <a:latin typeface="Cambria Math" panose="02040503050406030204" charset="0"/>
                              <a:cs typeface="Cambria Math" panose="02040503050406030204" charset="0"/>
                            </a:rPr>
                            <m:t>𝑧</m:t>
                          </m:r>
                        </m:sub>
                        <m:sup>
                          <m:r>
                            <a:rPr lang="en-US" altLang="zh-CN" sz="2000" i="1">
                              <a:latin typeface="Cambria Math" panose="02040503050406030204" charset="0"/>
                              <a:cs typeface="Cambria Math" panose="02040503050406030204" charset="0"/>
                            </a:rPr>
                            <m:t>𝜇</m:t>
                          </m:r>
                        </m:sup>
                      </m:sSubSup>
                      <m:r>
                        <a:rPr lang="en-US" altLang="zh-CN" sz="2000" i="1">
                          <a:latin typeface="Cambria Math" panose="02040503050406030204" charset="0"/>
                          <a:cs typeface="Cambria Math" panose="02040503050406030204" charset="0"/>
                        </a:rPr>
                        <m:t>=−1</m:t>
                      </m:r>
                    </m:oMath>
                  </m:oMathPara>
                </a14:m>
                <a:endParaRPr lang="en-US" altLang="zh-CN" sz="2000" i="1" dirty="0">
                  <a:latin typeface="Cambria Math" panose="02040503050406030204" charset="0"/>
                  <a:ea typeface="MS Mincho" charset="0"/>
                  <a:cs typeface="Cambria Math" panose="02040503050406030204"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7794625" y="4889500"/>
                <a:ext cx="2272030" cy="408940"/>
              </a:xfrm>
              <a:prstGeom prst="rect">
                <a:avLst/>
              </a:prstGeom>
              <a:blipFill rotWithShape="1">
                <a:blip r:embed="rId6"/>
                <a:stretch>
                  <a:fillRect/>
                </a:stretch>
              </a:blipFill>
            </p:spPr>
            <p:txBody>
              <a:bodyPr/>
              <a:lstStyle/>
              <a:p>
                <a:r>
                  <a:rPr lang="zh-CN" altLang="en-US">
                    <a:noFill/>
                  </a:rPr>
                  <a:t> </a:t>
                </a:r>
              </a:p>
            </p:txBody>
          </p:sp>
        </mc:Fallback>
      </mc:AlternateContent>
      <p:sp>
        <p:nvSpPr>
          <p:cNvPr id="5" name="矩形 4"/>
          <p:cNvSpPr/>
          <p:nvPr/>
        </p:nvSpPr>
        <p:spPr>
          <a:xfrm>
            <a:off x="7009130" y="1438275"/>
            <a:ext cx="4536440" cy="83820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6" name="图片 5" descr="轻子纵向极化d">
            <a:extLst>
              <a:ext uri="{FF2B5EF4-FFF2-40B4-BE49-F238E27FC236}">
                <a16:creationId xmlns:a16="http://schemas.microsoft.com/office/drawing/2014/main" id="{15BC991C-82CF-3456-8924-91C8D5AAD88B}"/>
              </a:ext>
            </a:extLst>
          </p:cNvPr>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760152" y="1901744"/>
            <a:ext cx="5458566" cy="3516373"/>
          </a:xfrm>
          <a:prstGeom prst="rect">
            <a:avLst/>
          </a:prstGeom>
        </p:spPr>
      </p:pic>
      <p:sp>
        <p:nvSpPr>
          <p:cNvPr id="9" name="文本框 8">
            <a:extLst>
              <a:ext uri="{FF2B5EF4-FFF2-40B4-BE49-F238E27FC236}">
                <a16:creationId xmlns:a16="http://schemas.microsoft.com/office/drawing/2014/main" id="{851C2A3A-DEE2-C544-00EF-888D8554C1EF}"/>
              </a:ext>
            </a:extLst>
          </p:cNvPr>
          <p:cNvSpPr txBox="1"/>
          <p:nvPr/>
        </p:nvSpPr>
        <p:spPr>
          <a:xfrm>
            <a:off x="9702350" y="4956373"/>
            <a:ext cx="1062577" cy="307777"/>
          </a:xfrm>
          <a:prstGeom prst="rect">
            <a:avLst/>
          </a:prstGeom>
          <a:noFill/>
        </p:spPr>
        <p:txBody>
          <a:bodyPr wrap="square">
            <a:spAutoFit/>
          </a:bodyPr>
          <a:lstStyle/>
          <a:p>
            <a:r>
              <a:rPr lang="en-US" altLang="zh-CN" dirty="0"/>
              <a:t>left-handed</a:t>
            </a:r>
            <a:endParaRPr lang="zh-CN" altLang="en-US" dirty="0"/>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B598897-B6C6-41DC-6698-DDA96276AB3E}"/>
              </a:ext>
            </a:extLst>
          </p:cNvPr>
          <p:cNvSpPr txBox="1"/>
          <p:nvPr/>
        </p:nvSpPr>
        <p:spPr>
          <a:xfrm>
            <a:off x="862814" y="730167"/>
            <a:ext cx="6095324" cy="400110"/>
          </a:xfrm>
          <a:prstGeom prst="rect">
            <a:avLst/>
          </a:prstGeom>
          <a:noFill/>
        </p:spPr>
        <p:txBody>
          <a:bodyPr wrap="square">
            <a:spAutoFit/>
          </a:bodyPr>
          <a:lstStyle/>
          <a:p>
            <a:r>
              <a:rPr lang="en-US" altLang="zh-CN" sz="2000" dirty="0">
                <a:solidFill>
                  <a:srgbClr val="0070C0"/>
                </a:solidFill>
              </a:rPr>
              <a:t>convexity parameter C</a:t>
            </a:r>
            <a:r>
              <a:rPr lang="en-US" altLang="zh-CN" sz="2000" baseline="-25000" dirty="0">
                <a:solidFill>
                  <a:srgbClr val="0070C0"/>
                </a:solidFill>
              </a:rPr>
              <a:t>F</a:t>
            </a:r>
            <a:endParaRPr lang="zh-CN" altLang="en-US" sz="2000" baseline="-25000" dirty="0">
              <a:solidFill>
                <a:srgbClr val="0070C0"/>
              </a:solidFill>
            </a:endParaRPr>
          </a:p>
        </p:txBody>
      </p:sp>
      <p:pic>
        <p:nvPicPr>
          <p:cNvPr id="4" name="图片 3" descr="凸度参量d">
            <a:extLst>
              <a:ext uri="{FF2B5EF4-FFF2-40B4-BE49-F238E27FC236}">
                <a16:creationId xmlns:a16="http://schemas.microsoft.com/office/drawing/2014/main" id="{3C14862A-BDB3-38EF-2D12-03D51938436A}"/>
              </a:ext>
            </a:extLst>
          </p:cNvPr>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486025" y="1841329"/>
            <a:ext cx="5392133" cy="3442770"/>
          </a:xfrm>
          <a:prstGeom prst="rect">
            <a:avLst/>
          </a:prstGeom>
        </p:spPr>
      </p:pic>
      <p:pic>
        <p:nvPicPr>
          <p:cNvPr id="6" name="图片 5">
            <a:extLst>
              <a:ext uri="{FF2B5EF4-FFF2-40B4-BE49-F238E27FC236}">
                <a16:creationId xmlns:a16="http://schemas.microsoft.com/office/drawing/2014/main" id="{B5739886-5209-0562-1BC9-00A031F937FA}"/>
              </a:ext>
            </a:extLst>
          </p:cNvPr>
          <p:cNvPicPr>
            <a:picLocks noChangeAspect="1"/>
          </p:cNvPicPr>
          <p:nvPr/>
        </p:nvPicPr>
        <p:blipFill>
          <a:blip r:embed="rId3"/>
          <a:stretch>
            <a:fillRect/>
          </a:stretch>
        </p:blipFill>
        <p:spPr>
          <a:xfrm>
            <a:off x="7323291" y="601849"/>
            <a:ext cx="2771817" cy="528428"/>
          </a:xfrm>
          <a:prstGeom prst="rect">
            <a:avLst/>
          </a:prstGeom>
        </p:spPr>
      </p:pic>
      <p:pic>
        <p:nvPicPr>
          <p:cNvPr id="7" name="图片 6">
            <a:extLst>
              <a:ext uri="{FF2B5EF4-FFF2-40B4-BE49-F238E27FC236}">
                <a16:creationId xmlns:a16="http://schemas.microsoft.com/office/drawing/2014/main" id="{743C6CC9-A2D5-A5BD-30D8-8232F434A817}"/>
              </a:ext>
            </a:extLst>
          </p:cNvPr>
          <p:cNvPicPr>
            <a:picLocks noChangeAspect="1"/>
          </p:cNvPicPr>
          <p:nvPr/>
        </p:nvPicPr>
        <p:blipFill>
          <a:blip r:embed="rId4"/>
          <a:stretch>
            <a:fillRect/>
          </a:stretch>
        </p:blipFill>
        <p:spPr>
          <a:xfrm>
            <a:off x="6387420" y="1396635"/>
            <a:ext cx="5083810" cy="641985"/>
          </a:xfrm>
          <a:prstGeom prst="rect">
            <a:avLst/>
          </a:prstGeom>
        </p:spPr>
      </p:pic>
      <p:pic>
        <p:nvPicPr>
          <p:cNvPr id="8" name="图片 7">
            <a:extLst>
              <a:ext uri="{FF2B5EF4-FFF2-40B4-BE49-F238E27FC236}">
                <a16:creationId xmlns:a16="http://schemas.microsoft.com/office/drawing/2014/main" id="{80847482-4CAD-C0A6-00BA-280BC0B0BC34}"/>
              </a:ext>
            </a:extLst>
          </p:cNvPr>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6613480" y="2212610"/>
            <a:ext cx="4589780" cy="1882775"/>
          </a:xfrm>
          <a:prstGeom prst="rect">
            <a:avLst/>
          </a:prstGeom>
        </p:spPr>
      </p:pic>
      <p:pic>
        <p:nvPicPr>
          <p:cNvPr id="10" name="图片 9">
            <a:extLst>
              <a:ext uri="{FF2B5EF4-FFF2-40B4-BE49-F238E27FC236}">
                <a16:creationId xmlns:a16="http://schemas.microsoft.com/office/drawing/2014/main" id="{07C8B026-3E90-7C87-3EC6-084694E1FD0B}"/>
              </a:ext>
            </a:extLst>
          </p:cNvPr>
          <p:cNvPicPr>
            <a:picLocks noChangeAspect="1"/>
          </p:cNvPicPr>
          <p:nvPr/>
        </p:nvPicPr>
        <p:blipFill>
          <a:blip r:embed="rId6"/>
          <a:stretch>
            <a:fillRect/>
          </a:stretch>
        </p:blipFill>
        <p:spPr>
          <a:xfrm>
            <a:off x="7055913" y="4601148"/>
            <a:ext cx="3746823" cy="356594"/>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978A025-59BF-62C8-27FD-41E66742D158}"/>
                  </a:ext>
                </a:extLst>
              </p:cNvPr>
              <p:cNvSpPr txBox="1"/>
              <p:nvPr/>
            </p:nvSpPr>
            <p:spPr>
              <a:xfrm>
                <a:off x="6764997" y="4240544"/>
                <a:ext cx="5582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𝑞</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=0</m:t>
                      </m:r>
                    </m:oMath>
                  </m:oMathPara>
                </a14:m>
                <a:endParaRPr lang="zh-CN" altLang="en-US" dirty="0"/>
              </a:p>
            </p:txBody>
          </p:sp>
        </mc:Choice>
        <mc:Fallback xmlns="">
          <p:sp>
            <p:nvSpPr>
              <p:cNvPr id="11" name="文本框 10">
                <a:extLst>
                  <a:ext uri="{FF2B5EF4-FFF2-40B4-BE49-F238E27FC236}">
                    <a16:creationId xmlns:a16="http://schemas.microsoft.com/office/drawing/2014/main" id="{8978A025-59BF-62C8-27FD-41E66742D158}"/>
                  </a:ext>
                </a:extLst>
              </p:cNvPr>
              <p:cNvSpPr txBox="1">
                <a:spLocks noRot="1" noChangeAspect="1" noMove="1" noResize="1" noEditPoints="1" noAdjustHandles="1" noChangeArrowheads="1" noChangeShapeType="1" noTextEdit="1"/>
              </p:cNvSpPr>
              <p:nvPr/>
            </p:nvSpPr>
            <p:spPr>
              <a:xfrm>
                <a:off x="6764997" y="4240544"/>
                <a:ext cx="558294" cy="215444"/>
              </a:xfrm>
              <a:prstGeom prst="rect">
                <a:avLst/>
              </a:prstGeom>
              <a:blipFill>
                <a:blip r:embed="rId7"/>
                <a:stretch>
                  <a:fillRect l="-7692" r="-7692" b="-2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0CECD00-605D-E2B7-5234-5E6EA9E9FCE1}"/>
                  </a:ext>
                </a:extLst>
              </p:cNvPr>
              <p:cNvSpPr txBox="1"/>
              <p:nvPr/>
            </p:nvSpPr>
            <p:spPr>
              <a:xfrm>
                <a:off x="6726504" y="5102902"/>
                <a:ext cx="56445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𝐹</m:t>
                          </m:r>
                        </m:sub>
                      </m:sSub>
                      <m:r>
                        <a:rPr lang="en-US" altLang="zh-CN" b="0" i="1" smtClean="0">
                          <a:latin typeface="Cambria Math" panose="02040503050406030204" pitchFamily="18" charset="0"/>
                        </a:rPr>
                        <m:t>=0</m:t>
                      </m:r>
                    </m:oMath>
                  </m:oMathPara>
                </a14:m>
                <a:endParaRPr lang="zh-CN" altLang="en-US" dirty="0"/>
              </a:p>
            </p:txBody>
          </p:sp>
        </mc:Choice>
        <mc:Fallback xmlns="">
          <p:sp>
            <p:nvSpPr>
              <p:cNvPr id="12" name="文本框 11">
                <a:extLst>
                  <a:ext uri="{FF2B5EF4-FFF2-40B4-BE49-F238E27FC236}">
                    <a16:creationId xmlns:a16="http://schemas.microsoft.com/office/drawing/2014/main" id="{90CECD00-605D-E2B7-5234-5E6EA9E9FCE1}"/>
                  </a:ext>
                </a:extLst>
              </p:cNvPr>
              <p:cNvSpPr txBox="1">
                <a:spLocks noRot="1" noChangeAspect="1" noMove="1" noResize="1" noEditPoints="1" noAdjustHandles="1" noChangeArrowheads="1" noChangeShapeType="1" noTextEdit="1"/>
              </p:cNvSpPr>
              <p:nvPr/>
            </p:nvSpPr>
            <p:spPr>
              <a:xfrm>
                <a:off x="6726504" y="5102902"/>
                <a:ext cx="564450" cy="215444"/>
              </a:xfrm>
              <a:prstGeom prst="rect">
                <a:avLst/>
              </a:prstGeom>
              <a:blipFill>
                <a:blip r:embed="rId8"/>
                <a:stretch>
                  <a:fillRect l="-6452" r="-6452"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9CEC192-1ED5-C65F-F447-EDC2EE9EF3EB}"/>
                  </a:ext>
                </a:extLst>
              </p:cNvPr>
              <p:cNvSpPr txBox="1"/>
              <p:nvPr/>
            </p:nvSpPr>
            <p:spPr>
              <a:xfrm>
                <a:off x="1212440" y="5346422"/>
                <a:ext cx="10179782" cy="882870"/>
              </a:xfrm>
              <a:prstGeom prst="rect">
                <a:avLst/>
              </a:prstGeom>
              <a:noFill/>
            </p:spPr>
            <p:txBody>
              <a:bodyPr wrap="square">
                <a:spAutoFit/>
              </a:bodyPr>
              <a:lstStyle/>
              <a:p>
                <a:r>
                  <a:rPr lang="en-US" altLang="zh-CN" dirty="0"/>
                  <a:t> In the τ channel, C</a:t>
                </a:r>
                <a:r>
                  <a:rPr lang="en-US" altLang="zh-CN" baseline="-25000" dirty="0"/>
                  <a:t>F </a:t>
                </a:r>
                <a:r>
                  <a:rPr lang="en-US" altLang="zh-CN" dirty="0"/>
                  <a:t>also approaches zero near the kinematic threshold q</a:t>
                </a:r>
                <a:r>
                  <a:rPr lang="en-US" altLang="zh-CN" baseline="30000" dirty="0"/>
                  <a:t>2</a:t>
                </a:r>
                <a:r>
                  <a:rPr lang="en-US" altLang="zh-CN" dirty="0"/>
                  <a:t> = </a:t>
                </a:r>
                <a14:m>
                  <m:oMath xmlns:m="http://schemas.openxmlformats.org/officeDocument/2006/math">
                    <m:sSubSup>
                      <m:sSubSupPr>
                        <m:ctrlPr>
                          <a:rPr lang="en-US" altLang="zh-CN" i="1" dirty="0" smtClean="0">
                            <a:latin typeface="Cambria Math" panose="02040503050406030204" pitchFamily="18" charset="0"/>
                          </a:rPr>
                        </m:ctrlPr>
                      </m:sSubSupPr>
                      <m:e>
                        <m:r>
                          <a:rPr lang="en-US" altLang="zh-CN" b="0" i="1" dirty="0" smtClean="0">
                            <a:latin typeface="Cambria Math" panose="02040503050406030204" pitchFamily="18" charset="0"/>
                          </a:rPr>
                          <m:t>𝑚</m:t>
                        </m:r>
                      </m:e>
                      <m:sub>
                        <m:r>
                          <a:rPr lang="zh-CN" altLang="en-US" i="1" dirty="0" smtClean="0">
                            <a:latin typeface="Cambria Math" panose="02040503050406030204" pitchFamily="18" charset="0"/>
                          </a:rPr>
                          <m:t>𝜏</m:t>
                        </m:r>
                      </m:sub>
                      <m:sup>
                        <m:r>
                          <a:rPr lang="en-US" altLang="zh-CN" b="0" i="1" dirty="0" smtClean="0">
                            <a:latin typeface="Cambria Math" panose="02040503050406030204" pitchFamily="18" charset="0"/>
                          </a:rPr>
                          <m:t>2</m:t>
                        </m:r>
                      </m:sup>
                    </m:sSubSup>
                  </m:oMath>
                </a14:m>
                <a:r>
                  <a:rPr lang="en-US" altLang="zh-CN" dirty="0"/>
                  <a:t>, where the ratio </a:t>
                </a:r>
                <a14:m>
                  <m:oMath xmlns:m="http://schemas.openxmlformats.org/officeDocument/2006/math">
                    <m:f>
                      <m:fPr>
                        <m:ctrlPr>
                          <a:rPr lang="en-US" altLang="zh-CN" i="1" dirty="0" smtClean="0">
                            <a:latin typeface="Cambria Math" panose="02040503050406030204" pitchFamily="18" charset="0"/>
                          </a:rPr>
                        </m:ctrlPr>
                      </m:fPr>
                      <m:num>
                        <m:sSubSup>
                          <m:sSubSupPr>
                            <m:ctrlPr>
                              <a:rPr lang="en-US" altLang="zh-CN" i="1" dirty="0" smtClean="0">
                                <a:latin typeface="Cambria Math" panose="02040503050406030204" pitchFamily="18" charset="0"/>
                              </a:rPr>
                            </m:ctrlPr>
                          </m:sSubSupPr>
                          <m:e>
                            <m:r>
                              <a:rPr lang="en-US" altLang="zh-CN" b="0" i="1" dirty="0" smtClean="0">
                                <a:latin typeface="Cambria Math" panose="02040503050406030204" pitchFamily="18" charset="0"/>
                              </a:rPr>
                              <m:t>𝑚</m:t>
                            </m:r>
                          </m:e>
                          <m:sub>
                            <m:r>
                              <a:rPr lang="zh-CN" altLang="en-US" i="1" dirty="0" smtClean="0">
                                <a:latin typeface="Cambria Math" panose="02040503050406030204" pitchFamily="18" charset="0"/>
                              </a:rPr>
                              <m:t>𝜏</m:t>
                            </m:r>
                          </m:sub>
                          <m:sup>
                            <m:r>
                              <a:rPr lang="en-US" altLang="zh-CN" b="0" i="1" dirty="0" smtClean="0">
                                <a:latin typeface="Cambria Math" panose="02040503050406030204" pitchFamily="18" charset="0"/>
                              </a:rPr>
                              <m:t>2</m:t>
                            </m:r>
                          </m:sup>
                        </m:sSubSup>
                      </m:num>
                      <m:den>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𝑞</m:t>
                            </m:r>
                          </m:e>
                          <m:sup>
                            <m:r>
                              <a:rPr lang="en-US" altLang="zh-CN" b="0" i="1" dirty="0" smtClean="0">
                                <a:latin typeface="Cambria Math" panose="02040503050406030204" pitchFamily="18" charset="0"/>
                              </a:rPr>
                              <m:t>2</m:t>
                            </m:r>
                          </m:sup>
                        </m:sSup>
                      </m:den>
                    </m:f>
                  </m:oMath>
                </a14:m>
                <a:r>
                  <a:rPr lang="en-US" altLang="zh-CN" dirty="0"/>
                  <a:t>→ 1. Over the full q</a:t>
                </a:r>
                <a:r>
                  <a:rPr lang="en-US" altLang="zh-CN" baseline="30000" dirty="0"/>
                  <a:t>2 </a:t>
                </a:r>
                <a:r>
                  <a:rPr lang="en-US" altLang="zh-CN" dirty="0"/>
                  <a:t>range accessible in the τ mode, C</a:t>
                </a:r>
                <a:r>
                  <a:rPr lang="en-US" altLang="zh-CN" baseline="-25000" dirty="0"/>
                  <a:t>F</a:t>
                </a:r>
                <a:r>
                  <a:rPr lang="en-US" altLang="zh-CN" dirty="0"/>
                  <a:t> remains small, indicating that the cos θ</a:t>
                </a:r>
                <a:r>
                  <a:rPr lang="en-US" altLang="zh-CN" baseline="-25000" dirty="0"/>
                  <a:t>ℓ</a:t>
                </a:r>
                <a:r>
                  <a:rPr lang="en-US" altLang="zh-CN" dirty="0"/>
                  <a:t>distribution is nearly linear. In contrast, for the µ-mode, C </a:t>
                </a:r>
                <a:r>
                  <a:rPr lang="en-US" altLang="zh-CN" baseline="-25000" dirty="0"/>
                  <a:t>F </a:t>
                </a:r>
                <a:r>
                  <a:rPr lang="en-US" altLang="zh-CN" dirty="0"/>
                  <a:t>can become significantly negative, corresponding to a strongly parabolic angular distribution.</a:t>
                </a:r>
                <a:endParaRPr lang="zh-CN" altLang="en-US" dirty="0"/>
              </a:p>
            </p:txBody>
          </p:sp>
        </mc:Choice>
        <mc:Fallback xmlns="">
          <p:sp>
            <p:nvSpPr>
              <p:cNvPr id="14" name="文本框 13">
                <a:extLst>
                  <a:ext uri="{FF2B5EF4-FFF2-40B4-BE49-F238E27FC236}">
                    <a16:creationId xmlns:a16="http://schemas.microsoft.com/office/drawing/2014/main" id="{19CEC192-1ED5-C65F-F447-EDC2EE9EF3EB}"/>
                  </a:ext>
                </a:extLst>
              </p:cNvPr>
              <p:cNvSpPr txBox="1">
                <a:spLocks noRot="1" noChangeAspect="1" noMove="1" noResize="1" noEditPoints="1" noAdjustHandles="1" noChangeArrowheads="1" noChangeShapeType="1" noTextEdit="1"/>
              </p:cNvSpPr>
              <p:nvPr/>
            </p:nvSpPr>
            <p:spPr>
              <a:xfrm>
                <a:off x="1212440" y="5346422"/>
                <a:ext cx="10179782" cy="882870"/>
              </a:xfrm>
              <a:prstGeom prst="rect">
                <a:avLst/>
              </a:prstGeom>
              <a:blipFill>
                <a:blip r:embed="rId9"/>
                <a:stretch>
                  <a:fillRect l="-180" r="-479" b="-68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5604787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F2AFB-3C7F-238C-DE3F-21F254A4C2C5}"/>
            </a:ext>
          </a:extLst>
        </p:cNvPr>
        <p:cNvGrpSpPr/>
        <p:nvPr/>
      </p:nvGrpSpPr>
      <p:grpSpPr>
        <a:xfrm>
          <a:off x="0" y="0"/>
          <a:ext cx="0" cy="0"/>
          <a:chOff x="0" y="0"/>
          <a:chExt cx="0" cy="0"/>
        </a:xfrm>
      </p:grpSpPr>
      <p:pic>
        <p:nvPicPr>
          <p:cNvPr id="56" name="图片 55" descr="05-校徽线稿中英文右侧合用">
            <a:extLst>
              <a:ext uri="{FF2B5EF4-FFF2-40B4-BE49-F238E27FC236}">
                <a16:creationId xmlns:a16="http://schemas.microsoft.com/office/drawing/2014/main" id="{1FE231A7-AAF1-FB5E-E47C-7A506BB8437C}"/>
              </a:ext>
            </a:extLst>
          </p:cNvPr>
          <p:cNvPicPr>
            <a:picLocks noChangeAspect="1"/>
          </p:cNvPicPr>
          <p:nvPr/>
        </p:nvPicPr>
        <p:blipFill>
          <a:blip r:embed="rId3">
            <a:clrChange>
              <a:clrFrom>
                <a:srgbClr val="FFFFFF">
                  <a:alpha val="100000"/>
                </a:srgbClr>
              </a:clrFrom>
              <a:clrTo>
                <a:srgbClr val="FFFFFF">
                  <a:alpha val="100000"/>
                  <a:alpha val="0"/>
                </a:srgbClr>
              </a:clrTo>
            </a:clrChange>
          </a:blip>
          <a:srcRect l="2275" t="33287" r="2833" b="33658"/>
          <a:stretch>
            <a:fillRect/>
          </a:stretch>
        </p:blipFill>
        <p:spPr>
          <a:xfrm>
            <a:off x="10046121" y="477512"/>
            <a:ext cx="1620957" cy="399366"/>
          </a:xfrm>
          <a:prstGeom prst="rect">
            <a:avLst/>
          </a:prstGeom>
        </p:spPr>
      </p:pic>
      <p:cxnSp>
        <p:nvCxnSpPr>
          <p:cNvPr id="58" name="直接连接符 57">
            <a:extLst>
              <a:ext uri="{FF2B5EF4-FFF2-40B4-BE49-F238E27FC236}">
                <a16:creationId xmlns:a16="http://schemas.microsoft.com/office/drawing/2014/main" id="{B3B6D91C-ACA4-5B63-568B-8E5BA2BF062C}"/>
              </a:ext>
            </a:extLst>
          </p:cNvPr>
          <p:cNvCxnSpPr>
            <a:cxnSpLocks/>
          </p:cNvCxnSpPr>
          <p:nvPr/>
        </p:nvCxnSpPr>
        <p:spPr>
          <a:xfrm>
            <a:off x="1174374" y="959222"/>
            <a:ext cx="10578500" cy="0"/>
          </a:xfrm>
          <a:prstGeom prst="line">
            <a:avLst/>
          </a:prstGeom>
          <a:ln w="19050">
            <a:solidFill>
              <a:srgbClr val="3A45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3906BC9D-5C91-759A-9338-0D576BE4A77A}"/>
                  </a:ext>
                </a:extLst>
              </p:cNvPr>
              <p:cNvGraphicFramePr>
                <a:graphicFrameLocks noGrp="1"/>
              </p:cNvGraphicFramePr>
              <p:nvPr/>
            </p:nvGraphicFramePr>
            <p:xfrm>
              <a:off x="725541" y="1041567"/>
              <a:ext cx="10953341" cy="4349870"/>
            </p:xfrm>
            <a:graphic>
              <a:graphicData uri="http://schemas.openxmlformats.org/drawingml/2006/table">
                <a:tbl>
                  <a:tblPr firstRow="1" bandRow="1">
                    <a:tableStyleId>{7DF18680-E054-41AD-8BC1-D1AEF772440D}</a:tableStyleId>
                  </a:tblPr>
                  <a:tblGrid>
                    <a:gridCol w="1157592">
                      <a:extLst>
                        <a:ext uri="{9D8B030D-6E8A-4147-A177-3AD203B41FA5}">
                          <a16:colId xmlns:a16="http://schemas.microsoft.com/office/drawing/2014/main" val="1128689368"/>
                        </a:ext>
                      </a:extLst>
                    </a:gridCol>
                    <a:gridCol w="1459149">
                      <a:extLst>
                        <a:ext uri="{9D8B030D-6E8A-4147-A177-3AD203B41FA5}">
                          <a16:colId xmlns:a16="http://schemas.microsoft.com/office/drawing/2014/main" val="4173851670"/>
                        </a:ext>
                      </a:extLst>
                    </a:gridCol>
                    <a:gridCol w="1926076">
                      <a:extLst>
                        <a:ext uri="{9D8B030D-6E8A-4147-A177-3AD203B41FA5}">
                          <a16:colId xmlns:a16="http://schemas.microsoft.com/office/drawing/2014/main" val="725807869"/>
                        </a:ext>
                      </a:extLst>
                    </a:gridCol>
                    <a:gridCol w="1716235">
                      <a:extLst>
                        <a:ext uri="{9D8B030D-6E8A-4147-A177-3AD203B41FA5}">
                          <a16:colId xmlns:a16="http://schemas.microsoft.com/office/drawing/2014/main" val="2522789394"/>
                        </a:ext>
                      </a:extLst>
                    </a:gridCol>
                    <a:gridCol w="1564763">
                      <a:extLst>
                        <a:ext uri="{9D8B030D-6E8A-4147-A177-3AD203B41FA5}">
                          <a16:colId xmlns:a16="http://schemas.microsoft.com/office/drawing/2014/main" val="1491487194"/>
                        </a:ext>
                      </a:extLst>
                    </a:gridCol>
                    <a:gridCol w="1564763">
                      <a:extLst>
                        <a:ext uri="{9D8B030D-6E8A-4147-A177-3AD203B41FA5}">
                          <a16:colId xmlns:a16="http://schemas.microsoft.com/office/drawing/2014/main" val="819803294"/>
                        </a:ext>
                      </a:extLst>
                    </a:gridCol>
                    <a:gridCol w="1564763">
                      <a:extLst>
                        <a:ext uri="{9D8B030D-6E8A-4147-A177-3AD203B41FA5}">
                          <a16:colId xmlns:a16="http://schemas.microsoft.com/office/drawing/2014/main" val="1322002121"/>
                        </a:ext>
                      </a:extLst>
                    </a:gridCol>
                  </a:tblGrid>
                  <a:tr h="535022">
                    <a:tc>
                      <a:txBody>
                        <a:bodyPr/>
                        <a:lstStyle/>
                        <a:p>
                          <a:pPr algn="ct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𝓵</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r>
                                      <m:rPr>
                                        <m:sty m:val="p"/>
                                      </m:rPr>
                                      <a:rPr lang="zh-CN" altLang="en-US" i="0" smtClean="0">
                                        <a:latin typeface="Cambria Math" panose="02040503050406030204" pitchFamily="18" charset="0"/>
                                      </a:rPr>
                                      <m:t>Γ</m:t>
                                    </m:r>
                                    <m:r>
                                      <a:rPr lang="en-US" altLang="zh-CN" i="0"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1" i="0" smtClean="0">
                                            <a:latin typeface="Cambria Math" panose="02040503050406030204" pitchFamily="18" charset="0"/>
                                            <a:ea typeface="Cambria Math" panose="02040503050406030204" pitchFamily="18" charset="0"/>
                                          </a:rPr>
                                          <m:t>𝟏𝟎</m:t>
                                        </m:r>
                                      </m:e>
                                      <m:sup>
                                        <m:r>
                                          <a:rPr lang="en-US" altLang="zh-CN" b="1" i="0" smtClean="0">
                                            <a:latin typeface="Cambria Math" panose="02040503050406030204" pitchFamily="18" charset="0"/>
                                            <a:ea typeface="Cambria Math" panose="02040503050406030204" pitchFamily="18" charset="0"/>
                                          </a:rPr>
                                          <m:t>−</m:t>
                                        </m:r>
                                        <m:r>
                                          <a:rPr lang="en-US" altLang="zh-CN" b="1" i="0" smtClean="0">
                                            <a:latin typeface="Cambria Math" panose="02040503050406030204" pitchFamily="18" charset="0"/>
                                            <a:ea typeface="Cambria Math" panose="02040503050406030204" pitchFamily="18" charset="0"/>
                                          </a:rPr>
                                          <m:t>𝟏𝟓</m:t>
                                        </m:r>
                                      </m:sup>
                                    </m:sSup>
                                    <m:r>
                                      <a:rPr lang="en-US" altLang="zh-CN" b="1" i="0" smtClean="0">
                                        <a:latin typeface="Cambria Math" panose="02040503050406030204" pitchFamily="18" charset="0"/>
                                        <a:ea typeface="Cambria Math" panose="02040503050406030204" pitchFamily="18" charset="0"/>
                                      </a:rPr>
                                      <m:t>𝐆𝐞𝐕</m:t>
                                    </m:r>
                                  </m:e>
                                </m:d>
                              </m:oMath>
                            </m:oMathPara>
                          </a14:m>
                          <a:endParaRPr lang="zh-CN" altLang="en-US" i="0"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zh-CN" altLang="zh-CN" sz="1800" b="1" i="1" kern="1200" smtClean="0">
                                        <a:solidFill>
                                          <a:schemeClr val="lt1"/>
                                        </a:solidFill>
                                        <a:effectLst/>
                                        <a:latin typeface="Cambria Math" panose="02040503050406030204" pitchFamily="18" charset="0"/>
                                        <a:ea typeface="+mn-ea"/>
                                        <a:cs typeface="+mn-cs"/>
                                      </a:rPr>
                                    </m:ctrlPr>
                                  </m:dPr>
                                  <m:e>
                                    <m:sSub>
                                      <m:sSubPr>
                                        <m:ctrlPr>
                                          <a:rPr lang="zh-CN" altLang="zh-CN" sz="1800" b="1" i="1" kern="1200">
                                            <a:solidFill>
                                              <a:schemeClr val="lt1"/>
                                            </a:solidFill>
                                            <a:effectLst/>
                                            <a:latin typeface="Cambria Math" panose="02040503050406030204" pitchFamily="18" charset="0"/>
                                            <a:ea typeface="+mn-ea"/>
                                            <a:cs typeface="+mn-cs"/>
                                          </a:rPr>
                                        </m:ctrlPr>
                                      </m:sSubPr>
                                      <m:e>
                                        <m:r>
                                          <a:rPr lang="en-US" altLang="zh-CN" sz="1800" b="1" i="1" kern="1200">
                                            <a:solidFill>
                                              <a:schemeClr val="lt1"/>
                                            </a:solidFill>
                                            <a:effectLst/>
                                            <a:latin typeface="Cambria Math" panose="02040503050406030204" pitchFamily="18" charset="0"/>
                                            <a:ea typeface="+mn-ea"/>
                                            <a:cs typeface="+mn-cs"/>
                                          </a:rPr>
                                          <m:t>𝐴</m:t>
                                        </m:r>
                                      </m:e>
                                      <m:sub>
                                        <m:r>
                                          <a:rPr lang="en-US" altLang="zh-CN" sz="1800" b="1" i="1" kern="1200">
                                            <a:solidFill>
                                              <a:schemeClr val="lt1"/>
                                            </a:solidFill>
                                            <a:effectLst/>
                                            <a:latin typeface="Cambria Math" panose="02040503050406030204" pitchFamily="18" charset="0"/>
                                            <a:ea typeface="+mn-ea"/>
                                            <a:cs typeface="+mn-cs"/>
                                          </a:rPr>
                                          <m:t>𝐹𝐵</m:t>
                                        </m:r>
                                      </m:sub>
                                    </m:sSub>
                                  </m:e>
                                </m:d>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zh-CN" altLang="zh-CN" sz="1800" b="1" i="1" kern="1200" smtClean="0">
                                        <a:solidFill>
                                          <a:schemeClr val="lt1"/>
                                        </a:solidFill>
                                        <a:effectLst/>
                                        <a:latin typeface="Cambria Math" panose="02040503050406030204" pitchFamily="18" charset="0"/>
                                        <a:ea typeface="+mn-ea"/>
                                        <a:cs typeface="+mn-cs"/>
                                      </a:rPr>
                                    </m:ctrlPr>
                                  </m:dPr>
                                  <m:e>
                                    <m:sSub>
                                      <m:sSubPr>
                                        <m:ctrlPr>
                                          <a:rPr lang="zh-CN" altLang="zh-CN" sz="1800" b="1" i="1" kern="1200">
                                            <a:solidFill>
                                              <a:schemeClr val="lt1"/>
                                            </a:solidFill>
                                            <a:effectLst/>
                                            <a:latin typeface="Cambria Math" panose="02040503050406030204" pitchFamily="18" charset="0"/>
                                            <a:ea typeface="+mn-ea"/>
                                            <a:cs typeface="+mn-cs"/>
                                          </a:rPr>
                                        </m:ctrlPr>
                                      </m:sSubPr>
                                      <m:e>
                                        <m:r>
                                          <a:rPr lang="en-US" altLang="zh-CN" sz="1800" b="1" i="1" kern="1200">
                                            <a:solidFill>
                                              <a:schemeClr val="lt1"/>
                                            </a:solidFill>
                                            <a:effectLst/>
                                            <a:latin typeface="Cambria Math" panose="02040503050406030204" pitchFamily="18" charset="0"/>
                                            <a:ea typeface="+mn-ea"/>
                                            <a:cs typeface="+mn-cs"/>
                                          </a:rPr>
                                          <m:t>𝑃</m:t>
                                        </m:r>
                                      </m:e>
                                      <m:sub>
                                        <m:r>
                                          <a:rPr lang="en-US" altLang="zh-CN" sz="1800" b="1" i="1" kern="1200">
                                            <a:solidFill>
                                              <a:schemeClr val="lt1"/>
                                            </a:solidFill>
                                            <a:effectLst/>
                                            <a:latin typeface="Cambria Math" panose="02040503050406030204" pitchFamily="18" charset="0"/>
                                            <a:ea typeface="+mn-ea"/>
                                            <a:cs typeface="+mn-cs"/>
                                          </a:rPr>
                                          <m:t>𝐵</m:t>
                                        </m:r>
                                      </m:sub>
                                    </m:sSub>
                                  </m:e>
                                </m:d>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zh-CN" altLang="zh-CN" sz="1800" b="1" i="1" kern="1200" smtClean="0">
                                        <a:solidFill>
                                          <a:schemeClr val="lt1"/>
                                        </a:solidFill>
                                        <a:effectLst/>
                                        <a:latin typeface="Cambria Math" panose="02040503050406030204" pitchFamily="18" charset="0"/>
                                        <a:ea typeface="+mn-ea"/>
                                        <a:cs typeface="+mn-cs"/>
                                      </a:rPr>
                                    </m:ctrlPr>
                                  </m:dPr>
                                  <m:e>
                                    <m:sSub>
                                      <m:sSubPr>
                                        <m:ctrlPr>
                                          <a:rPr lang="zh-CN" altLang="zh-CN" sz="1800" b="1" i="1" kern="1200">
                                            <a:solidFill>
                                              <a:schemeClr val="lt1"/>
                                            </a:solidFill>
                                            <a:effectLst/>
                                            <a:latin typeface="Cambria Math" panose="02040503050406030204" pitchFamily="18" charset="0"/>
                                            <a:ea typeface="+mn-ea"/>
                                            <a:cs typeface="+mn-cs"/>
                                          </a:rPr>
                                        </m:ctrlPr>
                                      </m:sSubPr>
                                      <m:e>
                                        <m:r>
                                          <a:rPr lang="en-US" altLang="zh-CN" sz="1800" b="1" i="1" kern="1200">
                                            <a:solidFill>
                                              <a:schemeClr val="lt1"/>
                                            </a:solidFill>
                                            <a:effectLst/>
                                            <a:latin typeface="Cambria Math" panose="02040503050406030204" pitchFamily="18" charset="0"/>
                                            <a:ea typeface="+mn-ea"/>
                                            <a:cs typeface="+mn-cs"/>
                                          </a:rPr>
                                          <m:t>𝑃</m:t>
                                        </m:r>
                                      </m:e>
                                      <m:sub>
                                        <m:r>
                                          <a:rPr lang="en-US" altLang="zh-CN" sz="1800" b="1" i="1" kern="1200">
                                            <a:solidFill>
                                              <a:schemeClr val="lt1"/>
                                            </a:solidFill>
                                            <a:effectLst/>
                                            <a:latin typeface="Cambria Math" panose="02040503050406030204" pitchFamily="18" charset="0"/>
                                            <a:ea typeface="+mn-ea"/>
                                            <a:cs typeface="+mn-cs"/>
                                          </a:rPr>
                                          <m:t>𝓁</m:t>
                                        </m:r>
                                      </m:sub>
                                    </m:sSub>
                                  </m:e>
                                </m:d>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zh-CN" altLang="zh-CN" sz="1800" b="1" i="1" kern="1200" smtClean="0">
                                        <a:solidFill>
                                          <a:schemeClr val="lt1"/>
                                        </a:solidFill>
                                        <a:effectLst/>
                                        <a:latin typeface="Cambria Math" panose="02040503050406030204" pitchFamily="18" charset="0"/>
                                        <a:ea typeface="+mn-ea"/>
                                        <a:cs typeface="+mn-cs"/>
                                      </a:rPr>
                                    </m:ctrlPr>
                                  </m:dPr>
                                  <m:e>
                                    <m:sSub>
                                      <m:sSubPr>
                                        <m:ctrlPr>
                                          <a:rPr lang="zh-CN" altLang="zh-CN" sz="1800" b="1" i="1" kern="1200">
                                            <a:solidFill>
                                              <a:schemeClr val="lt1"/>
                                            </a:solidFill>
                                            <a:effectLst/>
                                            <a:latin typeface="Cambria Math" panose="02040503050406030204" pitchFamily="18" charset="0"/>
                                            <a:ea typeface="+mn-ea"/>
                                            <a:cs typeface="+mn-cs"/>
                                          </a:rPr>
                                        </m:ctrlPr>
                                      </m:sSubPr>
                                      <m:e>
                                        <m:r>
                                          <a:rPr lang="en-US" altLang="zh-CN" sz="1800" b="1" i="1" kern="1200">
                                            <a:solidFill>
                                              <a:schemeClr val="lt1"/>
                                            </a:solidFill>
                                            <a:effectLst/>
                                            <a:latin typeface="Cambria Math" panose="02040503050406030204" pitchFamily="18" charset="0"/>
                                            <a:ea typeface="+mn-ea"/>
                                            <a:cs typeface="+mn-cs"/>
                                          </a:rPr>
                                          <m:t>𝐶</m:t>
                                        </m:r>
                                      </m:e>
                                      <m:sub>
                                        <m:r>
                                          <a:rPr lang="en-US" altLang="zh-CN" sz="1800" b="1" i="1" kern="1200">
                                            <a:solidFill>
                                              <a:schemeClr val="lt1"/>
                                            </a:solidFill>
                                            <a:effectLst/>
                                            <a:latin typeface="Cambria Math" panose="02040503050406030204" pitchFamily="18" charset="0"/>
                                            <a:ea typeface="+mn-ea"/>
                                            <a:cs typeface="+mn-cs"/>
                                          </a:rPr>
                                          <m:t>𝐹</m:t>
                                        </m:r>
                                      </m:sub>
                                    </m:sSub>
                                  </m:e>
                                </m:d>
                              </m:oMath>
                            </m:oMathPara>
                          </a14:m>
                          <a:endParaRPr lang="zh-CN" altLang="en-US" dirty="0"/>
                        </a:p>
                      </a:txBody>
                      <a:tcPr/>
                    </a:tc>
                    <a:extLst>
                      <a:ext uri="{0D108BD9-81ED-4DB2-BD59-A6C34878D82A}">
                        <a16:rowId xmlns:a16="http://schemas.microsoft.com/office/drawing/2014/main" val="699737067"/>
                      </a:ext>
                    </a:extLst>
                  </a:tr>
                  <a:tr h="982494">
                    <a:tc>
                      <a:txBody>
                        <a:bodyPr/>
                        <a:lstStyle/>
                        <a:p>
                          <a:pPr algn="ctr">
                            <a:lnSpc>
                              <a:spcPct val="120000"/>
                            </a:lnSpc>
                          </a:pPr>
                          <a:endParaRPr lang="en-US" altLang="zh-CN" dirty="0"/>
                        </a:p>
                        <a:p>
                          <a:pPr algn="ctr">
                            <a:lnSpc>
                              <a:spcPct val="120000"/>
                            </a:lnSpc>
                          </a:pPr>
                          <a:r>
                            <a:rPr lang="zh-CN" altLang="en-US" dirty="0"/>
                            <a:t>本工作</a:t>
                          </a:r>
                        </a:p>
                      </a:txBody>
                      <a:tcPr>
                        <a:solidFill>
                          <a:schemeClr val="accent2">
                            <a:lumMod val="40000"/>
                            <a:lumOff val="60000"/>
                          </a:schemeClr>
                        </a:solidFill>
                      </a:tcPr>
                    </a:tc>
                    <a:tc>
                      <a:txBody>
                        <a:bodyPr/>
                        <a:lstStyle/>
                        <a:p>
                          <a:pPr algn="ctr">
                            <a:lnSpc>
                              <a:spcPct val="10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𝑒</m:t>
                                </m:r>
                              </m:oMath>
                            </m:oMathPara>
                          </a14:m>
                          <a:endParaRPr lang="en-US" altLang="zh-CN" b="0" dirty="0"/>
                        </a:p>
                        <a:p>
                          <a:pPr algn="ctr">
                            <a:lnSpc>
                              <a:spcPct val="100000"/>
                            </a:lnSpc>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𝜇</m:t>
                                </m:r>
                              </m:oMath>
                            </m:oMathPara>
                          </a14:m>
                          <a:endParaRPr lang="en-US" altLang="zh-CN" dirty="0"/>
                        </a:p>
                        <a:p>
                          <a:pPr algn="ctr">
                            <a:lnSpc>
                              <a:spcPct val="100000"/>
                            </a:lnSpc>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𝜏</m:t>
                                </m:r>
                              </m:oMath>
                            </m:oMathPara>
                          </a14:m>
                          <a:endParaRPr lang="zh-CN" altLang="en-US"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26</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26</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7.7</m:t>
                                </m:r>
                              </m:oMath>
                            </m:oMathPara>
                          </a14:m>
                          <a:endParaRPr lang="zh-CN" altLang="en-US"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zh-CN" altLang="zh-CN" sz="1800" i="1" kern="1200" smtClean="0">
                                        <a:solidFill>
                                          <a:schemeClr val="dk1"/>
                                        </a:solidFill>
                                        <a:effectLst/>
                                        <a:latin typeface="Cambria Math" panose="02040503050406030204" pitchFamily="18" charset="0"/>
                                        <a:ea typeface="+mn-ea"/>
                                        <a:cs typeface="+mn-cs"/>
                                      </a:rPr>
                                    </m:ctrlPr>
                                  </m:sSubSupPr>
                                  <m:e>
                                    <m:r>
                                      <a:rPr lang="en-US" altLang="zh-CN" sz="1800" i="1" kern="1200">
                                        <a:solidFill>
                                          <a:schemeClr val="dk1"/>
                                        </a:solidFill>
                                        <a:effectLst/>
                                        <a:latin typeface="Cambria Math" panose="02040503050406030204" pitchFamily="18" charset="0"/>
                                        <a:ea typeface="+mn-ea"/>
                                        <a:cs typeface="+mn-cs"/>
                                      </a:rPr>
                                      <m:t>0.193</m:t>
                                    </m:r>
                                  </m:e>
                                  <m:sub>
                                    <m:r>
                                      <a:rPr lang="en-US" altLang="zh-CN" sz="1800" i="1" kern="1200">
                                        <a:solidFill>
                                          <a:schemeClr val="dk1"/>
                                        </a:solidFill>
                                        <a:effectLst/>
                                        <a:latin typeface="Cambria Math" panose="02040503050406030204" pitchFamily="18" charset="0"/>
                                        <a:ea typeface="+mn-ea"/>
                                        <a:cs typeface="+mn-cs"/>
                                      </a:rPr>
                                      <m:t>−0.001</m:t>
                                    </m:r>
                                  </m:sub>
                                  <m:sup>
                                    <m:r>
                                      <a:rPr lang="en-US" altLang="zh-CN" sz="1800" i="1" kern="1200">
                                        <a:solidFill>
                                          <a:schemeClr val="dk1"/>
                                        </a:solidFill>
                                        <a:effectLst/>
                                        <a:latin typeface="Cambria Math" panose="02040503050406030204" pitchFamily="18" charset="0"/>
                                        <a:ea typeface="+mn-ea"/>
                                        <a:cs typeface="+mn-cs"/>
                                      </a:rPr>
                                      <m:t>+0.006</m:t>
                                    </m:r>
                                  </m:sup>
                                </m:sSubSup>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Sup>
                                  <m:sSubSupPr>
                                    <m:ctrlPr>
                                      <a:rPr lang="zh-CN" altLang="zh-CN" sz="1800" i="1" kern="1200">
                                        <a:solidFill>
                                          <a:schemeClr val="dk1"/>
                                        </a:solidFill>
                                        <a:effectLst/>
                                        <a:latin typeface="Cambria Math" panose="02040503050406030204" pitchFamily="18" charset="0"/>
                                        <a:ea typeface="+mn-ea"/>
                                        <a:cs typeface="+mn-cs"/>
                                      </a:rPr>
                                    </m:ctrlPr>
                                  </m:sSubSupPr>
                                  <m:e>
                                    <m:r>
                                      <a:rPr lang="en-US" altLang="zh-CN" sz="1800" i="1" kern="1200">
                                        <a:solidFill>
                                          <a:schemeClr val="dk1"/>
                                        </a:solidFill>
                                        <a:effectLst/>
                                        <a:latin typeface="Cambria Math" panose="02040503050406030204" pitchFamily="18" charset="0"/>
                                        <a:ea typeface="+mn-ea"/>
                                        <a:cs typeface="+mn-cs"/>
                                      </a:rPr>
                                      <m:t>0.182</m:t>
                                    </m:r>
                                  </m:e>
                                  <m:sub>
                                    <m:r>
                                      <a:rPr lang="en-US" altLang="zh-CN" sz="1800" i="1" kern="1200">
                                        <a:solidFill>
                                          <a:schemeClr val="dk1"/>
                                        </a:solidFill>
                                        <a:effectLst/>
                                        <a:latin typeface="Cambria Math" panose="02040503050406030204" pitchFamily="18" charset="0"/>
                                        <a:ea typeface="+mn-ea"/>
                                        <a:cs typeface="+mn-cs"/>
                                      </a:rPr>
                                      <m:t>−0.003</m:t>
                                    </m:r>
                                  </m:sub>
                                  <m:sup>
                                    <m:r>
                                      <a:rPr lang="en-US" altLang="zh-CN" sz="1800" i="1" kern="1200">
                                        <a:solidFill>
                                          <a:schemeClr val="dk1"/>
                                        </a:solidFill>
                                        <a:effectLst/>
                                        <a:latin typeface="Cambria Math" panose="02040503050406030204" pitchFamily="18" charset="0"/>
                                        <a:ea typeface="+mn-ea"/>
                                        <a:cs typeface="+mn-cs"/>
                                      </a:rPr>
                                      <m:t>+0.009</m:t>
                                    </m:r>
                                  </m:sup>
                                </m:sSubSup>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Sup>
                                  <m:sSubSupPr>
                                    <m:ctrlPr>
                                      <a:rPr lang="zh-CN" altLang="zh-CN" sz="1800" i="1" kern="1200">
                                        <a:solidFill>
                                          <a:schemeClr val="dk1"/>
                                        </a:solidFill>
                                        <a:effectLst/>
                                        <a:latin typeface="Cambria Math" panose="02040503050406030204" pitchFamily="18" charset="0"/>
                                        <a:ea typeface="+mn-ea"/>
                                        <a:cs typeface="+mn-cs"/>
                                      </a:rPr>
                                    </m:ctrlPr>
                                  </m:sSubSupPr>
                                  <m:e>
                                    <m:r>
                                      <a:rPr lang="en-US" altLang="zh-CN" sz="1800" i="1" kern="1200">
                                        <a:solidFill>
                                          <a:schemeClr val="dk1"/>
                                        </a:solidFill>
                                        <a:effectLst/>
                                        <a:latin typeface="Cambria Math" panose="02040503050406030204" pitchFamily="18" charset="0"/>
                                        <a:ea typeface="+mn-ea"/>
                                        <a:cs typeface="+mn-cs"/>
                                      </a:rPr>
                                      <m:t>−0.076</m:t>
                                    </m:r>
                                  </m:e>
                                  <m:sub>
                                    <m:r>
                                      <a:rPr lang="en-US" altLang="zh-CN" sz="1800" i="1" kern="1200">
                                        <a:solidFill>
                                          <a:schemeClr val="dk1"/>
                                        </a:solidFill>
                                        <a:effectLst/>
                                        <a:latin typeface="Cambria Math" panose="02040503050406030204" pitchFamily="18" charset="0"/>
                                        <a:ea typeface="+mn-ea"/>
                                        <a:cs typeface="+mn-cs"/>
                                      </a:rPr>
                                      <m:t>−0.001</m:t>
                                    </m:r>
                                  </m:sub>
                                  <m:sup>
                                    <m:r>
                                      <a:rPr lang="en-US" altLang="zh-CN" sz="1800" i="1" kern="1200">
                                        <a:solidFill>
                                          <a:schemeClr val="dk1"/>
                                        </a:solidFill>
                                        <a:effectLst/>
                                        <a:latin typeface="Cambria Math" panose="02040503050406030204" pitchFamily="18" charset="0"/>
                                        <a:ea typeface="+mn-ea"/>
                                        <a:cs typeface="+mn-cs"/>
                                      </a:rPr>
                                      <m:t>+0.002</m:t>
                                    </m:r>
                                  </m:sup>
                                </m:sSubSup>
                              </m:oMath>
                            </m:oMathPara>
                          </a14:m>
                          <a:endParaRPr lang="zh-CN" altLang="en-US"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zh-CN" altLang="zh-CN" sz="1800" i="1" kern="1200" smtClean="0">
                                        <a:solidFill>
                                          <a:schemeClr val="dk1"/>
                                        </a:solidFill>
                                        <a:effectLst/>
                                        <a:latin typeface="Cambria Math" panose="02040503050406030204" pitchFamily="18" charset="0"/>
                                        <a:ea typeface="+mn-ea"/>
                                        <a:cs typeface="+mn-cs"/>
                                      </a:rPr>
                                    </m:ctrlPr>
                                  </m:sSubSupPr>
                                  <m:e>
                                    <m:r>
                                      <a:rPr lang="en-US" altLang="zh-CN" sz="1800" i="1" kern="1200">
                                        <a:solidFill>
                                          <a:schemeClr val="dk1"/>
                                        </a:solidFill>
                                        <a:effectLst/>
                                        <a:latin typeface="Cambria Math" panose="02040503050406030204" pitchFamily="18" charset="0"/>
                                        <a:ea typeface="+mn-ea"/>
                                        <a:cs typeface="+mn-cs"/>
                                      </a:rPr>
                                      <m:t>−0.928</m:t>
                                    </m:r>
                                  </m:e>
                                  <m:sub>
                                    <m:r>
                                      <a:rPr lang="en-US" altLang="zh-CN" sz="1800" i="1" kern="1200">
                                        <a:solidFill>
                                          <a:schemeClr val="dk1"/>
                                        </a:solidFill>
                                        <a:effectLst/>
                                        <a:latin typeface="Cambria Math" panose="02040503050406030204" pitchFamily="18" charset="0"/>
                                        <a:ea typeface="+mn-ea"/>
                                        <a:cs typeface="+mn-cs"/>
                                      </a:rPr>
                                      <m:t>−0.014</m:t>
                                    </m:r>
                                  </m:sub>
                                  <m:sup>
                                    <m:r>
                                      <a:rPr lang="en-US" altLang="zh-CN" sz="1800" i="1" kern="1200">
                                        <a:solidFill>
                                          <a:schemeClr val="dk1"/>
                                        </a:solidFill>
                                        <a:effectLst/>
                                        <a:latin typeface="Cambria Math" panose="02040503050406030204" pitchFamily="18" charset="0"/>
                                        <a:ea typeface="+mn-ea"/>
                                        <a:cs typeface="+mn-cs"/>
                                      </a:rPr>
                                      <m:t>+0.001</m:t>
                                    </m:r>
                                  </m:sup>
                                </m:sSubSup>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Sup>
                                  <m:sSubSupPr>
                                    <m:ctrlPr>
                                      <a:rPr lang="zh-CN" altLang="zh-CN" sz="1800" i="1" kern="1200">
                                        <a:solidFill>
                                          <a:schemeClr val="dk1"/>
                                        </a:solidFill>
                                        <a:effectLst/>
                                        <a:latin typeface="Cambria Math" panose="02040503050406030204" pitchFamily="18" charset="0"/>
                                        <a:ea typeface="+mn-ea"/>
                                        <a:cs typeface="+mn-cs"/>
                                      </a:rPr>
                                    </m:ctrlPr>
                                  </m:sSubSupPr>
                                  <m:e>
                                    <m:r>
                                      <a:rPr lang="en-US" altLang="zh-CN" sz="1800" i="1" kern="1200">
                                        <a:solidFill>
                                          <a:schemeClr val="dk1"/>
                                        </a:solidFill>
                                        <a:effectLst/>
                                        <a:latin typeface="Cambria Math" panose="02040503050406030204" pitchFamily="18" charset="0"/>
                                        <a:ea typeface="+mn-ea"/>
                                        <a:cs typeface="+mn-cs"/>
                                      </a:rPr>
                                      <m:t>−0.930</m:t>
                                    </m:r>
                                  </m:e>
                                  <m:sub>
                                    <m:r>
                                      <a:rPr lang="en-US" altLang="zh-CN" sz="1800" i="1" kern="1200">
                                        <a:solidFill>
                                          <a:schemeClr val="dk1"/>
                                        </a:solidFill>
                                        <a:effectLst/>
                                        <a:latin typeface="Cambria Math" panose="02040503050406030204" pitchFamily="18" charset="0"/>
                                        <a:ea typeface="+mn-ea"/>
                                        <a:cs typeface="+mn-cs"/>
                                      </a:rPr>
                                      <m:t>−0.011</m:t>
                                    </m:r>
                                  </m:sub>
                                  <m:sup>
                                    <m:r>
                                      <a:rPr lang="en-US" altLang="zh-CN" sz="1800" i="1" kern="1200">
                                        <a:solidFill>
                                          <a:schemeClr val="dk1"/>
                                        </a:solidFill>
                                        <a:effectLst/>
                                        <a:latin typeface="Cambria Math" panose="02040503050406030204" pitchFamily="18" charset="0"/>
                                        <a:ea typeface="+mn-ea"/>
                                        <a:cs typeface="+mn-cs"/>
                                      </a:rPr>
                                      <m:t>+0.001</m:t>
                                    </m:r>
                                  </m:sup>
                                </m:sSubSup>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Sup>
                                  <m:sSubSupPr>
                                    <m:ctrlPr>
                                      <a:rPr lang="zh-CN" altLang="zh-CN" sz="1800" i="1" kern="1200">
                                        <a:solidFill>
                                          <a:schemeClr val="dk1"/>
                                        </a:solidFill>
                                        <a:effectLst/>
                                        <a:latin typeface="Cambria Math" panose="02040503050406030204" pitchFamily="18" charset="0"/>
                                        <a:ea typeface="+mn-ea"/>
                                        <a:cs typeface="+mn-cs"/>
                                      </a:rPr>
                                    </m:ctrlPr>
                                  </m:sSubSupPr>
                                  <m:e>
                                    <m:r>
                                      <a:rPr lang="en-US" altLang="zh-CN" sz="1800" i="1" kern="1200">
                                        <a:solidFill>
                                          <a:schemeClr val="dk1"/>
                                        </a:solidFill>
                                        <a:effectLst/>
                                        <a:latin typeface="Cambria Math" panose="02040503050406030204" pitchFamily="18" charset="0"/>
                                        <a:ea typeface="+mn-ea"/>
                                        <a:cs typeface="+mn-cs"/>
                                      </a:rPr>
                                      <m:t>−0.630</m:t>
                                    </m:r>
                                  </m:e>
                                  <m:sub>
                                    <m:r>
                                      <a:rPr lang="en-US" altLang="zh-CN" sz="1800" i="1" kern="1200">
                                        <a:solidFill>
                                          <a:schemeClr val="dk1"/>
                                        </a:solidFill>
                                        <a:effectLst/>
                                        <a:latin typeface="Cambria Math" panose="02040503050406030204" pitchFamily="18" charset="0"/>
                                        <a:ea typeface="+mn-ea"/>
                                        <a:cs typeface="+mn-cs"/>
                                      </a:rPr>
                                      <m:t>−0.002</m:t>
                                    </m:r>
                                  </m:sub>
                                  <m:sup>
                                    <m:r>
                                      <a:rPr lang="en-US" altLang="zh-CN" sz="1800" i="1" kern="1200">
                                        <a:solidFill>
                                          <a:schemeClr val="dk1"/>
                                        </a:solidFill>
                                        <a:effectLst/>
                                        <a:latin typeface="Cambria Math" panose="02040503050406030204" pitchFamily="18" charset="0"/>
                                        <a:ea typeface="+mn-ea"/>
                                        <a:cs typeface="+mn-cs"/>
                                      </a:rPr>
                                      <m:t>+0.012</m:t>
                                    </m:r>
                                  </m:sup>
                                </m:sSubSup>
                              </m:oMath>
                            </m:oMathPara>
                          </a14:m>
                          <a:endParaRPr lang="zh-CN" altLang="en-US"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−1.0</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m:t>
                                </m:r>
                                <m:r>
                                  <a:rPr lang="en-US" altLang="zh-CN" sz="1800" b="0" i="1" kern="1200" smtClean="0">
                                    <a:solidFill>
                                      <a:schemeClr val="dk1"/>
                                    </a:solidFill>
                                    <a:effectLst/>
                                    <a:latin typeface="Cambria Math" panose="02040503050406030204" pitchFamily="18" charset="0"/>
                                    <a:ea typeface="+mn-ea"/>
                                    <a:cs typeface="+mn-cs"/>
                                  </a:rPr>
                                  <m:t>0.98</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Sup>
                                  <m:sSubSupPr>
                                    <m:ctrlPr>
                                      <a:rPr lang="zh-CN" altLang="zh-CN" sz="1800" i="1" kern="1200">
                                        <a:solidFill>
                                          <a:schemeClr val="dk1"/>
                                        </a:solidFill>
                                        <a:effectLst/>
                                        <a:latin typeface="Cambria Math" panose="02040503050406030204" pitchFamily="18" charset="0"/>
                                        <a:ea typeface="+mn-ea"/>
                                        <a:cs typeface="+mn-cs"/>
                                      </a:rPr>
                                    </m:ctrlPr>
                                  </m:sSubSupPr>
                                  <m:e>
                                    <m:r>
                                      <a:rPr lang="en-US" altLang="zh-CN" sz="1800" i="1" kern="1200">
                                        <a:solidFill>
                                          <a:schemeClr val="dk1"/>
                                        </a:solidFill>
                                        <a:effectLst/>
                                        <a:latin typeface="Cambria Math" panose="02040503050406030204" pitchFamily="18" charset="0"/>
                                        <a:ea typeface="+mn-ea"/>
                                        <a:cs typeface="+mn-cs"/>
                                      </a:rPr>
                                      <m:t>−0.173</m:t>
                                    </m:r>
                                  </m:e>
                                  <m:sub>
                                    <m:r>
                                      <a:rPr lang="en-US" altLang="zh-CN" sz="1800" i="1" kern="1200">
                                        <a:solidFill>
                                          <a:schemeClr val="dk1"/>
                                        </a:solidFill>
                                        <a:effectLst/>
                                        <a:latin typeface="Cambria Math" panose="02040503050406030204" pitchFamily="18" charset="0"/>
                                        <a:ea typeface="+mn-ea"/>
                                        <a:cs typeface="+mn-cs"/>
                                      </a:rPr>
                                      <m:t>−0.001</m:t>
                                    </m:r>
                                  </m:sub>
                                  <m:sup>
                                    <m:r>
                                      <a:rPr lang="en-US" altLang="zh-CN" sz="1800" i="1" kern="1200">
                                        <a:solidFill>
                                          <a:schemeClr val="dk1"/>
                                        </a:solidFill>
                                        <a:effectLst/>
                                        <a:latin typeface="Cambria Math" panose="02040503050406030204" pitchFamily="18" charset="0"/>
                                        <a:ea typeface="+mn-ea"/>
                                        <a:cs typeface="+mn-cs"/>
                                      </a:rPr>
                                      <m:t>+0.007</m:t>
                                    </m:r>
                                  </m:sup>
                                </m:sSubSup>
                              </m:oMath>
                            </m:oMathPara>
                          </a14:m>
                          <a:endParaRPr lang="zh-CN" altLang="en-US"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zh-CN" altLang="zh-CN" sz="1800" i="1" kern="1200" smtClean="0">
                                        <a:solidFill>
                                          <a:schemeClr val="dk1"/>
                                        </a:solidFill>
                                        <a:effectLst/>
                                        <a:latin typeface="Cambria Math" panose="02040503050406030204" pitchFamily="18" charset="0"/>
                                        <a:ea typeface="+mn-ea"/>
                                        <a:cs typeface="+mn-cs"/>
                                      </a:rPr>
                                    </m:ctrlPr>
                                  </m:sSubSupPr>
                                  <m:e>
                                    <m:r>
                                      <a:rPr lang="en-US" altLang="zh-CN" sz="1800" i="1" kern="1200">
                                        <a:solidFill>
                                          <a:schemeClr val="dk1"/>
                                        </a:solidFill>
                                        <a:effectLst/>
                                        <a:latin typeface="Cambria Math" panose="02040503050406030204" pitchFamily="18" charset="0"/>
                                        <a:ea typeface="+mn-ea"/>
                                        <a:cs typeface="+mn-cs"/>
                                      </a:rPr>
                                      <m:t>−0.751</m:t>
                                    </m:r>
                                  </m:e>
                                  <m:sub>
                                    <m:r>
                                      <a:rPr lang="en-US" altLang="zh-CN" sz="1800" i="1" kern="1200">
                                        <a:solidFill>
                                          <a:schemeClr val="dk1"/>
                                        </a:solidFill>
                                        <a:effectLst/>
                                        <a:latin typeface="Cambria Math" panose="02040503050406030204" pitchFamily="18" charset="0"/>
                                        <a:ea typeface="+mn-ea"/>
                                        <a:cs typeface="+mn-cs"/>
                                      </a:rPr>
                                      <m:t>−0.007</m:t>
                                    </m:r>
                                  </m:sub>
                                  <m:sup>
                                    <m:r>
                                      <a:rPr lang="en-US" altLang="zh-CN" sz="1800" i="1" kern="1200">
                                        <a:solidFill>
                                          <a:schemeClr val="dk1"/>
                                        </a:solidFill>
                                        <a:effectLst/>
                                        <a:latin typeface="Cambria Math" panose="02040503050406030204" pitchFamily="18" charset="0"/>
                                        <a:ea typeface="+mn-ea"/>
                                        <a:cs typeface="+mn-cs"/>
                                      </a:rPr>
                                      <m:t>+0.002</m:t>
                                    </m:r>
                                  </m:sup>
                                </m:sSubSup>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Sup>
                                  <m:sSubSupPr>
                                    <m:ctrlPr>
                                      <a:rPr lang="zh-CN" altLang="zh-CN" sz="1800" i="1" kern="1200">
                                        <a:solidFill>
                                          <a:schemeClr val="dk1"/>
                                        </a:solidFill>
                                        <a:effectLst/>
                                        <a:latin typeface="Cambria Math" panose="02040503050406030204" pitchFamily="18" charset="0"/>
                                        <a:ea typeface="+mn-ea"/>
                                        <a:cs typeface="+mn-cs"/>
                                      </a:rPr>
                                    </m:ctrlPr>
                                  </m:sSubSupPr>
                                  <m:e>
                                    <m:r>
                                      <a:rPr lang="en-US" altLang="zh-CN" sz="1800" i="1" kern="1200">
                                        <a:solidFill>
                                          <a:schemeClr val="dk1"/>
                                        </a:solidFill>
                                        <a:effectLst/>
                                        <a:latin typeface="Cambria Math" panose="02040503050406030204" pitchFamily="18" charset="0"/>
                                        <a:ea typeface="+mn-ea"/>
                                        <a:cs typeface="+mn-cs"/>
                                      </a:rPr>
                                      <m:t>−0.727</m:t>
                                    </m:r>
                                  </m:e>
                                  <m:sub>
                                    <m:r>
                                      <a:rPr lang="en-US" altLang="zh-CN" sz="1800" i="1" kern="1200">
                                        <a:solidFill>
                                          <a:schemeClr val="dk1"/>
                                        </a:solidFill>
                                        <a:effectLst/>
                                        <a:latin typeface="Cambria Math" panose="02040503050406030204" pitchFamily="18" charset="0"/>
                                        <a:ea typeface="+mn-ea"/>
                                        <a:cs typeface="+mn-cs"/>
                                      </a:rPr>
                                      <m:t>−0.007</m:t>
                                    </m:r>
                                  </m:sub>
                                  <m:sup>
                                    <m:r>
                                      <a:rPr lang="en-US" altLang="zh-CN" sz="1800" i="1" kern="1200">
                                        <a:solidFill>
                                          <a:schemeClr val="dk1"/>
                                        </a:solidFill>
                                        <a:effectLst/>
                                        <a:latin typeface="Cambria Math" panose="02040503050406030204" pitchFamily="18" charset="0"/>
                                        <a:ea typeface="+mn-ea"/>
                                        <a:cs typeface="+mn-cs"/>
                                      </a:rPr>
                                      <m:t>+0.002</m:t>
                                    </m:r>
                                  </m:sup>
                                </m:sSubSup>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Sup>
                                  <m:sSubSupPr>
                                    <m:ctrlPr>
                                      <a:rPr lang="zh-CN" altLang="zh-CN" sz="1800" i="1" kern="1200">
                                        <a:solidFill>
                                          <a:schemeClr val="dk1"/>
                                        </a:solidFill>
                                        <a:effectLst/>
                                        <a:latin typeface="Cambria Math" panose="02040503050406030204" pitchFamily="18" charset="0"/>
                                        <a:ea typeface="+mn-ea"/>
                                        <a:cs typeface="+mn-cs"/>
                                      </a:rPr>
                                    </m:ctrlPr>
                                  </m:sSubSupPr>
                                  <m:e>
                                    <m:r>
                                      <a:rPr lang="en-US" altLang="zh-CN" sz="1800" i="1" kern="1200">
                                        <a:solidFill>
                                          <a:schemeClr val="dk1"/>
                                        </a:solidFill>
                                        <a:effectLst/>
                                        <a:latin typeface="Cambria Math" panose="02040503050406030204" pitchFamily="18" charset="0"/>
                                        <a:ea typeface="+mn-ea"/>
                                        <a:cs typeface="+mn-cs"/>
                                      </a:rPr>
                                      <m:t>−0.088</m:t>
                                    </m:r>
                                  </m:e>
                                  <m:sub>
                                    <m:r>
                                      <a:rPr lang="en-US" altLang="zh-CN" sz="1800" i="1" kern="1200">
                                        <a:solidFill>
                                          <a:schemeClr val="dk1"/>
                                        </a:solidFill>
                                        <a:effectLst/>
                                        <a:latin typeface="Cambria Math" panose="02040503050406030204" pitchFamily="18" charset="0"/>
                                        <a:ea typeface="+mn-ea"/>
                                        <a:cs typeface="+mn-cs"/>
                                      </a:rPr>
                                      <m:t>−0.001</m:t>
                                    </m:r>
                                  </m:sub>
                                  <m:sup>
                                    <m:r>
                                      <a:rPr lang="en-US" altLang="zh-CN" sz="1800" i="1" kern="1200">
                                        <a:solidFill>
                                          <a:schemeClr val="dk1"/>
                                        </a:solidFill>
                                        <a:effectLst/>
                                        <a:latin typeface="Cambria Math" panose="02040503050406030204" pitchFamily="18" charset="0"/>
                                        <a:ea typeface="+mn-ea"/>
                                        <a:cs typeface="+mn-cs"/>
                                      </a:rPr>
                                      <m:t>+0.001</m:t>
                                    </m:r>
                                  </m:sup>
                                </m:sSubSup>
                              </m:oMath>
                            </m:oMathPara>
                          </a14:m>
                          <a:endParaRPr lang="zh-CN" altLang="en-US" dirty="0"/>
                        </a:p>
                      </a:txBody>
                      <a:tcPr>
                        <a:solidFill>
                          <a:schemeClr val="accent2">
                            <a:lumMod val="40000"/>
                            <a:lumOff val="60000"/>
                          </a:schemeClr>
                        </a:solidFill>
                      </a:tcPr>
                    </a:tc>
                    <a:extLst>
                      <a:ext uri="{0D108BD9-81ED-4DB2-BD59-A6C34878D82A}">
                        <a16:rowId xmlns:a16="http://schemas.microsoft.com/office/drawing/2014/main" val="1050972713"/>
                      </a:ext>
                    </a:extLst>
                  </a:tr>
                  <a:tr h="629036">
                    <a:tc>
                      <a:txBody>
                        <a:bodyPr/>
                        <a:lstStyle/>
                        <a:p>
                          <a:pPr algn="ctr">
                            <a:lnSpc>
                              <a:spcPct val="100000"/>
                            </a:lnSpc>
                          </a:pPr>
                          <a:endParaRPr lang="en-US" altLang="zh-CN" dirty="0"/>
                        </a:p>
                        <a:p>
                          <a:pPr algn="ctr">
                            <a:lnSpc>
                              <a:spcPct val="100000"/>
                            </a:lnSpc>
                          </a:pPr>
                          <a:r>
                            <a:rPr lang="en-US" altLang="zh-CN" dirty="0"/>
                            <a:t>RQM[1]</a:t>
                          </a:r>
                          <a:endParaRPr lang="zh-CN" altLang="en-US" dirty="0"/>
                        </a:p>
                      </a:txBody>
                      <a:tcPr/>
                    </a:tc>
                    <a:tc>
                      <a:txBody>
                        <a:bodyPr/>
                        <a:lstStyle/>
                        <a:p>
                          <a:pPr algn="ctr">
                            <a:lnSpc>
                              <a:spcPct val="10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𝑒</m:t>
                                </m:r>
                              </m:oMath>
                            </m:oMathPara>
                          </a14:m>
                          <a:endParaRPr lang="en-US" altLang="zh-CN" b="0" dirty="0"/>
                        </a:p>
                        <a:p>
                          <a:pPr algn="ctr">
                            <a:lnSpc>
                              <a:spcPct val="100000"/>
                            </a:lnSpc>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𝜇</m:t>
                                </m:r>
                              </m:oMath>
                            </m:oMathPara>
                          </a14:m>
                          <a:endParaRPr lang="en-US" altLang="zh-CN" dirty="0"/>
                        </a:p>
                        <a:p>
                          <a:pPr algn="ctr">
                            <a:lnSpc>
                              <a:spcPct val="100000"/>
                            </a:lnSpc>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𝜏</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29.4</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29</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9.1</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0.195</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0.189</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−0.021</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m:t>
                                </m:r>
                                <m:r>
                                  <a:rPr lang="en-US" altLang="zh-CN" sz="1800" i="1" kern="1200">
                                    <a:solidFill>
                                      <a:schemeClr val="dk1"/>
                                    </a:solidFill>
                                    <a:effectLst/>
                                    <a:latin typeface="Cambria Math" panose="02040503050406030204" pitchFamily="18" charset="0"/>
                                    <a:ea typeface="+mn-ea"/>
                                    <a:cs typeface="+mn-cs"/>
                                  </a:rPr>
                                  <m:t>0.80</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−0.80</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−0.71</m:t>
                                </m:r>
                              </m:oMath>
                            </m:oMathPara>
                          </a14:m>
                          <a:endParaRPr lang="zh-CN" altLang="en-US" dirty="0"/>
                        </a:p>
                      </a:txBody>
                      <a:tcPr/>
                    </a:tc>
                    <a:tc>
                      <a:txBody>
                        <a:bodyPr/>
                        <a:lstStyle/>
                        <a:p>
                          <a:pPr algn="ctr">
                            <a:lnSpc>
                              <a:spcPct val="150000"/>
                            </a:lnSpc>
                            <a:buNone/>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buNone/>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m:t>
                                </m:r>
                                <m:r>
                                  <a:rPr lang="en-US" altLang="zh-CN" sz="1800" i="1" kern="1200">
                                    <a:solidFill>
                                      <a:schemeClr val="dk1"/>
                                    </a:solidFill>
                                    <a:effectLst/>
                                    <a:latin typeface="Cambria Math" panose="02040503050406030204" pitchFamily="18" charset="0"/>
                                    <a:ea typeface="+mn-ea"/>
                                    <a:cs typeface="+mn-cs"/>
                                  </a:rPr>
                                  <m:t>0.57</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−0.55</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−0.09</m:t>
                                </m:r>
                              </m:oMath>
                            </m:oMathPara>
                          </a14:m>
                          <a:endParaRPr lang="zh-CN" altLang="en-US" dirty="0"/>
                        </a:p>
                      </a:txBody>
                      <a:tcPr/>
                    </a:tc>
                    <a:extLst>
                      <a:ext uri="{0D108BD9-81ED-4DB2-BD59-A6C34878D82A}">
                        <a16:rowId xmlns:a16="http://schemas.microsoft.com/office/drawing/2014/main" val="2544934936"/>
                      </a:ext>
                    </a:extLst>
                  </a:tr>
                  <a:tr h="505348">
                    <a:tc>
                      <a:txBody>
                        <a:bodyPr/>
                        <a:lstStyle/>
                        <a:p>
                          <a:pPr algn="ctr">
                            <a:lnSpc>
                              <a:spcPct val="100000"/>
                            </a:lnSpc>
                          </a:pPr>
                          <a:endParaRPr lang="en-US" altLang="zh-CN" dirty="0"/>
                        </a:p>
                        <a:p>
                          <a:pPr algn="ctr">
                            <a:lnSpc>
                              <a:spcPct val="100000"/>
                            </a:lnSpc>
                          </a:pPr>
                          <a:r>
                            <a:rPr lang="en-US" altLang="zh-CN" dirty="0"/>
                            <a:t>CCQM[2]</a:t>
                          </a:r>
                          <a:endParaRPr lang="zh-CN" altLang="en-US" dirty="0"/>
                        </a:p>
                      </a:txBody>
                      <a:tcPr/>
                    </a:tc>
                    <a:tc>
                      <a:txBody>
                        <a:bodyPr/>
                        <a:lstStyle/>
                        <a:p>
                          <a:pPr algn="ctr">
                            <a:lnSpc>
                              <a:spcPct val="10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𝑒</m:t>
                                </m:r>
                              </m:oMath>
                            </m:oMathPara>
                          </a14:m>
                          <a:endParaRPr lang="en-US" altLang="zh-CN" b="0" dirty="0"/>
                        </a:p>
                        <a:p>
                          <a:pPr algn="ctr">
                            <a:lnSpc>
                              <a:spcPct val="100000"/>
                            </a:lnSpc>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𝜇</m:t>
                                </m:r>
                              </m:oMath>
                            </m:oMathPara>
                          </a14:m>
                          <a:endParaRPr lang="en-US" altLang="zh-CN" dirty="0"/>
                        </a:p>
                        <a:p>
                          <a:pPr algn="ctr">
                            <a:lnSpc>
                              <a:spcPct val="100000"/>
                            </a:lnSpc>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𝜏</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32.0</m:t>
                                </m:r>
                              </m:oMath>
                            </m:oMathPara>
                          </a14:m>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             …</a:t>
                          </a:r>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9.40</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800" b="0" i="1" kern="1200" smtClean="0">
                                    <a:solidFill>
                                      <a:schemeClr val="dk1"/>
                                    </a:solidFill>
                                    <a:effectLst/>
                                    <a:latin typeface="Cambria Math" panose="02040503050406030204" pitchFamily="18" charset="0"/>
                                    <a:ea typeface="+mn-ea"/>
                                    <a:cs typeface="+mn-cs"/>
                                  </a:rPr>
                                  <m:t>0.36</m:t>
                                </m:r>
                              </m:oMath>
                            </m:oMathPara>
                          </a14:m>
                          <a:endParaRPr lang="en-US" altLang="zh-CN" sz="1800" b="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          …</a:t>
                          </a:r>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b="0" i="1" kern="1200" smtClean="0">
                                    <a:solidFill>
                                      <a:schemeClr val="dk1"/>
                                    </a:solidFill>
                                    <a:effectLst/>
                                    <a:latin typeface="Cambria Math" panose="02040503050406030204" pitchFamily="18" charset="0"/>
                                    <a:ea typeface="+mn-ea"/>
                                    <a:cs typeface="+mn-cs"/>
                                  </a:rPr>
                                  <m:t>−0.007</m:t>
                                </m:r>
                              </m:oMath>
                            </m:oMathPara>
                          </a14:m>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m:t>
                                </m:r>
                                <m:r>
                                  <a:rPr lang="en-US" altLang="zh-CN" sz="1800" i="1" kern="1200">
                                    <a:solidFill>
                                      <a:schemeClr val="dk1"/>
                                    </a:solidFill>
                                    <a:effectLst/>
                                    <a:latin typeface="Cambria Math" panose="02040503050406030204" pitchFamily="18" charset="0"/>
                                    <a:ea typeface="+mn-ea"/>
                                    <a:cs typeface="+mn-cs"/>
                                  </a:rPr>
                                  <m:t>0.82</m:t>
                                </m:r>
                              </m:oMath>
                            </m:oMathPara>
                          </a14:m>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          …</a:t>
                          </a:r>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−0.72</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m:t>
                                </m:r>
                                <m:r>
                                  <a:rPr lang="en-US" altLang="zh-CN" sz="1800" i="1" kern="1200">
                                    <a:solidFill>
                                      <a:schemeClr val="dk1"/>
                                    </a:solidFill>
                                    <a:effectLst/>
                                    <a:latin typeface="Cambria Math" panose="02040503050406030204" pitchFamily="18" charset="0"/>
                                    <a:ea typeface="+mn-ea"/>
                                    <a:cs typeface="+mn-cs"/>
                                  </a:rPr>
                                  <m:t>1.00</m:t>
                                </m:r>
                              </m:oMath>
                            </m:oMathPara>
                          </a14:m>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            …</a:t>
                          </a:r>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−0.32</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m:t>
                                </m:r>
                                <m:r>
                                  <a:rPr lang="en-US" altLang="zh-CN" sz="1800" i="1" kern="1200">
                                    <a:solidFill>
                                      <a:schemeClr val="dk1"/>
                                    </a:solidFill>
                                    <a:effectLst/>
                                    <a:latin typeface="Cambria Math" panose="02040503050406030204" pitchFamily="18" charset="0"/>
                                    <a:ea typeface="+mn-ea"/>
                                    <a:cs typeface="+mn-cs"/>
                                  </a:rPr>
                                  <m:t>0.63</m:t>
                                </m:r>
                              </m:oMath>
                            </m:oMathPara>
                          </a14:m>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           …</a:t>
                          </a:r>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−0.10</m:t>
                                </m:r>
                              </m:oMath>
                            </m:oMathPara>
                          </a14:m>
                          <a:endParaRPr lang="zh-CN" altLang="en-US" dirty="0"/>
                        </a:p>
                      </a:txBody>
                      <a:tcPr/>
                    </a:tc>
                    <a:extLst>
                      <a:ext uri="{0D108BD9-81ED-4DB2-BD59-A6C34878D82A}">
                        <a16:rowId xmlns:a16="http://schemas.microsoft.com/office/drawing/2014/main" val="2851556326"/>
                      </a:ext>
                    </a:extLst>
                  </a:tr>
                  <a:tr h="505348">
                    <a:tc>
                      <a:txBody>
                        <a:bodyPr/>
                        <a:lstStyle/>
                        <a:p>
                          <a:pPr algn="ctr">
                            <a:lnSpc>
                              <a:spcPct val="100000"/>
                            </a:lnSpc>
                          </a:pPr>
                          <a:endParaRPr lang="en-US" altLang="zh-CN" dirty="0"/>
                        </a:p>
                        <a:p>
                          <a:pPr algn="ctr">
                            <a:lnSpc>
                              <a:spcPct val="100000"/>
                            </a:lnSpc>
                          </a:pPr>
                          <a:r>
                            <a:rPr lang="en-US" altLang="zh-CN" dirty="0"/>
                            <a:t>LFQM[3]</a:t>
                          </a:r>
                          <a:endParaRPr lang="zh-CN" altLang="en-US" dirty="0"/>
                        </a:p>
                      </a:txBody>
                      <a:tcPr/>
                    </a:tc>
                    <a:tc>
                      <a:txBody>
                        <a:bodyPr/>
                        <a:lstStyle/>
                        <a:p>
                          <a:pPr algn="ctr">
                            <a:lnSpc>
                              <a:spcPct val="10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𝑒</m:t>
                                </m:r>
                              </m:oMath>
                            </m:oMathPara>
                          </a14:m>
                          <a:endParaRPr lang="en-US" altLang="zh-CN" b="0" dirty="0"/>
                        </a:p>
                        <a:p>
                          <a:pPr algn="ctr">
                            <a:lnSpc>
                              <a:spcPct val="100000"/>
                            </a:lnSpc>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𝜇</m:t>
                                </m:r>
                              </m:oMath>
                            </m:oMathPara>
                          </a14:m>
                          <a:endParaRPr lang="en-US" altLang="zh-CN" dirty="0"/>
                        </a:p>
                        <a:p>
                          <a:pPr algn="ctr">
                            <a:lnSpc>
                              <a:spcPct val="100000"/>
                            </a:lnSpc>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𝜏</m:t>
                                </m:r>
                              </m:oMath>
                            </m:oMathPara>
                          </a14:m>
                          <a:endParaRPr lang="zh-CN" altLang="en-US" dirty="0"/>
                        </a:p>
                      </a:txBody>
                      <a:tcPr/>
                    </a:tc>
                    <a:tc>
                      <a:txBody>
                        <a:bodyPr/>
                        <a:lstStyle/>
                        <a:p>
                          <a:pPr algn="ctr">
                            <a:lnSpc>
                              <a:spcPct val="120000"/>
                            </a:lnSpc>
                          </a:pPr>
                          <a:endParaRPr lang="en-US" altLang="zh-CN" dirty="0"/>
                        </a:p>
                        <a:p>
                          <a:pPr algn="ctr">
                            <a:lnSpc>
                              <a:spcPct val="120000"/>
                            </a:lnSpc>
                          </a:pPr>
                          <a:r>
                            <a:rPr lang="en-US" altLang="zh-CN" dirty="0"/>
                            <a:t>…</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0.18</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0.17</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−0.08</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m:t>
                                </m:r>
                                <m:r>
                                  <a:rPr lang="en-US" altLang="zh-CN" sz="1800" i="1" kern="1200">
                                    <a:solidFill>
                                      <a:schemeClr val="dk1"/>
                                    </a:solidFill>
                                    <a:effectLst/>
                                    <a:latin typeface="Cambria Math" panose="02040503050406030204" pitchFamily="18" charset="0"/>
                                    <a:ea typeface="+mn-ea"/>
                                    <a:cs typeface="+mn-cs"/>
                                  </a:rPr>
                                  <m:t>0.81</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−0.81</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−0.77</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800" i="1" kern="1200" smtClean="0">
                                    <a:solidFill>
                                      <a:schemeClr val="dk1"/>
                                    </a:solidFill>
                                    <a:effectLst/>
                                    <a:latin typeface="Cambria Math" panose="02040503050406030204" pitchFamily="18" charset="0"/>
                                    <a:ea typeface="+mn-ea"/>
                                    <a:cs typeface="+mn-cs"/>
                                  </a:rPr>
                                  <m:t>−</m:t>
                                </m:r>
                                <m:r>
                                  <a:rPr lang="en-US" altLang="zh-CN" sz="1800" i="1" kern="1200">
                                    <a:solidFill>
                                      <a:schemeClr val="dk1"/>
                                    </a:solidFill>
                                    <a:effectLst/>
                                    <a:latin typeface="Cambria Math" panose="02040503050406030204" pitchFamily="18" charset="0"/>
                                    <a:ea typeface="+mn-ea"/>
                                    <a:cs typeface="+mn-cs"/>
                                  </a:rPr>
                                  <m:t>1.00</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−0.98</m:t>
                                </m:r>
                              </m:oMath>
                            </m:oMathPara>
                          </a14:m>
                          <a:endParaRPr lang="zh-CN" altLang="zh-CN" sz="1800" kern="1200" dirty="0">
                            <a:solidFill>
                              <a:schemeClr val="dk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800" i="1" kern="1200">
                                    <a:solidFill>
                                      <a:schemeClr val="dk1"/>
                                    </a:solidFill>
                                    <a:effectLst/>
                                    <a:latin typeface="Cambria Math" panose="02040503050406030204" pitchFamily="18" charset="0"/>
                                    <a:ea typeface="+mn-ea"/>
                                    <a:cs typeface="+mn-cs"/>
                                  </a:rPr>
                                  <m:t>−0.24</m:t>
                                </m:r>
                              </m:oMath>
                            </m:oMathPara>
                          </a14:m>
                          <a:endParaRPr lang="zh-CN" altLang="en-US" dirty="0"/>
                        </a:p>
                      </a:txBody>
                      <a:tcPr/>
                    </a:tc>
                    <a:tc>
                      <a:txBody>
                        <a:bodyPr/>
                        <a:lstStyle/>
                        <a:p>
                          <a:pPr algn="ctr">
                            <a:lnSpc>
                              <a:spcPct val="120000"/>
                            </a:lnSpc>
                          </a:pPr>
                          <a:endParaRPr lang="en-US" altLang="zh-CN" dirty="0"/>
                        </a:p>
                        <a:p>
                          <a:pPr algn="ctr">
                            <a:lnSpc>
                              <a:spcPct val="120000"/>
                            </a:lnSpc>
                          </a:pPr>
                          <a:r>
                            <a:rPr lang="en-US" altLang="zh-CN" dirty="0"/>
                            <a:t>…</a:t>
                          </a:r>
                          <a:endParaRPr lang="zh-CN" altLang="en-US" dirty="0"/>
                        </a:p>
                      </a:txBody>
                      <a:tcPr/>
                    </a:tc>
                    <a:extLst>
                      <a:ext uri="{0D108BD9-81ED-4DB2-BD59-A6C34878D82A}">
                        <a16:rowId xmlns:a16="http://schemas.microsoft.com/office/drawing/2014/main" val="3703549947"/>
                      </a:ext>
                    </a:extLst>
                  </a:tr>
                </a:tbl>
              </a:graphicData>
            </a:graphic>
          </p:graphicFrame>
        </mc:Choice>
        <mc:Fallback xmlns="">
          <p:graphicFrame>
            <p:nvGraphicFramePr>
              <p:cNvPr id="2" name="表格 1">
                <a:extLst>
                  <a:ext uri="{FF2B5EF4-FFF2-40B4-BE49-F238E27FC236}">
                    <a16:creationId xmlns:a16="http://schemas.microsoft.com/office/drawing/2014/main" id="{3906BC9D-5C91-759A-9338-0D576BE4A77A}"/>
                  </a:ext>
                </a:extLst>
              </p:cNvPr>
              <p:cNvGraphicFramePr>
                <a:graphicFrameLocks noGrp="1"/>
              </p:cNvGraphicFramePr>
              <p:nvPr>
                <p:extLst>
                  <p:ext uri="{D42A27DB-BD31-4B8C-83A1-F6EECF244321}">
                    <p14:modId xmlns:p14="http://schemas.microsoft.com/office/powerpoint/2010/main" val="2150790654"/>
                  </p:ext>
                </p:extLst>
              </p:nvPr>
            </p:nvGraphicFramePr>
            <p:xfrm>
              <a:off x="725541" y="1041567"/>
              <a:ext cx="10953341" cy="4260716"/>
            </p:xfrm>
            <a:graphic>
              <a:graphicData uri="http://schemas.openxmlformats.org/drawingml/2006/table">
                <a:tbl>
                  <a:tblPr firstRow="1" bandRow="1">
                    <a:tableStyleId>{7DF18680-E054-41AD-8BC1-D1AEF772440D}</a:tableStyleId>
                  </a:tblPr>
                  <a:tblGrid>
                    <a:gridCol w="1157592">
                      <a:extLst>
                        <a:ext uri="{9D8B030D-6E8A-4147-A177-3AD203B41FA5}">
                          <a16:colId xmlns:a16="http://schemas.microsoft.com/office/drawing/2014/main" val="1128689368"/>
                        </a:ext>
                      </a:extLst>
                    </a:gridCol>
                    <a:gridCol w="1459149">
                      <a:extLst>
                        <a:ext uri="{9D8B030D-6E8A-4147-A177-3AD203B41FA5}">
                          <a16:colId xmlns:a16="http://schemas.microsoft.com/office/drawing/2014/main" val="4173851670"/>
                        </a:ext>
                      </a:extLst>
                    </a:gridCol>
                    <a:gridCol w="1926076">
                      <a:extLst>
                        <a:ext uri="{9D8B030D-6E8A-4147-A177-3AD203B41FA5}">
                          <a16:colId xmlns:a16="http://schemas.microsoft.com/office/drawing/2014/main" val="725807869"/>
                        </a:ext>
                      </a:extLst>
                    </a:gridCol>
                    <a:gridCol w="1716235">
                      <a:extLst>
                        <a:ext uri="{9D8B030D-6E8A-4147-A177-3AD203B41FA5}">
                          <a16:colId xmlns:a16="http://schemas.microsoft.com/office/drawing/2014/main" val="2522789394"/>
                        </a:ext>
                      </a:extLst>
                    </a:gridCol>
                    <a:gridCol w="1564763">
                      <a:extLst>
                        <a:ext uri="{9D8B030D-6E8A-4147-A177-3AD203B41FA5}">
                          <a16:colId xmlns:a16="http://schemas.microsoft.com/office/drawing/2014/main" val="1491487194"/>
                        </a:ext>
                      </a:extLst>
                    </a:gridCol>
                    <a:gridCol w="1564763">
                      <a:extLst>
                        <a:ext uri="{9D8B030D-6E8A-4147-A177-3AD203B41FA5}">
                          <a16:colId xmlns:a16="http://schemas.microsoft.com/office/drawing/2014/main" val="819803294"/>
                        </a:ext>
                      </a:extLst>
                    </a:gridCol>
                    <a:gridCol w="1564763">
                      <a:extLst>
                        <a:ext uri="{9D8B030D-6E8A-4147-A177-3AD203B41FA5}">
                          <a16:colId xmlns:a16="http://schemas.microsoft.com/office/drawing/2014/main" val="1322002121"/>
                        </a:ext>
                      </a:extLst>
                    </a:gridCol>
                  </a:tblGrid>
                  <a:tr h="535022">
                    <a:tc>
                      <a:txBody>
                        <a:bodyPr/>
                        <a:lstStyle/>
                        <a:p>
                          <a:pPr algn="ctr"/>
                          <a:endParaRPr lang="zh-CN" altLang="en-US" dirty="0"/>
                        </a:p>
                      </a:txBody>
                      <a:tcPr/>
                    </a:tc>
                    <a:tc>
                      <a:txBody>
                        <a:bodyPr/>
                        <a:lstStyle/>
                        <a:p>
                          <a:endParaRPr lang="zh-CN"/>
                        </a:p>
                      </a:txBody>
                      <a:tcPr>
                        <a:blipFill>
                          <a:blip r:embed="rId4"/>
                          <a:stretch>
                            <a:fillRect l="-80335" t="-1136" r="-574059" b="-697727"/>
                          </a:stretch>
                        </a:blipFill>
                      </a:tcPr>
                    </a:tc>
                    <a:tc>
                      <a:txBody>
                        <a:bodyPr/>
                        <a:lstStyle/>
                        <a:p>
                          <a:endParaRPr lang="zh-CN"/>
                        </a:p>
                      </a:txBody>
                      <a:tcPr>
                        <a:blipFill>
                          <a:blip r:embed="rId4"/>
                          <a:stretch>
                            <a:fillRect l="-136392" t="-1136" r="-334177" b="-697727"/>
                          </a:stretch>
                        </a:blipFill>
                      </a:tcPr>
                    </a:tc>
                    <a:tc>
                      <a:txBody>
                        <a:bodyPr/>
                        <a:lstStyle/>
                        <a:p>
                          <a:endParaRPr lang="zh-CN"/>
                        </a:p>
                      </a:txBody>
                      <a:tcPr>
                        <a:blipFill>
                          <a:blip r:embed="rId4"/>
                          <a:stretch>
                            <a:fillRect l="-264894" t="-1136" r="-274468" b="-697727"/>
                          </a:stretch>
                        </a:blipFill>
                      </a:tcPr>
                    </a:tc>
                    <a:tc>
                      <a:txBody>
                        <a:bodyPr/>
                        <a:lstStyle/>
                        <a:p>
                          <a:endParaRPr lang="zh-CN"/>
                        </a:p>
                      </a:txBody>
                      <a:tcPr>
                        <a:blipFill>
                          <a:blip r:embed="rId4"/>
                          <a:stretch>
                            <a:fillRect l="-400389" t="-1136" r="-201167" b="-697727"/>
                          </a:stretch>
                        </a:blipFill>
                      </a:tcPr>
                    </a:tc>
                    <a:tc>
                      <a:txBody>
                        <a:bodyPr/>
                        <a:lstStyle/>
                        <a:p>
                          <a:endParaRPr lang="zh-CN"/>
                        </a:p>
                      </a:txBody>
                      <a:tcPr>
                        <a:blipFill>
                          <a:blip r:embed="rId4"/>
                          <a:stretch>
                            <a:fillRect l="-502344" t="-1136" r="-101953" b="-697727"/>
                          </a:stretch>
                        </a:blipFill>
                      </a:tcPr>
                    </a:tc>
                    <a:tc>
                      <a:txBody>
                        <a:bodyPr/>
                        <a:lstStyle/>
                        <a:p>
                          <a:endParaRPr lang="zh-CN"/>
                        </a:p>
                      </a:txBody>
                      <a:tcPr>
                        <a:blipFill>
                          <a:blip r:embed="rId4"/>
                          <a:stretch>
                            <a:fillRect l="-600000" t="-1136" r="-1556" b="-697727"/>
                          </a:stretch>
                        </a:blipFill>
                      </a:tcPr>
                    </a:tc>
                    <a:extLst>
                      <a:ext uri="{0D108BD9-81ED-4DB2-BD59-A6C34878D82A}">
                        <a16:rowId xmlns:a16="http://schemas.microsoft.com/office/drawing/2014/main" val="699737067"/>
                      </a:ext>
                    </a:extLst>
                  </a:tr>
                  <a:tr h="982494">
                    <a:tc>
                      <a:txBody>
                        <a:bodyPr/>
                        <a:lstStyle/>
                        <a:p>
                          <a:pPr algn="ctr">
                            <a:lnSpc>
                              <a:spcPct val="120000"/>
                            </a:lnSpc>
                          </a:pPr>
                          <a:endParaRPr lang="en-US" altLang="zh-CN" dirty="0"/>
                        </a:p>
                        <a:p>
                          <a:pPr algn="ctr">
                            <a:lnSpc>
                              <a:spcPct val="120000"/>
                            </a:lnSpc>
                          </a:pPr>
                          <a:r>
                            <a:rPr lang="zh-CN" altLang="en-US" dirty="0"/>
                            <a:t>本工作</a:t>
                          </a:r>
                        </a:p>
                      </a:txBody>
                      <a:tcPr>
                        <a:solidFill>
                          <a:schemeClr val="accent2">
                            <a:lumMod val="40000"/>
                            <a:lumOff val="60000"/>
                          </a:schemeClr>
                        </a:solidFill>
                      </a:tcPr>
                    </a:tc>
                    <a:tc>
                      <a:txBody>
                        <a:bodyPr/>
                        <a:lstStyle/>
                        <a:p>
                          <a:endParaRPr lang="zh-CN"/>
                        </a:p>
                      </a:txBody>
                      <a:tcPr>
                        <a:blipFill>
                          <a:blip r:embed="rId4"/>
                          <a:stretch>
                            <a:fillRect l="-80335" t="-55280" r="-574059" b="-281366"/>
                          </a:stretch>
                        </a:blipFill>
                      </a:tcPr>
                    </a:tc>
                    <a:tc>
                      <a:txBody>
                        <a:bodyPr/>
                        <a:lstStyle/>
                        <a:p>
                          <a:endParaRPr lang="zh-CN"/>
                        </a:p>
                      </a:txBody>
                      <a:tcPr>
                        <a:blipFill>
                          <a:blip r:embed="rId4"/>
                          <a:stretch>
                            <a:fillRect l="-136392" t="-55280" r="-334177" b="-281366"/>
                          </a:stretch>
                        </a:blipFill>
                      </a:tcPr>
                    </a:tc>
                    <a:tc>
                      <a:txBody>
                        <a:bodyPr/>
                        <a:lstStyle/>
                        <a:p>
                          <a:endParaRPr lang="zh-CN"/>
                        </a:p>
                      </a:txBody>
                      <a:tcPr>
                        <a:blipFill>
                          <a:blip r:embed="rId4"/>
                          <a:stretch>
                            <a:fillRect l="-264894" t="-55280" r="-274468" b="-281366"/>
                          </a:stretch>
                        </a:blipFill>
                      </a:tcPr>
                    </a:tc>
                    <a:tc>
                      <a:txBody>
                        <a:bodyPr/>
                        <a:lstStyle/>
                        <a:p>
                          <a:endParaRPr lang="zh-CN"/>
                        </a:p>
                      </a:txBody>
                      <a:tcPr>
                        <a:blipFill>
                          <a:blip r:embed="rId4"/>
                          <a:stretch>
                            <a:fillRect l="-400389" t="-55280" r="-201167" b="-281366"/>
                          </a:stretch>
                        </a:blipFill>
                      </a:tcPr>
                    </a:tc>
                    <a:tc>
                      <a:txBody>
                        <a:bodyPr/>
                        <a:lstStyle/>
                        <a:p>
                          <a:endParaRPr lang="zh-CN"/>
                        </a:p>
                      </a:txBody>
                      <a:tcPr>
                        <a:blipFill>
                          <a:blip r:embed="rId4"/>
                          <a:stretch>
                            <a:fillRect l="-502344" t="-55280" r="-101953" b="-281366"/>
                          </a:stretch>
                        </a:blipFill>
                      </a:tcPr>
                    </a:tc>
                    <a:tc>
                      <a:txBody>
                        <a:bodyPr/>
                        <a:lstStyle/>
                        <a:p>
                          <a:endParaRPr lang="zh-CN"/>
                        </a:p>
                      </a:txBody>
                      <a:tcPr>
                        <a:blipFill>
                          <a:blip r:embed="rId4"/>
                          <a:stretch>
                            <a:fillRect l="-600000" t="-55280" r="-1556" b="-281366"/>
                          </a:stretch>
                        </a:blipFill>
                      </a:tcPr>
                    </a:tc>
                    <a:extLst>
                      <a:ext uri="{0D108BD9-81ED-4DB2-BD59-A6C34878D82A}">
                        <a16:rowId xmlns:a16="http://schemas.microsoft.com/office/drawing/2014/main" val="1050972713"/>
                      </a:ext>
                    </a:extLst>
                  </a:tr>
                  <a:tr h="914400">
                    <a:tc>
                      <a:txBody>
                        <a:bodyPr/>
                        <a:lstStyle/>
                        <a:p>
                          <a:pPr algn="ctr">
                            <a:lnSpc>
                              <a:spcPct val="100000"/>
                            </a:lnSpc>
                          </a:pPr>
                          <a:endParaRPr lang="en-US" altLang="zh-CN" dirty="0"/>
                        </a:p>
                        <a:p>
                          <a:pPr algn="ctr">
                            <a:lnSpc>
                              <a:spcPct val="100000"/>
                            </a:lnSpc>
                          </a:pPr>
                          <a:r>
                            <a:rPr lang="en-US" altLang="zh-CN" dirty="0"/>
                            <a:t>RQM[1]</a:t>
                          </a:r>
                          <a:endParaRPr lang="zh-CN" altLang="en-US" dirty="0"/>
                        </a:p>
                      </a:txBody>
                      <a:tcPr/>
                    </a:tc>
                    <a:tc>
                      <a:txBody>
                        <a:bodyPr/>
                        <a:lstStyle/>
                        <a:p>
                          <a:endParaRPr lang="zh-CN"/>
                        </a:p>
                      </a:txBody>
                      <a:tcPr>
                        <a:blipFill>
                          <a:blip r:embed="rId4"/>
                          <a:stretch>
                            <a:fillRect l="-80335" t="-165563" r="-574059" b="-200000"/>
                          </a:stretch>
                        </a:blipFill>
                      </a:tcPr>
                    </a:tc>
                    <a:tc>
                      <a:txBody>
                        <a:bodyPr/>
                        <a:lstStyle/>
                        <a:p>
                          <a:endParaRPr lang="zh-CN"/>
                        </a:p>
                      </a:txBody>
                      <a:tcPr>
                        <a:blipFill>
                          <a:blip r:embed="rId4"/>
                          <a:stretch>
                            <a:fillRect l="-136392" t="-165563" r="-334177" b="-200000"/>
                          </a:stretch>
                        </a:blipFill>
                      </a:tcPr>
                    </a:tc>
                    <a:tc>
                      <a:txBody>
                        <a:bodyPr/>
                        <a:lstStyle/>
                        <a:p>
                          <a:endParaRPr lang="zh-CN"/>
                        </a:p>
                      </a:txBody>
                      <a:tcPr>
                        <a:blipFill>
                          <a:blip r:embed="rId4"/>
                          <a:stretch>
                            <a:fillRect l="-264894" t="-165563" r="-274468" b="-200000"/>
                          </a:stretch>
                        </a:blipFill>
                      </a:tcPr>
                    </a:tc>
                    <a:tc>
                      <a:txBody>
                        <a:bodyPr/>
                        <a:lstStyle/>
                        <a:p>
                          <a:endParaRPr lang="zh-CN"/>
                        </a:p>
                      </a:txBody>
                      <a:tcPr>
                        <a:blipFill>
                          <a:blip r:embed="rId4"/>
                          <a:stretch>
                            <a:fillRect l="-400389" t="-165563" r="-201167" b="-200000"/>
                          </a:stretch>
                        </a:blipFill>
                      </a:tcPr>
                    </a:tc>
                    <a:tc>
                      <a:txBody>
                        <a:bodyPr/>
                        <a:lstStyle/>
                        <a:p>
                          <a:pPr algn="ctr">
                            <a:lnSpc>
                              <a:spcPct val="150000"/>
                            </a:lnSpc>
                            <a:buNone/>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buNone/>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endParaRPr lang="zh-CN"/>
                        </a:p>
                      </a:txBody>
                      <a:tcPr>
                        <a:blipFill>
                          <a:blip r:embed="rId4"/>
                          <a:stretch>
                            <a:fillRect l="-600000" t="-165563" r="-1556" b="-200000"/>
                          </a:stretch>
                        </a:blipFill>
                      </a:tcPr>
                    </a:tc>
                    <a:extLst>
                      <a:ext uri="{0D108BD9-81ED-4DB2-BD59-A6C34878D82A}">
                        <a16:rowId xmlns:a16="http://schemas.microsoft.com/office/drawing/2014/main" val="2544934936"/>
                      </a:ext>
                    </a:extLst>
                  </a:tr>
                  <a:tr h="914400">
                    <a:tc>
                      <a:txBody>
                        <a:bodyPr/>
                        <a:lstStyle/>
                        <a:p>
                          <a:pPr algn="ctr">
                            <a:lnSpc>
                              <a:spcPct val="100000"/>
                            </a:lnSpc>
                          </a:pPr>
                          <a:endParaRPr lang="en-US" altLang="zh-CN" dirty="0"/>
                        </a:p>
                        <a:p>
                          <a:pPr algn="ctr">
                            <a:lnSpc>
                              <a:spcPct val="100000"/>
                            </a:lnSpc>
                          </a:pPr>
                          <a:r>
                            <a:rPr lang="en-US" altLang="zh-CN" dirty="0"/>
                            <a:t>CCQM[2]</a:t>
                          </a:r>
                          <a:endParaRPr lang="zh-CN" altLang="en-US" dirty="0"/>
                        </a:p>
                      </a:txBody>
                      <a:tcPr/>
                    </a:tc>
                    <a:tc>
                      <a:txBody>
                        <a:bodyPr/>
                        <a:lstStyle/>
                        <a:p>
                          <a:endParaRPr lang="zh-CN"/>
                        </a:p>
                      </a:txBody>
                      <a:tcPr>
                        <a:blipFill>
                          <a:blip r:embed="rId4"/>
                          <a:stretch>
                            <a:fillRect l="-80335" t="-267333" r="-574059" b="-101333"/>
                          </a:stretch>
                        </a:blipFill>
                      </a:tcPr>
                    </a:tc>
                    <a:tc>
                      <a:txBody>
                        <a:bodyPr/>
                        <a:lstStyle/>
                        <a:p>
                          <a:endParaRPr lang="zh-CN"/>
                        </a:p>
                      </a:txBody>
                      <a:tcPr>
                        <a:blipFill>
                          <a:blip r:embed="rId4"/>
                          <a:stretch>
                            <a:fillRect l="-136392" t="-267333" r="-334177" b="-101333"/>
                          </a:stretch>
                        </a:blipFill>
                      </a:tcPr>
                    </a:tc>
                    <a:tc>
                      <a:txBody>
                        <a:bodyPr/>
                        <a:lstStyle/>
                        <a:p>
                          <a:endParaRPr lang="zh-CN"/>
                        </a:p>
                      </a:txBody>
                      <a:tcPr marL="68580" marR="68580" marT="0" marB="0">
                        <a:blipFill>
                          <a:blip r:embed="rId4"/>
                          <a:stretch>
                            <a:fillRect l="-264894" t="-267333" r="-274468" b="-101333"/>
                          </a:stretch>
                        </a:blipFill>
                      </a:tcPr>
                    </a:tc>
                    <a:tc>
                      <a:txBody>
                        <a:bodyPr/>
                        <a:lstStyle/>
                        <a:p>
                          <a:endParaRPr lang="zh-CN"/>
                        </a:p>
                      </a:txBody>
                      <a:tcPr>
                        <a:blipFill>
                          <a:blip r:embed="rId4"/>
                          <a:stretch>
                            <a:fillRect l="-400389" t="-267333" r="-201167" b="-101333"/>
                          </a:stretch>
                        </a:blipFill>
                      </a:tcPr>
                    </a:tc>
                    <a:tc>
                      <a:txBody>
                        <a:bodyPr/>
                        <a:lstStyle/>
                        <a:p>
                          <a:endParaRPr lang="zh-CN"/>
                        </a:p>
                      </a:txBody>
                      <a:tcPr>
                        <a:blipFill>
                          <a:blip r:embed="rId4"/>
                          <a:stretch>
                            <a:fillRect l="-502344" t="-267333" r="-101953" b="-101333"/>
                          </a:stretch>
                        </a:blipFill>
                      </a:tcPr>
                    </a:tc>
                    <a:tc>
                      <a:txBody>
                        <a:bodyPr/>
                        <a:lstStyle/>
                        <a:p>
                          <a:endParaRPr lang="zh-CN"/>
                        </a:p>
                      </a:txBody>
                      <a:tcPr>
                        <a:blipFill>
                          <a:blip r:embed="rId4"/>
                          <a:stretch>
                            <a:fillRect l="-600000" t="-267333" r="-1556" b="-101333"/>
                          </a:stretch>
                        </a:blipFill>
                      </a:tcPr>
                    </a:tc>
                    <a:extLst>
                      <a:ext uri="{0D108BD9-81ED-4DB2-BD59-A6C34878D82A}">
                        <a16:rowId xmlns:a16="http://schemas.microsoft.com/office/drawing/2014/main" val="2851556326"/>
                      </a:ext>
                    </a:extLst>
                  </a:tr>
                  <a:tr h="914400">
                    <a:tc>
                      <a:txBody>
                        <a:bodyPr/>
                        <a:lstStyle/>
                        <a:p>
                          <a:pPr algn="ctr">
                            <a:lnSpc>
                              <a:spcPct val="100000"/>
                            </a:lnSpc>
                          </a:pPr>
                          <a:endParaRPr lang="en-US" altLang="zh-CN" dirty="0"/>
                        </a:p>
                        <a:p>
                          <a:pPr algn="ctr">
                            <a:lnSpc>
                              <a:spcPct val="100000"/>
                            </a:lnSpc>
                          </a:pPr>
                          <a:r>
                            <a:rPr lang="en-US" altLang="zh-CN" dirty="0"/>
                            <a:t>LFQM[3]</a:t>
                          </a:r>
                          <a:endParaRPr lang="zh-CN" altLang="en-US" dirty="0"/>
                        </a:p>
                      </a:txBody>
                      <a:tcPr/>
                    </a:tc>
                    <a:tc>
                      <a:txBody>
                        <a:bodyPr/>
                        <a:lstStyle/>
                        <a:p>
                          <a:endParaRPr lang="zh-CN"/>
                        </a:p>
                      </a:txBody>
                      <a:tcPr>
                        <a:blipFill>
                          <a:blip r:embed="rId4"/>
                          <a:stretch>
                            <a:fillRect l="-80335" t="-367333" r="-574059" b="-1333"/>
                          </a:stretch>
                        </a:blipFill>
                      </a:tcPr>
                    </a:tc>
                    <a:tc>
                      <a:txBody>
                        <a:bodyPr/>
                        <a:lstStyle/>
                        <a:p>
                          <a:pPr algn="ctr">
                            <a:lnSpc>
                              <a:spcPct val="120000"/>
                            </a:lnSpc>
                          </a:pPr>
                          <a:endParaRPr lang="en-US" altLang="zh-CN" dirty="0"/>
                        </a:p>
                        <a:p>
                          <a:pPr algn="ctr">
                            <a:lnSpc>
                              <a:spcPct val="120000"/>
                            </a:lnSpc>
                          </a:pPr>
                          <a:r>
                            <a:rPr lang="en-US" altLang="zh-CN" dirty="0"/>
                            <a:t>…</a:t>
                          </a:r>
                          <a:endParaRPr lang="zh-CN" altLang="en-US" dirty="0"/>
                        </a:p>
                      </a:txBody>
                      <a:tcPr/>
                    </a:tc>
                    <a:tc>
                      <a:txBody>
                        <a:bodyPr/>
                        <a:lstStyle/>
                        <a:p>
                          <a:endParaRPr lang="zh-CN"/>
                        </a:p>
                      </a:txBody>
                      <a:tcPr>
                        <a:blipFill>
                          <a:blip r:embed="rId4"/>
                          <a:stretch>
                            <a:fillRect l="-264894" t="-367333" r="-274468" b="-1333"/>
                          </a:stretch>
                        </a:blipFill>
                      </a:tcPr>
                    </a:tc>
                    <a:tc>
                      <a:txBody>
                        <a:bodyPr/>
                        <a:lstStyle/>
                        <a:p>
                          <a:endParaRPr lang="zh-CN"/>
                        </a:p>
                      </a:txBody>
                      <a:tcPr>
                        <a:blipFill>
                          <a:blip r:embed="rId4"/>
                          <a:stretch>
                            <a:fillRect l="-400389" t="-367333" r="-201167" b="-1333"/>
                          </a:stretch>
                        </a:blipFill>
                      </a:tcPr>
                    </a:tc>
                    <a:tc>
                      <a:txBody>
                        <a:bodyPr/>
                        <a:lstStyle/>
                        <a:p>
                          <a:endParaRPr lang="zh-CN"/>
                        </a:p>
                      </a:txBody>
                      <a:tcPr>
                        <a:blipFill>
                          <a:blip r:embed="rId4"/>
                          <a:stretch>
                            <a:fillRect l="-502344" t="-367333" r="-101953" b="-1333"/>
                          </a:stretch>
                        </a:blipFill>
                      </a:tcPr>
                    </a:tc>
                    <a:tc>
                      <a:txBody>
                        <a:bodyPr/>
                        <a:lstStyle/>
                        <a:p>
                          <a:pPr algn="ctr">
                            <a:lnSpc>
                              <a:spcPct val="120000"/>
                            </a:lnSpc>
                          </a:pPr>
                          <a:endParaRPr lang="en-US" altLang="zh-CN" dirty="0"/>
                        </a:p>
                        <a:p>
                          <a:pPr algn="ctr">
                            <a:lnSpc>
                              <a:spcPct val="120000"/>
                            </a:lnSpc>
                          </a:pPr>
                          <a:r>
                            <a:rPr lang="en-US" altLang="zh-CN" dirty="0"/>
                            <a:t>…</a:t>
                          </a:r>
                          <a:endParaRPr lang="zh-CN" altLang="en-US" dirty="0"/>
                        </a:p>
                      </a:txBody>
                      <a:tcPr/>
                    </a:tc>
                    <a:extLst>
                      <a:ext uri="{0D108BD9-81ED-4DB2-BD59-A6C34878D82A}">
                        <a16:rowId xmlns:a16="http://schemas.microsoft.com/office/drawing/2014/main" val="3703549947"/>
                      </a:ext>
                    </a:extLst>
                  </a:tr>
                </a:tbl>
              </a:graphicData>
            </a:graphic>
          </p:graphicFrame>
        </mc:Fallback>
      </mc:AlternateContent>
      <p:sp>
        <p:nvSpPr>
          <p:cNvPr id="3" name="文本框 2">
            <a:extLst>
              <a:ext uri="{FF2B5EF4-FFF2-40B4-BE49-F238E27FC236}">
                <a16:creationId xmlns:a16="http://schemas.microsoft.com/office/drawing/2014/main" id="{E1C056FB-64D9-830F-08BE-46CD080F3E98}"/>
              </a:ext>
            </a:extLst>
          </p:cNvPr>
          <p:cNvSpPr txBox="1"/>
          <p:nvPr/>
        </p:nvSpPr>
        <p:spPr>
          <a:xfrm>
            <a:off x="725541" y="5398459"/>
            <a:ext cx="5262883" cy="338554"/>
          </a:xfrm>
          <a:prstGeom prst="rect">
            <a:avLst/>
          </a:prstGeom>
          <a:noFill/>
        </p:spPr>
        <p:txBody>
          <a:bodyPr wrap="square" rtlCol="0">
            <a:spAutoFit/>
          </a:bodyPr>
          <a:lstStyle/>
          <a:p>
            <a:r>
              <a:rPr lang="en-US" altLang="zh-CN" sz="1600" kern="100" dirty="0">
                <a:solidFill>
                  <a:srgbClr val="222222"/>
                </a:solidFill>
                <a:effectLst/>
                <a:latin typeface="Times New Roman" panose="02020603050405020304" pitchFamily="18" charset="0"/>
                <a:ea typeface="宋体" panose="02010600030101010101" pitchFamily="2" charset="-122"/>
              </a:rPr>
              <a:t>[1] </a:t>
            </a:r>
            <a:r>
              <a:rPr lang="en-US" altLang="zh-CN" sz="1600" kern="100" dirty="0" err="1">
                <a:solidFill>
                  <a:srgbClr val="222222"/>
                </a:solidFill>
                <a:effectLst/>
                <a:latin typeface="Times New Roman" panose="02020603050405020304" pitchFamily="18" charset="0"/>
                <a:ea typeface="宋体" panose="02010600030101010101" pitchFamily="2" charset="-122"/>
              </a:rPr>
              <a:t>Faustov</a:t>
            </a:r>
            <a:r>
              <a:rPr lang="en-US" altLang="zh-CN" sz="1600" kern="100" dirty="0">
                <a:solidFill>
                  <a:srgbClr val="222222"/>
                </a:solidFill>
                <a:effectLst/>
                <a:latin typeface="Times New Roman" panose="02020603050405020304" pitchFamily="18" charset="0"/>
                <a:ea typeface="宋体" panose="02010600030101010101" pitchFamily="2" charset="-122"/>
              </a:rPr>
              <a:t> R N,  Physical Review D, 2016, 94(7): 073008.</a:t>
            </a:r>
            <a:endParaRPr lang="zh-CN" altLang="en-US" sz="1600" dirty="0"/>
          </a:p>
        </p:txBody>
      </p:sp>
      <p:sp>
        <p:nvSpPr>
          <p:cNvPr id="9" name="文本框 8">
            <a:extLst>
              <a:ext uri="{FF2B5EF4-FFF2-40B4-BE49-F238E27FC236}">
                <a16:creationId xmlns:a16="http://schemas.microsoft.com/office/drawing/2014/main" id="{A0440B94-B5D7-537D-D80A-C1A21BD893E6}"/>
              </a:ext>
            </a:extLst>
          </p:cNvPr>
          <p:cNvSpPr txBox="1"/>
          <p:nvPr/>
        </p:nvSpPr>
        <p:spPr>
          <a:xfrm>
            <a:off x="725541" y="5807070"/>
            <a:ext cx="5262883" cy="338554"/>
          </a:xfrm>
          <a:prstGeom prst="rect">
            <a:avLst/>
          </a:prstGeom>
          <a:noFill/>
        </p:spPr>
        <p:txBody>
          <a:bodyPr wrap="square">
            <a:spAutoFit/>
          </a:bodyPr>
          <a:lstStyle/>
          <a:p>
            <a:r>
              <a:rPr lang="en-US" altLang="zh-CN" sz="1600" kern="100" dirty="0">
                <a:solidFill>
                  <a:srgbClr val="222222"/>
                </a:solidFill>
                <a:effectLst/>
                <a:latin typeface="Times New Roman" panose="02020603050405020304" pitchFamily="18" charset="0"/>
                <a:ea typeface="宋体" panose="02010600030101010101" pitchFamily="2" charset="-122"/>
              </a:rPr>
              <a:t>[2] </a:t>
            </a:r>
            <a:r>
              <a:rPr lang="en-US" altLang="zh-CN" sz="1600" kern="100" dirty="0" err="1">
                <a:solidFill>
                  <a:srgbClr val="222222"/>
                </a:solidFill>
                <a:effectLst/>
                <a:latin typeface="Times New Roman" panose="02020603050405020304" pitchFamily="18" charset="0"/>
                <a:ea typeface="宋体" panose="02010600030101010101" pitchFamily="2" charset="-122"/>
              </a:rPr>
              <a:t>Gustche</a:t>
            </a:r>
            <a:r>
              <a:rPr lang="en-US" altLang="zh-CN" sz="1600" kern="100" dirty="0">
                <a:solidFill>
                  <a:srgbClr val="222222"/>
                </a:solidFill>
                <a:effectLst/>
                <a:latin typeface="Times New Roman" panose="02020603050405020304" pitchFamily="18" charset="0"/>
                <a:ea typeface="宋体" panose="02010600030101010101" pitchFamily="2" charset="-122"/>
              </a:rPr>
              <a:t> </a:t>
            </a:r>
            <a:r>
              <a:rPr lang="en-US" altLang="zh-CN" sz="1600" kern="100" dirty="0">
                <a:solidFill>
                  <a:srgbClr val="222222"/>
                </a:solidFill>
                <a:latin typeface="Times New Roman" panose="02020603050405020304" pitchFamily="18" charset="0"/>
                <a:ea typeface="宋体" panose="02010600030101010101" pitchFamily="2" charset="-122"/>
              </a:rPr>
              <a:t>T</a:t>
            </a:r>
            <a:r>
              <a:rPr lang="en-US" altLang="zh-CN" sz="1600" kern="100" dirty="0">
                <a:solidFill>
                  <a:srgbClr val="222222"/>
                </a:solidFill>
                <a:effectLst/>
                <a:latin typeface="Times New Roman" panose="02020603050405020304" pitchFamily="18" charset="0"/>
                <a:ea typeface="宋体" panose="02010600030101010101" pitchFamily="2" charset="-122"/>
              </a:rPr>
              <a:t>,  Physical Review D, 2015, 91(7): 074001.</a:t>
            </a:r>
            <a:endParaRPr lang="zh-CN" altLang="en-US" sz="1600" dirty="0"/>
          </a:p>
        </p:txBody>
      </p:sp>
      <p:sp>
        <p:nvSpPr>
          <p:cNvPr id="12" name="文本框 11">
            <a:extLst>
              <a:ext uri="{FF2B5EF4-FFF2-40B4-BE49-F238E27FC236}">
                <a16:creationId xmlns:a16="http://schemas.microsoft.com/office/drawing/2014/main" id="{4314C608-4D8D-2F5F-710B-FB0FA26A527D}"/>
              </a:ext>
            </a:extLst>
          </p:cNvPr>
          <p:cNvSpPr txBox="1"/>
          <p:nvPr/>
        </p:nvSpPr>
        <p:spPr>
          <a:xfrm>
            <a:off x="725541" y="6215681"/>
            <a:ext cx="4904294" cy="338554"/>
          </a:xfrm>
          <a:prstGeom prst="rect">
            <a:avLst/>
          </a:prstGeom>
          <a:noFill/>
        </p:spPr>
        <p:txBody>
          <a:bodyPr wrap="square">
            <a:spAutoFit/>
          </a:bodyPr>
          <a:lstStyle/>
          <a:p>
            <a:r>
              <a:rPr lang="en-US" altLang="zh-CN" sz="1600" kern="100" dirty="0">
                <a:solidFill>
                  <a:srgbClr val="222222"/>
                </a:solidFill>
                <a:effectLst/>
                <a:latin typeface="Times New Roman" panose="02020603050405020304" pitchFamily="18" charset="0"/>
                <a:ea typeface="宋体" panose="02010600030101010101" pitchFamily="2" charset="-122"/>
              </a:rPr>
              <a:t>[3] Li Y S, Physical Review D, 2021, 104(1): 013005.</a:t>
            </a:r>
            <a:endParaRPr lang="zh-CN" altLang="en-US" sz="1600" dirty="0"/>
          </a:p>
        </p:txBody>
      </p:sp>
      <p:sp>
        <p:nvSpPr>
          <p:cNvPr id="4" name="文本框 22">
            <a:extLst>
              <a:ext uri="{FF2B5EF4-FFF2-40B4-BE49-F238E27FC236}">
                <a16:creationId xmlns:a16="http://schemas.microsoft.com/office/drawing/2014/main" id="{58DA7AE0-3A2D-0749-9B9D-6856C66464ED}"/>
              </a:ext>
            </a:extLst>
          </p:cNvPr>
          <p:cNvSpPr txBox="1"/>
          <p:nvPr/>
        </p:nvSpPr>
        <p:spPr>
          <a:xfrm>
            <a:off x="10850975" y="6480145"/>
            <a:ext cx="1107068" cy="335445"/>
          </a:xfrm>
          <a:prstGeom prst="rect">
            <a:avLst/>
          </a:prstGeom>
          <a:noFill/>
        </p:spPr>
        <p:txBody>
          <a:bodyPr wrap="square">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914400" rtl="0" eaLnBrk="1" fontAlgn="base" latinLnBrk="0" hangingPunct="1">
              <a:lnSpc>
                <a:spcPct val="130000"/>
              </a:lnSpc>
              <a:spcBef>
                <a:spcPts val="0"/>
              </a:spcBef>
              <a:spcAft>
                <a:spcPts val="0"/>
              </a:spcAft>
              <a:buClrTx/>
              <a:buSzTx/>
              <a:buFontTx/>
              <a:buNone/>
              <a:defRPr/>
            </a:pPr>
            <a:r>
              <a:rPr lang="en-US" altLang="zh-CN" b="1" spc="300" dirty="0">
                <a:solidFill>
                  <a:schemeClr val="tx1"/>
                </a:solidFill>
                <a:latin typeface="微软雅黑" panose="020B0503020204020204" pitchFamily="34" charset="-122"/>
                <a:ea typeface="微软雅黑" panose="020B0503020204020204" pitchFamily="34" charset="-122"/>
                <a:cs typeface="+mn-lt"/>
              </a:rPr>
              <a:t> 1</a:t>
            </a:r>
            <a:r>
              <a:rPr lang="en-US" altLang="zh-CN" b="1" spc="300" dirty="0">
                <a:latin typeface="微软雅黑" panose="020B0503020204020204" pitchFamily="34" charset="-122"/>
                <a:ea typeface="微软雅黑" panose="020B0503020204020204" pitchFamily="34" charset="-122"/>
                <a:cs typeface="+mn-lt"/>
              </a:rPr>
              <a:t>4</a:t>
            </a:r>
            <a:endParaRPr kumimoji="0" lang="en-US" altLang="zh-CN" sz="1800" b="1" i="0" u="none" strike="noStrike" kern="1200" cap="none" spc="30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lt"/>
            </a:endParaRPr>
          </a:p>
        </p:txBody>
      </p:sp>
    </p:spTree>
    <p:extLst>
      <p:ext uri="{BB962C8B-B14F-4D97-AF65-F5344CB8AC3E}">
        <p14:creationId xmlns:p14="http://schemas.microsoft.com/office/powerpoint/2010/main" val="93139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4637"/>
            <a:ext cx="12192000" cy="5472608"/>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3" name="矩形 2"/>
          <p:cNvSpPr/>
          <p:nvPr/>
        </p:nvSpPr>
        <p:spPr>
          <a:xfrm>
            <a:off x="0" y="-27384"/>
            <a:ext cx="12192000" cy="547260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5" name="圆角矩形 4"/>
          <p:cNvSpPr/>
          <p:nvPr/>
        </p:nvSpPr>
        <p:spPr>
          <a:xfrm>
            <a:off x="2227081" y="1962920"/>
            <a:ext cx="1082035" cy="10820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6" name="矩形 5"/>
          <p:cNvSpPr/>
          <p:nvPr/>
        </p:nvSpPr>
        <p:spPr>
          <a:xfrm>
            <a:off x="3492612" y="2036816"/>
            <a:ext cx="7852417" cy="993775"/>
          </a:xfrm>
          <a:prstGeom prst="rect">
            <a:avLst/>
          </a:prstGeom>
        </p:spPr>
        <p:txBody>
          <a:bodyPr wrap="square" lIns="91440" tIns="45720" rIns="91440" bIns="45720">
            <a:spAutoFit/>
          </a:bodyPr>
          <a:lstStyle/>
          <a:p>
            <a:r>
              <a:rPr lang="en-US" altLang="zh-CN" sz="5865"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Motivation</a:t>
            </a:r>
            <a:endParaRPr lang="zh-CN" altLang="en-US" sz="5865"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cxnSp>
        <p:nvCxnSpPr>
          <p:cNvPr id="9" name="直接连接符 8"/>
          <p:cNvCxnSpPr/>
          <p:nvPr/>
        </p:nvCxnSpPr>
        <p:spPr>
          <a:xfrm>
            <a:off x="3495959" y="3044957"/>
            <a:ext cx="392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284865" y="2117949"/>
            <a:ext cx="7852417" cy="829945"/>
          </a:xfrm>
          <a:prstGeom prst="rect">
            <a:avLst/>
          </a:prstGeom>
        </p:spPr>
        <p:txBody>
          <a:bodyPr wrap="square" lIns="91440" tIns="45720" rIns="91440" bIns="45720">
            <a:spAutoFit/>
          </a:bodyPr>
          <a:lstStyle/>
          <a:p>
            <a:r>
              <a:rPr lang="en-US" altLang="zh-CN" sz="4800" b="1">
                <a:solidFill>
                  <a:srgbClr val="3A4660"/>
                </a:solidFill>
                <a:latin typeface="微软雅黑" panose="020B0503020204020204" pitchFamily="34" charset="-122"/>
                <a:ea typeface="微软雅黑" panose="020B0503020204020204" pitchFamily="34" charset="-122"/>
              </a:rPr>
              <a:t>01</a:t>
            </a:r>
            <a:endParaRPr lang="zh-CN" altLang="en-US" sz="4800" b="1">
              <a:solidFill>
                <a:srgbClr val="3A46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1110"/>
    </mc:Choice>
    <mc:Fallback xmlns="">
      <p:transition spd="slow" advTm="111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76090" y="560070"/>
            <a:ext cx="3760470" cy="521970"/>
          </a:xfrm>
          <a:prstGeom prst="rect">
            <a:avLst/>
          </a:prstGeom>
        </p:spPr>
        <p:txBody>
          <a:bodyPr wrap="square">
            <a:spAutoFit/>
          </a:bodyPr>
          <a:lstStyle/>
          <a:p>
            <a:pPr algn="ctr"/>
            <a:r>
              <a:rPr lang="en-US" altLang="zh-CN" sz="2800" b="1">
                <a:solidFill>
                  <a:srgbClr val="0433FF"/>
                </a:solidFill>
                <a:latin typeface="Times New Roman" panose="02020603050405020304" pitchFamily="18" charset="0"/>
                <a:ea typeface="Helvetica-Bold"/>
                <a:cs typeface="Times New Roman" panose="02020603050405020304" pitchFamily="18" charset="0"/>
              </a:rPr>
              <a:t>Summary and outlook</a:t>
            </a:r>
          </a:p>
        </p:txBody>
      </p:sp>
      <p:sp>
        <p:nvSpPr>
          <p:cNvPr id="3" name="文本框 2"/>
          <p:cNvSpPr txBox="1"/>
          <p:nvPr/>
        </p:nvSpPr>
        <p:spPr>
          <a:xfrm>
            <a:off x="786765" y="2352675"/>
            <a:ext cx="6452235" cy="1014730"/>
          </a:xfrm>
          <a:prstGeom prst="rect">
            <a:avLst/>
          </a:prstGeom>
        </p:spPr>
        <p:txBody>
          <a:bodyPr wrap="square">
            <a:spAutoFit/>
          </a:bodyPr>
          <a:lstStyle/>
          <a:p>
            <a:r>
              <a:rPr lang="en-US" altLang="zh-CN" sz="2000">
                <a:solidFill>
                  <a:schemeClr val="tx1"/>
                </a:solidFill>
                <a:latin typeface="Times New Roman" panose="02020603050405020304" pitchFamily="18" charset="0"/>
                <a:ea typeface="宋体" panose="02010600030101010101" pitchFamily="2" charset="-122"/>
                <a:cs typeface="Times New Roman" panose="02020603050405020304" pitchFamily="18" charset="0"/>
              </a:rPr>
              <a:t>PQCD is a powerful tool to analyze the heavy baryon decays. The applications of the PQCD formalism extension to other b-baryon decays are in progress.</a:t>
            </a:r>
          </a:p>
        </p:txBody>
      </p:sp>
      <mc:AlternateContent xmlns:mc="http://schemas.openxmlformats.org/markup-compatibility/2006" xmlns:a14="http://schemas.microsoft.com/office/drawing/2010/main">
        <mc:Choice Requires="a14">
          <p:sp>
            <p:nvSpPr>
              <p:cNvPr id="4" name="文本框 3"/>
              <p:cNvSpPr txBox="1"/>
              <p:nvPr/>
            </p:nvSpPr>
            <p:spPr>
              <a:xfrm>
                <a:off x="786765" y="1261110"/>
                <a:ext cx="10660380" cy="706755"/>
              </a:xfrm>
              <a:prstGeom prst="rect">
                <a:avLst/>
              </a:prstGeom>
              <a:noFill/>
            </p:spPr>
            <p:txBody>
              <a:bodyPr wrap="square" rtlCol="0">
                <a:spAutoFit/>
              </a:bodyPr>
              <a:lstStyle/>
              <a:p>
                <a:r>
                  <a:rPr lang="en-US" altLang="zh-CN" sz="2000" dirty="0">
                    <a:solidFill>
                      <a:srgbClr val="00B050"/>
                    </a:solidFill>
                    <a:latin typeface="Times New Roman" panose="02020603050405020304" pitchFamily="18" charset="0"/>
                    <a:cs typeface="Times New Roman" panose="02020603050405020304" pitchFamily="18" charset="0"/>
                  </a:rPr>
                  <a:t>We calculate the form factors of the </a:t>
                </a:r>
                <a14:m>
                  <m:oMath xmlns:m="http://schemas.openxmlformats.org/officeDocument/2006/math">
                    <m:sSub>
                      <m:sSubPr>
                        <m:ctrlPr>
                          <a:rPr lang="en-US" altLang="zh-CN" sz="2000" i="1">
                            <a:solidFill>
                              <a:srgbClr val="00B050"/>
                            </a:solidFill>
                            <a:latin typeface="Cambria Math" panose="02040503050406030204" pitchFamily="18" charset="0"/>
                            <a:cs typeface="Cambria Math" panose="02040503050406030204" charset="0"/>
                          </a:rPr>
                        </m:ctrlPr>
                      </m:sSubPr>
                      <m:e>
                        <m:r>
                          <a:rPr lang="en-US" altLang="zh-CN" sz="2000">
                            <a:solidFill>
                              <a:srgbClr val="00B050"/>
                            </a:solidFill>
                            <a:latin typeface="Cambria Math" panose="02040503050406030204" charset="0"/>
                            <a:ea typeface="MS Mincho" charset="0"/>
                            <a:cs typeface="Cambria Math" panose="02040503050406030204" charset="0"/>
                          </a:rPr>
                          <m:t>𝛬</m:t>
                        </m:r>
                      </m:e>
                      <m:sub>
                        <m:r>
                          <m:rPr>
                            <m:sty m:val="p"/>
                          </m:rPr>
                          <a:rPr lang="en-US" altLang="zh-CN" sz="2000">
                            <a:solidFill>
                              <a:srgbClr val="00B050"/>
                            </a:solidFill>
                            <a:latin typeface="Cambria Math" panose="02040503050406030204" charset="0"/>
                            <a:cs typeface="Cambria Math" panose="02040503050406030204" charset="0"/>
                          </a:rPr>
                          <m:t>b</m:t>
                        </m:r>
                      </m:sub>
                    </m:sSub>
                    <m:r>
                      <a:rPr lang="en-US" altLang="zh-CN" sz="2000">
                        <a:solidFill>
                          <a:srgbClr val="00B050"/>
                        </a:solidFill>
                        <a:latin typeface="Cambria Math" panose="02040503050406030204" charset="0"/>
                        <a:ea typeface="MS Mincho" charset="0"/>
                        <a:cs typeface="Cambria Math" panose="02040503050406030204" charset="0"/>
                      </a:rPr>
                      <m:t>→</m:t>
                    </m:r>
                    <m:sSub>
                      <m:sSubPr>
                        <m:ctrlPr>
                          <a:rPr lang="en-US" altLang="zh-CN" sz="2000" i="1">
                            <a:solidFill>
                              <a:srgbClr val="00B050"/>
                            </a:solidFill>
                            <a:latin typeface="Cambria Math" panose="02040503050406030204" pitchFamily="18" charset="0"/>
                            <a:cs typeface="Cambria Math" panose="02040503050406030204" charset="0"/>
                          </a:rPr>
                        </m:ctrlPr>
                      </m:sSubPr>
                      <m:e>
                        <m:r>
                          <a:rPr lang="en-US" altLang="zh-CN" sz="2000">
                            <a:solidFill>
                              <a:srgbClr val="00B050"/>
                            </a:solidFill>
                            <a:latin typeface="Cambria Math" panose="02040503050406030204" charset="0"/>
                            <a:ea typeface="MS Mincho" charset="0"/>
                            <a:cs typeface="Cambria Math" panose="02040503050406030204" charset="0"/>
                          </a:rPr>
                          <m:t>𝛬</m:t>
                        </m:r>
                      </m:e>
                      <m:sub>
                        <m:r>
                          <m:rPr>
                            <m:sty m:val="p"/>
                          </m:rPr>
                          <a:rPr lang="en-US" altLang="zh-CN" sz="2000">
                            <a:solidFill>
                              <a:srgbClr val="00B050"/>
                            </a:solidFill>
                            <a:latin typeface="Cambria Math" panose="02040503050406030204" charset="0"/>
                            <a:cs typeface="Cambria Math" panose="02040503050406030204" charset="0"/>
                          </a:rPr>
                          <m:t>c</m:t>
                        </m:r>
                      </m:sub>
                    </m:sSub>
                  </m:oMath>
                </a14:m>
                <a:r>
                  <a:rPr lang="en-US" altLang="zh-CN" sz="2000" dirty="0">
                    <a:solidFill>
                      <a:srgbClr val="00B050"/>
                    </a:solidFill>
                    <a:latin typeface="Times New Roman" panose="02020603050405020304" pitchFamily="18" charset="0"/>
                    <a:cs typeface="Times New Roman" panose="02020603050405020304" pitchFamily="18" charset="0"/>
                  </a:rPr>
                  <a:t> transition within the framework of PQCD with the DAs of the </a:t>
                </a:r>
                <a14:m>
                  <m:oMath xmlns:m="http://schemas.openxmlformats.org/officeDocument/2006/math">
                    <m:sSub>
                      <m:sSubPr>
                        <m:ctrlPr>
                          <a:rPr lang="en-US" altLang="zh-CN" sz="2000" i="1">
                            <a:solidFill>
                              <a:srgbClr val="00B050"/>
                            </a:solidFill>
                            <a:latin typeface="Cambria Math" panose="02040503050406030204" pitchFamily="18" charset="0"/>
                            <a:cs typeface="Cambria Math" panose="02040503050406030204" charset="0"/>
                          </a:rPr>
                        </m:ctrlPr>
                      </m:sSubPr>
                      <m:e>
                        <m:r>
                          <a:rPr lang="en-US" altLang="zh-CN" sz="2000" i="1">
                            <a:solidFill>
                              <a:srgbClr val="00B050"/>
                            </a:solidFill>
                            <a:latin typeface="Cambria Math" panose="02040503050406030204" charset="0"/>
                            <a:ea typeface="MS Mincho" charset="0"/>
                            <a:cs typeface="Cambria Math" panose="02040503050406030204" charset="0"/>
                          </a:rPr>
                          <m:t>𝛬</m:t>
                        </m:r>
                      </m:e>
                      <m:sub>
                        <m:r>
                          <a:rPr lang="en-US" altLang="zh-CN" sz="2000" i="1">
                            <a:solidFill>
                              <a:srgbClr val="00B050"/>
                            </a:solidFill>
                            <a:latin typeface="Cambria Math" panose="02040503050406030204" charset="0"/>
                            <a:cs typeface="Cambria Math" panose="02040503050406030204" charset="0"/>
                          </a:rPr>
                          <m:t>𝑏</m:t>
                        </m:r>
                      </m:sub>
                    </m:sSub>
                  </m:oMath>
                </a14:m>
                <a:r>
                  <a:rPr lang="en-US" altLang="zh-CN" sz="2000" dirty="0">
                    <a:solidFill>
                      <a:srgbClr val="00B050"/>
                    </a:solidFill>
                    <a:latin typeface="Times New Roman" panose="02020603050405020304" pitchFamily="18" charset="0"/>
                    <a:cs typeface="Times New Roman" panose="02020603050405020304" pitchFamily="18" charset="0"/>
                  </a:rPr>
                  <a:t>-baryon and further investigate experimental observables.</a:t>
                </a:r>
              </a:p>
            </p:txBody>
          </p:sp>
        </mc:Choice>
        <mc:Fallback xmlns="">
          <p:sp>
            <p:nvSpPr>
              <p:cNvPr id="4" name="文本框 3"/>
              <p:cNvSpPr txBox="1">
                <a:spLocks noRot="1" noChangeAspect="1" noMove="1" noResize="1" noEditPoints="1" noAdjustHandles="1" noChangeArrowheads="1" noChangeShapeType="1" noTextEdit="1"/>
              </p:cNvSpPr>
              <p:nvPr/>
            </p:nvSpPr>
            <p:spPr>
              <a:xfrm>
                <a:off x="786765" y="1261110"/>
                <a:ext cx="10660380" cy="706755"/>
              </a:xfrm>
              <a:prstGeom prst="rect">
                <a:avLst/>
              </a:prstGeom>
              <a:blipFill rotWithShape="1">
                <a:blip r:embed="rId3"/>
                <a:stretch>
                  <a:fillRect/>
                </a:stretch>
              </a:blipFill>
            </p:spPr>
            <p:txBody>
              <a:bodyPr/>
              <a:lstStyle/>
              <a:p>
                <a:r>
                  <a:rPr lang="zh-CN" altLang="en-US">
                    <a:noFill/>
                  </a:rPr>
                  <a:t> </a:t>
                </a:r>
              </a:p>
            </p:txBody>
          </p:sp>
        </mc:Fallback>
      </mc:AlternateContent>
      <p:sp>
        <p:nvSpPr>
          <p:cNvPr id="5" name="文本框 4"/>
          <p:cNvSpPr txBox="1"/>
          <p:nvPr/>
        </p:nvSpPr>
        <p:spPr>
          <a:xfrm>
            <a:off x="786765" y="3752215"/>
            <a:ext cx="4175125" cy="398780"/>
          </a:xfrm>
          <a:prstGeom prst="rect">
            <a:avLst/>
          </a:prstGeom>
        </p:spPr>
        <p:txBody>
          <a:bodyPr wrap="square">
            <a:spAutoFit/>
          </a:bodyPr>
          <a:lstStyle/>
          <a:p>
            <a:r>
              <a:rPr lang="en-US" altLang="zh-CN" sz="2000" dirty="0">
                <a:solidFill>
                  <a:srgbClr val="00B050"/>
                </a:solidFill>
                <a:latin typeface="Times New Roman" panose="02020603050405020304"/>
                <a:ea typeface="Times New Roman" panose="02020603050405020304"/>
              </a:rPr>
              <a:t>But we still have a long way to realize.</a:t>
            </a:r>
          </a:p>
        </p:txBody>
      </p:sp>
      <p:pic>
        <p:nvPicPr>
          <p:cNvPr id="6" name="图片 5"/>
          <p:cNvPicPr>
            <a:picLocks noChangeAspect="1"/>
          </p:cNvPicPr>
          <p:nvPr/>
        </p:nvPicPr>
        <p:blipFill>
          <a:blip r:embed="rId4"/>
          <a:stretch>
            <a:fillRect/>
          </a:stretch>
        </p:blipFill>
        <p:spPr>
          <a:xfrm>
            <a:off x="7332345" y="2207260"/>
            <a:ext cx="4371975" cy="3114675"/>
          </a:xfrm>
          <a:prstGeom prst="rect">
            <a:avLst/>
          </a:prstGeom>
        </p:spPr>
      </p:pic>
      <p:sp>
        <p:nvSpPr>
          <p:cNvPr id="7" name="文本框 6"/>
          <p:cNvSpPr txBox="1"/>
          <p:nvPr/>
        </p:nvSpPr>
        <p:spPr>
          <a:xfrm>
            <a:off x="786765" y="4535805"/>
            <a:ext cx="6190615" cy="706755"/>
          </a:xfrm>
          <a:prstGeom prst="rect">
            <a:avLst/>
          </a:prstGeom>
        </p:spPr>
        <p:txBody>
          <a:bodyPr wrap="square">
            <a:spAutoFit/>
          </a:bodyPr>
          <a:lstStyle/>
          <a:p>
            <a:r>
              <a:rPr lang="en-US" altLang="zh-CN" sz="2000" b="1" dirty="0">
                <a:solidFill>
                  <a:srgbClr val="C00000"/>
                </a:solidFill>
                <a:latin typeface="幼圆" panose="02010509060101010101" charset="-122"/>
                <a:ea typeface="幼圆" panose="02010509060101010101" charset="-122"/>
                <a:cs typeface="Times New Roman" panose="02020603050405020304" pitchFamily="18" charset="0"/>
              </a:rPr>
              <a:t>How to reliably compute the non-factorizable contribution in particular the W-exchange one?</a:t>
            </a:r>
          </a:p>
        </p:txBody>
      </p:sp>
      <p:pic>
        <p:nvPicPr>
          <p:cNvPr id="10" name="图片 9" descr="05-校徽线稿中英文右侧合用"/>
          <p:cNvPicPr>
            <a:picLocks noChangeAspect="1"/>
          </p:cNvPicPr>
          <p:nvPr/>
        </p:nvPicPr>
        <p:blipFill>
          <a:blip r:embed="rId5"/>
          <a:srcRect l="2275" t="33287" r="2833" b="33658"/>
          <a:stretch>
            <a:fillRect/>
          </a:stretch>
        </p:blipFill>
        <p:spPr>
          <a:xfrm>
            <a:off x="10640695" y="40005"/>
            <a:ext cx="1183005" cy="291465"/>
          </a:xfrm>
          <a:prstGeom prst="rect">
            <a:avLst/>
          </a:prstGeom>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247708" y="2440642"/>
            <a:ext cx="5696585" cy="1568450"/>
          </a:xfrm>
          <a:prstGeom prst="rect">
            <a:avLst/>
          </a:prstGeom>
          <a:noFill/>
        </p:spPr>
        <p:txBody>
          <a:bodyPr wrap="square" lIns="91440" tIns="45720" rIns="91440" bIns="45720" rtlCol="0">
            <a:spAutoFit/>
          </a:bodyPr>
          <a:lstStyle/>
          <a:p>
            <a:pPr algn="ctr">
              <a:defRPr/>
            </a:pPr>
            <a:r>
              <a:rPr lang="en-US" altLang="zh-CN" sz="9600" b="1" dirty="0">
                <a:solidFill>
                  <a:srgbClr val="414954"/>
                </a:solidFill>
                <a:cs typeface="+mn-ea"/>
                <a:sym typeface="+mn-lt"/>
              </a:rPr>
              <a:t>THANKS</a:t>
            </a:r>
          </a:p>
        </p:txBody>
      </p:sp>
      <p:grpSp>
        <p:nvGrpSpPr>
          <p:cNvPr id="6" name="组合 5"/>
          <p:cNvGrpSpPr/>
          <p:nvPr/>
        </p:nvGrpSpPr>
        <p:grpSpPr>
          <a:xfrm>
            <a:off x="573139" y="535460"/>
            <a:ext cx="11045723" cy="5787081"/>
            <a:chOff x="429854" y="401595"/>
            <a:chExt cx="8284292" cy="4340311"/>
          </a:xfrm>
        </p:grpSpPr>
        <p:sp>
          <p:nvSpPr>
            <p:cNvPr id="7" name="任意多边形 6"/>
            <p:cNvSpPr/>
            <p:nvPr/>
          </p:nvSpPr>
          <p:spPr>
            <a:xfrm>
              <a:off x="429854" y="401595"/>
              <a:ext cx="8284292" cy="4340311"/>
            </a:xfrm>
            <a:custGeom>
              <a:avLst/>
              <a:gdLst>
                <a:gd name="connsiteX0" fmla="*/ 543697 w 8180173"/>
                <a:gd name="connsiteY0" fmla="*/ 12357 h 4053016"/>
                <a:gd name="connsiteX1" fmla="*/ 24714 w 8180173"/>
                <a:gd name="connsiteY1" fmla="*/ 679622 h 4053016"/>
                <a:gd name="connsiteX2" fmla="*/ 0 w 8180173"/>
                <a:gd name="connsiteY2" fmla="*/ 3336324 h 4053016"/>
                <a:gd name="connsiteX3" fmla="*/ 543697 w 8180173"/>
                <a:gd name="connsiteY3" fmla="*/ 4053016 h 4053016"/>
                <a:gd name="connsiteX4" fmla="*/ 7624119 w 8180173"/>
                <a:gd name="connsiteY4" fmla="*/ 4028303 h 4053016"/>
                <a:gd name="connsiteX5" fmla="*/ 8180173 w 8180173"/>
                <a:gd name="connsiteY5" fmla="*/ 3336324 h 4053016"/>
                <a:gd name="connsiteX6" fmla="*/ 8167816 w 8180173"/>
                <a:gd name="connsiteY6" fmla="*/ 667265 h 4053016"/>
                <a:gd name="connsiteX7" fmla="*/ 7648832 w 8180173"/>
                <a:gd name="connsiteY7" fmla="*/ 0 h 4053016"/>
                <a:gd name="connsiteX8" fmla="*/ 543697 w 8180173"/>
                <a:gd name="connsiteY8" fmla="*/ 12357 h 405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173" h="4053016">
                  <a:moveTo>
                    <a:pt x="543697" y="12357"/>
                  </a:moveTo>
                  <a:lnTo>
                    <a:pt x="24714" y="679622"/>
                  </a:lnTo>
                  <a:lnTo>
                    <a:pt x="0" y="3336324"/>
                  </a:lnTo>
                  <a:lnTo>
                    <a:pt x="543697" y="4053016"/>
                  </a:lnTo>
                  <a:lnTo>
                    <a:pt x="7624119" y="4028303"/>
                  </a:lnTo>
                  <a:lnTo>
                    <a:pt x="8180173" y="3336324"/>
                  </a:lnTo>
                  <a:lnTo>
                    <a:pt x="8167816" y="667265"/>
                  </a:lnTo>
                  <a:lnTo>
                    <a:pt x="7648832" y="0"/>
                  </a:lnTo>
                  <a:lnTo>
                    <a:pt x="543697" y="12357"/>
                  </a:lnTo>
                  <a:close/>
                </a:path>
              </a:pathLst>
            </a:custGeom>
            <a:noFill/>
            <a:ln w="9525">
              <a:solidFill>
                <a:srgbClr val="414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cs typeface="+mn-ea"/>
                <a:sym typeface="+mn-lt"/>
              </a:endParaRPr>
            </a:p>
          </p:txBody>
        </p:sp>
        <p:sp>
          <p:nvSpPr>
            <p:cNvPr id="8" name="矩形 7"/>
            <p:cNvSpPr/>
            <p:nvPr/>
          </p:nvSpPr>
          <p:spPr>
            <a:xfrm>
              <a:off x="561252" y="526707"/>
              <a:ext cx="8021497" cy="4090086"/>
            </a:xfrm>
            <a:prstGeom prst="rect">
              <a:avLst/>
            </a:prstGeom>
            <a:noFill/>
            <a:ln w="9525">
              <a:solidFill>
                <a:srgbClr val="414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rgbClr val="C2DAEF">
                <a:alpha val="100000"/>
              </a:srgbClr>
            </a:gs>
            <a:gs pos="76000">
              <a:srgbClr val="B5D2EC">
                <a:alpha val="100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文本框 1"/>
          <p:cNvSpPr txBox="1"/>
          <p:nvPr/>
        </p:nvSpPr>
        <p:spPr>
          <a:xfrm>
            <a:off x="3556000" y="3044508"/>
            <a:ext cx="5080000" cy="768350"/>
          </a:xfrm>
          <a:prstGeom prst="rect">
            <a:avLst/>
          </a:prstGeom>
        </p:spPr>
        <p:txBody>
          <a:bodyPr>
            <a:spAutoFit/>
          </a:bodyPr>
          <a:lstStyle/>
          <a:p>
            <a:pPr algn="ctr"/>
            <a:r>
              <a:rPr lang="en-US" altLang="zh-CN" sz="4400">
                <a:solidFill>
                  <a:srgbClr val="000000"/>
                </a:solidFill>
                <a:latin typeface="Times New Roman" panose="02020603050405020304" pitchFamily="18" charset="0"/>
                <a:ea typeface="Arial" panose="020B0604020202020204"/>
                <a:cs typeface="Times New Roman" panose="02020603050405020304" pitchFamily="18" charset="0"/>
              </a:rPr>
              <a:t>Backup Slides</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p:cNvSpPr txBox="1"/>
              <p:nvPr/>
            </p:nvSpPr>
            <p:spPr>
              <a:xfrm>
                <a:off x="1008380" y="709295"/>
                <a:ext cx="4089400" cy="460375"/>
              </a:xfrm>
              <a:prstGeom prst="rect">
                <a:avLst/>
              </a:prstGeom>
              <a:noFill/>
            </p:spPr>
            <p:txBody>
              <a:bodyPr wrap="square" rtlCol="0">
                <a:spAutoFit/>
              </a:bodyPr>
              <a:lstStyle/>
              <a:p>
                <a14:m>
                  <m:oMath xmlns:m="http://schemas.openxmlformats.org/officeDocument/2006/math">
                    <m:sSub>
                      <m:sSubPr>
                        <m:ctrlPr>
                          <a:rPr lang="en-US" altLang="zh-CN" sz="2400" i="1">
                            <a:latin typeface="Cambria Math" panose="02040503050406030204" pitchFamily="18" charset="0"/>
                            <a:cs typeface="Cambria Math" panose="02040503050406030204" charset="0"/>
                            <a:sym typeface="+mn-ea"/>
                          </a:rPr>
                        </m:ctrlPr>
                      </m:sSubPr>
                      <m:e>
                        <m:r>
                          <a:rPr lang="en-US" altLang="zh-CN" sz="2400">
                            <a:latin typeface="Cambria Math" panose="02040503050406030204" charset="0"/>
                            <a:ea typeface="MS Mincho" charset="0"/>
                            <a:cs typeface="Cambria Math" panose="02040503050406030204" charset="0"/>
                            <a:sym typeface="+mn-ea"/>
                          </a:rPr>
                          <m:t>𝛬</m:t>
                        </m:r>
                      </m:e>
                      <m:sub>
                        <m:r>
                          <m:rPr>
                            <m:sty m:val="p"/>
                          </m:rPr>
                          <a:rPr lang="en-US" altLang="zh-CN" sz="2400">
                            <a:latin typeface="Cambria Math" panose="02040503050406030204" charset="0"/>
                            <a:cs typeface="Cambria Math" panose="02040503050406030204" charset="0"/>
                            <a:sym typeface="+mn-ea"/>
                          </a:rPr>
                          <m:t>b</m:t>
                        </m:r>
                      </m:sub>
                    </m:sSub>
                    <m:r>
                      <a:rPr lang="en-US" altLang="zh-CN" sz="2400">
                        <a:latin typeface="Cambria Math" panose="02040503050406030204" charset="0"/>
                        <a:cs typeface="Cambria Math" panose="02040503050406030204" charset="0"/>
                        <a:sym typeface="+mn-ea"/>
                      </a:rPr>
                      <m:t>(</m:t>
                    </m:r>
                    <m:sSub>
                      <m:sSubPr>
                        <m:ctrlPr>
                          <a:rPr lang="en-US" altLang="zh-CN" sz="2400" i="1">
                            <a:latin typeface="Cambria Math" panose="02040503050406030204" pitchFamily="18" charset="0"/>
                            <a:cs typeface="Cambria Math" panose="02040503050406030204" charset="0"/>
                            <a:sym typeface="+mn-ea"/>
                          </a:rPr>
                        </m:ctrlPr>
                      </m:sSubPr>
                      <m:e>
                        <m:r>
                          <a:rPr lang="en-US" altLang="zh-CN" sz="2400">
                            <a:latin typeface="Cambria Math" panose="02040503050406030204" charset="0"/>
                            <a:ea typeface="MS Mincho" charset="0"/>
                            <a:cs typeface="Cambria Math" panose="02040503050406030204" charset="0"/>
                            <a:sym typeface="+mn-ea"/>
                          </a:rPr>
                          <m:t>𝛬</m:t>
                        </m:r>
                      </m:e>
                      <m:sub>
                        <m:r>
                          <m:rPr>
                            <m:sty m:val="p"/>
                          </m:rPr>
                          <a:rPr lang="en-US" altLang="zh-CN" sz="2400">
                            <a:latin typeface="Cambria Math" panose="02040503050406030204" charset="0"/>
                            <a:ea typeface="MS Mincho" charset="0"/>
                            <a:cs typeface="Cambria Math" panose="02040503050406030204" charset="0"/>
                            <a:sym typeface="+mn-ea"/>
                          </a:rPr>
                          <m:t>c</m:t>
                        </m:r>
                      </m:sub>
                    </m:sSub>
                    <m:r>
                      <a:rPr lang="en-US" altLang="zh-CN" sz="2400" i="1">
                        <a:latin typeface="Cambria Math" panose="02040503050406030204" charset="0"/>
                        <a:cs typeface="Cambria Math" panose="02040503050406030204" charset="0"/>
                        <a:sym typeface="+mn-ea"/>
                      </a:rPr>
                      <m:t>)</m:t>
                    </m:r>
                  </m:oMath>
                </a14:m>
                <a:r>
                  <a:rPr lang="en-US" altLang="zh-CN" sz="2400">
                    <a:latin typeface="Times New Roman" panose="02020603050405020304" pitchFamily="18" charset="0"/>
                    <a:cs typeface="Times New Roman" panose="02020603050405020304" pitchFamily="18" charset="0"/>
                    <a:sym typeface="+mn-ea"/>
                  </a:rPr>
                  <a:t> Baryon wave functions</a:t>
                </a:r>
              </a:p>
            </p:txBody>
          </p:sp>
        </mc:Choice>
        <mc:Fallback xmlns="">
          <p:sp>
            <p:nvSpPr>
              <p:cNvPr id="3" name="文本框 2"/>
              <p:cNvSpPr txBox="1">
                <a:spLocks noRot="1" noChangeAspect="1" noMove="1" noResize="1" noEditPoints="1" noAdjustHandles="1" noChangeArrowheads="1" noChangeShapeType="1" noTextEdit="1"/>
              </p:cNvSpPr>
              <p:nvPr/>
            </p:nvSpPr>
            <p:spPr>
              <a:xfrm>
                <a:off x="1008380" y="709295"/>
                <a:ext cx="4089400" cy="460375"/>
              </a:xfrm>
              <a:prstGeom prst="rect">
                <a:avLst/>
              </a:prstGeom>
              <a:blipFill rotWithShape="1">
                <a:blip r:embed="rId2"/>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3"/>
          <a:stretch>
            <a:fillRect/>
          </a:stretch>
        </p:blipFill>
        <p:spPr>
          <a:xfrm>
            <a:off x="5276850" y="596900"/>
            <a:ext cx="4791075" cy="685800"/>
          </a:xfrm>
          <a:prstGeom prst="rect">
            <a:avLst/>
          </a:prstGeom>
        </p:spPr>
      </p:pic>
      <p:pic>
        <p:nvPicPr>
          <p:cNvPr id="6" name="图片 5"/>
          <p:cNvPicPr>
            <a:picLocks noChangeAspect="1"/>
          </p:cNvPicPr>
          <p:nvPr/>
        </p:nvPicPr>
        <p:blipFill>
          <a:blip r:embed="rId4"/>
          <a:stretch>
            <a:fillRect/>
          </a:stretch>
        </p:blipFill>
        <p:spPr>
          <a:xfrm>
            <a:off x="779780" y="1356360"/>
            <a:ext cx="7524750" cy="1590675"/>
          </a:xfrm>
          <a:prstGeom prst="rect">
            <a:avLst/>
          </a:prstGeom>
        </p:spPr>
      </p:pic>
      <p:pic>
        <p:nvPicPr>
          <p:cNvPr id="7" name="图片 6"/>
          <p:cNvPicPr>
            <a:picLocks noChangeAspect="1"/>
          </p:cNvPicPr>
          <p:nvPr/>
        </p:nvPicPr>
        <p:blipFill>
          <a:blip r:embed="rId5"/>
          <a:stretch>
            <a:fillRect/>
          </a:stretch>
        </p:blipFill>
        <p:spPr>
          <a:xfrm>
            <a:off x="832485" y="3219450"/>
            <a:ext cx="7482205" cy="1468120"/>
          </a:xfrm>
          <a:prstGeom prst="rect">
            <a:avLst/>
          </a:prstGeom>
        </p:spPr>
      </p:pic>
      <p:pic>
        <p:nvPicPr>
          <p:cNvPr id="8" name="图片 7"/>
          <p:cNvPicPr>
            <a:picLocks noChangeAspect="1"/>
          </p:cNvPicPr>
          <p:nvPr/>
        </p:nvPicPr>
        <p:blipFill>
          <a:blip r:embed="rId6"/>
          <a:stretch>
            <a:fillRect/>
          </a:stretch>
        </p:blipFill>
        <p:spPr>
          <a:xfrm>
            <a:off x="8319135" y="2035810"/>
            <a:ext cx="3291840" cy="1183640"/>
          </a:xfrm>
          <a:prstGeom prst="rect">
            <a:avLst/>
          </a:prstGeom>
        </p:spPr>
      </p:pic>
      <p:pic>
        <p:nvPicPr>
          <p:cNvPr id="9" name="图片 8"/>
          <p:cNvPicPr>
            <a:picLocks noChangeAspect="1"/>
          </p:cNvPicPr>
          <p:nvPr/>
        </p:nvPicPr>
        <p:blipFill>
          <a:blip r:embed="rId7"/>
          <a:stretch>
            <a:fillRect/>
          </a:stretch>
        </p:blipFill>
        <p:spPr>
          <a:xfrm>
            <a:off x="8373110" y="3702050"/>
            <a:ext cx="3184525" cy="1200150"/>
          </a:xfrm>
          <a:prstGeom prst="rect">
            <a:avLst/>
          </a:prstGeom>
        </p:spPr>
      </p:pic>
      <p:pic>
        <p:nvPicPr>
          <p:cNvPr id="10" name="图片 9"/>
          <p:cNvPicPr>
            <a:picLocks noChangeAspect="1"/>
          </p:cNvPicPr>
          <p:nvPr/>
        </p:nvPicPr>
        <p:blipFill>
          <a:blip r:embed="rId8"/>
          <a:stretch>
            <a:fillRect/>
          </a:stretch>
        </p:blipFill>
        <p:spPr>
          <a:xfrm>
            <a:off x="771525" y="5029200"/>
            <a:ext cx="3825875" cy="1371600"/>
          </a:xfrm>
          <a:prstGeom prst="rect">
            <a:avLst/>
          </a:prstGeom>
        </p:spPr>
      </p:pic>
      <p:pic>
        <p:nvPicPr>
          <p:cNvPr id="11" name="图片 10"/>
          <p:cNvPicPr>
            <a:picLocks noChangeAspect="1"/>
          </p:cNvPicPr>
          <p:nvPr/>
        </p:nvPicPr>
        <p:blipFill>
          <a:blip r:embed="rId9"/>
          <a:stretch>
            <a:fillRect/>
          </a:stretch>
        </p:blipFill>
        <p:spPr>
          <a:xfrm>
            <a:off x="5471795" y="5113655"/>
            <a:ext cx="1857375" cy="561975"/>
          </a:xfrm>
          <a:prstGeom prst="rect">
            <a:avLst/>
          </a:prstGeom>
        </p:spPr>
      </p:pic>
      <p:pic>
        <p:nvPicPr>
          <p:cNvPr id="12" name="图片 11" descr="05-校徽线稿中英文右侧合用"/>
          <p:cNvPicPr>
            <a:picLocks noChangeAspect="1"/>
          </p:cNvPicPr>
          <p:nvPr/>
        </p:nvPicPr>
        <p:blipFill>
          <a:blip r:embed="rId10"/>
          <a:srcRect l="2275" t="33287" r="2833" b="33658"/>
          <a:stretch>
            <a:fillRect/>
          </a:stretch>
        </p:blipFill>
        <p:spPr>
          <a:xfrm>
            <a:off x="10640695" y="31750"/>
            <a:ext cx="1183005" cy="291465"/>
          </a:xfrm>
          <a:prstGeom prst="rect">
            <a:avLst/>
          </a:prstGeom>
        </p:spPr>
      </p:pic>
      <p:sp>
        <p:nvSpPr>
          <p:cNvPr id="13" name="矩形 12"/>
          <p:cNvSpPr/>
          <p:nvPr/>
        </p:nvSpPr>
        <p:spPr>
          <a:xfrm>
            <a:off x="754380" y="1356360"/>
            <a:ext cx="7549515" cy="3385185"/>
          </a:xfrm>
          <a:prstGeom prst="rect">
            <a:avLst/>
          </a:prstGeom>
          <a:noFill/>
          <a:ln>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03091886"/>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B7E04-A6AE-FB0E-FD78-8A62462780B0}"/>
            </a:ext>
          </a:extLst>
        </p:cNvPr>
        <p:cNvGrpSpPr/>
        <p:nvPr/>
      </p:nvGrpSpPr>
      <p:grpSpPr>
        <a:xfrm>
          <a:off x="0" y="0"/>
          <a:ext cx="0" cy="0"/>
          <a:chOff x="0" y="0"/>
          <a:chExt cx="0" cy="0"/>
        </a:xfrm>
      </p:grpSpPr>
      <p:pic>
        <p:nvPicPr>
          <p:cNvPr id="4" name="图片 3" descr="d83597c85dcc4fbd5050f0a34b9ff9b">
            <a:extLst>
              <a:ext uri="{FF2B5EF4-FFF2-40B4-BE49-F238E27FC236}">
                <a16:creationId xmlns:a16="http://schemas.microsoft.com/office/drawing/2014/main" id="{E508762C-0CBD-BF19-8DA5-C93BCBA77D99}"/>
              </a:ext>
            </a:extLst>
          </p:cNvPr>
          <p:cNvPicPr>
            <a:picLocks noChangeAspect="1"/>
          </p:cNvPicPr>
          <p:nvPr/>
        </p:nvPicPr>
        <p:blipFill>
          <a:blip r:embed="rId2"/>
          <a:srcRect l="51389" t="46239" r="11669" b="1509"/>
          <a:stretch>
            <a:fillRect/>
          </a:stretch>
        </p:blipFill>
        <p:spPr>
          <a:xfrm>
            <a:off x="7844155" y="4650105"/>
            <a:ext cx="3100070" cy="1627505"/>
          </a:xfrm>
          <a:prstGeom prst="rect">
            <a:avLst/>
          </a:prstGeom>
        </p:spPr>
      </p:pic>
      <p:pic>
        <p:nvPicPr>
          <p:cNvPr id="2" name="图片 1">
            <a:extLst>
              <a:ext uri="{FF2B5EF4-FFF2-40B4-BE49-F238E27FC236}">
                <a16:creationId xmlns:a16="http://schemas.microsoft.com/office/drawing/2014/main" id="{5B8A82D3-95D6-FCE4-A72A-6F22266CECAA}"/>
              </a:ext>
            </a:extLst>
          </p:cNvPr>
          <p:cNvPicPr>
            <a:picLocks noChangeAspect="1"/>
          </p:cNvPicPr>
          <p:nvPr/>
        </p:nvPicPr>
        <p:blipFill>
          <a:blip r:embed="rId3"/>
          <a:stretch>
            <a:fillRect/>
          </a:stretch>
        </p:blipFill>
        <p:spPr>
          <a:xfrm>
            <a:off x="420370" y="3349625"/>
            <a:ext cx="11383010" cy="725805"/>
          </a:xfrm>
          <a:prstGeom prst="rect">
            <a:avLst/>
          </a:prstGeom>
        </p:spPr>
      </p:pic>
      <p:pic>
        <p:nvPicPr>
          <p:cNvPr id="3" name="图片 2">
            <a:extLst>
              <a:ext uri="{FF2B5EF4-FFF2-40B4-BE49-F238E27FC236}">
                <a16:creationId xmlns:a16="http://schemas.microsoft.com/office/drawing/2014/main" id="{1C4AB919-3FF4-DF5E-C865-5663CE141309}"/>
              </a:ext>
            </a:extLst>
          </p:cNvPr>
          <p:cNvPicPr>
            <a:picLocks noChangeAspect="1"/>
          </p:cNvPicPr>
          <p:nvPr/>
        </p:nvPicPr>
        <p:blipFill>
          <a:blip r:embed="rId4"/>
          <a:stretch>
            <a:fillRect/>
          </a:stretch>
        </p:blipFill>
        <p:spPr>
          <a:xfrm>
            <a:off x="1280795" y="915035"/>
            <a:ext cx="6010275" cy="390525"/>
          </a:xfrm>
          <a:prstGeom prst="rect">
            <a:avLst/>
          </a:prstGeom>
        </p:spPr>
      </p:pic>
      <p:pic>
        <p:nvPicPr>
          <p:cNvPr id="5" name="图片 4">
            <a:extLst>
              <a:ext uri="{FF2B5EF4-FFF2-40B4-BE49-F238E27FC236}">
                <a16:creationId xmlns:a16="http://schemas.microsoft.com/office/drawing/2014/main" id="{61874027-92C1-C27F-8CA9-A93C5307749F}"/>
              </a:ext>
            </a:extLst>
          </p:cNvPr>
          <p:cNvPicPr>
            <a:picLocks noChangeAspect="1"/>
          </p:cNvPicPr>
          <p:nvPr/>
        </p:nvPicPr>
        <p:blipFill>
          <a:blip r:embed="rId5"/>
          <a:stretch>
            <a:fillRect/>
          </a:stretch>
        </p:blipFill>
        <p:spPr>
          <a:xfrm>
            <a:off x="920750" y="2093595"/>
            <a:ext cx="6991350" cy="828675"/>
          </a:xfrm>
          <a:prstGeom prst="rect">
            <a:avLst/>
          </a:prstGeom>
        </p:spPr>
      </p:pic>
      <p:pic>
        <p:nvPicPr>
          <p:cNvPr id="6" name="图片 5">
            <a:extLst>
              <a:ext uri="{FF2B5EF4-FFF2-40B4-BE49-F238E27FC236}">
                <a16:creationId xmlns:a16="http://schemas.microsoft.com/office/drawing/2014/main" id="{E1160212-9B2C-219C-C452-4A1CE8FFFC42}"/>
              </a:ext>
            </a:extLst>
          </p:cNvPr>
          <p:cNvPicPr>
            <a:picLocks noChangeAspect="1"/>
          </p:cNvPicPr>
          <p:nvPr/>
        </p:nvPicPr>
        <p:blipFill>
          <a:blip r:embed="rId6"/>
          <a:stretch>
            <a:fillRect/>
          </a:stretch>
        </p:blipFill>
        <p:spPr>
          <a:xfrm>
            <a:off x="7657465" y="1348740"/>
            <a:ext cx="4154170" cy="1023620"/>
          </a:xfrm>
          <a:prstGeom prst="rect">
            <a:avLst/>
          </a:prstGeom>
        </p:spPr>
      </p:pic>
      <p:sp>
        <p:nvSpPr>
          <p:cNvPr id="9" name="矩形 8">
            <a:extLst>
              <a:ext uri="{FF2B5EF4-FFF2-40B4-BE49-F238E27FC236}">
                <a16:creationId xmlns:a16="http://schemas.microsoft.com/office/drawing/2014/main" id="{C669BFD4-C74D-A788-1306-782C16FC95C2}"/>
              </a:ext>
            </a:extLst>
          </p:cNvPr>
          <p:cNvSpPr/>
          <p:nvPr/>
        </p:nvSpPr>
        <p:spPr>
          <a:xfrm>
            <a:off x="7750810" y="1305560"/>
            <a:ext cx="4051935" cy="1091565"/>
          </a:xfrm>
          <a:prstGeom prst="rect">
            <a:avLst/>
          </a:prstGeom>
          <a:noFill/>
          <a:ln w="127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0" name="图片 9" descr="05-校徽线稿中英文右侧合用">
            <a:extLst>
              <a:ext uri="{FF2B5EF4-FFF2-40B4-BE49-F238E27FC236}">
                <a16:creationId xmlns:a16="http://schemas.microsoft.com/office/drawing/2014/main" id="{977FA18F-17F7-96A1-F289-DF1DE4F15FDA}"/>
              </a:ext>
            </a:extLst>
          </p:cNvPr>
          <p:cNvPicPr>
            <a:picLocks noChangeAspect="1"/>
          </p:cNvPicPr>
          <p:nvPr/>
        </p:nvPicPr>
        <p:blipFill>
          <a:blip r:embed="rId7"/>
          <a:srcRect l="2275" t="33287" r="2833" b="33658"/>
          <a:stretch>
            <a:fillRect/>
          </a:stretch>
        </p:blipFill>
        <p:spPr>
          <a:xfrm>
            <a:off x="10640695" y="31750"/>
            <a:ext cx="1183005" cy="291465"/>
          </a:xfrm>
          <a:prstGeom prst="rect">
            <a:avLst/>
          </a:prstGeom>
        </p:spPr>
      </p:pic>
    </p:spTree>
    <p:extLst>
      <p:ext uri="{BB962C8B-B14F-4D97-AF65-F5344CB8AC3E}">
        <p14:creationId xmlns:p14="http://schemas.microsoft.com/office/powerpoint/2010/main" val="304605993"/>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10210" y="2143760"/>
            <a:ext cx="6236970" cy="4201795"/>
          </a:xfrm>
          <a:prstGeom prst="rect">
            <a:avLst/>
          </a:prstGeom>
        </p:spPr>
      </p:pic>
      <mc:AlternateContent xmlns:mc="http://schemas.openxmlformats.org/markup-compatibility/2006" xmlns:a14="http://schemas.microsoft.com/office/drawing/2010/main">
        <mc:Choice Requires="a14">
          <p:sp>
            <p:nvSpPr>
              <p:cNvPr id="2" name="文本框 1"/>
              <p:cNvSpPr txBox="1"/>
              <p:nvPr/>
            </p:nvSpPr>
            <p:spPr>
              <a:xfrm>
                <a:off x="753110" y="727710"/>
                <a:ext cx="6910070" cy="398780"/>
              </a:xfrm>
              <a:prstGeom prst="rect">
                <a:avLst/>
              </a:prstGeom>
              <a:noFill/>
            </p:spPr>
            <p:txBody>
              <a:bodyPr wrap="square" rtlCol="0">
                <a:spAutoFit/>
              </a:bodyPr>
              <a:lstStyle/>
              <a:p>
                <a:r>
                  <a:rPr lang="en-US" altLang="zh-CN" sz="2000" dirty="0">
                    <a:solidFill>
                      <a:srgbClr val="7030A0"/>
                    </a:solidFill>
                    <a:latin typeface="Times New Roman" panose="02020603050405020304" pitchFamily="18" charset="0"/>
                    <a:cs typeface="Times New Roman" panose="02020603050405020304" pitchFamily="18" charset="0"/>
                  </a:rPr>
                  <a:t>Experimental observables of the </a:t>
                </a:r>
                <a:r>
                  <a:rPr lang="en-US" altLang="zh-CN" sz="2000" dirty="0" err="1">
                    <a:solidFill>
                      <a:srgbClr val="7030A0"/>
                    </a:solidFill>
                    <a:latin typeface="Times New Roman" panose="02020603050405020304" pitchFamily="18" charset="0"/>
                    <a:cs typeface="Times New Roman" panose="02020603050405020304" pitchFamily="18" charset="0"/>
                  </a:rPr>
                  <a:t>semileptonic</a:t>
                </a:r>
                <a:r>
                  <a:rPr lang="en-US" altLang="zh-CN" sz="2000" dirty="0">
                    <a:solidFill>
                      <a:srgbClr val="7030A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000" i="1">
                            <a:solidFill>
                              <a:srgbClr val="7030A0"/>
                            </a:solidFill>
                            <a:latin typeface="Cambria Math" panose="02040503050406030204" pitchFamily="18" charset="0"/>
                            <a:cs typeface="Cambria Math" panose="02040503050406030204" charset="0"/>
                          </a:rPr>
                        </m:ctrlPr>
                      </m:sSubPr>
                      <m:e>
                        <m:r>
                          <a:rPr lang="en-US" altLang="zh-CN" sz="2000" i="1">
                            <a:solidFill>
                              <a:srgbClr val="7030A0"/>
                            </a:solidFill>
                            <a:latin typeface="Cambria Math" panose="02040503050406030204" charset="0"/>
                            <a:ea typeface="MS Mincho" charset="0"/>
                            <a:cs typeface="Cambria Math" panose="02040503050406030204" charset="0"/>
                          </a:rPr>
                          <m:t>𝛬</m:t>
                        </m:r>
                      </m:e>
                      <m:sub>
                        <m:r>
                          <a:rPr lang="en-US" altLang="zh-CN" sz="2000" i="1">
                            <a:solidFill>
                              <a:srgbClr val="7030A0"/>
                            </a:solidFill>
                            <a:latin typeface="Cambria Math" panose="02040503050406030204" charset="0"/>
                            <a:cs typeface="Cambria Math" panose="02040503050406030204" charset="0"/>
                          </a:rPr>
                          <m:t>𝑏</m:t>
                        </m:r>
                      </m:sub>
                    </m:sSub>
                    <m:r>
                      <a:rPr lang="en-US" altLang="zh-CN" sz="2000" i="1">
                        <a:solidFill>
                          <a:srgbClr val="7030A0"/>
                        </a:solidFill>
                        <a:latin typeface="Cambria Math" panose="02040503050406030204" charset="0"/>
                        <a:ea typeface="MS Mincho" charset="0"/>
                        <a:cs typeface="Cambria Math" panose="02040503050406030204" charset="0"/>
                      </a:rPr>
                      <m:t>→</m:t>
                    </m:r>
                    <m:sSub>
                      <m:sSubPr>
                        <m:ctrlPr>
                          <a:rPr lang="en-US" altLang="zh-CN" sz="2000" i="1">
                            <a:solidFill>
                              <a:srgbClr val="7030A0"/>
                            </a:solidFill>
                            <a:latin typeface="Cambria Math" panose="02040503050406030204" pitchFamily="18" charset="0"/>
                            <a:cs typeface="Cambria Math" panose="02040503050406030204" charset="0"/>
                          </a:rPr>
                        </m:ctrlPr>
                      </m:sSubPr>
                      <m:e>
                        <m:r>
                          <a:rPr lang="en-US" altLang="zh-CN" sz="2000" i="1">
                            <a:solidFill>
                              <a:srgbClr val="7030A0"/>
                            </a:solidFill>
                            <a:latin typeface="Cambria Math" panose="02040503050406030204" charset="0"/>
                            <a:ea typeface="MS Mincho" charset="0"/>
                            <a:cs typeface="Cambria Math" panose="02040503050406030204" charset="0"/>
                          </a:rPr>
                          <m:t>𝛬</m:t>
                        </m:r>
                      </m:e>
                      <m:sub>
                        <m:r>
                          <a:rPr lang="en-US" altLang="zh-CN" sz="2000" i="1">
                            <a:solidFill>
                              <a:srgbClr val="7030A0"/>
                            </a:solidFill>
                            <a:latin typeface="Cambria Math" panose="02040503050406030204" charset="0"/>
                            <a:cs typeface="Cambria Math" panose="02040503050406030204" charset="0"/>
                          </a:rPr>
                          <m:t>𝑐</m:t>
                        </m:r>
                      </m:sub>
                    </m:sSub>
                    <m:r>
                      <a:rPr lang="en-US" altLang="zh-CN" sz="2000" i="1">
                        <a:solidFill>
                          <a:srgbClr val="7030A0"/>
                        </a:solidFill>
                        <a:latin typeface="Cambria Math" panose="02040503050406030204" charset="0"/>
                        <a:ea typeface="MS Mincho" charset="0"/>
                        <a:cs typeface="Cambria Math" panose="02040503050406030204" charset="0"/>
                      </a:rPr>
                      <m:t>ℓ</m:t>
                    </m:r>
                    <m:sSub>
                      <m:sSubPr>
                        <m:ctrlPr>
                          <a:rPr lang="en-US" altLang="zh-CN" sz="2000" i="1">
                            <a:solidFill>
                              <a:srgbClr val="7030A0"/>
                            </a:solidFill>
                            <a:latin typeface="Cambria Math" panose="02040503050406030204" pitchFamily="18" charset="0"/>
                            <a:cs typeface="Cambria Math" panose="02040503050406030204" charset="0"/>
                          </a:rPr>
                        </m:ctrlPr>
                      </m:sSubPr>
                      <m:e>
                        <m:acc>
                          <m:accPr>
                            <m:chr m:val="̅"/>
                            <m:ctrlPr>
                              <a:rPr lang="en-US" altLang="zh-CN" sz="2000" i="1">
                                <a:solidFill>
                                  <a:srgbClr val="7030A0"/>
                                </a:solidFill>
                                <a:latin typeface="Cambria Math" panose="02040503050406030204" pitchFamily="18" charset="0"/>
                                <a:cs typeface="Cambria Math" panose="02040503050406030204" charset="0"/>
                              </a:rPr>
                            </m:ctrlPr>
                          </m:accPr>
                          <m:e>
                            <m:r>
                              <a:rPr lang="en-US" altLang="zh-CN" sz="2000" i="1">
                                <a:solidFill>
                                  <a:srgbClr val="7030A0"/>
                                </a:solidFill>
                                <a:latin typeface="Cambria Math" panose="02040503050406030204" charset="0"/>
                                <a:cs typeface="Cambria Math" panose="02040503050406030204" charset="0"/>
                              </a:rPr>
                              <m:t>𝑣</m:t>
                            </m:r>
                          </m:e>
                        </m:acc>
                      </m:e>
                      <m:sub>
                        <m:r>
                          <a:rPr lang="en-US" altLang="zh-CN" sz="2000" i="1">
                            <a:solidFill>
                              <a:srgbClr val="7030A0"/>
                            </a:solidFill>
                            <a:latin typeface="Cambria Math" panose="02040503050406030204" charset="0"/>
                            <a:ea typeface="MS Mincho" charset="0"/>
                            <a:cs typeface="Cambria Math" panose="02040503050406030204" charset="0"/>
                          </a:rPr>
                          <m:t>ℓ</m:t>
                        </m:r>
                      </m:sub>
                    </m:sSub>
                  </m:oMath>
                </a14:m>
                <a:r>
                  <a:rPr lang="en-US" altLang="zh-CN" sz="2000" dirty="0">
                    <a:solidFill>
                      <a:srgbClr val="7030A0"/>
                    </a:solidFill>
                    <a:latin typeface="Times New Roman" panose="02020603050405020304" pitchFamily="18" charset="0"/>
                    <a:cs typeface="Times New Roman" panose="02020603050405020304" pitchFamily="18" charset="0"/>
                  </a:rPr>
                  <a:t> decay </a:t>
                </a:r>
              </a:p>
            </p:txBody>
          </p:sp>
        </mc:Choice>
        <mc:Fallback xmlns="">
          <p:sp>
            <p:nvSpPr>
              <p:cNvPr id="2" name="文本框 1"/>
              <p:cNvSpPr txBox="1">
                <a:spLocks noRot="1" noChangeAspect="1" noMove="1" noResize="1" noEditPoints="1" noAdjustHandles="1" noChangeArrowheads="1" noChangeShapeType="1" noTextEdit="1"/>
              </p:cNvSpPr>
              <p:nvPr/>
            </p:nvSpPr>
            <p:spPr>
              <a:xfrm>
                <a:off x="753110" y="727710"/>
                <a:ext cx="6910070" cy="398780"/>
              </a:xfrm>
              <a:prstGeom prst="rect">
                <a:avLst/>
              </a:prstGeom>
              <a:blipFill rotWithShape="1">
                <a:blip r:embed="rId3"/>
                <a:stretch>
                  <a:fillRect/>
                </a:stretch>
              </a:blipFill>
            </p:spPr>
            <p:txBody>
              <a:bodyPr/>
              <a:lstStyle/>
              <a:p>
                <a:r>
                  <a:rPr lang="zh-CN" altLang="en-US">
                    <a:noFill/>
                  </a:rPr>
                  <a:t> </a:t>
                </a:r>
              </a:p>
            </p:txBody>
          </p:sp>
        </mc:Fallback>
      </mc:AlternateContent>
      <p:pic>
        <p:nvPicPr>
          <p:cNvPr id="14" name="图片 13" descr="05-校徽线稿中英文右侧合用"/>
          <p:cNvPicPr>
            <a:picLocks noChangeAspect="1"/>
          </p:cNvPicPr>
          <p:nvPr/>
        </p:nvPicPr>
        <p:blipFill>
          <a:blip r:embed="rId4"/>
          <a:srcRect l="2275" t="33287" r="2833" b="33658"/>
          <a:stretch>
            <a:fillRect/>
          </a:stretch>
        </p:blipFill>
        <p:spPr>
          <a:xfrm>
            <a:off x="10640695" y="40005"/>
            <a:ext cx="1183005" cy="291465"/>
          </a:xfrm>
          <a:prstGeom prst="rect">
            <a:avLst/>
          </a:prstGeom>
        </p:spPr>
      </p:pic>
      <p:pic>
        <p:nvPicPr>
          <p:cNvPr id="6" name="图片 5"/>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7257415" y="2966085"/>
            <a:ext cx="3975735" cy="596900"/>
          </a:xfrm>
          <a:prstGeom prst="rect">
            <a:avLst/>
          </a:prstGeom>
        </p:spPr>
      </p:pic>
      <p:pic>
        <p:nvPicPr>
          <p:cNvPr id="18" name="图片 17"/>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646670" y="3982720"/>
            <a:ext cx="2682240" cy="517525"/>
          </a:xfrm>
          <a:prstGeom prst="rect">
            <a:avLst/>
          </a:prstGeom>
        </p:spPr>
      </p:pic>
      <p:pic>
        <p:nvPicPr>
          <p:cNvPr id="23" name="图片 22"/>
          <p:cNvPicPr>
            <a:picLocks noChangeAspect="1"/>
          </p:cNvPicPr>
          <p:nvPr/>
        </p:nvPicPr>
        <p:blipFill>
          <a:blip r:embed="rId7"/>
          <a:stretch>
            <a:fillRect/>
          </a:stretch>
        </p:blipFill>
        <p:spPr>
          <a:xfrm>
            <a:off x="1007110" y="1427480"/>
            <a:ext cx="3991610" cy="497840"/>
          </a:xfrm>
          <a:prstGeom prst="rect">
            <a:avLst/>
          </a:prstGeom>
        </p:spPr>
      </p:pic>
      <p:cxnSp>
        <p:nvCxnSpPr>
          <p:cNvPr id="24" name="直接连接符 23"/>
          <p:cNvCxnSpPr/>
          <p:nvPr/>
        </p:nvCxnSpPr>
        <p:spPr>
          <a:xfrm>
            <a:off x="7296785" y="3667760"/>
            <a:ext cx="3936365" cy="8890"/>
          </a:xfrm>
          <a:prstGeom prst="line">
            <a:avLst/>
          </a:prstGeom>
          <a:ln w="15875">
            <a:solidFill>
              <a:schemeClr val="accent6"/>
            </a:solidFill>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25" name="文本框 24"/>
              <p:cNvSpPr txBox="1"/>
              <p:nvPr/>
            </p:nvSpPr>
            <p:spPr>
              <a:xfrm>
                <a:off x="7846060" y="2350135"/>
                <a:ext cx="2272665" cy="3644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cs typeface="Cambria Math" panose="02040503050406030204" charset="0"/>
                            </a:rPr>
                          </m:ctrlPr>
                        </m:sSubPr>
                        <m:e>
                          <m:r>
                            <a:rPr lang="en-US" altLang="zh-CN" sz="1800" i="1">
                              <a:latin typeface="Cambria Math" panose="02040503050406030204" charset="0"/>
                              <a:cs typeface="Cambria Math" panose="02040503050406030204" charset="0"/>
                            </a:rPr>
                            <m:t>𝜆</m:t>
                          </m:r>
                        </m:e>
                        <m:sub>
                          <m:sSub>
                            <m:sSubPr>
                              <m:ctrlPr>
                                <a:rPr lang="en-US" altLang="zh-CN" sz="1800" i="1">
                                  <a:latin typeface="Cambria Math" panose="02040503050406030204" pitchFamily="18" charset="0"/>
                                  <a:cs typeface="Cambria Math" panose="02040503050406030204" charset="0"/>
                                </a:rPr>
                              </m:ctrlPr>
                            </m:sSubPr>
                            <m:e>
                              <m:r>
                                <a:rPr lang="en-US" altLang="zh-CN" sz="1800" i="1">
                                  <a:latin typeface="Cambria Math" panose="02040503050406030204" charset="0"/>
                                  <a:cs typeface="Cambria Math" panose="02040503050406030204" charset="0"/>
                                </a:rPr>
                                <m:t>𝛬</m:t>
                              </m:r>
                            </m:e>
                            <m:sub>
                              <m:r>
                                <a:rPr lang="en-US" altLang="zh-CN" sz="1800" i="1">
                                  <a:latin typeface="Cambria Math" panose="02040503050406030204" charset="0"/>
                                  <a:cs typeface="Cambria Math" panose="02040503050406030204" charset="0"/>
                                </a:rPr>
                                <m:t>𝑏</m:t>
                              </m:r>
                            </m:sub>
                          </m:sSub>
                        </m:sub>
                      </m:sSub>
                      <m:r>
                        <a:rPr lang="en-US" altLang="zh-CN" sz="1800" i="1">
                          <a:latin typeface="Cambria Math" panose="02040503050406030204" charset="0"/>
                          <a:cs typeface="Cambria Math" panose="02040503050406030204" charset="0"/>
                        </a:rPr>
                        <m:t>=−</m:t>
                      </m:r>
                      <m:sSub>
                        <m:sSubPr>
                          <m:ctrlPr>
                            <a:rPr lang="en-US" altLang="zh-CN" sz="1800" i="1">
                              <a:latin typeface="Cambria Math" panose="02040503050406030204" pitchFamily="18" charset="0"/>
                              <a:cs typeface="Cambria Math" panose="02040503050406030204" charset="0"/>
                            </a:rPr>
                          </m:ctrlPr>
                        </m:sSubPr>
                        <m:e>
                          <m:r>
                            <a:rPr lang="en-US" altLang="zh-CN" sz="1800" i="1">
                              <a:latin typeface="Cambria Math" panose="02040503050406030204" charset="0"/>
                              <a:cs typeface="Cambria Math" panose="02040503050406030204" charset="0"/>
                            </a:rPr>
                            <m:t>𝜆</m:t>
                          </m:r>
                        </m:e>
                        <m:sub>
                          <m:sSub>
                            <m:sSubPr>
                              <m:ctrlPr>
                                <a:rPr lang="en-US" altLang="zh-CN" sz="1800" i="1">
                                  <a:latin typeface="Cambria Math" panose="02040503050406030204" pitchFamily="18" charset="0"/>
                                  <a:cs typeface="Cambria Math" panose="02040503050406030204" charset="0"/>
                                </a:rPr>
                              </m:ctrlPr>
                            </m:sSubPr>
                            <m:e>
                              <m:r>
                                <a:rPr lang="en-US" altLang="zh-CN" sz="1800" i="1">
                                  <a:latin typeface="Cambria Math" panose="02040503050406030204" charset="0"/>
                                  <a:cs typeface="Cambria Math" panose="02040503050406030204" charset="0"/>
                                </a:rPr>
                                <m:t>𝛬</m:t>
                              </m:r>
                            </m:e>
                            <m:sub>
                              <m:r>
                                <a:rPr lang="en-US" altLang="zh-CN" sz="1800" i="1">
                                  <a:latin typeface="Cambria Math" panose="02040503050406030204" charset="0"/>
                                  <a:cs typeface="Cambria Math" panose="02040503050406030204" charset="0"/>
                                </a:rPr>
                                <m:t>𝑐</m:t>
                              </m:r>
                            </m:sub>
                          </m:sSub>
                        </m:sub>
                      </m:sSub>
                      <m:r>
                        <a:rPr lang="en-US" altLang="zh-CN" sz="1800" i="1">
                          <a:latin typeface="Cambria Math" panose="02040503050406030204" charset="0"/>
                          <a:cs typeface="Cambria Math" panose="02040503050406030204" charset="0"/>
                        </a:rPr>
                        <m:t>+</m:t>
                      </m:r>
                      <m:sSub>
                        <m:sSubPr>
                          <m:ctrlPr>
                            <a:rPr lang="en-US" altLang="zh-CN" sz="1800" i="1">
                              <a:latin typeface="Cambria Math" panose="02040503050406030204" pitchFamily="18" charset="0"/>
                              <a:cs typeface="Cambria Math" panose="02040503050406030204" charset="0"/>
                            </a:rPr>
                          </m:ctrlPr>
                        </m:sSubPr>
                        <m:e>
                          <m:r>
                            <a:rPr lang="en-US" altLang="zh-CN" sz="1800" i="1">
                              <a:latin typeface="Cambria Math" panose="02040503050406030204" charset="0"/>
                              <a:cs typeface="Cambria Math" panose="02040503050406030204" charset="0"/>
                            </a:rPr>
                            <m:t>𝜆</m:t>
                          </m:r>
                        </m:e>
                        <m:sub>
                          <m:sSup>
                            <m:sSupPr>
                              <m:ctrlPr>
                                <a:rPr lang="en-US" altLang="zh-CN" sz="1800" i="1">
                                  <a:latin typeface="Cambria Math" panose="02040503050406030204" pitchFamily="18" charset="0"/>
                                  <a:cs typeface="Cambria Math" panose="02040503050406030204" charset="0"/>
                                </a:rPr>
                              </m:ctrlPr>
                            </m:sSupPr>
                            <m:e>
                              <m:r>
                                <a:rPr lang="en-US" altLang="zh-CN" sz="1800" i="1">
                                  <a:latin typeface="Cambria Math" panose="02040503050406030204" charset="0"/>
                                  <a:cs typeface="Cambria Math" panose="02040503050406030204" charset="0"/>
                                </a:rPr>
                                <m:t>𝑊</m:t>
                              </m:r>
                            </m:e>
                            <m:sup>
                              <m:r>
                                <a:rPr lang="en-US" altLang="zh-CN" sz="1800" i="1">
                                  <a:latin typeface="Cambria Math" panose="02040503050406030204" charset="0"/>
                                  <a:cs typeface="Cambria Math" panose="02040503050406030204" charset="0"/>
                                </a:rPr>
                                <m:t>−</m:t>
                              </m:r>
                            </m:sup>
                          </m:sSup>
                        </m:sub>
                      </m:sSub>
                    </m:oMath>
                  </m:oMathPara>
                </a14:m>
                <a:endParaRPr lang="en-US" altLang="zh-CN" sz="1800" i="1">
                  <a:latin typeface="Cambria Math" panose="02040503050406030204" charset="0"/>
                  <a:cs typeface="Cambria Math" panose="02040503050406030204" charset="0"/>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7846060" y="2350135"/>
                <a:ext cx="2272665" cy="364490"/>
              </a:xfrm>
              <a:prstGeom prst="rect">
                <a:avLst/>
              </a:prstGeom>
              <a:blipFill rotWithShape="1">
                <a:blip r:embed="rId8"/>
                <a:stretch>
                  <a:fillRect/>
                </a:stretch>
              </a:blipFill>
            </p:spPr>
            <p:txBody>
              <a:bodyPr/>
              <a:lstStyle/>
              <a:p>
                <a:r>
                  <a:rPr lang="zh-CN" altLang="en-US">
                    <a:noFill/>
                  </a:rPr>
                  <a:t> </a:t>
                </a:r>
              </a:p>
            </p:txBody>
          </p:sp>
        </mc:Fallback>
      </mc:AlternateContent>
      <p:sp>
        <p:nvSpPr>
          <p:cNvPr id="26" name="矩形 25"/>
          <p:cNvSpPr/>
          <p:nvPr/>
        </p:nvSpPr>
        <p:spPr>
          <a:xfrm>
            <a:off x="7895590" y="2279650"/>
            <a:ext cx="2062480" cy="505460"/>
          </a:xfrm>
          <a:prstGeom prst="rect">
            <a:avLst/>
          </a:prstGeom>
          <a:noFill/>
          <a:ln w="158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10658813"/>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237615" y="1424940"/>
            <a:ext cx="4772025" cy="1009650"/>
          </a:xfrm>
          <a:prstGeom prst="rect">
            <a:avLst/>
          </a:prstGeom>
        </p:spPr>
      </p:pic>
      <p:sp>
        <p:nvSpPr>
          <p:cNvPr id="3" name="文本框 2"/>
          <p:cNvSpPr txBox="1"/>
          <p:nvPr/>
        </p:nvSpPr>
        <p:spPr>
          <a:xfrm>
            <a:off x="1058545" y="753745"/>
            <a:ext cx="8746490" cy="368300"/>
          </a:xfrm>
          <a:prstGeom prst="rect">
            <a:avLst/>
          </a:prstGeom>
          <a:noFill/>
        </p:spPr>
        <p:txBody>
          <a:bodyPr wrap="square" rtlCol="0">
            <a:spAutoFit/>
          </a:bodyPr>
          <a:lstStyle/>
          <a:p>
            <a:r>
              <a:rPr lang="en-US" altLang="zh-CN" sz="1800">
                <a:latin typeface="Times New Roman" panose="02020603050405020304" pitchFamily="18" charset="0"/>
                <a:cs typeface="Times New Roman" panose="02020603050405020304" pitchFamily="18" charset="0"/>
              </a:rPr>
              <a:t>The form factors in the space-like region can be parameterized in a three-parameter form as </a:t>
            </a:r>
          </a:p>
        </p:txBody>
      </p:sp>
      <p:pic>
        <p:nvPicPr>
          <p:cNvPr id="10" name="图片 9" descr="05-校徽线稿中英文右侧合用"/>
          <p:cNvPicPr>
            <a:picLocks noChangeAspect="1"/>
          </p:cNvPicPr>
          <p:nvPr/>
        </p:nvPicPr>
        <p:blipFill>
          <a:blip r:embed="rId4"/>
          <a:srcRect l="2275" t="33287" r="2833" b="33658"/>
          <a:stretch>
            <a:fillRect/>
          </a:stretch>
        </p:blipFill>
        <p:spPr>
          <a:xfrm>
            <a:off x="10640695" y="40005"/>
            <a:ext cx="1183005" cy="291465"/>
          </a:xfrm>
          <a:prstGeom prst="rect">
            <a:avLst/>
          </a:prstGeom>
        </p:spPr>
      </p:pic>
      <p:pic>
        <p:nvPicPr>
          <p:cNvPr id="5" name="图片 4"/>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127125" y="2936240"/>
            <a:ext cx="9512935" cy="2721610"/>
          </a:xfrm>
          <a:prstGeom prst="rect">
            <a:avLst/>
          </a:prstGeom>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3203575" y="1395730"/>
            <a:ext cx="5340985" cy="4022090"/>
          </a:xfrm>
          <a:prstGeom prst="rect">
            <a:avLst/>
          </a:prstGeom>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2c2e4edf664238d7bd335296e0c48ad"/>
          <p:cNvPicPr>
            <a:picLocks noChangeAspect="1"/>
          </p:cNvPicPr>
          <p:nvPr/>
        </p:nvPicPr>
        <p:blipFill>
          <a:blip r:embed="rId2"/>
          <a:stretch>
            <a:fillRect/>
          </a:stretch>
        </p:blipFill>
        <p:spPr>
          <a:xfrm>
            <a:off x="538480" y="4257675"/>
            <a:ext cx="3905250" cy="2190750"/>
          </a:xfrm>
          <a:prstGeom prst="rect">
            <a:avLst/>
          </a:prstGeom>
        </p:spPr>
      </p:pic>
      <p:pic>
        <p:nvPicPr>
          <p:cNvPr id="17" name="图片 16" descr="0e11a64a11f47424cc8ee1f8ad6209d"/>
          <p:cNvPicPr>
            <a:picLocks noChangeAspect="1"/>
          </p:cNvPicPr>
          <p:nvPr/>
        </p:nvPicPr>
        <p:blipFill>
          <a:blip r:embed="rId3"/>
          <a:stretch>
            <a:fillRect/>
          </a:stretch>
        </p:blipFill>
        <p:spPr>
          <a:xfrm>
            <a:off x="908050" y="1134745"/>
            <a:ext cx="8790940" cy="593725"/>
          </a:xfrm>
          <a:prstGeom prst="rect">
            <a:avLst/>
          </a:prstGeom>
        </p:spPr>
      </p:pic>
      <p:sp>
        <p:nvSpPr>
          <p:cNvPr id="18" name="文本框 17"/>
          <p:cNvSpPr txBox="1"/>
          <p:nvPr/>
        </p:nvSpPr>
        <p:spPr>
          <a:xfrm>
            <a:off x="619760" y="3874135"/>
            <a:ext cx="4064000" cy="368300"/>
          </a:xfrm>
          <a:prstGeom prst="rect">
            <a:avLst/>
          </a:prstGeom>
          <a:noFill/>
        </p:spPr>
        <p:txBody>
          <a:bodyPr wrap="square" rtlCol="0">
            <a:spAutoFit/>
          </a:bodyPr>
          <a:lstStyle/>
          <a:p>
            <a:r>
              <a:rPr lang="en-US" altLang="zh-CN" sz="1800">
                <a:latin typeface="微软雅黑" panose="020B0503020204020204" pitchFamily="34" charset="-122"/>
                <a:ea typeface="微软雅黑" panose="020B0503020204020204" pitchFamily="34" charset="-122"/>
              </a:rPr>
              <a:t>Exponential model</a:t>
            </a:r>
          </a:p>
        </p:txBody>
      </p:sp>
      <p:pic>
        <p:nvPicPr>
          <p:cNvPr id="20" name="图片 19" descr="8f54907d599427d09141be9f8c3ecb7"/>
          <p:cNvPicPr>
            <a:picLocks noChangeAspect="1"/>
          </p:cNvPicPr>
          <p:nvPr/>
        </p:nvPicPr>
        <p:blipFill>
          <a:blip r:embed="rId4"/>
          <a:stretch>
            <a:fillRect/>
          </a:stretch>
        </p:blipFill>
        <p:spPr>
          <a:xfrm>
            <a:off x="4578350" y="4000500"/>
            <a:ext cx="7162800" cy="2447925"/>
          </a:xfrm>
          <a:prstGeom prst="rect">
            <a:avLst/>
          </a:prstGeom>
        </p:spPr>
      </p:pic>
      <p:sp>
        <p:nvSpPr>
          <p:cNvPr id="21" name="文本框 20"/>
          <p:cNvSpPr txBox="1"/>
          <p:nvPr/>
        </p:nvSpPr>
        <p:spPr>
          <a:xfrm>
            <a:off x="4683760" y="3568065"/>
            <a:ext cx="4064000" cy="39878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Gegenbauer-1 model</a:t>
            </a:r>
          </a:p>
        </p:txBody>
      </p:sp>
      <p:pic>
        <p:nvPicPr>
          <p:cNvPr id="22" name="图片 21" descr="763da074bb3a6a9ecd22ef22041a8f2"/>
          <p:cNvPicPr>
            <a:picLocks noChangeAspect="1"/>
          </p:cNvPicPr>
          <p:nvPr/>
        </p:nvPicPr>
        <p:blipFill>
          <a:blip r:embed="rId5"/>
          <a:stretch>
            <a:fillRect/>
          </a:stretch>
        </p:blipFill>
        <p:spPr>
          <a:xfrm>
            <a:off x="1415415" y="2178050"/>
            <a:ext cx="4195445" cy="1065530"/>
          </a:xfrm>
          <a:prstGeom prst="rect">
            <a:avLst/>
          </a:prstGeom>
        </p:spPr>
      </p:pic>
      <p:pic>
        <p:nvPicPr>
          <p:cNvPr id="10" name="图片 9" descr="05-校徽线稿中英文右侧合用"/>
          <p:cNvPicPr>
            <a:picLocks noChangeAspect="1"/>
          </p:cNvPicPr>
          <p:nvPr/>
        </p:nvPicPr>
        <p:blipFill>
          <a:blip r:embed="rId6"/>
          <a:srcRect l="2275" t="33287" r="2833" b="33658"/>
          <a:stretch>
            <a:fillRect/>
          </a:stretch>
        </p:blipFill>
        <p:spPr>
          <a:xfrm>
            <a:off x="10640695" y="40005"/>
            <a:ext cx="1183005" cy="291465"/>
          </a:xfrm>
          <a:prstGeom prst="rect">
            <a:avLst/>
          </a:prstGeom>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6b97a4f84617a7534b6c622bfb7492"/>
          <p:cNvPicPr>
            <a:picLocks noChangeAspect="1"/>
          </p:cNvPicPr>
          <p:nvPr/>
        </p:nvPicPr>
        <p:blipFill>
          <a:blip r:embed="rId2"/>
          <a:stretch>
            <a:fillRect/>
          </a:stretch>
        </p:blipFill>
        <p:spPr>
          <a:xfrm>
            <a:off x="4107815" y="641350"/>
            <a:ext cx="7620635" cy="3384550"/>
          </a:xfrm>
          <a:prstGeom prst="rect">
            <a:avLst/>
          </a:prstGeom>
        </p:spPr>
      </p:pic>
      <p:pic>
        <p:nvPicPr>
          <p:cNvPr id="7" name="图片 6" descr="8cc2080a33eec54c8e2519a5b34276c"/>
          <p:cNvPicPr>
            <a:picLocks noChangeAspect="1"/>
          </p:cNvPicPr>
          <p:nvPr/>
        </p:nvPicPr>
        <p:blipFill>
          <a:blip r:embed="rId3"/>
          <a:stretch>
            <a:fillRect/>
          </a:stretch>
        </p:blipFill>
        <p:spPr>
          <a:xfrm>
            <a:off x="471170" y="4248150"/>
            <a:ext cx="6690360" cy="2199640"/>
          </a:xfrm>
          <a:prstGeom prst="rect">
            <a:avLst/>
          </a:prstGeom>
        </p:spPr>
      </p:pic>
      <p:sp>
        <p:nvSpPr>
          <p:cNvPr id="8" name="文本框 7"/>
          <p:cNvSpPr txBox="1"/>
          <p:nvPr/>
        </p:nvSpPr>
        <p:spPr>
          <a:xfrm>
            <a:off x="619760" y="1964690"/>
            <a:ext cx="3308985" cy="460375"/>
          </a:xfrm>
          <a:prstGeom prst="rect">
            <a:avLst/>
          </a:prstGeom>
          <a:noFill/>
        </p:spPr>
        <p:txBody>
          <a:bodyPr wrap="square" rtlCol="0">
            <a:spAutoFit/>
          </a:bodyPr>
          <a:lstStyle/>
          <a:p>
            <a:r>
              <a:rPr lang="en-US" altLang="zh-CN" sz="2400">
                <a:latin typeface="微软雅黑" panose="020B0503020204020204" pitchFamily="34" charset="-122"/>
                <a:ea typeface="微软雅黑" panose="020B0503020204020204" pitchFamily="34" charset="-122"/>
              </a:rPr>
              <a:t>Gegenbauer-2 model</a:t>
            </a:r>
          </a:p>
        </p:txBody>
      </p:sp>
      <p:sp>
        <p:nvSpPr>
          <p:cNvPr id="9" name="文本框 8"/>
          <p:cNvSpPr txBox="1"/>
          <p:nvPr/>
        </p:nvSpPr>
        <p:spPr>
          <a:xfrm>
            <a:off x="7432675" y="4979035"/>
            <a:ext cx="4064000" cy="39878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Free-parton approximation</a:t>
            </a:r>
          </a:p>
        </p:txBody>
      </p:sp>
      <p:pic>
        <p:nvPicPr>
          <p:cNvPr id="10" name="图片 9" descr="05-校徽线稿中英文右侧合用"/>
          <p:cNvPicPr>
            <a:picLocks noChangeAspect="1"/>
          </p:cNvPicPr>
          <p:nvPr/>
        </p:nvPicPr>
        <p:blipFill>
          <a:blip r:embed="rId4"/>
          <a:srcRect l="2275" t="33287" r="2833" b="33658"/>
          <a:stretch>
            <a:fillRect/>
          </a:stretch>
        </p:blipFill>
        <p:spPr>
          <a:xfrm>
            <a:off x="10640695" y="40005"/>
            <a:ext cx="1183005" cy="291465"/>
          </a:xfrm>
          <a:prstGeom prst="rect">
            <a:avLst/>
          </a:prstGeo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箭头"/>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8210" y="1096645"/>
            <a:ext cx="265430" cy="239395"/>
          </a:xfrm>
          <a:prstGeom prst="rect">
            <a:avLst/>
          </a:prstGeom>
        </p:spPr>
      </p:pic>
      <p:sp>
        <p:nvSpPr>
          <p:cNvPr id="3" name="文本框 2"/>
          <p:cNvSpPr txBox="1"/>
          <p:nvPr/>
        </p:nvSpPr>
        <p:spPr>
          <a:xfrm>
            <a:off x="1319530" y="1032510"/>
            <a:ext cx="7953943"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heavy flavor physics has achieved great progress in heavy meson systems;</a:t>
            </a:r>
          </a:p>
        </p:txBody>
      </p:sp>
      <p:pic>
        <p:nvPicPr>
          <p:cNvPr id="4" name="图片 3"/>
          <p:cNvPicPr>
            <a:picLocks noChangeAspect="1"/>
          </p:cNvPicPr>
          <p:nvPr/>
        </p:nvPicPr>
        <p:blipFill>
          <a:blip r:embed="rId13"/>
          <a:srcRect l="661" t="3105" b="2760"/>
          <a:stretch>
            <a:fillRect/>
          </a:stretch>
        </p:blipFill>
        <p:spPr>
          <a:xfrm>
            <a:off x="7645400" y="1431290"/>
            <a:ext cx="4152265" cy="2176780"/>
          </a:xfrm>
          <a:prstGeom prst="rect">
            <a:avLst/>
          </a:prstGeom>
        </p:spPr>
      </p:pic>
      <p:sp>
        <p:nvSpPr>
          <p:cNvPr id="5" name="文本框 4"/>
          <p:cNvSpPr txBox="1"/>
          <p:nvPr>
            <p:custDataLst>
              <p:tags r:id="rId1"/>
            </p:custDataLst>
          </p:nvPr>
        </p:nvSpPr>
        <p:spPr>
          <a:xfrm>
            <a:off x="1353185" y="2740775"/>
            <a:ext cx="6189980" cy="369332"/>
          </a:xfrm>
          <a:prstGeom prst="rect">
            <a:avLst/>
          </a:prstGeom>
          <a:noFill/>
        </p:spPr>
        <p:txBody>
          <a:bodyPr wrap="square" rtlCol="0">
            <a:spAutoFit/>
          </a:bodyPr>
          <a:lstStyle/>
          <a:p>
            <a:r>
              <a:rPr lang="en-US" altLang="zh-CN" sz="1800" dirty="0">
                <a:latin typeface="Times New Roman" panose="02020603050405020304" pitchFamily="18" charset="0"/>
                <a:cs typeface="Times New Roman" panose="02020603050405020304" pitchFamily="18" charset="0"/>
              </a:rPr>
              <a:t>CPV is one of the necessary conditions for baryogenesis</a:t>
            </a:r>
            <a:r>
              <a:rPr lang="zh-CN" altLang="en-US" sz="1800" dirty="0">
                <a:latin typeface="Times New Roman" panose="02020603050405020304" pitchFamily="18" charset="0"/>
                <a:cs typeface="Times New Roman" panose="02020603050405020304" pitchFamily="18" charset="0"/>
              </a:rPr>
              <a:t> decays</a:t>
            </a:r>
            <a:r>
              <a:rPr lang="en-US" altLang="zh-CN" sz="1800" dirty="0">
                <a:latin typeface="Times New Roman" panose="02020603050405020304" pitchFamily="18" charset="0"/>
                <a:cs typeface="Times New Roman" panose="02020603050405020304" pitchFamily="18" charset="0"/>
              </a:rPr>
              <a:t>;</a:t>
            </a:r>
          </a:p>
        </p:txBody>
      </p:sp>
      <p:pic>
        <p:nvPicPr>
          <p:cNvPr id="6" name="图片 5" descr="箭头"/>
          <p:cNvPicPr>
            <a:picLocks noChangeAspect="1"/>
          </p:cNvPicPr>
          <p:nvPr>
            <p:custDataLst>
              <p:tags r:id="rId2"/>
            </p:custDataLst>
          </p:nvPr>
        </p:nvPicPr>
        <p:blipFill>
          <a:blip r:embed="rId11">
            <a:extLst>
              <a:ext uri="{96DAC541-7B7A-43D3-8B79-37D633B846F1}">
                <asvg:svgBlip xmlns:asvg="http://schemas.microsoft.com/office/drawing/2016/SVG/main" r:embed="rId12"/>
              </a:ext>
            </a:extLst>
          </a:blip>
          <a:stretch>
            <a:fillRect/>
          </a:stretch>
        </p:blipFill>
        <p:spPr>
          <a:xfrm>
            <a:off x="918210" y="1672590"/>
            <a:ext cx="265430" cy="239395"/>
          </a:xfrm>
          <a:prstGeom prst="rect">
            <a:avLst/>
          </a:prstGeom>
        </p:spPr>
      </p:pic>
      <p:sp>
        <p:nvSpPr>
          <p:cNvPr id="7" name="文本框 6"/>
          <p:cNvSpPr txBox="1"/>
          <p:nvPr/>
        </p:nvSpPr>
        <p:spPr>
          <a:xfrm>
            <a:off x="3949065" y="486410"/>
            <a:ext cx="4293870" cy="460375"/>
          </a:xfrm>
          <a:prstGeom prst="rect">
            <a:avLst/>
          </a:prstGeom>
        </p:spPr>
        <p:txBody>
          <a:bodyPr wrap="square">
            <a:spAutoFit/>
          </a:bodyPr>
          <a:lstStyle/>
          <a:p>
            <a:pPr algn="ctr"/>
            <a:r>
              <a:rPr lang="en-US" altLang="zh-CN" sz="2400" b="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Heavy flavor physics and CPV</a:t>
            </a:r>
          </a:p>
        </p:txBody>
      </p:sp>
      <p:sp>
        <p:nvSpPr>
          <p:cNvPr id="8" name="文本框 7"/>
          <p:cNvSpPr txBox="1"/>
          <p:nvPr/>
        </p:nvSpPr>
        <p:spPr>
          <a:xfrm>
            <a:off x="1319529" y="5162646"/>
            <a:ext cx="8059420" cy="369332"/>
          </a:xfrm>
          <a:prstGeom prst="rect">
            <a:avLst/>
          </a:prstGeom>
        </p:spPr>
        <p:txBody>
          <a:bodyPr wrap="square">
            <a:spAutoFit/>
          </a:bodyPr>
          <a:lstStyle/>
          <a:p>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 new horizon in particle physics: First observation of baryon CP violation</a:t>
            </a:r>
          </a:p>
        </p:txBody>
      </p:sp>
      <p:sp>
        <p:nvSpPr>
          <p:cNvPr id="11" name="文本框 10"/>
          <p:cNvSpPr txBox="1"/>
          <p:nvPr>
            <p:custDataLst>
              <p:tags r:id="rId3"/>
            </p:custDataLst>
          </p:nvPr>
        </p:nvSpPr>
        <p:spPr>
          <a:xfrm>
            <a:off x="1319529" y="1583492"/>
            <a:ext cx="6489065" cy="646331"/>
          </a:xfrm>
          <a:prstGeom prst="rect">
            <a:avLst/>
          </a:prstGeom>
        </p:spPr>
        <p:txBody>
          <a:bodyPr wrap="square">
            <a:spAutoFit/>
          </a:bodyPr>
          <a:lstStyle/>
          <a:p>
            <a:r>
              <a:rPr lang="en-US" altLang="zh-CN" sz="1800" dirty="0">
                <a:solidFill>
                  <a:srgbClr val="000000"/>
                </a:solidFill>
                <a:latin typeface="Times New Roman" panose="02020603050405020304"/>
                <a:ea typeface="Times New Roman" panose="02020603050405020304"/>
              </a:rPr>
              <a:t>CKM mechanism has been established for CPV in B meson decays;</a:t>
            </a:r>
          </a:p>
          <a:p>
            <a:endParaRPr lang="en-US" altLang="zh-CN" sz="1800" dirty="0">
              <a:solidFill>
                <a:srgbClr val="000000"/>
              </a:solidFill>
              <a:latin typeface="Times New Roman" panose="02020603050405020304"/>
              <a:ea typeface="Times New Roman" panose="02020603050405020304"/>
            </a:endParaRPr>
          </a:p>
        </p:txBody>
      </p:sp>
      <p:pic>
        <p:nvPicPr>
          <p:cNvPr id="12" name="图片 11" descr="箭头"/>
          <p:cNvPicPr>
            <a:picLocks noChangeAspect="1"/>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918210" y="2248535"/>
            <a:ext cx="265430" cy="239395"/>
          </a:xfrm>
          <a:prstGeom prst="rect">
            <a:avLst/>
          </a:prstGeom>
        </p:spPr>
      </p:pic>
      <p:pic>
        <p:nvPicPr>
          <p:cNvPr id="13" name="图片 12"/>
          <p:cNvPicPr>
            <a:picLocks noChangeAspect="1"/>
          </p:cNvPicPr>
          <p:nvPr/>
        </p:nvPicPr>
        <p:blipFill>
          <a:blip r:embed="rId14"/>
          <a:stretch>
            <a:fillRect/>
          </a:stretch>
        </p:blipFill>
        <p:spPr>
          <a:xfrm>
            <a:off x="9378950" y="3923665"/>
            <a:ext cx="2314575" cy="2286000"/>
          </a:xfrm>
          <a:prstGeom prst="rect">
            <a:avLst/>
          </a:prstGeom>
        </p:spPr>
      </p:pic>
      <p:pic>
        <p:nvPicPr>
          <p:cNvPr id="14" name="图片 13" descr="箭头"/>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V="1">
            <a:off x="915091" y="5207701"/>
            <a:ext cx="308769" cy="279222"/>
          </a:xfrm>
          <a:prstGeom prst="rect">
            <a:avLst/>
          </a:prstGeom>
        </p:spPr>
      </p:pic>
      <p:pic>
        <p:nvPicPr>
          <p:cNvPr id="16" name="图片 15" descr="箭头"/>
          <p:cNvPicPr>
            <a:picLocks noChangeAspect="1"/>
          </p:cNvPicPr>
          <p:nvPr>
            <p:custDataLst>
              <p:tags r:id="rId5"/>
            </p:custDataLst>
          </p:nvPr>
        </p:nvPicPr>
        <p:blipFill>
          <a:blip r:embed="rId11">
            <a:extLst>
              <a:ext uri="{96DAC541-7B7A-43D3-8B79-37D633B846F1}">
                <asvg:svgBlip xmlns:asvg="http://schemas.microsoft.com/office/drawing/2016/SVG/main" r:embed="rId12"/>
              </a:ext>
            </a:extLst>
          </a:blip>
          <a:stretch>
            <a:fillRect/>
          </a:stretch>
        </p:blipFill>
        <p:spPr>
          <a:xfrm>
            <a:off x="918210" y="2820035"/>
            <a:ext cx="265430" cy="239395"/>
          </a:xfrm>
          <a:prstGeom prst="rect">
            <a:avLst/>
          </a:prstGeom>
        </p:spPr>
      </p:pic>
      <p:sp>
        <p:nvSpPr>
          <p:cNvPr id="17" name="文本框 16"/>
          <p:cNvSpPr txBox="1"/>
          <p:nvPr>
            <p:custDataLst>
              <p:tags r:id="rId6"/>
            </p:custDataLst>
          </p:nvPr>
        </p:nvSpPr>
        <p:spPr>
          <a:xfrm>
            <a:off x="1353185" y="2196545"/>
            <a:ext cx="6359525" cy="368300"/>
          </a:xfrm>
          <a:prstGeom prst="rect">
            <a:avLst/>
          </a:prstGeom>
          <a:noFill/>
        </p:spPr>
        <p:txBody>
          <a:bodyPr wrap="square" rtlCol="0">
            <a:spAutoFit/>
          </a:bodyPr>
          <a:lstStyle/>
          <a:p>
            <a:r>
              <a:rPr lang="en-US" altLang="zh-CN" sz="1800" dirty="0">
                <a:latin typeface="Times New Roman" panose="02020603050405020304" pitchFamily="18" charset="0"/>
                <a:cs typeface="Times New Roman" panose="02020603050405020304" pitchFamily="18" charset="0"/>
              </a:rPr>
              <a:t>however, studies on heavy flavor baryon are limited;</a:t>
            </a:r>
          </a:p>
        </p:txBody>
      </p:sp>
      <p:sp>
        <p:nvSpPr>
          <p:cNvPr id="18" name="文本框 17"/>
          <p:cNvSpPr txBox="1"/>
          <p:nvPr/>
        </p:nvSpPr>
        <p:spPr>
          <a:xfrm>
            <a:off x="1353185" y="3305901"/>
            <a:ext cx="6857365" cy="369332"/>
          </a:xfrm>
          <a:prstGeom prst="rect">
            <a:avLst/>
          </a:prstGeom>
        </p:spPr>
        <p:txBody>
          <a:bodyPr wrap="square">
            <a:spAutoFit/>
          </a:bodyPr>
          <a:lstStyle/>
          <a:p>
            <a:r>
              <a:rPr lang="en-US" altLang="zh-CN" sz="1800" dirty="0">
                <a:solidFill>
                  <a:srgbClr val="000000"/>
                </a:solidFill>
                <a:latin typeface="Times New Roman" panose="02020603050405020304"/>
                <a:ea typeface="Times New Roman" panose="02020603050405020304"/>
              </a:rPr>
              <a:t>CPV is well established in meson decays;</a:t>
            </a:r>
          </a:p>
        </p:txBody>
      </p:sp>
      <p:pic>
        <p:nvPicPr>
          <p:cNvPr id="20" name="图片 19" descr="箭头"/>
          <p:cNvPicPr>
            <a:picLocks noChangeAspect="1"/>
          </p:cNvPicPr>
          <p:nvPr>
            <p:custDataLst>
              <p:tags r:id="rId7"/>
            </p:custDataLst>
          </p:nvPr>
        </p:nvPicPr>
        <p:blipFill>
          <a:blip r:embed="rId11">
            <a:extLst>
              <a:ext uri="{96DAC541-7B7A-43D3-8B79-37D633B846F1}">
                <asvg:svgBlip xmlns:asvg="http://schemas.microsoft.com/office/drawing/2016/SVG/main" r:embed="rId12"/>
              </a:ext>
            </a:extLst>
          </a:blip>
          <a:stretch>
            <a:fillRect/>
          </a:stretch>
        </p:blipFill>
        <p:spPr>
          <a:xfrm>
            <a:off x="918211" y="3395980"/>
            <a:ext cx="265430" cy="239395"/>
          </a:xfrm>
          <a:prstGeom prst="rect">
            <a:avLst/>
          </a:prstGeom>
        </p:spPr>
      </p:pic>
      <p:pic>
        <p:nvPicPr>
          <p:cNvPr id="22" name="图片 21" descr="箭头"/>
          <p:cNvPicPr>
            <a:picLocks noChangeAspect="1"/>
          </p:cNvPicPr>
          <p:nvPr>
            <p:custDataLst>
              <p:tags r:id="rId8"/>
            </p:custDataLst>
          </p:nvPr>
        </p:nvPicPr>
        <p:blipFill>
          <a:blip r:embed="rId11">
            <a:extLst>
              <a:ext uri="{96DAC541-7B7A-43D3-8B79-37D633B846F1}">
                <asvg:svgBlip xmlns:asvg="http://schemas.microsoft.com/office/drawing/2016/SVG/main" r:embed="rId12"/>
              </a:ext>
            </a:extLst>
          </a:blip>
          <a:stretch>
            <a:fillRect/>
          </a:stretch>
        </p:blipFill>
        <p:spPr>
          <a:xfrm>
            <a:off x="929195" y="4406037"/>
            <a:ext cx="265430" cy="239395"/>
          </a:xfrm>
          <a:prstGeom prst="rect">
            <a:avLst/>
          </a:prstGeom>
        </p:spPr>
      </p:pic>
      <p:pic>
        <p:nvPicPr>
          <p:cNvPr id="9" name="图片 8" descr="05-校徽线稿中英文右侧合用"/>
          <p:cNvPicPr>
            <a:picLocks noChangeAspect="1"/>
          </p:cNvPicPr>
          <p:nvPr/>
        </p:nvPicPr>
        <p:blipFill>
          <a:blip r:embed="rId15"/>
          <a:srcRect l="2275" t="33287" r="2833" b="33658"/>
          <a:stretch>
            <a:fillRect/>
          </a:stretch>
        </p:blipFill>
        <p:spPr>
          <a:xfrm>
            <a:off x="10655935" y="41275"/>
            <a:ext cx="1183005" cy="291465"/>
          </a:xfrm>
          <a:prstGeom prst="rect">
            <a:avLst/>
          </a:prstGeom>
        </p:spPr>
      </p:pic>
      <p:sp>
        <p:nvSpPr>
          <p:cNvPr id="15" name="文本框 14">
            <a:extLst>
              <a:ext uri="{FF2B5EF4-FFF2-40B4-BE49-F238E27FC236}">
                <a16:creationId xmlns:a16="http://schemas.microsoft.com/office/drawing/2014/main" id="{DE20493A-9F5E-9396-5917-DC700BD2AA22}"/>
              </a:ext>
            </a:extLst>
          </p:cNvPr>
          <p:cNvSpPr txBox="1"/>
          <p:nvPr/>
        </p:nvSpPr>
        <p:spPr>
          <a:xfrm>
            <a:off x="1400513" y="3704524"/>
            <a:ext cx="6095324" cy="523220"/>
          </a:xfrm>
          <a:prstGeom prst="rect">
            <a:avLst/>
          </a:prstGeom>
          <a:noFill/>
        </p:spPr>
        <p:txBody>
          <a:bodyPr wrap="square">
            <a:spAutoFit/>
          </a:bodyPr>
          <a:lstStyle/>
          <a:p>
            <a:pPr marL="285750" indent="-285750">
              <a:buFont typeface="Wingdings" panose="05000000000000000000" pitchFamily="2" charset="2"/>
              <a:buChar char="Ø"/>
            </a:pPr>
            <a:r>
              <a:rPr lang="en-US" altLang="zh-CN" dirty="0"/>
              <a:t>no significant deviation from SM prediction</a:t>
            </a:r>
          </a:p>
          <a:p>
            <a:pPr marL="285750" indent="-285750">
              <a:buFont typeface="Wingdings" panose="05000000000000000000" pitchFamily="2" charset="2"/>
              <a:buChar char="Ø"/>
            </a:pPr>
            <a:r>
              <a:rPr lang="en-US" altLang="zh-CN" dirty="0"/>
              <a:t>not strong enough to account for the baryogenesis</a:t>
            </a:r>
            <a:endParaRPr lang="zh-CN" altLang="en-US" dirty="0"/>
          </a:p>
        </p:txBody>
      </p:sp>
      <p:sp>
        <p:nvSpPr>
          <p:cNvPr id="23" name="文本框 22">
            <a:extLst>
              <a:ext uri="{FF2B5EF4-FFF2-40B4-BE49-F238E27FC236}">
                <a16:creationId xmlns:a16="http://schemas.microsoft.com/office/drawing/2014/main" id="{71D63EC4-BEEB-26C1-B5A2-6B9B8FAE2104}"/>
              </a:ext>
            </a:extLst>
          </p:cNvPr>
          <p:cNvSpPr txBox="1"/>
          <p:nvPr/>
        </p:nvSpPr>
        <p:spPr>
          <a:xfrm>
            <a:off x="1378052" y="4308471"/>
            <a:ext cx="7500790" cy="646331"/>
          </a:xfrm>
          <a:prstGeom prst="rect">
            <a:avLst/>
          </a:prstGeom>
          <a:noFill/>
        </p:spPr>
        <p:txBody>
          <a:bodyPr wrap="square">
            <a:spAutoFit/>
          </a:bodyPr>
          <a:lstStyle/>
          <a:p>
            <a:r>
              <a:rPr lang="en-US" altLang="zh-CN" sz="1800" dirty="0">
                <a:latin typeface="Times New Roman" panose="02020603050405020304" pitchFamily="18" charset="0"/>
                <a:cs typeface="Times New Roman" panose="02020603050405020304" pitchFamily="18" charset="0"/>
              </a:rPr>
              <a:t>Unlike mesons, only direct CPV occurs in baryon decays due to baryon number conservation</a:t>
            </a:r>
            <a:endParaRPr lang="zh-CN" altLang="en-US" sz="1800" dirty="0">
              <a:latin typeface="Times New Roman" panose="02020603050405020304" pitchFamily="18" charset="0"/>
              <a:cs typeface="Times New Roman" panose="02020603050405020304" pitchFamily="18" charset="0"/>
            </a:endParaRPr>
          </a:p>
        </p:txBody>
      </p:sp>
      <p:pic>
        <p:nvPicPr>
          <p:cNvPr id="28" name="图片 27">
            <a:extLst>
              <a:ext uri="{FF2B5EF4-FFF2-40B4-BE49-F238E27FC236}">
                <a16:creationId xmlns:a16="http://schemas.microsoft.com/office/drawing/2014/main" id="{3A82E743-195D-252A-8D69-77EE2373AFC1}"/>
              </a:ext>
            </a:extLst>
          </p:cNvPr>
          <p:cNvPicPr>
            <a:picLocks noChangeAspect="1"/>
          </p:cNvPicPr>
          <p:nvPr/>
        </p:nvPicPr>
        <p:blipFill>
          <a:blip r:embed="rId16"/>
          <a:stretch>
            <a:fillRect/>
          </a:stretch>
        </p:blipFill>
        <p:spPr>
          <a:xfrm>
            <a:off x="1378052" y="5655203"/>
            <a:ext cx="2054582" cy="460510"/>
          </a:xfrm>
          <a:prstGeom prst="rect">
            <a:avLst/>
          </a:prstGeom>
        </p:spPr>
      </p:pic>
      <p:pic>
        <p:nvPicPr>
          <p:cNvPr id="30" name="图片 29">
            <a:extLst>
              <a:ext uri="{FF2B5EF4-FFF2-40B4-BE49-F238E27FC236}">
                <a16:creationId xmlns:a16="http://schemas.microsoft.com/office/drawing/2014/main" id="{9EA75346-82E4-715F-2D4F-BC7554FB9E7D}"/>
              </a:ext>
            </a:extLst>
          </p:cNvPr>
          <p:cNvPicPr>
            <a:picLocks noChangeAspect="1"/>
          </p:cNvPicPr>
          <p:nvPr/>
        </p:nvPicPr>
        <p:blipFill>
          <a:blip r:embed="rId17"/>
          <a:stretch>
            <a:fillRect/>
          </a:stretch>
        </p:blipFill>
        <p:spPr>
          <a:xfrm>
            <a:off x="3532016" y="5683536"/>
            <a:ext cx="4276578" cy="430924"/>
          </a:xfrm>
          <a:prstGeom prst="rect">
            <a:avLst/>
          </a:prstGeom>
        </p:spPr>
      </p:pic>
      <p:pic>
        <p:nvPicPr>
          <p:cNvPr id="32" name="图片 31">
            <a:extLst>
              <a:ext uri="{FF2B5EF4-FFF2-40B4-BE49-F238E27FC236}">
                <a16:creationId xmlns:a16="http://schemas.microsoft.com/office/drawing/2014/main" id="{D00D8F45-694E-E2B3-D09B-0A8A9F44C157}"/>
              </a:ext>
            </a:extLst>
          </p:cNvPr>
          <p:cNvPicPr>
            <a:picLocks noChangeAspect="1"/>
          </p:cNvPicPr>
          <p:nvPr/>
        </p:nvPicPr>
        <p:blipFill>
          <a:blip r:embed="rId18"/>
          <a:stretch>
            <a:fillRect/>
          </a:stretch>
        </p:blipFill>
        <p:spPr>
          <a:xfrm>
            <a:off x="8017245" y="5784842"/>
            <a:ext cx="451379" cy="235044"/>
          </a:xfrm>
          <a:prstGeom prst="rect">
            <a:avLst/>
          </a:prstGeom>
        </p:spPr>
      </p:pic>
      <p:pic>
        <p:nvPicPr>
          <p:cNvPr id="34" name="图片 33">
            <a:extLst>
              <a:ext uri="{FF2B5EF4-FFF2-40B4-BE49-F238E27FC236}">
                <a16:creationId xmlns:a16="http://schemas.microsoft.com/office/drawing/2014/main" id="{404AE4A8-4534-0FE9-7E5A-5E88BCC5959E}"/>
              </a:ext>
            </a:extLst>
          </p:cNvPr>
          <p:cNvPicPr>
            <a:picLocks noChangeAspect="1"/>
          </p:cNvPicPr>
          <p:nvPr/>
        </p:nvPicPr>
        <p:blipFill>
          <a:blip r:embed="rId19"/>
          <a:stretch>
            <a:fillRect/>
          </a:stretch>
        </p:blipFill>
        <p:spPr>
          <a:xfrm>
            <a:off x="3634217" y="6134823"/>
            <a:ext cx="3961204" cy="357341"/>
          </a:xfrm>
          <a:prstGeom prst="rect">
            <a:avLst/>
          </a:prstGeom>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1380" y="636905"/>
            <a:ext cx="10429875" cy="521970"/>
          </a:xfrm>
          <a:prstGeom prst="rect">
            <a:avLst/>
          </a:prstGeom>
        </p:spPr>
        <p:txBody>
          <a:bodyPr wrap="square">
            <a:spAutoFit/>
          </a:bodyPr>
          <a:lstStyle/>
          <a:p>
            <a:r>
              <a:rPr lang="en-US" altLang="zh-CN" sz="2800" b="1" dirty="0">
                <a:latin typeface="Times New Roman" panose="02020603050405020304" pitchFamily="18" charset="0"/>
                <a:ea typeface="Hannotate SC" panose="03000500000000000000" pitchFamily="66" charset="-122"/>
                <a:cs typeface="Times New Roman" panose="02020603050405020304" pitchFamily="18" charset="0"/>
              </a:rPr>
              <a:t>In the standard model, low-energy effective Hamiltonian is given:</a:t>
            </a:r>
          </a:p>
        </p:txBody>
      </p:sp>
      <p:sp>
        <p:nvSpPr>
          <p:cNvPr id="15" name="矩形 14"/>
          <p:cNvSpPr/>
          <p:nvPr/>
        </p:nvSpPr>
        <p:spPr>
          <a:xfrm>
            <a:off x="1885950" y="1254125"/>
            <a:ext cx="2754630" cy="368300"/>
          </a:xfrm>
          <a:prstGeom prst="rect">
            <a:avLst/>
          </a:prstGeom>
        </p:spPr>
        <p:txBody>
          <a:bodyPr wrap="square">
            <a:spAutoFit/>
          </a:bodyPr>
          <a:lstStyle/>
          <a:p>
            <a:r>
              <a:rPr lang="en-US" altLang="zh-CN" sz="1800" b="1" dirty="0">
                <a:solidFill>
                  <a:schemeClr val="accent2"/>
                </a:solidFill>
                <a:latin typeface="Times New Roman" panose="02020603050405020304" pitchFamily="18" charset="0"/>
                <a:ea typeface="Hannotate SC" panose="03000500000000000000" pitchFamily="66" charset="-122"/>
                <a:cs typeface="Times New Roman" panose="02020603050405020304" pitchFamily="18" charset="0"/>
              </a:rPr>
              <a:t>Fermi coupling constant</a:t>
            </a:r>
          </a:p>
        </p:txBody>
      </p:sp>
      <p:sp>
        <p:nvSpPr>
          <p:cNvPr id="13" name="矩形 12"/>
          <p:cNvSpPr/>
          <p:nvPr/>
        </p:nvSpPr>
        <p:spPr>
          <a:xfrm>
            <a:off x="3356610" y="3427095"/>
            <a:ext cx="2462530" cy="368300"/>
          </a:xfrm>
          <a:prstGeom prst="rect">
            <a:avLst/>
          </a:prstGeom>
        </p:spPr>
        <p:txBody>
          <a:bodyPr wrap="square">
            <a:spAutoFit/>
          </a:bodyPr>
          <a:lstStyle/>
          <a:p>
            <a:r>
              <a:rPr lang="en-US" altLang="zh-CN" sz="1800" b="1" dirty="0">
                <a:solidFill>
                  <a:schemeClr val="accent1"/>
                </a:solidFill>
                <a:latin typeface="Times New Roman" panose="02020603050405020304" pitchFamily="18" charset="0"/>
                <a:ea typeface="Hannotate SC" panose="03000500000000000000" pitchFamily="66" charset="-122"/>
                <a:cs typeface="Times New Roman" panose="02020603050405020304" pitchFamily="18" charset="0"/>
              </a:rPr>
              <a:t>CKM matrix elements</a:t>
            </a:r>
          </a:p>
        </p:txBody>
      </p:sp>
      <p:sp>
        <p:nvSpPr>
          <p:cNvPr id="10" name="文本框 9"/>
          <p:cNvSpPr txBox="1"/>
          <p:nvPr/>
        </p:nvSpPr>
        <p:spPr>
          <a:xfrm>
            <a:off x="7964805" y="1293495"/>
            <a:ext cx="3006725" cy="368300"/>
          </a:xfrm>
          <a:prstGeom prst="rect">
            <a:avLst/>
          </a:prstGeom>
          <a:noFill/>
        </p:spPr>
        <p:txBody>
          <a:bodyPr wrap="square" rtlCol="0">
            <a:spAutoFit/>
          </a:bodyPr>
          <a:lstStyle/>
          <a:p>
            <a:r>
              <a:rPr lang="en-US" altLang="zh-CN" sz="1800" b="1" dirty="0">
                <a:solidFill>
                  <a:schemeClr val="accent2"/>
                </a:solidFill>
                <a:latin typeface="Times New Roman" panose="02020603050405020304" pitchFamily="18" charset="0"/>
                <a:ea typeface="Hannotate SC" panose="03000500000000000000" pitchFamily="66" charset="-122"/>
                <a:cs typeface="Times New Roman" panose="02020603050405020304" pitchFamily="18" charset="0"/>
              </a:rPr>
              <a:t>Local four-quark operators</a:t>
            </a:r>
          </a:p>
        </p:txBody>
      </p:sp>
      <p:sp>
        <p:nvSpPr>
          <p:cNvPr id="3" name="文本框 2"/>
          <p:cNvSpPr txBox="1"/>
          <p:nvPr/>
        </p:nvSpPr>
        <p:spPr>
          <a:xfrm>
            <a:off x="8204835" y="3371850"/>
            <a:ext cx="1992630" cy="368300"/>
          </a:xfrm>
          <a:prstGeom prst="rect">
            <a:avLst/>
          </a:prstGeom>
          <a:noFill/>
        </p:spPr>
        <p:txBody>
          <a:bodyPr wrap="square" rtlCol="0">
            <a:spAutoFit/>
          </a:bodyPr>
          <a:lstStyle/>
          <a:p>
            <a:r>
              <a:rPr lang="en-US" altLang="zh-CN" sz="1800" b="1" dirty="0">
                <a:solidFill>
                  <a:schemeClr val="accent1"/>
                </a:solidFill>
                <a:latin typeface="Times New Roman" panose="02020603050405020304" pitchFamily="18" charset="0"/>
                <a:ea typeface="Hannotate SC" panose="03000500000000000000" pitchFamily="66" charset="-122"/>
                <a:cs typeface="Times New Roman" panose="02020603050405020304" pitchFamily="18" charset="0"/>
              </a:rPr>
              <a:t>Wilson coefficient</a:t>
            </a:r>
          </a:p>
        </p:txBody>
      </p:sp>
      <p:sp>
        <p:nvSpPr>
          <p:cNvPr id="6" name="文本框 5"/>
          <p:cNvSpPr txBox="1"/>
          <p:nvPr/>
        </p:nvSpPr>
        <p:spPr>
          <a:xfrm>
            <a:off x="525145" y="4125595"/>
            <a:ext cx="11297285" cy="829945"/>
          </a:xfrm>
          <a:prstGeom prst="rect">
            <a:avLst/>
          </a:prstGeom>
          <a:noFill/>
        </p:spPr>
        <p:txBody>
          <a:bodyPr wrap="square">
            <a:spAutoFit/>
          </a:bodyPr>
          <a:lstStyle/>
          <a:p>
            <a:r>
              <a:rPr lang="en-US" altLang="zh-CN" sz="2400" b="1" dirty="0">
                <a:latin typeface="Times New Roman" panose="02020603050405020304" pitchFamily="18" charset="0"/>
                <a:ea typeface="Hannotate SC" panose="03000500000000000000" pitchFamily="66" charset="-122"/>
                <a:cs typeface="Times New Roman" panose="02020603050405020304" pitchFamily="18" charset="0"/>
              </a:rPr>
              <a:t>For two-body nonleptonic B meson decays, the key step is to calculate the hadronic matrix elements</a:t>
            </a:r>
          </a:p>
        </p:txBody>
      </p:sp>
      <p:pic>
        <p:nvPicPr>
          <p:cNvPr id="7" name="图片 6"/>
          <p:cNvPicPr>
            <a:picLocks noChangeAspect="1"/>
          </p:cNvPicPr>
          <p:nvPr/>
        </p:nvPicPr>
        <p:blipFill>
          <a:blip r:embed="rId2"/>
          <a:stretch>
            <a:fillRect/>
          </a:stretch>
        </p:blipFill>
        <p:spPr>
          <a:xfrm>
            <a:off x="1580515" y="5188585"/>
            <a:ext cx="9391015" cy="752475"/>
          </a:xfrm>
          <a:prstGeom prst="rect">
            <a:avLst/>
          </a:prstGeom>
        </p:spPr>
      </p:pic>
      <p:cxnSp>
        <p:nvCxnSpPr>
          <p:cNvPr id="16" name="直接连接符 13"/>
          <p:cNvCxnSpPr/>
          <p:nvPr/>
        </p:nvCxnSpPr>
        <p:spPr>
          <a:xfrm>
            <a:off x="8480243" y="5824638"/>
            <a:ext cx="2353945" cy="8255"/>
          </a:xfrm>
          <a:prstGeom prst="line">
            <a:avLst/>
          </a:prstGeom>
          <a:ln w="31750">
            <a:gradFill>
              <a:gsLst>
                <a:gs pos="0">
                  <a:schemeClr val="accent5">
                    <a:hueOff val="-4200000"/>
                  </a:schemeClr>
                </a:gs>
                <a:gs pos="100000">
                  <a:schemeClr val="accent5"/>
                </a:gs>
              </a:gsLst>
            </a:gradFill>
          </a:ln>
        </p:spPr>
        <p:style>
          <a:lnRef idx="0">
            <a:srgbClr val="FFFFFF"/>
          </a:lnRef>
          <a:fillRef idx="0">
            <a:srgbClr val="FFFFFF"/>
          </a:fillRef>
          <a:effectRef idx="0">
            <a:srgbClr val="FFFFFF"/>
          </a:effectRef>
          <a:fontRef idx="minor">
            <a:schemeClr val="tx1"/>
          </a:fontRef>
        </p:style>
      </p:cxnSp>
      <p:pic>
        <p:nvPicPr>
          <p:cNvPr id="4" name="图片 3" descr="05-校徽线稿中英文右侧合用"/>
          <p:cNvPicPr>
            <a:picLocks noChangeAspect="1"/>
          </p:cNvPicPr>
          <p:nvPr/>
        </p:nvPicPr>
        <p:blipFill>
          <a:blip r:embed="rId3"/>
          <a:srcRect l="2275" t="33287" r="2833" b="33658"/>
          <a:stretch>
            <a:fillRect/>
          </a:stretch>
        </p:blipFill>
        <p:spPr>
          <a:xfrm>
            <a:off x="10640695" y="40005"/>
            <a:ext cx="1183005" cy="291465"/>
          </a:xfrm>
          <a:prstGeom prst="rect">
            <a:avLst/>
          </a:prstGeom>
        </p:spPr>
      </p:pic>
      <p:pic>
        <p:nvPicPr>
          <p:cNvPr id="11" name="图片 10"/>
          <p:cNvPicPr>
            <a:picLocks noChangeAspect="1"/>
          </p:cNvPicPr>
          <p:nvPr/>
        </p:nvPicPr>
        <p:blipFill>
          <a:blip r:embed="rId4"/>
          <a:srcRect l="940" t="7499" r="383" b="8278"/>
          <a:stretch>
            <a:fillRect/>
          </a:stretch>
        </p:blipFill>
        <p:spPr>
          <a:xfrm>
            <a:off x="1954530" y="2079625"/>
            <a:ext cx="7736205" cy="877570"/>
          </a:xfrm>
          <a:prstGeom prst="rect">
            <a:avLst/>
          </a:prstGeom>
        </p:spPr>
      </p:pic>
      <p:sp>
        <p:nvSpPr>
          <p:cNvPr id="17" name="上箭头 16"/>
          <p:cNvSpPr/>
          <p:nvPr/>
        </p:nvSpPr>
        <p:spPr>
          <a:xfrm>
            <a:off x="9231630" y="1739265"/>
            <a:ext cx="76200" cy="502285"/>
          </a:xfrm>
          <a:prstGeom prst="upArrow">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下箭头 17"/>
          <p:cNvSpPr/>
          <p:nvPr/>
        </p:nvSpPr>
        <p:spPr>
          <a:xfrm>
            <a:off x="8937625" y="2726690"/>
            <a:ext cx="75565" cy="59753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下箭头 18"/>
          <p:cNvSpPr/>
          <p:nvPr/>
        </p:nvSpPr>
        <p:spPr>
          <a:xfrm>
            <a:off x="4425950" y="2795905"/>
            <a:ext cx="75565" cy="64960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上箭头 19"/>
          <p:cNvSpPr/>
          <p:nvPr/>
        </p:nvSpPr>
        <p:spPr>
          <a:xfrm>
            <a:off x="3213735" y="1652905"/>
            <a:ext cx="75565" cy="476250"/>
          </a:xfrm>
          <a:prstGeom prst="upArrow">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rcRect r="-192" b="27058"/>
          <a:stretch>
            <a:fillRect/>
          </a:stretch>
        </p:blipFill>
        <p:spPr>
          <a:xfrm>
            <a:off x="469265" y="2058035"/>
            <a:ext cx="11275695" cy="1569720"/>
          </a:xfrm>
          <a:prstGeom prst="rect">
            <a:avLst/>
          </a:prstGeom>
        </p:spPr>
      </p:pic>
      <mc:AlternateContent xmlns:mc="http://schemas.openxmlformats.org/markup-compatibility/2006" xmlns:a14="http://schemas.microsoft.com/office/drawing/2010/main">
        <mc:Choice Requires="a14">
          <p:sp>
            <p:nvSpPr>
              <p:cNvPr id="3" name="文本框 2"/>
              <p:cNvSpPr txBox="1"/>
              <p:nvPr/>
            </p:nvSpPr>
            <p:spPr>
              <a:xfrm>
                <a:off x="3849370" y="955675"/>
                <a:ext cx="4305935" cy="398780"/>
              </a:xfrm>
              <a:prstGeom prst="rect">
                <a:avLst/>
              </a:prstGeom>
              <a:noFill/>
            </p:spPr>
            <p:txBody>
              <a:bodyPr wrap="square" rtlCol="0">
                <a:spAutoFit/>
              </a:bodyPr>
              <a:lstStyle/>
              <a:p>
                <a:r>
                  <a:rPr lang="zh-CN" altLang="en-US" sz="2000">
                    <a:latin typeface="Times New Roman" panose="02020603050405020304" pitchFamily="18" charset="0"/>
                    <a:cs typeface="Times New Roman" panose="02020603050405020304" pitchFamily="18" charset="0"/>
                  </a:rPr>
                  <a:t>两体非轻衰变</a:t>
                </a:r>
                <a14:m>
                  <m:oMath xmlns:m="http://schemas.openxmlformats.org/officeDocument/2006/math">
                    <m:r>
                      <a:rPr lang="en-US" altLang="zh-CN" sz="2000" i="1">
                        <a:latin typeface="Cambria Math" panose="02040503050406030204" charset="0"/>
                        <a:cs typeface="Cambria Math" panose="02040503050406030204" charset="0"/>
                      </a:rPr>
                      <m:t>𝐵</m:t>
                    </m:r>
                    <m:r>
                      <a:rPr lang="en-US" altLang="zh-CN" sz="2000" i="1">
                        <a:latin typeface="Cambria Math" panose="02040503050406030204" charset="0"/>
                        <a:ea typeface="MS Mincho" charset="0"/>
                        <a:cs typeface="Cambria Math" panose="02040503050406030204" charset="0"/>
                      </a:rPr>
                      <m:t>→</m:t>
                    </m:r>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𝑀</m:t>
                        </m:r>
                      </m:e>
                      <m:sub>
                        <m:r>
                          <a:rPr lang="en-US" altLang="zh-CN" sz="2000" i="1">
                            <a:latin typeface="Cambria Math" panose="02040503050406030204" charset="0"/>
                            <a:ea typeface="MS Mincho" charset="0"/>
                            <a:cs typeface="Cambria Math" panose="02040503050406030204" charset="0"/>
                          </a:rPr>
                          <m:t>2</m:t>
                        </m:r>
                      </m:sub>
                    </m:sSub>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𝑀</m:t>
                        </m:r>
                      </m:e>
                      <m:sub>
                        <m:r>
                          <a:rPr lang="en-US" altLang="zh-CN" sz="2000" i="1">
                            <a:latin typeface="Cambria Math" panose="02040503050406030204" charset="0"/>
                            <a:ea typeface="MS Mincho" charset="0"/>
                            <a:cs typeface="Cambria Math" panose="02040503050406030204" charset="0"/>
                          </a:rPr>
                          <m:t>3</m:t>
                        </m:r>
                      </m:sub>
                    </m:sSub>
                  </m:oMath>
                </a14:m>
                <a:r>
                  <a:rPr lang="zh-CN" altLang="en-US" sz="2000">
                    <a:latin typeface="Times New Roman" panose="02020603050405020304" pitchFamily="18" charset="0"/>
                    <a:cs typeface="Times New Roman" panose="02020603050405020304" pitchFamily="18" charset="0"/>
                  </a:rPr>
                  <a:t>的衰变振幅</a:t>
                </a:r>
              </a:p>
            </p:txBody>
          </p:sp>
        </mc:Choice>
        <mc:Fallback xmlns="">
          <p:sp>
            <p:nvSpPr>
              <p:cNvPr id="3" name="文本框 2"/>
              <p:cNvSpPr txBox="1">
                <a:spLocks noRot="1" noChangeAspect="1" noMove="1" noResize="1" noEditPoints="1" noAdjustHandles="1" noChangeArrowheads="1" noChangeShapeType="1" noTextEdit="1"/>
              </p:cNvSpPr>
              <p:nvPr/>
            </p:nvSpPr>
            <p:spPr>
              <a:xfrm>
                <a:off x="3849370" y="955675"/>
                <a:ext cx="4305935" cy="398780"/>
              </a:xfrm>
              <a:prstGeom prst="rect">
                <a:avLst/>
              </a:prstGeom>
              <a:blipFill rotWithShape="1">
                <a:blip r:embed="rId4"/>
                <a:stretch>
                  <a:fillRect/>
                </a:stretch>
              </a:blipFill>
            </p:spPr>
            <p:txBody>
              <a:bodyPr/>
              <a:lstStyle/>
              <a:p>
                <a:r>
                  <a:rPr lang="zh-CN" altLang="en-US">
                    <a:noFill/>
                  </a:rPr>
                  <a:t> </a:t>
                </a:r>
              </a:p>
            </p:txBody>
          </p:sp>
        </mc:Fallback>
      </mc:AlternateContent>
      <p:sp>
        <p:nvSpPr>
          <p:cNvPr id="5" name="下箭头 4"/>
          <p:cNvSpPr/>
          <p:nvPr/>
        </p:nvSpPr>
        <p:spPr>
          <a:xfrm>
            <a:off x="4670425" y="3757930"/>
            <a:ext cx="93345" cy="527685"/>
          </a:xfrm>
          <a:prstGeom prst="down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nvSpPr>
        <p:spPr>
          <a:xfrm>
            <a:off x="4930140" y="3770630"/>
            <a:ext cx="1848485" cy="368300"/>
          </a:xfrm>
          <a:prstGeom prst="rect">
            <a:avLst/>
          </a:prstGeom>
          <a:noFill/>
        </p:spPr>
        <p:txBody>
          <a:bodyPr wrap="square" rtlCol="0">
            <a:spAutoFit/>
          </a:bodyPr>
          <a:lstStyle/>
          <a:p>
            <a:r>
              <a:rPr lang="en-US" altLang="zh-CN" sz="1800">
                <a:latin typeface="Times New Roman" panose="02020603050405020304" pitchFamily="18" charset="0"/>
                <a:cs typeface="Times New Roman" panose="02020603050405020304" pitchFamily="18" charset="0"/>
              </a:rPr>
              <a:t>Fourier transform</a:t>
            </a:r>
            <a:endParaRPr lang="en-US" altLang="zh-CN" sz="1600">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5"/>
          <a:stretch>
            <a:fillRect/>
          </a:stretch>
        </p:blipFill>
        <p:spPr>
          <a:xfrm>
            <a:off x="838835" y="4415790"/>
            <a:ext cx="10966450" cy="604520"/>
          </a:xfrm>
          <a:prstGeom prst="rect">
            <a:avLst/>
          </a:prstGeom>
        </p:spPr>
      </p:pic>
      <p:pic>
        <p:nvPicPr>
          <p:cNvPr id="14" name="图片 13"/>
          <p:cNvPicPr>
            <a:picLocks noChangeAspect="1"/>
          </p:cNvPicPr>
          <p:nvPr/>
        </p:nvPicPr>
        <p:blipFill>
          <a:blip r:embed="rId6"/>
          <a:stretch>
            <a:fillRect/>
          </a:stretch>
        </p:blipFill>
        <p:spPr>
          <a:xfrm>
            <a:off x="8653145" y="810895"/>
            <a:ext cx="2314575" cy="1981200"/>
          </a:xfrm>
          <a:prstGeom prst="rect">
            <a:avLst/>
          </a:prstGeom>
        </p:spPr>
      </p:pic>
      <p:sp>
        <p:nvSpPr>
          <p:cNvPr id="11" name="文本框 10"/>
          <p:cNvSpPr txBox="1"/>
          <p:nvPr/>
        </p:nvSpPr>
        <p:spPr>
          <a:xfrm>
            <a:off x="619760" y="641350"/>
            <a:ext cx="2816225" cy="617855"/>
          </a:xfrm>
          <a:prstGeom prst="rect">
            <a:avLst/>
          </a:prstGeom>
          <a:noFill/>
        </p:spPr>
        <p:txBody>
          <a:bodyPr wrap="square" rtlCol="0">
            <a:noAutofit/>
          </a:bodyPr>
          <a:lstStyle/>
          <a:p>
            <a:r>
              <a:rPr lang="zh-CN" altLang="en-US" sz="2000" dirty="0">
                <a:solidFill>
                  <a:srgbClr val="414954"/>
                </a:solidFill>
                <a:cs typeface="+mn-ea"/>
                <a:sym typeface="+mn-lt"/>
              </a:rPr>
              <a:t>研究成果与进展</a:t>
            </a:r>
            <a:endParaRPr lang="en-US" altLang="zh-CN" sz="2400" dirty="0">
              <a:solidFill>
                <a:srgbClr val="414954"/>
              </a:solidFill>
              <a:cs typeface="+mn-ea"/>
              <a:sym typeface="+mn-lt"/>
            </a:endParaRPr>
          </a:p>
          <a:p>
            <a:r>
              <a:rPr lang="en-US" altLang="zh-CN" sz="1200" dirty="0">
                <a:solidFill>
                  <a:srgbClr val="414954"/>
                </a:solidFill>
                <a:cs typeface="+mn-ea"/>
                <a:sym typeface="+mn-lt"/>
              </a:rPr>
              <a:t>Research achievements and progress</a:t>
            </a:r>
          </a:p>
        </p:txBody>
      </p:sp>
      <p:pic>
        <p:nvPicPr>
          <p:cNvPr id="10" name="图片 9" descr="05-校徽线稿中英文右侧合用"/>
          <p:cNvPicPr>
            <a:picLocks noChangeAspect="1"/>
          </p:cNvPicPr>
          <p:nvPr/>
        </p:nvPicPr>
        <p:blipFill>
          <a:blip r:embed="rId7"/>
          <a:srcRect l="2275" t="33287" r="2833" b="33658"/>
          <a:stretch>
            <a:fillRect/>
          </a:stretch>
        </p:blipFill>
        <p:spPr>
          <a:xfrm>
            <a:off x="10640695" y="40005"/>
            <a:ext cx="1183005" cy="291465"/>
          </a:xfrm>
          <a:prstGeom prst="rect">
            <a:avLst/>
          </a:prstGeom>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83597c85dcc4fbd5050f0a34b9ff9b"/>
          <p:cNvPicPr>
            <a:picLocks noChangeAspect="1"/>
          </p:cNvPicPr>
          <p:nvPr/>
        </p:nvPicPr>
        <p:blipFill>
          <a:blip r:embed="rId2"/>
          <a:srcRect l="51389" t="46239" r="11669" b="1509"/>
          <a:stretch>
            <a:fillRect/>
          </a:stretch>
        </p:blipFill>
        <p:spPr>
          <a:xfrm>
            <a:off x="7844155" y="4650105"/>
            <a:ext cx="3100070" cy="1627505"/>
          </a:xfrm>
          <a:prstGeom prst="rect">
            <a:avLst/>
          </a:prstGeom>
        </p:spPr>
      </p:pic>
      <p:pic>
        <p:nvPicPr>
          <p:cNvPr id="2" name="图片 1"/>
          <p:cNvPicPr>
            <a:picLocks noChangeAspect="1"/>
          </p:cNvPicPr>
          <p:nvPr/>
        </p:nvPicPr>
        <p:blipFill>
          <a:blip r:embed="rId3"/>
          <a:stretch>
            <a:fillRect/>
          </a:stretch>
        </p:blipFill>
        <p:spPr>
          <a:xfrm>
            <a:off x="420370" y="3349625"/>
            <a:ext cx="11383010" cy="725805"/>
          </a:xfrm>
          <a:prstGeom prst="rect">
            <a:avLst/>
          </a:prstGeom>
        </p:spPr>
      </p:pic>
      <p:pic>
        <p:nvPicPr>
          <p:cNvPr id="3" name="图片 2"/>
          <p:cNvPicPr>
            <a:picLocks noChangeAspect="1"/>
          </p:cNvPicPr>
          <p:nvPr/>
        </p:nvPicPr>
        <p:blipFill>
          <a:blip r:embed="rId4"/>
          <a:stretch>
            <a:fillRect/>
          </a:stretch>
        </p:blipFill>
        <p:spPr>
          <a:xfrm>
            <a:off x="1280795" y="915035"/>
            <a:ext cx="6010275" cy="390525"/>
          </a:xfrm>
          <a:prstGeom prst="rect">
            <a:avLst/>
          </a:prstGeom>
        </p:spPr>
      </p:pic>
      <p:pic>
        <p:nvPicPr>
          <p:cNvPr id="5" name="图片 4"/>
          <p:cNvPicPr>
            <a:picLocks noChangeAspect="1"/>
          </p:cNvPicPr>
          <p:nvPr/>
        </p:nvPicPr>
        <p:blipFill>
          <a:blip r:embed="rId5"/>
          <a:stretch>
            <a:fillRect/>
          </a:stretch>
        </p:blipFill>
        <p:spPr>
          <a:xfrm>
            <a:off x="920750" y="2093595"/>
            <a:ext cx="6991350" cy="828675"/>
          </a:xfrm>
          <a:prstGeom prst="rect">
            <a:avLst/>
          </a:prstGeom>
        </p:spPr>
      </p:pic>
      <p:pic>
        <p:nvPicPr>
          <p:cNvPr id="6" name="图片 5"/>
          <p:cNvPicPr>
            <a:picLocks noChangeAspect="1"/>
          </p:cNvPicPr>
          <p:nvPr/>
        </p:nvPicPr>
        <p:blipFill>
          <a:blip r:embed="rId6"/>
          <a:stretch>
            <a:fillRect/>
          </a:stretch>
        </p:blipFill>
        <p:spPr>
          <a:xfrm>
            <a:off x="7657465" y="1348740"/>
            <a:ext cx="4154170" cy="1023620"/>
          </a:xfrm>
          <a:prstGeom prst="rect">
            <a:avLst/>
          </a:prstGeom>
        </p:spPr>
      </p:pic>
      <p:sp>
        <p:nvSpPr>
          <p:cNvPr id="9" name="矩形 8"/>
          <p:cNvSpPr/>
          <p:nvPr/>
        </p:nvSpPr>
        <p:spPr>
          <a:xfrm>
            <a:off x="7750810" y="1305560"/>
            <a:ext cx="4051935" cy="1091565"/>
          </a:xfrm>
          <a:prstGeom prst="rect">
            <a:avLst/>
          </a:prstGeom>
          <a:noFill/>
          <a:ln w="127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0" name="图片 9" descr="05-校徽线稿中英文右侧合用"/>
          <p:cNvPicPr>
            <a:picLocks noChangeAspect="1"/>
          </p:cNvPicPr>
          <p:nvPr/>
        </p:nvPicPr>
        <p:blipFill>
          <a:blip r:embed="rId7"/>
          <a:srcRect l="2275" t="33287" r="2833" b="33658"/>
          <a:stretch>
            <a:fillRect/>
          </a:stretch>
        </p:blipFill>
        <p:spPr>
          <a:xfrm>
            <a:off x="10640695" y="31750"/>
            <a:ext cx="1183005" cy="291465"/>
          </a:xfrm>
          <a:prstGeom prst="rect">
            <a:avLst/>
          </a:prstGeo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16630" y="462280"/>
            <a:ext cx="4626610" cy="460375"/>
          </a:xfrm>
          <a:prstGeom prst="rect">
            <a:avLst/>
          </a:prstGeom>
          <a:noFill/>
        </p:spPr>
        <p:txBody>
          <a:bodyPr wrap="square" rtlCol="0">
            <a:spAutoFit/>
          </a:bodyPr>
          <a:lstStyle/>
          <a:p>
            <a:pPr algn="ctr"/>
            <a:r>
              <a:rPr lang="en-US" altLang="zh-CN" sz="2400" b="1">
                <a:solidFill>
                  <a:srgbClr val="7030A0"/>
                </a:solidFill>
                <a:latin typeface="Times New Roman" panose="02020603050405020304" pitchFamily="18" charset="0"/>
                <a:cs typeface="Times New Roman" panose="02020603050405020304" pitchFamily="18" charset="0"/>
              </a:rPr>
              <a:t>Opportunities and Challenges</a:t>
            </a:r>
          </a:p>
        </p:txBody>
      </p:sp>
      <mc:AlternateContent xmlns:mc="http://schemas.openxmlformats.org/markup-compatibility/2006" xmlns:a14="http://schemas.microsoft.com/office/drawing/2010/main">
        <mc:Choice Requires="a14">
          <p:sp>
            <p:nvSpPr>
              <p:cNvPr id="5" name="文本框 4"/>
              <p:cNvSpPr txBox="1"/>
              <p:nvPr/>
            </p:nvSpPr>
            <p:spPr>
              <a:xfrm>
                <a:off x="1443355" y="952500"/>
                <a:ext cx="10311764" cy="102976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2000" dirty="0">
                    <a:latin typeface="Times New Roman" panose="02020603050405020304" pitchFamily="18" charset="0"/>
                    <a:cs typeface="Times New Roman" panose="02020603050405020304" pitchFamily="18" charset="0"/>
                  </a:rPr>
                  <a:t>LHCb is a baryon factory, has large production</a:t>
                </a:r>
                <a:r>
                  <a:rPr lang="en-US" altLang="zh-CN" sz="2000" dirty="0">
                    <a:latin typeface="Times New Roman" panose="02020603050405020304" pitchFamily="18" charset="0"/>
                    <a:cs typeface="Times New Roman" panose="02020603050405020304" pitchFamily="18"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800" b="0" i="1" u="none" strike="noStrike" kern="1200" cap="none" spc="0" normalizeH="0" baseline="0" noProof="0" dirty="0">
                    <a:ln>
                      <a:noFill/>
                    </a:ln>
                    <a:solidFill>
                      <a:prstClr val="black"/>
                    </a:solidFill>
                    <a:effectLst/>
                    <a:uLnTx/>
                    <a:uFillTx/>
                    <a:latin typeface="Times New Roman" panose="02020603050405020304" pitchFamily="18" charset="0"/>
                    <a:ea typeface="DengXian-Bold"/>
                    <a:cs typeface="Times New Roman" panose="02020603050405020304" pitchFamily="18" charset="0"/>
                  </a:rPr>
                  <a:t>Huge experimental progress has been made during the past two decades</a:t>
                </a:r>
                <a:r>
                  <a:rPr kumimoji="0" lang="zh-CN" altLang="en-US" sz="1800" b="1" i="1" u="none" strike="noStrike" kern="1200" cap="none" spc="0" normalizeH="0" baseline="0" noProof="0" dirty="0">
                    <a:ln>
                      <a:noFill/>
                    </a:ln>
                    <a:solidFill>
                      <a:prstClr val="black"/>
                    </a:solidFill>
                    <a:effectLst/>
                    <a:uLnTx/>
                    <a:uFillTx/>
                    <a:latin typeface="Times New Roman" panose="02020603050405020304" pitchFamily="18" charset="0"/>
                    <a:ea typeface="DengXian-Bold"/>
                    <a:cs typeface="Times New Roman" panose="02020603050405020304" pitchFamily="18" charset="0"/>
                  </a:rPr>
                  <a:t>：</a:t>
                </a:r>
                <a:r>
                  <a:rPr kumimoji="0" lang="en-US" altLang="zh-CN" sz="1800" b="0" i="1" u="none" strike="noStrike" kern="1200" cap="none" spc="0" normalizeH="0" baseline="0" noProof="0" dirty="0">
                    <a:ln>
                      <a:noFill/>
                    </a:ln>
                    <a:solidFill>
                      <a:prstClr val="black"/>
                    </a:solidFill>
                    <a:effectLst/>
                    <a:uLnTx/>
                    <a:uFillTx/>
                    <a:latin typeface="Times New Roman" panose="02020603050405020304" pitchFamily="18" charset="0"/>
                    <a:ea typeface="DengXian-Bold"/>
                    <a:cs typeface="Times New Roman" panose="02020603050405020304" pitchFamily="18" charset="0"/>
                  </a:rPr>
                  <a:t>74</a:t>
                </a:r>
                <a14:m>
                  <m:oMath xmlns:m="http://schemas.openxmlformats.org/officeDocument/2006/math">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DengXian-Bold"/>
                            <a:cs typeface="Cambria Math" panose="02040503050406030204" charset="0"/>
                          </a:rPr>
                        </m:ctrlPr>
                      </m:sSubPr>
                      <m:e>
                        <m:r>
                          <a:rPr kumimoji="0" lang="en-US" altLang="zh-CN" sz="1800" b="0" i="1" u="none" strike="noStrike" kern="1200" cap="none" spc="0" normalizeH="0" baseline="0" noProof="0">
                            <a:ln>
                              <a:noFill/>
                            </a:ln>
                            <a:solidFill>
                              <a:prstClr val="black"/>
                            </a:solidFill>
                            <a:effectLst/>
                            <a:uLnTx/>
                            <a:uFillTx/>
                            <a:latin typeface="Cambria Math" panose="02040503050406030204" charset="0"/>
                            <a:ea typeface="DengXian-Bold"/>
                            <a:cs typeface="Cambria Math" panose="02040503050406030204" charset="0"/>
                          </a:rPr>
                          <m:t>𝛬</m:t>
                        </m:r>
                      </m:e>
                      <m:sub>
                        <m:r>
                          <a:rPr kumimoji="0" lang="en-US" altLang="zh-CN" sz="1800" b="0" i="1" u="none" strike="noStrike" kern="1200" cap="none" spc="0" normalizeH="0" baseline="0" noProof="0">
                            <a:ln>
                              <a:noFill/>
                            </a:ln>
                            <a:solidFill>
                              <a:prstClr val="black"/>
                            </a:solidFill>
                            <a:effectLst/>
                            <a:uLnTx/>
                            <a:uFillTx/>
                            <a:latin typeface="Cambria Math" panose="02040503050406030204" charset="0"/>
                            <a:ea typeface="DengXian-Bold"/>
                            <a:cs typeface="Cambria Math" panose="02040503050406030204" charset="0"/>
                          </a:rPr>
                          <m:t>𝑏</m:t>
                        </m:r>
                      </m:sub>
                    </m:sSub>
                  </m:oMath>
                </a14:m>
                <a:r>
                  <a:rPr kumimoji="0" lang="zh-CN" altLang="en-US" sz="1800" b="0" i="1" u="none" strike="noStrike" kern="1200" cap="none" spc="0" normalizeH="0" baseline="0" noProof="0" dirty="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a:t>，</a:t>
                </a:r>
                <a:r>
                  <a:rPr kumimoji="0" lang="en-US" altLang="zh-CN" sz="1800" b="0" i="1" u="none" strike="noStrike" kern="1200" cap="none" spc="0" normalizeH="0" baseline="0" noProof="0" dirty="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a:t>12</a:t>
                </a:r>
                <a14:m>
                  <m:oMath xmlns:m="http://schemas.openxmlformats.org/officeDocument/2006/math">
                    <m:sSubSup>
                      <m:sSubSup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Cambria Math" panose="02040503050406030204" charset="0"/>
                          </a:rPr>
                        </m:ctrlPr>
                      </m:sSubSupPr>
                      <m:e>
                        <m:r>
                          <a:rPr kumimoji="0" lang="en-US" altLang="zh-CN" sz="1800" b="0" i="1" u="none" strike="noStrike" kern="1200" cap="none" spc="0" normalizeH="0" baseline="0" noProof="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m:t>𝛯</m:t>
                        </m:r>
                      </m:e>
                      <m:sub>
                        <m:r>
                          <a:rPr kumimoji="0" lang="en-US" altLang="zh-CN" sz="1800" b="0" i="1" u="none" strike="noStrike" kern="1200" cap="none" spc="0" normalizeH="0" baseline="0" noProof="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m:t>𝑏</m:t>
                        </m:r>
                      </m:sub>
                      <m:sup>
                        <m:r>
                          <a:rPr kumimoji="0" lang="en-US" altLang="zh-CN" sz="1800" b="0" i="1" u="none" strike="noStrike" kern="1200" cap="none" spc="0" normalizeH="0" baseline="0" noProof="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m:t>0</m:t>
                        </m:r>
                      </m:sup>
                    </m:sSubSup>
                  </m:oMath>
                </a14:m>
                <a:r>
                  <a:rPr kumimoji="0" lang="zh-CN" altLang="en-US" sz="1800" b="0" i="1" u="none" strike="noStrike" kern="1200" cap="none" spc="0" normalizeH="0" baseline="0" noProof="0" dirty="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a:t>，</a:t>
                </a:r>
                <a:r>
                  <a:rPr kumimoji="0" lang="en-US" altLang="zh-CN" sz="1800" b="0" i="1" u="none" strike="noStrike" kern="1200" cap="none" spc="0" normalizeH="0" baseline="0" noProof="0" dirty="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a:t>15</a:t>
                </a:r>
                <a14:m>
                  <m:oMath xmlns:m="http://schemas.openxmlformats.org/officeDocument/2006/math">
                    <m:sSubSup>
                      <m:sSubSup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Cambria Math" panose="02040503050406030204" charset="0"/>
                          </a:rPr>
                        </m:ctrlPr>
                      </m:sSubSupPr>
                      <m:e>
                        <m:r>
                          <a:rPr kumimoji="0" lang="en-US" altLang="zh-CN" sz="1800" b="0" i="1" u="none" strike="noStrike" kern="1200" cap="none" spc="0" normalizeH="0" baseline="0" noProof="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m:t>𝛯</m:t>
                        </m:r>
                      </m:e>
                      <m:sub>
                        <m:r>
                          <a:rPr kumimoji="0" lang="en-US" altLang="zh-CN" sz="1800" b="0" i="1" u="none" strike="noStrike" kern="1200" cap="none" spc="0" normalizeH="0" baseline="0" noProof="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m:t>𝑏</m:t>
                        </m:r>
                      </m:sub>
                      <m:sup>
                        <m:r>
                          <a:rPr kumimoji="0" lang="en-US" altLang="zh-CN" sz="1800" b="0" i="1" u="none" strike="noStrike" kern="1200" cap="none" spc="0" normalizeH="0" baseline="0" noProof="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m:t>−</m:t>
                        </m:r>
                      </m:sup>
                    </m:sSubSup>
                    <m:r>
                      <a:rPr kumimoji="0" lang="en-US" altLang="zh-CN" sz="1800" b="0" i="1" u="none" strike="noStrike" kern="1200" cap="none" spc="0" normalizeH="0" baseline="0" noProof="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m:t> </m:t>
                    </m:r>
                  </m:oMath>
                </a14:m>
                <a:r>
                  <a:rPr kumimoji="0" lang="en-US" altLang="zh-CN" sz="1800" b="0" i="1" u="none" strike="noStrike" kern="1200" cap="none" spc="0" normalizeH="0" baseline="0" noProof="0" dirty="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a:t>and 7</a:t>
                </a:r>
                <a14:m>
                  <m:oMath xmlns:m="http://schemas.openxmlformats.org/officeDocument/2006/math">
                    <m:sSubSup>
                      <m:sSubSup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Cambria Math" panose="02040503050406030204" charset="0"/>
                          </a:rPr>
                        </m:ctrlPr>
                      </m:sSubSupPr>
                      <m:e>
                        <m:r>
                          <a:rPr kumimoji="0" lang="en-US" altLang="zh-CN" sz="1800" b="0" i="1" u="none" strike="noStrike" kern="1200" cap="none" spc="0" normalizeH="0" baseline="0" noProof="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m:t>𝛺</m:t>
                        </m:r>
                      </m:e>
                      <m:sub>
                        <m:r>
                          <a:rPr kumimoji="0" lang="en-US" altLang="zh-CN" sz="1800" b="0" i="1" u="none" strike="noStrike" kern="1200" cap="none" spc="0" normalizeH="0" baseline="0" noProof="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m:t>𝑏</m:t>
                        </m:r>
                      </m:sub>
                      <m:sup>
                        <m:r>
                          <a:rPr kumimoji="0" lang="en-US" altLang="zh-CN" sz="1800" b="0" i="1" u="none" strike="noStrike" kern="1200" cap="none" spc="0" normalizeH="0" baseline="0" noProof="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m:t>−</m:t>
                        </m:r>
                      </m:sup>
                    </m:sSubSup>
                  </m:oMath>
                </a14:m>
                <a:r>
                  <a:rPr kumimoji="0" lang="en-US" altLang="zh-CN" sz="1800" b="0" i="1" u="none" strike="noStrike" kern="1200" cap="none" spc="0" normalizeH="0" baseline="0" noProof="0" dirty="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a:t> decay modes have been observed and measured [PDG review]</a:t>
                </a:r>
                <a:r>
                  <a:rPr kumimoji="0" lang="zh-CN" altLang="en-US" sz="2000" b="0" i="0" u="none" strike="noStrike" kern="1200" cap="none" spc="0" normalizeH="0" baseline="0" noProof="0" dirty="0">
                    <a:ln>
                      <a:noFill/>
                    </a:ln>
                    <a:solidFill>
                      <a:prstClr val="black"/>
                    </a:solidFill>
                    <a:effectLst/>
                    <a:uLnTx/>
                    <a:uFillTx/>
                    <a:latin typeface="Cambria Math" panose="02040503050406030204" charset="0"/>
                    <a:ea typeface="宋体" panose="02010600030101010101" pitchFamily="2" charset="-122"/>
                    <a:cs typeface="Cambria Math" panose="02040503050406030204" charset="0"/>
                  </a:rPr>
                  <a:t>；</a:t>
                </a:r>
              </a:p>
            </p:txBody>
          </p:sp>
        </mc:Choice>
        <mc:Fallback xmlns="">
          <p:sp>
            <p:nvSpPr>
              <p:cNvPr id="5" name="文本框 4"/>
              <p:cNvSpPr txBox="1">
                <a:spLocks noRot="1" noChangeAspect="1" noMove="1" noResize="1" noEditPoints="1" noAdjustHandles="1" noChangeArrowheads="1" noChangeShapeType="1" noTextEdit="1"/>
              </p:cNvSpPr>
              <p:nvPr/>
            </p:nvSpPr>
            <p:spPr>
              <a:xfrm>
                <a:off x="1443355" y="952500"/>
                <a:ext cx="10311764" cy="1029769"/>
              </a:xfrm>
              <a:prstGeom prst="rect">
                <a:avLst/>
              </a:prstGeom>
              <a:blipFill>
                <a:blip r:embed="rId3"/>
                <a:stretch>
                  <a:fillRect l="-651" t="-2959" b="-5325"/>
                </a:stretch>
              </a:blipFill>
            </p:spPr>
            <p:txBody>
              <a:bodyPr/>
              <a:lstStyle/>
              <a:p>
                <a:r>
                  <a:rPr lang="zh-CN" altLang="en-US">
                    <a:noFill/>
                  </a:rPr>
                  <a:t> </a:t>
                </a:r>
              </a:p>
            </p:txBody>
          </p:sp>
        </mc:Fallback>
      </mc:AlternateContent>
      <p:pic>
        <p:nvPicPr>
          <p:cNvPr id="6" name="图片 5" descr="箭头"/>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8210" y="1062990"/>
            <a:ext cx="265430" cy="239395"/>
          </a:xfrm>
          <a:prstGeom prst="rect">
            <a:avLst/>
          </a:prstGeom>
        </p:spPr>
      </p:pic>
      <p:pic>
        <p:nvPicPr>
          <p:cNvPr id="7" name="图片 6" descr="箭头"/>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8210" y="2075245"/>
            <a:ext cx="265430" cy="239395"/>
          </a:xfrm>
          <a:prstGeom prst="rect">
            <a:avLst/>
          </a:prstGeom>
        </p:spPr>
      </p:pic>
      <p:sp>
        <p:nvSpPr>
          <p:cNvPr id="4" name="文本框 3"/>
          <p:cNvSpPr txBox="1"/>
          <p:nvPr/>
        </p:nvSpPr>
        <p:spPr>
          <a:xfrm>
            <a:off x="780672" y="3087500"/>
            <a:ext cx="7241540" cy="398780"/>
          </a:xfrm>
          <a:prstGeom prst="rect">
            <a:avLst/>
          </a:prstGeom>
        </p:spPr>
        <p:txBody>
          <a:bodyPr wrap="square">
            <a:spAutoFit/>
          </a:bodyPr>
          <a:lstStyle/>
          <a:p>
            <a:r>
              <a:rPr lang="en-US" altLang="zh-CN" sz="2000" b="1" dirty="0">
                <a:solidFill>
                  <a:srgbClr val="C00000"/>
                </a:solidFill>
                <a:latin typeface="Times New Roman" panose="02020603050405020304" pitchFamily="18" charset="0"/>
                <a:ea typeface="DengXian-Bold"/>
                <a:cs typeface="Times New Roman" panose="02020603050405020304" pitchFamily="18" charset="0"/>
              </a:rPr>
              <a:t>However, baryons are more challenging for theory than Mesons!</a:t>
            </a:r>
            <a:r>
              <a:rPr lang="en-US" altLang="zh-CN" sz="1600" b="1" dirty="0">
                <a:solidFill>
                  <a:srgbClr val="C00000"/>
                </a:solidFill>
                <a:latin typeface="DengXian-Bold"/>
                <a:ea typeface="DengXian-Bold"/>
              </a:rPr>
              <a:t> </a:t>
            </a:r>
          </a:p>
        </p:txBody>
      </p:sp>
      <p:sp>
        <p:nvSpPr>
          <p:cNvPr id="14" name="文本框 13"/>
          <p:cNvSpPr txBox="1"/>
          <p:nvPr/>
        </p:nvSpPr>
        <p:spPr>
          <a:xfrm>
            <a:off x="826770" y="3486543"/>
            <a:ext cx="448945" cy="398780"/>
          </a:xfrm>
          <a:prstGeom prst="rect">
            <a:avLst/>
          </a:prstGeom>
          <a:noFill/>
        </p:spPr>
        <p:txBody>
          <a:bodyPr wrap="square" rtlCol="0">
            <a:spAutoFit/>
          </a:bodyPr>
          <a:lstStyle/>
          <a:p>
            <a:r>
              <a:rPr lang="en-US" altLang="zh-CN" sz="2000" b="1" dirty="0"/>
              <a:t>1&gt;</a:t>
            </a:r>
          </a:p>
        </p:txBody>
      </p:sp>
      <p:sp>
        <p:nvSpPr>
          <p:cNvPr id="15" name="文本框 14"/>
          <p:cNvSpPr txBox="1"/>
          <p:nvPr/>
        </p:nvSpPr>
        <p:spPr>
          <a:xfrm>
            <a:off x="1443355" y="3486543"/>
            <a:ext cx="5080000" cy="398780"/>
          </a:xfrm>
          <a:prstGeom prst="rect">
            <a:avLst/>
          </a:prstGeom>
        </p:spPr>
        <p:txBody>
          <a:bodyPr>
            <a:spAutoFit/>
          </a:bodyPr>
          <a:lstStyle/>
          <a:p>
            <a:r>
              <a:rPr lang="en-US" altLang="zh-CN" sz="2000" b="1" dirty="0">
                <a:solidFill>
                  <a:srgbClr val="FFC000"/>
                </a:solidFill>
                <a:latin typeface="Times New Roman" panose="02020603050405020304" pitchFamily="18" charset="0"/>
                <a:ea typeface="DengXian-Bold"/>
                <a:cs typeface="Times New Roman" panose="02020603050405020304" pitchFamily="18" charset="0"/>
              </a:rPr>
              <a:t>More Complex dynamics</a:t>
            </a:r>
          </a:p>
        </p:txBody>
      </p:sp>
      <p:sp>
        <p:nvSpPr>
          <p:cNvPr id="17" name="文本框 16"/>
          <p:cNvSpPr txBox="1"/>
          <p:nvPr/>
        </p:nvSpPr>
        <p:spPr>
          <a:xfrm>
            <a:off x="1443355" y="3842197"/>
            <a:ext cx="10139045" cy="706755"/>
          </a:xfrm>
          <a:prstGeom prst="rect">
            <a:avLst/>
          </a:prstGeom>
        </p:spPr>
        <p:txBody>
          <a:bodyPr wrap="square">
            <a:spAutoFit/>
          </a:bodyPr>
          <a:lstStyle/>
          <a:p>
            <a:r>
              <a:rPr lang="en-US" altLang="zh-CN" sz="2000" b="1" dirty="0">
                <a:solidFill>
                  <a:srgbClr val="2FA3EE"/>
                </a:solidFill>
                <a:latin typeface="Times New Roman" panose="02020603050405020304" pitchFamily="18" charset="0"/>
                <a:ea typeface="DengXian-Bold"/>
                <a:cs typeface="Times New Roman" panose="02020603050405020304" pitchFamily="18" charset="0"/>
              </a:rPr>
              <a:t>Baryons are made of three quarks. Compared to meson decays, one more quark requires one more gluon. </a:t>
            </a:r>
          </a:p>
        </p:txBody>
      </p:sp>
      <p:sp>
        <p:nvSpPr>
          <p:cNvPr id="22" name="文本框 21"/>
          <p:cNvSpPr txBox="1"/>
          <p:nvPr/>
        </p:nvSpPr>
        <p:spPr>
          <a:xfrm>
            <a:off x="1443355" y="4559918"/>
            <a:ext cx="5080000" cy="398780"/>
          </a:xfrm>
          <a:prstGeom prst="rect">
            <a:avLst/>
          </a:prstGeom>
        </p:spPr>
        <p:txBody>
          <a:bodyPr>
            <a:spAutoFit/>
          </a:bodyPr>
          <a:lstStyle/>
          <a:p>
            <a:r>
              <a:rPr lang="en-US" altLang="zh-CN" sz="2000" b="1" dirty="0">
                <a:solidFill>
                  <a:srgbClr val="FFC000"/>
                </a:solidFill>
                <a:latin typeface="Times New Roman" panose="02020603050405020304" pitchFamily="18" charset="0"/>
                <a:ea typeface="DengXian-Bold"/>
                <a:cs typeface="Times New Roman" panose="02020603050405020304" pitchFamily="18" charset="0"/>
              </a:rPr>
              <a:t>Baryon LCDAs are not well determined</a:t>
            </a:r>
            <a:r>
              <a:rPr lang="en-US" altLang="zh-CN" sz="1600" b="1" dirty="0">
                <a:solidFill>
                  <a:srgbClr val="FFC000"/>
                </a:solidFill>
                <a:latin typeface="DengXian-Bold"/>
                <a:ea typeface="DengXian-Bold"/>
              </a:rPr>
              <a:t> </a:t>
            </a:r>
          </a:p>
        </p:txBody>
      </p:sp>
      <p:sp>
        <p:nvSpPr>
          <p:cNvPr id="24" name="文本框 23"/>
          <p:cNvSpPr txBox="1"/>
          <p:nvPr/>
        </p:nvSpPr>
        <p:spPr>
          <a:xfrm>
            <a:off x="826770" y="4560235"/>
            <a:ext cx="448945" cy="398780"/>
          </a:xfrm>
          <a:prstGeom prst="rect">
            <a:avLst/>
          </a:prstGeom>
          <a:noFill/>
        </p:spPr>
        <p:txBody>
          <a:bodyPr wrap="square" rtlCol="0">
            <a:spAutoFit/>
          </a:bodyPr>
          <a:lstStyle/>
          <a:p>
            <a:r>
              <a:rPr lang="en-US" altLang="zh-CN" sz="2000" b="1" dirty="0"/>
              <a:t>2&gt;</a:t>
            </a:r>
          </a:p>
        </p:txBody>
      </p:sp>
      <p:sp>
        <p:nvSpPr>
          <p:cNvPr id="25" name="文本框 24"/>
          <p:cNvSpPr txBox="1"/>
          <p:nvPr/>
        </p:nvSpPr>
        <p:spPr>
          <a:xfrm>
            <a:off x="1443355" y="4949366"/>
            <a:ext cx="5080000" cy="398780"/>
          </a:xfrm>
          <a:prstGeom prst="rect">
            <a:avLst/>
          </a:prstGeom>
        </p:spPr>
        <p:txBody>
          <a:bodyPr>
            <a:spAutoFit/>
          </a:bodyPr>
          <a:lstStyle/>
          <a:p>
            <a:r>
              <a:rPr lang="en-US" altLang="zh-CN" sz="2000" b="1" dirty="0">
                <a:solidFill>
                  <a:srgbClr val="2FA3EE"/>
                </a:solidFill>
                <a:latin typeface="Times New Roman" panose="02020603050405020304" pitchFamily="18" charset="0"/>
                <a:ea typeface="DengXian-Bold"/>
                <a:cs typeface="Times New Roman" panose="02020603050405020304" pitchFamily="18" charset="0"/>
              </a:rPr>
              <a:t>A major source of theoretical uncertainties.</a:t>
            </a:r>
            <a:r>
              <a:rPr lang="en-US" altLang="zh-CN" sz="1600" b="1" dirty="0">
                <a:solidFill>
                  <a:srgbClr val="2FA3EE"/>
                </a:solidFill>
                <a:latin typeface="DengXian-Bold"/>
                <a:ea typeface="DengXian-Bold"/>
              </a:rPr>
              <a:t> </a:t>
            </a:r>
          </a:p>
        </p:txBody>
      </p:sp>
      <p:sp>
        <p:nvSpPr>
          <p:cNvPr id="26" name="文本框 25"/>
          <p:cNvSpPr txBox="1"/>
          <p:nvPr/>
        </p:nvSpPr>
        <p:spPr>
          <a:xfrm>
            <a:off x="1443355" y="5390027"/>
            <a:ext cx="5080000" cy="398780"/>
          </a:xfrm>
          <a:prstGeom prst="rect">
            <a:avLst/>
          </a:prstGeom>
        </p:spPr>
        <p:txBody>
          <a:bodyPr>
            <a:spAutoFit/>
          </a:bodyPr>
          <a:lstStyle/>
          <a:p>
            <a:r>
              <a:rPr lang="en-US" altLang="zh-CN" sz="2000" b="1" dirty="0">
                <a:solidFill>
                  <a:srgbClr val="FFC000"/>
                </a:solidFill>
                <a:latin typeface="Times New Roman" panose="02020603050405020304" pitchFamily="18" charset="0"/>
                <a:ea typeface="DengXian-Bold"/>
                <a:cs typeface="Times New Roman" panose="02020603050405020304" pitchFamily="18" charset="0"/>
              </a:rPr>
              <a:t>Factorization assumption may not work well </a:t>
            </a:r>
          </a:p>
        </p:txBody>
      </p:sp>
      <p:sp>
        <p:nvSpPr>
          <p:cNvPr id="27" name="文本框 26"/>
          <p:cNvSpPr txBox="1"/>
          <p:nvPr/>
        </p:nvSpPr>
        <p:spPr>
          <a:xfrm>
            <a:off x="826770" y="5390344"/>
            <a:ext cx="448945" cy="398780"/>
          </a:xfrm>
          <a:prstGeom prst="rect">
            <a:avLst/>
          </a:prstGeom>
          <a:noFill/>
        </p:spPr>
        <p:txBody>
          <a:bodyPr wrap="square" rtlCol="0">
            <a:spAutoFit/>
          </a:bodyPr>
          <a:lstStyle/>
          <a:p>
            <a:r>
              <a:rPr lang="en-US" altLang="zh-CN" sz="2000" b="1" dirty="0"/>
              <a:t>3&gt;</a:t>
            </a:r>
          </a:p>
        </p:txBody>
      </p:sp>
      <p:sp>
        <p:nvSpPr>
          <p:cNvPr id="29" name="文本框 28"/>
          <p:cNvSpPr txBox="1"/>
          <p:nvPr/>
        </p:nvSpPr>
        <p:spPr>
          <a:xfrm>
            <a:off x="1443354" y="5788807"/>
            <a:ext cx="10311765" cy="398780"/>
          </a:xfrm>
          <a:prstGeom prst="rect">
            <a:avLst/>
          </a:prstGeom>
        </p:spPr>
        <p:txBody>
          <a:bodyPr wrap="square">
            <a:spAutoFit/>
          </a:bodyPr>
          <a:lstStyle/>
          <a:p>
            <a:r>
              <a:rPr lang="en-US" altLang="zh-CN" sz="2000" b="1" dirty="0">
                <a:solidFill>
                  <a:srgbClr val="2FA3EE"/>
                </a:solidFill>
                <a:latin typeface="Times New Roman" panose="02020603050405020304" pitchFamily="18" charset="0"/>
                <a:ea typeface="DengXian-Bold"/>
                <a:cs typeface="Times New Roman" panose="02020603050405020304" pitchFamily="18" charset="0"/>
              </a:rPr>
              <a:t>Large nonfactorizable effects exist in the color-suppressed and penguin-dominated decays.</a:t>
            </a:r>
          </a:p>
        </p:txBody>
      </p:sp>
      <p:pic>
        <p:nvPicPr>
          <p:cNvPr id="32" name="图片 31" descr="Untitled111111111"/>
          <p:cNvPicPr>
            <a:picLocks noChangeAspect="1"/>
          </p:cNvPicPr>
          <p:nvPr/>
        </p:nvPicPr>
        <p:blipFill>
          <a:blip r:embed="rId6"/>
          <a:stretch>
            <a:fillRect/>
          </a:stretch>
        </p:blipFill>
        <p:spPr>
          <a:xfrm>
            <a:off x="9174821" y="4463740"/>
            <a:ext cx="2057375" cy="955508"/>
          </a:xfrm>
          <a:prstGeom prst="rect">
            <a:avLst/>
          </a:prstGeom>
        </p:spPr>
      </p:pic>
      <p:pic>
        <p:nvPicPr>
          <p:cNvPr id="10" name="图片 9" descr="05-校徽线稿中英文右侧合用"/>
          <p:cNvPicPr>
            <a:picLocks noChangeAspect="1"/>
          </p:cNvPicPr>
          <p:nvPr/>
        </p:nvPicPr>
        <p:blipFill>
          <a:blip r:embed="rId7"/>
          <a:srcRect l="2275" t="33287" r="2833" b="33658"/>
          <a:stretch>
            <a:fillRect/>
          </a:stretch>
        </p:blipFill>
        <p:spPr>
          <a:xfrm>
            <a:off x="10640695" y="40005"/>
            <a:ext cx="1183005" cy="291465"/>
          </a:xfrm>
          <a:prstGeom prst="rect">
            <a:avLst/>
          </a:prstGeom>
        </p:spPr>
      </p:pic>
      <p:sp>
        <p:nvSpPr>
          <p:cNvPr id="9" name="文本框 8"/>
          <p:cNvSpPr txBox="1"/>
          <p:nvPr/>
        </p:nvSpPr>
        <p:spPr>
          <a:xfrm>
            <a:off x="6733540" y="5548630"/>
            <a:ext cx="4277360" cy="337185"/>
          </a:xfrm>
          <a:prstGeom prst="rect">
            <a:avLst/>
          </a:prstGeom>
        </p:spPr>
        <p:txBody>
          <a:bodyPr wrap="square">
            <a:spAutoFit/>
          </a:bodyPr>
          <a:lstStyle/>
          <a:p>
            <a:r>
              <a:rPr lang="en-US" altLang="zh-CN" sz="1600" b="1"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mn-ea"/>
              </a:rPr>
              <a:t>References: </a:t>
            </a:r>
            <a:r>
              <a:rPr lang="en-US" altLang="zh-CN" sz="1600">
                <a:solidFill>
                  <a:srgbClr val="000000"/>
                </a:solidFill>
                <a:latin typeface="Times New Roman" panose="02020603050405020304" pitchFamily="18" charset="0"/>
                <a:ea typeface="CMR10"/>
                <a:cs typeface="Times New Roman" panose="02020603050405020304" pitchFamily="18" charset="0"/>
              </a:rPr>
              <a:t>Phys. Rev. D 105 (7) (2022) 073005. </a:t>
            </a:r>
          </a:p>
        </p:txBody>
      </p:sp>
      <p:pic>
        <p:nvPicPr>
          <p:cNvPr id="16" name="图片 15">
            <a:extLst>
              <a:ext uri="{FF2B5EF4-FFF2-40B4-BE49-F238E27FC236}">
                <a16:creationId xmlns:a16="http://schemas.microsoft.com/office/drawing/2014/main" id="{227EADB4-7874-FD46-9322-B80B6619DEB3}"/>
              </a:ext>
            </a:extLst>
          </p:cNvPr>
          <p:cNvPicPr>
            <a:picLocks noChangeAspect="1"/>
          </p:cNvPicPr>
          <p:nvPr/>
        </p:nvPicPr>
        <p:blipFill>
          <a:blip r:embed="rId8"/>
          <a:stretch>
            <a:fillRect/>
          </a:stretch>
        </p:blipFill>
        <p:spPr>
          <a:xfrm>
            <a:off x="8494112" y="516379"/>
            <a:ext cx="981946" cy="636301"/>
          </a:xfrm>
          <a:prstGeom prst="rect">
            <a:avLst/>
          </a:prstGeom>
        </p:spPr>
      </p:pic>
      <p:pic>
        <p:nvPicPr>
          <p:cNvPr id="20" name="图片 19">
            <a:extLst>
              <a:ext uri="{FF2B5EF4-FFF2-40B4-BE49-F238E27FC236}">
                <a16:creationId xmlns:a16="http://schemas.microsoft.com/office/drawing/2014/main" id="{012C55F6-6955-A2A1-D36C-14C2A2E52D16}"/>
              </a:ext>
            </a:extLst>
          </p:cNvPr>
          <p:cNvPicPr>
            <a:picLocks noChangeAspect="1"/>
          </p:cNvPicPr>
          <p:nvPr/>
        </p:nvPicPr>
        <p:blipFill>
          <a:blip r:embed="rId9"/>
          <a:stretch>
            <a:fillRect/>
          </a:stretch>
        </p:blipFill>
        <p:spPr>
          <a:xfrm>
            <a:off x="9577926" y="745936"/>
            <a:ext cx="1858085" cy="336806"/>
          </a:xfrm>
          <a:prstGeom prst="rect">
            <a:avLst/>
          </a:prstGeom>
        </p:spPr>
      </p:pic>
      <p:sp>
        <p:nvSpPr>
          <p:cNvPr id="12" name="文本框 11">
            <a:extLst>
              <a:ext uri="{FF2B5EF4-FFF2-40B4-BE49-F238E27FC236}">
                <a16:creationId xmlns:a16="http://schemas.microsoft.com/office/drawing/2014/main" id="{A3E707A0-D89D-5FAB-1668-4066B5DA6135}"/>
              </a:ext>
            </a:extLst>
          </p:cNvPr>
          <p:cNvSpPr txBox="1"/>
          <p:nvPr/>
        </p:nvSpPr>
        <p:spPr>
          <a:xfrm>
            <a:off x="1460607" y="2001078"/>
            <a:ext cx="7089668" cy="400110"/>
          </a:xfrm>
          <a:prstGeom prst="rect">
            <a:avLst/>
          </a:prstGeom>
          <a:noFill/>
        </p:spPr>
        <p:txBody>
          <a:bodyPr wrap="square">
            <a:spAutoFit/>
          </a:bodyPr>
          <a:lstStyle/>
          <a:p>
            <a:r>
              <a:rPr lang="en-US" altLang="zh-CN" sz="2000" dirty="0"/>
              <a:t>Precision of b-baryon CPV measurement reached of order 1%</a:t>
            </a:r>
            <a:endParaRPr lang="zh-CN" altLang="en-US" sz="2000" dirty="0"/>
          </a:p>
        </p:txBody>
      </p:sp>
      <p:pic>
        <p:nvPicPr>
          <p:cNvPr id="13" name="图片 12">
            <a:extLst>
              <a:ext uri="{FF2B5EF4-FFF2-40B4-BE49-F238E27FC236}">
                <a16:creationId xmlns:a16="http://schemas.microsoft.com/office/drawing/2014/main" id="{9B313E23-5C0B-1203-CD36-FB486D20AE76}"/>
              </a:ext>
            </a:extLst>
          </p:cNvPr>
          <p:cNvPicPr>
            <a:picLocks noChangeAspect="1"/>
          </p:cNvPicPr>
          <p:nvPr/>
        </p:nvPicPr>
        <p:blipFill>
          <a:blip r:embed="rId10"/>
          <a:stretch>
            <a:fillRect/>
          </a:stretch>
        </p:blipFill>
        <p:spPr>
          <a:xfrm>
            <a:off x="8289641" y="2051172"/>
            <a:ext cx="2217327" cy="623226"/>
          </a:xfrm>
          <a:prstGeom prst="rect">
            <a:avLst/>
          </a:prstGeom>
        </p:spPr>
      </p:pic>
      <p:sp>
        <p:nvSpPr>
          <p:cNvPr id="21" name="文本框 20">
            <a:extLst>
              <a:ext uri="{FF2B5EF4-FFF2-40B4-BE49-F238E27FC236}">
                <a16:creationId xmlns:a16="http://schemas.microsoft.com/office/drawing/2014/main" id="{77DEBE39-9B33-F4CB-3F27-ABF10346C50B}"/>
              </a:ext>
            </a:extLst>
          </p:cNvPr>
          <p:cNvSpPr txBox="1"/>
          <p:nvPr/>
        </p:nvSpPr>
        <p:spPr>
          <a:xfrm>
            <a:off x="1443355" y="2498349"/>
            <a:ext cx="6095144" cy="400110"/>
          </a:xfrm>
          <a:prstGeom prst="rect">
            <a:avLst/>
          </a:prstGeom>
          <a:noFill/>
        </p:spPr>
        <p:txBody>
          <a:bodyPr wrap="square">
            <a:spAutoFit/>
          </a:bodyPr>
          <a:lstStyle/>
          <a:p>
            <a:r>
              <a:rPr lang="en-US" altLang="zh-CN" sz="2000" dirty="0"/>
              <a:t>non-zero polarization, more observables</a:t>
            </a:r>
            <a:endParaRPr lang="zh-CN" altLang="en-US" sz="2000" dirty="0"/>
          </a:p>
        </p:txBody>
      </p:sp>
      <p:pic>
        <p:nvPicPr>
          <p:cNvPr id="23" name="图片 22">
            <a:extLst>
              <a:ext uri="{FF2B5EF4-FFF2-40B4-BE49-F238E27FC236}">
                <a16:creationId xmlns:a16="http://schemas.microsoft.com/office/drawing/2014/main" id="{E3398638-3A7B-5960-745C-4D5165B6AB17}"/>
              </a:ext>
            </a:extLst>
          </p:cNvPr>
          <p:cNvPicPr>
            <a:picLocks noChangeAspect="1"/>
          </p:cNvPicPr>
          <p:nvPr/>
        </p:nvPicPr>
        <p:blipFill>
          <a:blip r:embed="rId11"/>
          <a:stretch>
            <a:fillRect/>
          </a:stretch>
        </p:blipFill>
        <p:spPr>
          <a:xfrm>
            <a:off x="918210" y="2597363"/>
            <a:ext cx="262151" cy="243861"/>
          </a:xfrm>
          <a:prstGeom prst="rect">
            <a:avLst/>
          </a:prstGeom>
        </p:spPr>
      </p:pic>
      <p:sp>
        <p:nvSpPr>
          <p:cNvPr id="33" name="文本框 32">
            <a:extLst>
              <a:ext uri="{FF2B5EF4-FFF2-40B4-BE49-F238E27FC236}">
                <a16:creationId xmlns:a16="http://schemas.microsoft.com/office/drawing/2014/main" id="{E0F14D4D-2E9A-3361-C45C-5CC4D79A0C68}"/>
              </a:ext>
            </a:extLst>
          </p:cNvPr>
          <p:cNvSpPr txBox="1"/>
          <p:nvPr/>
        </p:nvSpPr>
        <p:spPr>
          <a:xfrm>
            <a:off x="826770" y="6198870"/>
            <a:ext cx="6095144" cy="338554"/>
          </a:xfrm>
          <a:prstGeom prst="rect">
            <a:avLst/>
          </a:prstGeom>
          <a:noFill/>
        </p:spPr>
        <p:txBody>
          <a:bodyPr wrap="square">
            <a:spAutoFit/>
          </a:bodyPr>
          <a:lstStyle/>
          <a:p>
            <a:r>
              <a:rPr lang="en-US" altLang="zh-CN" dirty="0"/>
              <a:t>•	</a:t>
            </a:r>
            <a:r>
              <a:rPr lang="en-US" altLang="zh-CN" sz="1600" dirty="0"/>
              <a:t>power counting of baryon is different from meson</a:t>
            </a:r>
          </a:p>
        </p:txBody>
      </p:sp>
      <p:pic>
        <p:nvPicPr>
          <p:cNvPr id="11" name="图片 10">
            <a:extLst>
              <a:ext uri="{FF2B5EF4-FFF2-40B4-BE49-F238E27FC236}">
                <a16:creationId xmlns:a16="http://schemas.microsoft.com/office/drawing/2014/main" id="{2FB23C00-0543-342A-BD7C-23495E12B317}"/>
              </a:ext>
            </a:extLst>
          </p:cNvPr>
          <p:cNvPicPr>
            <a:picLocks noChangeAspect="1"/>
          </p:cNvPicPr>
          <p:nvPr/>
        </p:nvPicPr>
        <p:blipFill>
          <a:blip r:embed="rId12"/>
          <a:stretch>
            <a:fillRect/>
          </a:stretch>
        </p:blipFill>
        <p:spPr>
          <a:xfrm>
            <a:off x="8338842" y="2684152"/>
            <a:ext cx="3389634" cy="287749"/>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FC5A553-16F3-4212-D12E-2C3C627A7CBE}"/>
              </a:ext>
            </a:extLst>
          </p:cNvPr>
          <p:cNvSpPr txBox="1"/>
          <p:nvPr/>
        </p:nvSpPr>
        <p:spPr>
          <a:xfrm>
            <a:off x="755151" y="1059119"/>
            <a:ext cx="10941977" cy="3472617"/>
          </a:xfrm>
          <a:prstGeom prst="rect">
            <a:avLst/>
          </a:prstGeom>
          <a:noFill/>
        </p:spPr>
        <p:txBody>
          <a:bodyPr wrap="square">
            <a:spAutoFit/>
          </a:bodyPr>
          <a:lstStyle/>
          <a:p>
            <a:r>
              <a:rPr lang="en-US" altLang="zh-CN" dirty="0"/>
              <a:t>	</a:t>
            </a:r>
            <a:endParaRPr lang="en-US" altLang="zh-CN" sz="2400" b="1" dirty="0"/>
          </a:p>
          <a:p>
            <a:pPr>
              <a:lnSpc>
                <a:spcPct val="150000"/>
              </a:lnSpc>
            </a:pPr>
            <a:r>
              <a:rPr lang="en-US" altLang="zh-CN" sz="2400" dirty="0"/>
              <a:t>•	</a:t>
            </a:r>
            <a:r>
              <a:rPr lang="en-US" altLang="zh-CN" sz="2800" dirty="0"/>
              <a:t>GFA (Hsiao,Yao,Geng,2017; Liu,Geng,2021)</a:t>
            </a:r>
          </a:p>
          <a:p>
            <a:pPr>
              <a:lnSpc>
                <a:spcPct val="150000"/>
              </a:lnSpc>
            </a:pPr>
            <a:r>
              <a:rPr lang="en-US" altLang="zh-CN" sz="2800" dirty="0"/>
              <a:t>•	QCDF (Zhu,Ke,Wei,2016,2018)</a:t>
            </a:r>
          </a:p>
          <a:p>
            <a:pPr>
              <a:lnSpc>
                <a:spcPct val="150000"/>
              </a:lnSpc>
            </a:pPr>
            <a:r>
              <a:rPr lang="en-US" altLang="zh-CN" sz="2800" dirty="0"/>
              <a:t>•      PQCD (Lü,Wang,Zou,2009; </a:t>
            </a:r>
            <a:r>
              <a:rPr lang="en-US" altLang="zh-CN" sz="2800" dirty="0" err="1"/>
              <a:t>Yu,Han</a:t>
            </a:r>
            <a:r>
              <a:rPr lang="en-US" altLang="zh-CN" sz="2800" dirty="0"/>
              <a:t>;</a:t>
            </a:r>
            <a:r>
              <a:rPr lang="zh-CN" altLang="en-US" sz="2800" dirty="0"/>
              <a:t> </a:t>
            </a:r>
            <a:r>
              <a:rPr lang="en-US" altLang="zh-CN" sz="2800" dirty="0"/>
              <a:t> </a:t>
            </a:r>
            <a:r>
              <a:rPr lang="en-US" altLang="zh-CN" sz="2800" dirty="0">
                <a:solidFill>
                  <a:srgbClr val="C00000"/>
                </a:solidFill>
              </a:rPr>
              <a:t>Zhou, Zou,li,</a:t>
            </a:r>
            <a:r>
              <a:rPr lang="en-US" altLang="zh-CN" sz="2800" dirty="0"/>
              <a:t>2022)</a:t>
            </a:r>
          </a:p>
          <a:p>
            <a:pPr>
              <a:lnSpc>
                <a:spcPct val="150000"/>
              </a:lnSpc>
            </a:pPr>
            <a:r>
              <a:rPr lang="en-US" altLang="zh-CN" sz="2800" dirty="0"/>
              <a:t>•	Quark model(Geng,Liu,Tsai,et.al.,2019)</a:t>
            </a:r>
          </a:p>
          <a:p>
            <a:pPr>
              <a:lnSpc>
                <a:spcPct val="150000"/>
              </a:lnSpc>
            </a:pPr>
            <a:r>
              <a:rPr lang="en-US" altLang="zh-CN" sz="2800" dirty="0"/>
              <a:t>•	Light-cone Sum rule (Jiang, Cheng, </a:t>
            </a:r>
            <a:r>
              <a:rPr lang="en-US" altLang="zh-CN" sz="2800" dirty="0" err="1"/>
              <a:t>Khodjamirian,Yu</a:t>
            </a:r>
            <a:r>
              <a:rPr lang="en-US" altLang="zh-CN" sz="2800" dirty="0"/>
              <a:t>)</a:t>
            </a:r>
            <a:endParaRPr lang="zh-CN" altLang="en-US" sz="2800" dirty="0"/>
          </a:p>
        </p:txBody>
      </p:sp>
      <p:sp>
        <p:nvSpPr>
          <p:cNvPr id="5" name="文本框 4">
            <a:extLst>
              <a:ext uri="{FF2B5EF4-FFF2-40B4-BE49-F238E27FC236}">
                <a16:creationId xmlns:a16="http://schemas.microsoft.com/office/drawing/2014/main" id="{04597818-7C9E-EA9E-B0F8-33B53180853F}"/>
              </a:ext>
            </a:extLst>
          </p:cNvPr>
          <p:cNvSpPr txBox="1"/>
          <p:nvPr/>
        </p:nvSpPr>
        <p:spPr>
          <a:xfrm>
            <a:off x="878589" y="581564"/>
            <a:ext cx="7889132" cy="584775"/>
          </a:xfrm>
          <a:prstGeom prst="rect">
            <a:avLst/>
          </a:prstGeom>
          <a:noFill/>
        </p:spPr>
        <p:txBody>
          <a:bodyPr wrap="square">
            <a:spAutoFit/>
          </a:bodyPr>
          <a:lstStyle/>
          <a:p>
            <a:r>
              <a:rPr lang="zh-CN" altLang="en-US" sz="3200" b="1" dirty="0">
                <a:solidFill>
                  <a:srgbClr val="0070C0"/>
                </a:solidFill>
              </a:rPr>
              <a:t>（</a:t>
            </a:r>
            <a:r>
              <a:rPr lang="en-US" altLang="zh-CN" sz="3200" b="1" dirty="0">
                <a:solidFill>
                  <a:srgbClr val="0070C0"/>
                </a:solidFill>
              </a:rPr>
              <a:t>1</a:t>
            </a:r>
            <a:r>
              <a:rPr lang="zh-CN" altLang="en-US" sz="3200" b="1" dirty="0">
                <a:solidFill>
                  <a:srgbClr val="0070C0"/>
                </a:solidFill>
              </a:rPr>
              <a:t>）</a:t>
            </a:r>
            <a:r>
              <a:rPr lang="en-US" altLang="zh-CN" sz="3200" b="1" dirty="0">
                <a:solidFill>
                  <a:srgbClr val="0070C0"/>
                </a:solidFill>
              </a:rPr>
              <a:t>QCD studies on baryon are limited</a:t>
            </a:r>
            <a:endParaRPr lang="zh-CN" altLang="en-US" sz="3200" b="1" dirty="0">
              <a:solidFill>
                <a:srgbClr val="0070C0"/>
              </a:solidFill>
            </a:endParaRPr>
          </a:p>
        </p:txBody>
      </p:sp>
      <p:sp>
        <p:nvSpPr>
          <p:cNvPr id="2" name="文本框 1">
            <a:extLst>
              <a:ext uri="{FF2B5EF4-FFF2-40B4-BE49-F238E27FC236}">
                <a16:creationId xmlns:a16="http://schemas.microsoft.com/office/drawing/2014/main" id="{935B2E15-FD9C-BDAD-0A56-F3E6D5DFAEA7}"/>
              </a:ext>
            </a:extLst>
          </p:cNvPr>
          <p:cNvSpPr txBox="1"/>
          <p:nvPr/>
        </p:nvSpPr>
        <p:spPr>
          <a:xfrm>
            <a:off x="985465" y="4784125"/>
            <a:ext cx="7988603" cy="584775"/>
          </a:xfrm>
          <a:prstGeom prst="rect">
            <a:avLst/>
          </a:prstGeom>
          <a:noFill/>
        </p:spPr>
        <p:txBody>
          <a:bodyPr wrap="square" rtlCol="0">
            <a:spAutoFit/>
          </a:bodyPr>
          <a:lstStyle/>
          <a:p>
            <a:r>
              <a:rPr lang="zh-CN" altLang="en-US" sz="3200" b="1" dirty="0">
                <a:solidFill>
                  <a:srgbClr val="0070C0"/>
                </a:solidFill>
              </a:rPr>
              <a:t>（</a:t>
            </a:r>
            <a:r>
              <a:rPr lang="en-US" altLang="zh-CN" sz="3200" b="1" dirty="0">
                <a:solidFill>
                  <a:srgbClr val="0070C0"/>
                </a:solidFill>
              </a:rPr>
              <a:t>2</a:t>
            </a:r>
            <a:r>
              <a:rPr lang="zh-CN" altLang="en-US" sz="3200" b="1" dirty="0">
                <a:solidFill>
                  <a:srgbClr val="0070C0"/>
                </a:solidFill>
              </a:rPr>
              <a:t>）烟台大学： 邹芝田， 周锐，李营</a:t>
            </a:r>
          </a:p>
        </p:txBody>
      </p:sp>
      <p:sp>
        <p:nvSpPr>
          <p:cNvPr id="4" name="文本框 3">
            <a:extLst>
              <a:ext uri="{FF2B5EF4-FFF2-40B4-BE49-F238E27FC236}">
                <a16:creationId xmlns:a16="http://schemas.microsoft.com/office/drawing/2014/main" id="{E30E3AD8-AACC-1F8A-1C5D-7E1448CFD3A4}"/>
              </a:ext>
            </a:extLst>
          </p:cNvPr>
          <p:cNvSpPr txBox="1"/>
          <p:nvPr/>
        </p:nvSpPr>
        <p:spPr>
          <a:xfrm>
            <a:off x="9581851" y="5624206"/>
            <a:ext cx="757027" cy="400110"/>
          </a:xfrm>
          <a:prstGeom prst="rect">
            <a:avLst/>
          </a:prstGeom>
          <a:noFill/>
        </p:spPr>
        <p:txBody>
          <a:bodyPr wrap="square" rtlCol="0">
            <a:spAutoFit/>
          </a:bodyPr>
          <a:lstStyle/>
          <a:p>
            <a:r>
              <a:rPr lang="zh-CN" altLang="en-US" sz="2000" b="1" dirty="0">
                <a:latin typeface="Sanskrit Text" panose="020B0502040204020203" pitchFamily="18" charset="0"/>
                <a:cs typeface="Sanskrit Text" panose="020B0502040204020203" pitchFamily="18" charset="0"/>
              </a:rPr>
              <a:t>.</a:t>
            </a:r>
            <a:r>
              <a:rPr lang="en-US" altLang="zh-CN" sz="2000" b="1" dirty="0">
                <a:latin typeface="Sanskrit Text" panose="020B0502040204020203" pitchFamily="18" charset="0"/>
                <a:cs typeface="Sanskrit Text" panose="020B0502040204020203" pitchFamily="18" charset="0"/>
              </a:rPr>
              <a:t>.</a:t>
            </a:r>
            <a:r>
              <a:rPr lang="en-US" altLang="zh-CN" sz="2000" b="1" dirty="0">
                <a:latin typeface="Sanskrit Text" panose="02020503050405020304" pitchFamily="18" charset="0"/>
                <a:cs typeface="Sanskrit Text" panose="02020503050405020304" pitchFamily="18" charset="0"/>
              </a:rPr>
              <a:t>.....</a:t>
            </a:r>
            <a:endParaRPr lang="zh-CN" altLang="en-US" sz="2000" b="1"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1B01240-BA28-7D5F-71AC-AFCEF8270189}"/>
                  </a:ext>
                </a:extLst>
              </p:cNvPr>
              <p:cNvSpPr txBox="1"/>
              <p:nvPr/>
            </p:nvSpPr>
            <p:spPr>
              <a:xfrm>
                <a:off x="1129268" y="5624206"/>
                <a:ext cx="2034718"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l-GR" altLang="zh-CN" sz="2000" b="1" i="0" smtClean="0">
                              <a:latin typeface="Cambria Math" panose="02040503050406030204" pitchFamily="18" charset="0"/>
                              <a:ea typeface="Cambria Math" panose="02040503050406030204" pitchFamily="18" charset="0"/>
                            </a:rPr>
                            <m:t>𝚲</m:t>
                          </m:r>
                        </m:e>
                        <m:sub>
                          <m:r>
                            <a:rPr lang="en-US" altLang="zh-CN" sz="2000" b="1" i="0" smtClean="0">
                              <a:latin typeface="Cambria Math" panose="02040503050406030204" pitchFamily="18" charset="0"/>
                            </a:rPr>
                            <m:t>𝐛</m:t>
                          </m:r>
                        </m:sub>
                      </m:sSub>
                      <m:r>
                        <a:rPr lang="en-US" altLang="zh-CN" sz="2000" b="1" i="0" smtClean="0">
                          <a:latin typeface="Cambria Math" panose="02040503050406030204" pitchFamily="18" charset="0"/>
                          <a:ea typeface="Cambria Math" panose="02040503050406030204" pitchFamily="18" charset="0"/>
                        </a:rPr>
                        <m:t>→</m:t>
                      </m:r>
                      <m:sSub>
                        <m:sSubPr>
                          <m:ctrlPr>
                            <a:rPr lang="en-US" altLang="zh-CN" sz="2000" b="1" i="1" smtClean="0">
                              <a:latin typeface="Cambria Math" panose="02040503050406030204" pitchFamily="18" charset="0"/>
                              <a:ea typeface="Cambria Math" panose="02040503050406030204" pitchFamily="18" charset="0"/>
                            </a:rPr>
                          </m:ctrlPr>
                        </m:sSubPr>
                        <m:e>
                          <m:r>
                            <a:rPr lang="el-GR" altLang="zh-CN" sz="2000" b="1" i="0" smtClean="0">
                              <a:latin typeface="Cambria Math" panose="02040503050406030204" pitchFamily="18" charset="0"/>
                              <a:ea typeface="Cambria Math" panose="02040503050406030204" pitchFamily="18" charset="0"/>
                            </a:rPr>
                            <m:t>𝚲</m:t>
                          </m:r>
                        </m:e>
                        <m:sub>
                          <m:r>
                            <a:rPr lang="en-US" altLang="zh-CN" sz="2000" b="1" i="0" smtClean="0">
                              <a:latin typeface="Cambria Math" panose="02040503050406030204" pitchFamily="18" charset="0"/>
                              <a:ea typeface="Cambria Math" panose="02040503050406030204" pitchFamily="18" charset="0"/>
                            </a:rPr>
                            <m:t>𝐜</m:t>
                          </m:r>
                        </m:sub>
                      </m:sSub>
                      <m:r>
                        <a:rPr lang="zh-CN" altLang="el-GR" sz="2000" b="1" i="0" smtClean="0">
                          <a:latin typeface="Cambria Math" panose="02040503050406030204" pitchFamily="18" charset="0"/>
                          <a:ea typeface="Cambria Math" panose="02040503050406030204" pitchFamily="18" charset="0"/>
                        </a:rPr>
                        <m:t>𝛑</m:t>
                      </m:r>
                      <m:r>
                        <a:rPr lang="en-US" altLang="zh-CN" sz="2000" b="1" i="0" smtClean="0">
                          <a:latin typeface="Cambria Math" panose="02040503050406030204" pitchFamily="18" charset="0"/>
                          <a:ea typeface="Cambria Math" panose="02040503050406030204" pitchFamily="18" charset="0"/>
                        </a:rPr>
                        <m:t>,</m:t>
                      </m:r>
                      <m:sSub>
                        <m:sSubPr>
                          <m:ctrlPr>
                            <a:rPr lang="en-US" altLang="zh-CN" sz="2000" b="1" i="1" smtClean="0">
                              <a:latin typeface="Cambria Math" panose="02040503050406030204" pitchFamily="18" charset="0"/>
                              <a:ea typeface="Cambria Math" panose="02040503050406030204" pitchFamily="18" charset="0"/>
                            </a:rPr>
                          </m:ctrlPr>
                        </m:sSubPr>
                        <m:e>
                          <m:r>
                            <a:rPr lang="el-GR" altLang="zh-CN" sz="2000" b="1" i="0" smtClean="0">
                              <a:latin typeface="Cambria Math" panose="02040503050406030204" pitchFamily="18" charset="0"/>
                              <a:ea typeface="Cambria Math" panose="02040503050406030204" pitchFamily="18" charset="0"/>
                            </a:rPr>
                            <m:t>𝚲</m:t>
                          </m:r>
                        </m:e>
                        <m:sub>
                          <m:r>
                            <a:rPr lang="en-US" altLang="zh-CN" sz="2000" b="1" i="0" smtClean="0">
                              <a:latin typeface="Cambria Math" panose="02040503050406030204" pitchFamily="18" charset="0"/>
                              <a:ea typeface="Cambria Math" panose="02040503050406030204" pitchFamily="18" charset="0"/>
                            </a:rPr>
                            <m:t>𝐜</m:t>
                          </m:r>
                        </m:sub>
                      </m:sSub>
                      <m:r>
                        <a:rPr lang="el-GR" altLang="zh-CN" sz="2000" b="1" i="0" smtClean="0">
                          <a:latin typeface="Cambria Math" panose="02040503050406030204" pitchFamily="18" charset="0"/>
                          <a:ea typeface="Cambria Math" panose="02040503050406030204" pitchFamily="18" charset="0"/>
                        </a:rPr>
                        <m:t>𝚱</m:t>
                      </m:r>
                    </m:oMath>
                  </m:oMathPara>
                </a14:m>
                <a:endParaRPr lang="zh-CN" altLang="en-US" sz="2000" b="1" dirty="0"/>
              </a:p>
            </p:txBody>
          </p:sp>
        </mc:Choice>
        <mc:Fallback xmlns="">
          <p:sp>
            <p:nvSpPr>
              <p:cNvPr id="7" name="文本框 6">
                <a:extLst>
                  <a:ext uri="{FF2B5EF4-FFF2-40B4-BE49-F238E27FC236}">
                    <a16:creationId xmlns:a16="http://schemas.microsoft.com/office/drawing/2014/main" id="{D1B01240-BA28-7D5F-71AC-AFCEF8270189}"/>
                  </a:ext>
                </a:extLst>
              </p:cNvPr>
              <p:cNvSpPr txBox="1">
                <a:spLocks noRot="1" noChangeAspect="1" noMove="1" noResize="1" noEditPoints="1" noAdjustHandles="1" noChangeArrowheads="1" noChangeShapeType="1" noTextEdit="1"/>
              </p:cNvSpPr>
              <p:nvPr/>
            </p:nvSpPr>
            <p:spPr>
              <a:xfrm>
                <a:off x="1129268" y="5624206"/>
                <a:ext cx="2034718" cy="307777"/>
              </a:xfrm>
              <a:prstGeom prst="rect">
                <a:avLst/>
              </a:prstGeom>
              <a:blipFill>
                <a:blip r:embed="rId2"/>
                <a:stretch>
                  <a:fillRect b="-1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353243A5-29BB-3805-C3B2-5CA321330CAB}"/>
                  </a:ext>
                </a:extLst>
              </p:cNvPr>
              <p:cNvSpPr txBox="1"/>
              <p:nvPr/>
            </p:nvSpPr>
            <p:spPr>
              <a:xfrm>
                <a:off x="3403341" y="5624206"/>
                <a:ext cx="3467552" cy="320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l-GR" altLang="zh-CN" sz="2000" b="1" i="1" smtClean="0">
                              <a:latin typeface="Cambria Math" panose="02040503050406030204" pitchFamily="18" charset="0"/>
                              <a:ea typeface="Cambria Math" panose="02040503050406030204" pitchFamily="18" charset="0"/>
                            </a:rPr>
                            <m:t>𝜦</m:t>
                          </m:r>
                        </m:e>
                        <m:sub>
                          <m:r>
                            <a:rPr lang="en-US" altLang="zh-CN" sz="2000" b="1" i="1" smtClean="0">
                              <a:latin typeface="Cambria Math" panose="02040503050406030204" pitchFamily="18" charset="0"/>
                            </a:rPr>
                            <m:t>𝒃</m:t>
                          </m:r>
                        </m:sub>
                      </m:sSub>
                      <m:r>
                        <a:rPr lang="en-US" altLang="zh-CN" sz="2000" b="1" i="1" smtClean="0">
                          <a:latin typeface="Cambria Math" panose="02040503050406030204" pitchFamily="18" charset="0"/>
                          <a:ea typeface="Cambria Math" panose="02040503050406030204" pitchFamily="18" charset="0"/>
                        </a:rPr>
                        <m:t>→</m:t>
                      </m:r>
                      <m:r>
                        <a:rPr lang="el-GR" altLang="zh-CN" sz="2000" b="1" i="1" smtClean="0">
                          <a:latin typeface="Cambria Math" panose="02040503050406030204" pitchFamily="18" charset="0"/>
                          <a:ea typeface="Cambria Math" panose="02040503050406030204" pitchFamily="18" charset="0"/>
                        </a:rPr>
                        <m:t>𝜦</m:t>
                      </m:r>
                      <m:r>
                        <a:rPr lang="zh-CN" altLang="el-GR" sz="2000" b="1" i="1" smtClean="0">
                          <a:latin typeface="Cambria Math" panose="02040503050406030204" pitchFamily="18" charset="0"/>
                          <a:ea typeface="Cambria Math" panose="02040503050406030204" pitchFamily="18" charset="0"/>
                        </a:rPr>
                        <m:t>𝝓</m:t>
                      </m:r>
                      <m:r>
                        <a:rPr lang="en-US" altLang="zh-CN" sz="2000" b="1" i="1" smtClean="0">
                          <a:latin typeface="Cambria Math" panose="02040503050406030204" pitchFamily="18" charset="0"/>
                          <a:ea typeface="Cambria Math" panose="02040503050406030204" pitchFamily="18" charset="0"/>
                        </a:rPr>
                        <m:t>,</m:t>
                      </m:r>
                      <m:r>
                        <a:rPr lang="el-GR" altLang="zh-CN" sz="2000" b="1" i="1" smtClean="0">
                          <a:latin typeface="Cambria Math" panose="02040503050406030204" pitchFamily="18" charset="0"/>
                          <a:ea typeface="Cambria Math" panose="02040503050406030204" pitchFamily="18" charset="0"/>
                        </a:rPr>
                        <m:t>𝜦</m:t>
                      </m:r>
                      <m:f>
                        <m:fPr>
                          <m:type m:val="lin"/>
                          <m:ctrlPr>
                            <a:rPr lang="el-GR" altLang="zh-CN" sz="2000" b="1" i="1" smtClean="0">
                              <a:latin typeface="Cambria Math" panose="02040503050406030204" pitchFamily="18" charset="0"/>
                              <a:ea typeface="Cambria Math" panose="02040503050406030204" pitchFamily="18" charset="0"/>
                            </a:rPr>
                          </m:ctrlPr>
                        </m:fPr>
                        <m:num>
                          <m:r>
                            <a:rPr lang="en-US" altLang="zh-CN" sz="2000" b="1" i="1" smtClean="0">
                              <a:latin typeface="Cambria Math" panose="02040503050406030204" pitchFamily="18" charset="0"/>
                              <a:ea typeface="Cambria Math" panose="02040503050406030204" pitchFamily="18" charset="0"/>
                            </a:rPr>
                            <m:t>𝑱</m:t>
                          </m:r>
                        </m:num>
                        <m:den>
                          <m:r>
                            <a:rPr lang="zh-CN" altLang="el-GR" sz="2000" b="1" i="1" smtClean="0">
                              <a:latin typeface="Cambria Math" panose="02040503050406030204" pitchFamily="18" charset="0"/>
                              <a:ea typeface="Cambria Math" panose="02040503050406030204" pitchFamily="18" charset="0"/>
                            </a:rPr>
                            <m:t>𝝍</m:t>
                          </m:r>
                          <m:r>
                            <a:rPr lang="en-US" altLang="zh-CN" sz="2000" b="1" i="1" smtClean="0">
                              <a:latin typeface="Cambria Math" panose="02040503050406030204" pitchFamily="18" charset="0"/>
                              <a:ea typeface="Cambria Math" panose="02040503050406030204" pitchFamily="18" charset="0"/>
                            </a:rPr>
                            <m:t>, </m:t>
                          </m:r>
                          <m:r>
                            <a:rPr lang="el-GR" altLang="zh-CN" sz="2000" b="1" i="1" smtClean="0">
                              <a:latin typeface="Cambria Math" panose="02040503050406030204" pitchFamily="18" charset="0"/>
                              <a:ea typeface="Cambria Math" panose="02040503050406030204" pitchFamily="18" charset="0"/>
                            </a:rPr>
                            <m:t>𝜦</m:t>
                          </m:r>
                          <m:r>
                            <a:rPr lang="zh-CN" altLang="en-US" sz="2000" b="1" i="1" smtClean="0">
                              <a:latin typeface="Cambria Math" panose="02040503050406030204" pitchFamily="18" charset="0"/>
                              <a:ea typeface="Cambria Math" panose="02040503050406030204" pitchFamily="18" charset="0"/>
                            </a:rPr>
                            <m:t>𝝍</m:t>
                          </m:r>
                          <m:r>
                            <a:rPr lang="en-US" altLang="zh-CN" sz="2000" b="1" i="1" smtClean="0">
                              <a:latin typeface="Cambria Math" panose="02040503050406030204" pitchFamily="18" charset="0"/>
                              <a:ea typeface="Cambria Math" panose="02040503050406030204" pitchFamily="18" charset="0"/>
                            </a:rPr>
                            <m:t>(</m:t>
                          </m:r>
                          <m:r>
                            <a:rPr lang="en-US" altLang="zh-CN" sz="2000" b="1" i="1" smtClean="0">
                              <a:latin typeface="Cambria Math" panose="02040503050406030204" pitchFamily="18" charset="0"/>
                              <a:ea typeface="Cambria Math" panose="02040503050406030204" pitchFamily="18" charset="0"/>
                            </a:rPr>
                            <m:t>𝟐</m:t>
                          </m:r>
                          <m:r>
                            <a:rPr lang="en-US" altLang="zh-CN" sz="2000" b="1" i="1" smtClean="0">
                              <a:latin typeface="Cambria Math" panose="02040503050406030204" pitchFamily="18" charset="0"/>
                              <a:ea typeface="Cambria Math" panose="02040503050406030204" pitchFamily="18" charset="0"/>
                            </a:rPr>
                            <m:t>𝒔</m:t>
                          </m:r>
                          <m:r>
                            <a:rPr lang="en-US" altLang="zh-CN" sz="2000" b="1" i="1" smtClean="0">
                              <a:latin typeface="Cambria Math" panose="02040503050406030204" pitchFamily="18" charset="0"/>
                              <a:ea typeface="Cambria Math" panose="02040503050406030204" pitchFamily="18" charset="0"/>
                            </a:rPr>
                            <m:t>)</m:t>
                          </m:r>
                        </m:den>
                      </m:f>
                      <m:r>
                        <a:rPr lang="en-US" altLang="zh-CN" sz="2000" b="1" i="1" smtClean="0">
                          <a:latin typeface="Cambria Math" panose="02040503050406030204" pitchFamily="18" charset="0"/>
                          <a:ea typeface="Cambria Math" panose="02040503050406030204" pitchFamily="18" charset="0"/>
                        </a:rPr>
                        <m:t>, </m:t>
                      </m:r>
                      <m:r>
                        <a:rPr lang="el-GR" altLang="zh-CN" sz="2000" b="1" i="1" smtClean="0">
                          <a:latin typeface="Cambria Math" panose="02040503050406030204" pitchFamily="18" charset="0"/>
                          <a:ea typeface="Cambria Math" panose="02040503050406030204" pitchFamily="18" charset="0"/>
                        </a:rPr>
                        <m:t>𝜦</m:t>
                      </m:r>
                      <m:sSup>
                        <m:sSupPr>
                          <m:ctrlPr>
                            <a:rPr lang="el-GR" altLang="zh-CN" sz="2000" b="1" i="1" smtClean="0">
                              <a:latin typeface="Cambria Math" panose="02040503050406030204" pitchFamily="18" charset="0"/>
                              <a:ea typeface="Cambria Math" panose="02040503050406030204" pitchFamily="18" charset="0"/>
                            </a:rPr>
                          </m:ctrlPr>
                        </m:sSupPr>
                        <m:e>
                          <m:r>
                            <a:rPr lang="zh-CN" altLang="el-GR" sz="2000" b="1" i="1" smtClean="0">
                              <a:latin typeface="Cambria Math" panose="02040503050406030204" pitchFamily="18" charset="0"/>
                              <a:ea typeface="Cambria Math" panose="02040503050406030204" pitchFamily="18" charset="0"/>
                            </a:rPr>
                            <m:t>𝜼</m:t>
                          </m:r>
                        </m:e>
                        <m:sup>
                          <m:r>
                            <a:rPr lang="en-US" altLang="zh-CN" sz="2000" b="1" i="1" smtClean="0">
                              <a:latin typeface="Cambria Math" panose="02040503050406030204" pitchFamily="18" charset="0"/>
                              <a:ea typeface="Cambria Math" panose="02040503050406030204" pitchFamily="18" charset="0"/>
                            </a:rPr>
                            <m:t>(′)</m:t>
                          </m:r>
                        </m:sup>
                      </m:sSup>
                    </m:oMath>
                  </m:oMathPara>
                </a14:m>
                <a:endParaRPr lang="zh-CN" altLang="en-US" sz="2000" b="1" dirty="0"/>
              </a:p>
            </p:txBody>
          </p:sp>
        </mc:Choice>
        <mc:Fallback xmlns="">
          <p:sp>
            <p:nvSpPr>
              <p:cNvPr id="9" name="文本框 8">
                <a:extLst>
                  <a:ext uri="{FF2B5EF4-FFF2-40B4-BE49-F238E27FC236}">
                    <a16:creationId xmlns:a16="http://schemas.microsoft.com/office/drawing/2014/main" id="{353243A5-29BB-3805-C3B2-5CA321330CAB}"/>
                  </a:ext>
                </a:extLst>
              </p:cNvPr>
              <p:cNvSpPr txBox="1">
                <a:spLocks noRot="1" noChangeAspect="1" noMove="1" noResize="1" noEditPoints="1" noAdjustHandles="1" noChangeArrowheads="1" noChangeShapeType="1" noTextEdit="1"/>
              </p:cNvSpPr>
              <p:nvPr/>
            </p:nvSpPr>
            <p:spPr>
              <a:xfrm>
                <a:off x="3403341" y="5624206"/>
                <a:ext cx="3467552" cy="320601"/>
              </a:xfrm>
              <a:prstGeom prst="rect">
                <a:avLst/>
              </a:prstGeom>
              <a:blipFill>
                <a:blip r:embed="rId3"/>
                <a:stretch>
                  <a:fillRect l="-1230" t="-159615" r="-879" b="-2403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FE35A108-12C7-5CAF-D0A8-83B29E8BD138}"/>
                  </a:ext>
                </a:extLst>
              </p:cNvPr>
              <p:cNvSpPr txBox="1"/>
              <p:nvPr/>
            </p:nvSpPr>
            <p:spPr>
              <a:xfrm>
                <a:off x="7110248" y="5627123"/>
                <a:ext cx="2117183" cy="314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l-GR" altLang="zh-CN" sz="2000" b="1" i="1" smtClean="0">
                              <a:latin typeface="Cambria Math" panose="02040503050406030204" pitchFamily="18" charset="0"/>
                              <a:ea typeface="Cambria Math" panose="02040503050406030204" pitchFamily="18" charset="0"/>
                            </a:rPr>
                            <m:t>𝜦</m:t>
                          </m:r>
                        </m:e>
                        <m:sub>
                          <m:r>
                            <a:rPr lang="en-US" altLang="zh-CN" sz="2000" b="1" i="1" smtClean="0">
                              <a:latin typeface="Cambria Math" panose="02040503050406030204" pitchFamily="18" charset="0"/>
                            </a:rPr>
                            <m:t>𝒃</m:t>
                          </m:r>
                        </m:sub>
                      </m:sSub>
                      <m:r>
                        <a:rPr lang="en-US" altLang="zh-CN" sz="2000" b="1" i="1" smtClean="0">
                          <a:latin typeface="Cambria Math" panose="02040503050406030204" pitchFamily="18" charset="0"/>
                          <a:ea typeface="Cambria Math" panose="02040503050406030204" pitchFamily="18" charset="0"/>
                        </a:rPr>
                        <m:t>→</m:t>
                      </m:r>
                      <m:sSup>
                        <m:sSupPr>
                          <m:ctrlPr>
                            <a:rPr lang="en-US" altLang="zh-CN" sz="2000" b="1" i="1" smtClean="0">
                              <a:latin typeface="Cambria Math" panose="02040503050406030204" pitchFamily="18" charset="0"/>
                              <a:ea typeface="Cambria Math" panose="02040503050406030204" pitchFamily="18" charset="0"/>
                            </a:rPr>
                          </m:ctrlPr>
                        </m:sSupPr>
                        <m:e>
                          <m:r>
                            <a:rPr lang="el-GR" altLang="zh-CN" sz="2000" b="1" i="1" smtClean="0">
                              <a:latin typeface="Cambria Math" panose="02040503050406030204" pitchFamily="18" charset="0"/>
                              <a:ea typeface="Cambria Math" panose="02040503050406030204" pitchFamily="18" charset="0"/>
                            </a:rPr>
                            <m:t>𝜮</m:t>
                          </m:r>
                        </m:e>
                        <m:sup>
                          <m:r>
                            <a:rPr lang="en-US" altLang="zh-CN" sz="2000" b="1" i="1" smtClean="0">
                              <a:latin typeface="Cambria Math" panose="02040503050406030204" pitchFamily="18" charset="0"/>
                              <a:ea typeface="Cambria Math" panose="02040503050406030204" pitchFamily="18" charset="0"/>
                            </a:rPr>
                            <m:t>𝟎</m:t>
                          </m:r>
                        </m:sup>
                      </m:sSup>
                      <m:r>
                        <a:rPr lang="zh-CN" altLang="en-US" sz="2000" b="1" i="1" smtClean="0">
                          <a:latin typeface="Cambria Math" panose="02040503050406030204" pitchFamily="18" charset="0"/>
                          <a:ea typeface="Cambria Math" panose="02040503050406030204" pitchFamily="18" charset="0"/>
                        </a:rPr>
                        <m:t>𝝓</m:t>
                      </m:r>
                      <m:r>
                        <a:rPr lang="en-US" altLang="zh-CN" sz="2000" b="1" i="1" smtClean="0">
                          <a:latin typeface="Cambria Math" panose="02040503050406030204" pitchFamily="18" charset="0"/>
                          <a:ea typeface="Cambria Math" panose="02040503050406030204" pitchFamily="18" charset="0"/>
                        </a:rPr>
                        <m:t> , </m:t>
                      </m:r>
                      <m:sSup>
                        <m:sSupPr>
                          <m:ctrlPr>
                            <a:rPr lang="en-US" altLang="zh-CN" sz="2000" b="1" i="1" smtClean="0">
                              <a:latin typeface="Cambria Math" panose="02040503050406030204" pitchFamily="18" charset="0"/>
                              <a:ea typeface="Cambria Math" panose="02040503050406030204" pitchFamily="18" charset="0"/>
                            </a:rPr>
                          </m:ctrlPr>
                        </m:sSupPr>
                        <m:e>
                          <m:r>
                            <a:rPr lang="el-GR" altLang="zh-CN" sz="2000" b="1" i="1" smtClean="0">
                              <a:latin typeface="Cambria Math" panose="02040503050406030204" pitchFamily="18" charset="0"/>
                              <a:ea typeface="Cambria Math" panose="02040503050406030204" pitchFamily="18" charset="0"/>
                            </a:rPr>
                            <m:t>𝜮</m:t>
                          </m:r>
                        </m:e>
                        <m:sup>
                          <m:r>
                            <a:rPr lang="en-US" altLang="zh-CN" sz="2000" b="1" i="1" smtClean="0">
                              <a:latin typeface="Cambria Math" panose="02040503050406030204" pitchFamily="18" charset="0"/>
                              <a:ea typeface="Cambria Math" panose="02040503050406030204" pitchFamily="18" charset="0"/>
                            </a:rPr>
                            <m:t>𝟎</m:t>
                          </m:r>
                        </m:sup>
                      </m:sSup>
                      <m:f>
                        <m:fPr>
                          <m:type m:val="lin"/>
                          <m:ctrlPr>
                            <a:rPr lang="en-US" altLang="zh-CN" sz="2000" b="1" i="1" smtClean="0">
                              <a:latin typeface="Cambria Math" panose="02040503050406030204" pitchFamily="18" charset="0"/>
                              <a:ea typeface="Cambria Math" panose="02040503050406030204" pitchFamily="18" charset="0"/>
                            </a:rPr>
                          </m:ctrlPr>
                        </m:fPr>
                        <m:num>
                          <m:r>
                            <a:rPr lang="en-US" altLang="zh-CN" sz="2000" b="1" i="1" smtClean="0">
                              <a:latin typeface="Cambria Math" panose="02040503050406030204" pitchFamily="18" charset="0"/>
                              <a:ea typeface="Cambria Math" panose="02040503050406030204" pitchFamily="18" charset="0"/>
                            </a:rPr>
                            <m:t>𝑱</m:t>
                          </m:r>
                        </m:num>
                        <m:den>
                          <m:r>
                            <a:rPr lang="zh-CN" altLang="en-US" sz="2000" b="1" i="1" smtClean="0">
                              <a:latin typeface="Cambria Math" panose="02040503050406030204" pitchFamily="18" charset="0"/>
                              <a:ea typeface="Cambria Math" panose="02040503050406030204" pitchFamily="18" charset="0"/>
                            </a:rPr>
                            <m:t>𝝍</m:t>
                          </m:r>
                        </m:den>
                      </m:f>
                    </m:oMath>
                  </m:oMathPara>
                </a14:m>
                <a:endParaRPr lang="zh-CN" altLang="en-US" sz="2000" b="1" dirty="0"/>
              </a:p>
            </p:txBody>
          </p:sp>
        </mc:Choice>
        <mc:Fallback xmlns="">
          <p:sp>
            <p:nvSpPr>
              <p:cNvPr id="10" name="文本框 9">
                <a:extLst>
                  <a:ext uri="{FF2B5EF4-FFF2-40B4-BE49-F238E27FC236}">
                    <a16:creationId xmlns:a16="http://schemas.microsoft.com/office/drawing/2014/main" id="{FE35A108-12C7-5CAF-D0A8-83B29E8BD138}"/>
                  </a:ext>
                </a:extLst>
              </p:cNvPr>
              <p:cNvSpPr txBox="1">
                <a:spLocks noRot="1" noChangeAspect="1" noMove="1" noResize="1" noEditPoints="1" noAdjustHandles="1" noChangeArrowheads="1" noChangeShapeType="1" noTextEdit="1"/>
              </p:cNvSpPr>
              <p:nvPr/>
            </p:nvSpPr>
            <p:spPr>
              <a:xfrm>
                <a:off x="7110248" y="5627123"/>
                <a:ext cx="2117183" cy="314766"/>
              </a:xfrm>
              <a:prstGeom prst="rect">
                <a:avLst/>
              </a:prstGeom>
              <a:blipFill>
                <a:blip r:embed="rId4"/>
                <a:stretch>
                  <a:fillRect l="-2299" t="-157692" r="-26437" b="-2423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0CE1A3A-5D22-D6E1-1308-A846C3B00DAF}"/>
                  </a:ext>
                </a:extLst>
              </p:cNvPr>
              <p:cNvSpPr txBox="1"/>
              <p:nvPr/>
            </p:nvSpPr>
            <p:spPr>
              <a:xfrm>
                <a:off x="1323049" y="6117150"/>
                <a:ext cx="175192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l-GR" altLang="zh-CN" sz="2000" b="1" i="1" smtClean="0">
                              <a:latin typeface="Cambria Math" panose="02040503050406030204" pitchFamily="18" charset="0"/>
                              <a:ea typeface="Cambria Math" panose="02040503050406030204" pitchFamily="18" charset="0"/>
                            </a:rPr>
                            <m:t>𝜩</m:t>
                          </m:r>
                        </m:e>
                        <m:sub>
                          <m:r>
                            <a:rPr lang="en-US" altLang="zh-CN" sz="2000" b="1" i="1" smtClean="0">
                              <a:latin typeface="Cambria Math" panose="02040503050406030204" pitchFamily="18" charset="0"/>
                            </a:rPr>
                            <m:t>𝒃</m:t>
                          </m:r>
                        </m:sub>
                      </m:sSub>
                      <m:r>
                        <a:rPr lang="en-US" altLang="zh-CN" sz="2000" b="1" i="1" smtClean="0">
                          <a:latin typeface="Cambria Math" panose="02040503050406030204" pitchFamily="18" charset="0"/>
                          <a:ea typeface="Cambria Math" panose="02040503050406030204" pitchFamily="18" charset="0"/>
                        </a:rPr>
                        <m:t>→</m:t>
                      </m:r>
                      <m:sSub>
                        <m:sSubPr>
                          <m:ctrlPr>
                            <a:rPr lang="en-US" altLang="zh-CN" sz="2000" b="1" i="1" smtClean="0">
                              <a:latin typeface="Cambria Math" panose="02040503050406030204" pitchFamily="18" charset="0"/>
                              <a:ea typeface="Cambria Math" panose="02040503050406030204" pitchFamily="18" charset="0"/>
                            </a:rPr>
                          </m:ctrlPr>
                        </m:sSubPr>
                        <m:e>
                          <m:r>
                            <a:rPr lang="el-GR" altLang="zh-CN" sz="2000" b="1" i="1" smtClean="0">
                              <a:latin typeface="Cambria Math" panose="02040503050406030204" pitchFamily="18" charset="0"/>
                              <a:ea typeface="Cambria Math" panose="02040503050406030204" pitchFamily="18" charset="0"/>
                            </a:rPr>
                            <m:t>𝜩</m:t>
                          </m:r>
                        </m:e>
                        <m:sub>
                          <m:r>
                            <a:rPr lang="en-US" altLang="zh-CN" sz="2000" b="1" i="1" smtClean="0">
                              <a:latin typeface="Cambria Math" panose="02040503050406030204" pitchFamily="18" charset="0"/>
                              <a:ea typeface="Cambria Math" panose="02040503050406030204" pitchFamily="18" charset="0"/>
                            </a:rPr>
                            <m:t>𝒄</m:t>
                          </m:r>
                        </m:sub>
                      </m:sSub>
                      <m:sSup>
                        <m:sSupPr>
                          <m:ctrlPr>
                            <a:rPr lang="en-US" altLang="zh-CN" sz="2000" b="1" i="1" smtClean="0">
                              <a:latin typeface="Cambria Math" panose="02040503050406030204" pitchFamily="18" charset="0"/>
                              <a:ea typeface="Cambria Math" panose="02040503050406030204" pitchFamily="18" charset="0"/>
                            </a:rPr>
                          </m:ctrlPr>
                        </m:sSupPr>
                        <m:e>
                          <m:r>
                            <a:rPr lang="en-US" altLang="zh-CN" sz="2000" b="1" i="1" smtClean="0">
                              <a:latin typeface="Cambria Math" panose="02040503050406030204" pitchFamily="18" charset="0"/>
                              <a:ea typeface="Cambria Math" panose="02040503050406030204" pitchFamily="18" charset="0"/>
                            </a:rPr>
                            <m:t>𝒍</m:t>
                          </m:r>
                        </m:e>
                        <m:sup>
                          <m:r>
                            <a:rPr lang="en-US" altLang="zh-CN" sz="2000" b="1" i="1" smtClean="0">
                              <a:latin typeface="Cambria Math" panose="02040503050406030204" pitchFamily="18" charset="0"/>
                              <a:ea typeface="Cambria Math" panose="02040503050406030204" pitchFamily="18" charset="0"/>
                            </a:rPr>
                            <m:t>−</m:t>
                          </m:r>
                        </m:sup>
                      </m:sSup>
                      <m:sSub>
                        <m:sSubPr>
                          <m:ctrlPr>
                            <a:rPr lang="en-US" altLang="zh-CN" sz="2000" b="1" i="1" smtClean="0">
                              <a:latin typeface="Cambria Math" panose="02040503050406030204" pitchFamily="18" charset="0"/>
                              <a:ea typeface="Cambria Math" panose="02040503050406030204" pitchFamily="18" charset="0"/>
                            </a:rPr>
                          </m:ctrlPr>
                        </m:sSubPr>
                        <m:e>
                          <m:acc>
                            <m:accPr>
                              <m:chr m:val="̅"/>
                              <m:ctrlPr>
                                <a:rPr lang="en-US" altLang="zh-CN" sz="2000" b="1" i="1" smtClean="0">
                                  <a:latin typeface="Cambria Math" panose="02040503050406030204" pitchFamily="18" charset="0"/>
                                  <a:ea typeface="Cambria Math" panose="02040503050406030204" pitchFamily="18" charset="0"/>
                                </a:rPr>
                              </m:ctrlPr>
                            </m:accPr>
                            <m:e>
                              <m:r>
                                <a:rPr lang="zh-CN" altLang="en-US" sz="2000" b="1" i="1" smtClean="0">
                                  <a:latin typeface="Cambria Math" panose="02040503050406030204" pitchFamily="18" charset="0"/>
                                  <a:ea typeface="Cambria Math" panose="02040503050406030204" pitchFamily="18" charset="0"/>
                                </a:rPr>
                                <m:t>𝝂</m:t>
                              </m:r>
                            </m:e>
                          </m:acc>
                        </m:e>
                        <m:sub>
                          <m:r>
                            <a:rPr lang="en-US" altLang="zh-CN" sz="2000" b="1" i="1" smtClean="0">
                              <a:latin typeface="Cambria Math" panose="02040503050406030204" pitchFamily="18" charset="0"/>
                              <a:ea typeface="Cambria Math" panose="02040503050406030204" pitchFamily="18" charset="0"/>
                            </a:rPr>
                            <m:t>𝒍</m:t>
                          </m:r>
                        </m:sub>
                      </m:sSub>
                    </m:oMath>
                  </m:oMathPara>
                </a14:m>
                <a:endParaRPr lang="zh-CN" altLang="en-US" sz="2000" b="1" dirty="0"/>
              </a:p>
            </p:txBody>
          </p:sp>
        </mc:Choice>
        <mc:Fallback xmlns="">
          <p:sp>
            <p:nvSpPr>
              <p:cNvPr id="11" name="文本框 10">
                <a:extLst>
                  <a:ext uri="{FF2B5EF4-FFF2-40B4-BE49-F238E27FC236}">
                    <a16:creationId xmlns:a16="http://schemas.microsoft.com/office/drawing/2014/main" id="{F0CE1A3A-5D22-D6E1-1308-A846C3B00DAF}"/>
                  </a:ext>
                </a:extLst>
              </p:cNvPr>
              <p:cNvSpPr txBox="1">
                <a:spLocks noRot="1" noChangeAspect="1" noMove="1" noResize="1" noEditPoints="1" noAdjustHandles="1" noChangeArrowheads="1" noChangeShapeType="1" noTextEdit="1"/>
              </p:cNvSpPr>
              <p:nvPr/>
            </p:nvSpPr>
            <p:spPr>
              <a:xfrm>
                <a:off x="1323049" y="6117150"/>
                <a:ext cx="1751924" cy="307777"/>
              </a:xfrm>
              <a:prstGeom prst="rect">
                <a:avLst/>
              </a:prstGeom>
              <a:blipFill>
                <a:blip r:embed="rId5"/>
                <a:stretch>
                  <a:fillRect r="-11498"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D0C619F-1D7B-2204-184D-3C90D9693738}"/>
                  </a:ext>
                </a:extLst>
              </p:cNvPr>
              <p:cNvSpPr txBox="1"/>
              <p:nvPr/>
            </p:nvSpPr>
            <p:spPr>
              <a:xfrm>
                <a:off x="3403341" y="6117149"/>
                <a:ext cx="162245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l-GR" altLang="zh-CN" sz="2000" b="1" i="1" smtClean="0">
                              <a:latin typeface="Cambria Math" panose="02040503050406030204" pitchFamily="18" charset="0"/>
                              <a:ea typeface="Cambria Math" panose="02040503050406030204" pitchFamily="18" charset="0"/>
                            </a:rPr>
                            <m:t>𝜦</m:t>
                          </m:r>
                        </m:e>
                        <m:sub>
                          <m:r>
                            <a:rPr lang="en-US" altLang="zh-CN" sz="2000" b="1" i="1" smtClean="0">
                              <a:latin typeface="Cambria Math" panose="02040503050406030204" pitchFamily="18" charset="0"/>
                            </a:rPr>
                            <m:t>𝒃</m:t>
                          </m:r>
                        </m:sub>
                      </m:sSub>
                      <m:r>
                        <a:rPr lang="en-US" altLang="zh-CN" sz="2000" b="1" i="1" smtClean="0">
                          <a:latin typeface="Cambria Math" panose="02040503050406030204" pitchFamily="18" charset="0"/>
                          <a:ea typeface="Cambria Math" panose="02040503050406030204" pitchFamily="18" charset="0"/>
                        </a:rPr>
                        <m:t>→</m:t>
                      </m:r>
                      <m:sSub>
                        <m:sSubPr>
                          <m:ctrlPr>
                            <a:rPr lang="en-US" altLang="zh-CN" sz="2000" b="1" i="1" smtClean="0">
                              <a:latin typeface="Cambria Math" panose="02040503050406030204" pitchFamily="18" charset="0"/>
                              <a:ea typeface="Cambria Math" panose="02040503050406030204" pitchFamily="18" charset="0"/>
                            </a:rPr>
                          </m:ctrlPr>
                        </m:sSubPr>
                        <m:e>
                          <m:r>
                            <a:rPr lang="el-GR" altLang="zh-CN" sz="2000" b="1" i="1">
                              <a:latin typeface="Cambria Math" panose="02040503050406030204" pitchFamily="18" charset="0"/>
                              <a:ea typeface="Cambria Math" panose="02040503050406030204" pitchFamily="18" charset="0"/>
                            </a:rPr>
                            <m:t>𝜦</m:t>
                          </m:r>
                        </m:e>
                        <m:sub>
                          <m:r>
                            <a:rPr lang="en-US" altLang="zh-CN" sz="2000" b="1" i="1" smtClean="0">
                              <a:latin typeface="Cambria Math" panose="02040503050406030204" pitchFamily="18" charset="0"/>
                              <a:ea typeface="Cambria Math" panose="02040503050406030204" pitchFamily="18" charset="0"/>
                            </a:rPr>
                            <m:t>𝒄</m:t>
                          </m:r>
                        </m:sub>
                      </m:sSub>
                      <m:sSup>
                        <m:sSupPr>
                          <m:ctrlPr>
                            <a:rPr lang="en-US" altLang="zh-CN" sz="2000" b="1" i="1" smtClean="0">
                              <a:latin typeface="Cambria Math" panose="02040503050406030204" pitchFamily="18" charset="0"/>
                              <a:ea typeface="Cambria Math" panose="02040503050406030204" pitchFamily="18" charset="0"/>
                            </a:rPr>
                          </m:ctrlPr>
                        </m:sSupPr>
                        <m:e>
                          <m:r>
                            <a:rPr lang="en-US" altLang="zh-CN" sz="2000" b="1" i="1" smtClean="0">
                              <a:latin typeface="Cambria Math" panose="02040503050406030204" pitchFamily="18" charset="0"/>
                              <a:ea typeface="Cambria Math" panose="02040503050406030204" pitchFamily="18" charset="0"/>
                            </a:rPr>
                            <m:t>𝒍</m:t>
                          </m:r>
                        </m:e>
                        <m:sup>
                          <m:r>
                            <a:rPr lang="en-US" altLang="zh-CN" sz="2000" b="1" i="1" smtClean="0">
                              <a:latin typeface="Cambria Math" panose="02040503050406030204" pitchFamily="18" charset="0"/>
                              <a:ea typeface="Cambria Math" panose="02040503050406030204" pitchFamily="18" charset="0"/>
                            </a:rPr>
                            <m:t>−</m:t>
                          </m:r>
                        </m:sup>
                      </m:sSup>
                      <m:sSub>
                        <m:sSubPr>
                          <m:ctrlPr>
                            <a:rPr lang="en-US" altLang="zh-CN" sz="2000" b="1" i="1" smtClean="0">
                              <a:latin typeface="Cambria Math" panose="02040503050406030204" pitchFamily="18" charset="0"/>
                              <a:ea typeface="Cambria Math" panose="02040503050406030204" pitchFamily="18" charset="0"/>
                            </a:rPr>
                          </m:ctrlPr>
                        </m:sSubPr>
                        <m:e>
                          <m:acc>
                            <m:accPr>
                              <m:chr m:val="̅"/>
                              <m:ctrlPr>
                                <a:rPr lang="en-US" altLang="zh-CN" sz="2000" b="1" i="1" smtClean="0">
                                  <a:latin typeface="Cambria Math" panose="02040503050406030204" pitchFamily="18" charset="0"/>
                                  <a:ea typeface="Cambria Math" panose="02040503050406030204" pitchFamily="18" charset="0"/>
                                </a:rPr>
                              </m:ctrlPr>
                            </m:accPr>
                            <m:e>
                              <m:r>
                                <a:rPr lang="zh-CN" altLang="en-US" sz="2000" b="1" i="1" smtClean="0">
                                  <a:latin typeface="Cambria Math" panose="02040503050406030204" pitchFamily="18" charset="0"/>
                                  <a:ea typeface="Cambria Math" panose="02040503050406030204" pitchFamily="18" charset="0"/>
                                </a:rPr>
                                <m:t>𝝂</m:t>
                              </m:r>
                            </m:e>
                          </m:acc>
                        </m:e>
                        <m:sub>
                          <m:r>
                            <a:rPr lang="en-US" altLang="zh-CN" sz="2000" b="1" i="1" smtClean="0">
                              <a:latin typeface="Cambria Math" panose="02040503050406030204" pitchFamily="18" charset="0"/>
                              <a:ea typeface="Cambria Math" panose="02040503050406030204" pitchFamily="18" charset="0"/>
                            </a:rPr>
                            <m:t>𝒍</m:t>
                          </m:r>
                        </m:sub>
                      </m:sSub>
                    </m:oMath>
                  </m:oMathPara>
                </a14:m>
                <a:endParaRPr lang="zh-CN" altLang="en-US" sz="2000" b="1" dirty="0"/>
              </a:p>
            </p:txBody>
          </p:sp>
        </mc:Choice>
        <mc:Fallback xmlns="">
          <p:sp>
            <p:nvSpPr>
              <p:cNvPr id="12" name="文本框 11">
                <a:extLst>
                  <a:ext uri="{FF2B5EF4-FFF2-40B4-BE49-F238E27FC236}">
                    <a16:creationId xmlns:a16="http://schemas.microsoft.com/office/drawing/2014/main" id="{1D0C619F-1D7B-2204-184D-3C90D9693738}"/>
                  </a:ext>
                </a:extLst>
              </p:cNvPr>
              <p:cNvSpPr txBox="1">
                <a:spLocks noRot="1" noChangeAspect="1" noMove="1" noResize="1" noEditPoints="1" noAdjustHandles="1" noChangeArrowheads="1" noChangeShapeType="1" noTextEdit="1"/>
              </p:cNvSpPr>
              <p:nvPr/>
            </p:nvSpPr>
            <p:spPr>
              <a:xfrm>
                <a:off x="3403341" y="6117149"/>
                <a:ext cx="1622453" cy="307777"/>
              </a:xfrm>
              <a:prstGeom prst="rect">
                <a:avLst/>
              </a:prstGeom>
              <a:blipFill>
                <a:blip r:embed="rId6"/>
                <a:stretch>
                  <a:fillRect r="-16917" b="-176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3579233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7D365B66-41F0-1344-8F27-E86DBC2567F7}"/>
                  </a:ext>
                </a:extLst>
              </p:cNvPr>
              <p:cNvSpPr txBox="1"/>
              <p:nvPr/>
            </p:nvSpPr>
            <p:spPr>
              <a:xfrm>
                <a:off x="702147" y="639278"/>
                <a:ext cx="9380530" cy="400110"/>
              </a:xfrm>
              <a:prstGeom prst="rect">
                <a:avLst/>
              </a:prstGeom>
              <a:noFill/>
            </p:spPr>
            <p:txBody>
              <a:bodyPr wrap="square">
                <a:spAutoFit/>
              </a:bodyPr>
              <a:lstStyle/>
              <a:p>
                <a:r>
                  <a:rPr lang="en-US" altLang="zh-CN" sz="2000" dirty="0">
                    <a:solidFill>
                      <a:srgbClr val="0070C0"/>
                    </a:solidFill>
                  </a:rPr>
                  <a:t>(1)</a:t>
                </a:r>
                <a:r>
                  <a:rPr lang="zh-CN" altLang="en-US" sz="2000" dirty="0">
                    <a:solidFill>
                      <a:srgbClr val="0070C0"/>
                    </a:solidFill>
                  </a:rPr>
                  <a:t>、</a:t>
                </a:r>
                <a:r>
                  <a:rPr lang="en-US" altLang="zh-CN" sz="2000" dirty="0">
                    <a:solidFill>
                      <a:srgbClr val="0070C0"/>
                    </a:solidFill>
                  </a:rPr>
                  <a:t>Nonleptonic two-body decays of </a:t>
                </a:r>
                <a14:m>
                  <m:oMath xmlns:m="http://schemas.openxmlformats.org/officeDocument/2006/math">
                    <m:sSub>
                      <m:sSubPr>
                        <m:ctrlPr>
                          <a:rPr lang="en-US" altLang="zh-CN" sz="2000" i="1" smtClean="0">
                            <a:solidFill>
                              <a:srgbClr val="0070C0"/>
                            </a:solidFill>
                            <a:latin typeface="Cambria Math" panose="02040503050406030204" pitchFamily="18" charset="0"/>
                          </a:rPr>
                        </m:ctrlPr>
                      </m:sSubPr>
                      <m:e>
                        <m:r>
                          <m:rPr>
                            <m:sty m:val="p"/>
                          </m:rPr>
                          <a:rPr lang="el-GR" altLang="zh-CN" sz="2000" i="1" smtClean="0">
                            <a:solidFill>
                              <a:srgbClr val="0070C0"/>
                            </a:solidFill>
                            <a:latin typeface="Cambria Math" panose="02040503050406030204" pitchFamily="18" charset="0"/>
                            <a:ea typeface="Cambria Math" panose="02040503050406030204" pitchFamily="18" charset="0"/>
                          </a:rPr>
                          <m:t>Λ</m:t>
                        </m:r>
                      </m:e>
                      <m:sub>
                        <m:r>
                          <a:rPr lang="en-US" altLang="zh-CN" sz="2000" b="0" i="1" smtClean="0">
                            <a:solidFill>
                              <a:srgbClr val="0070C0"/>
                            </a:solidFill>
                            <a:latin typeface="Cambria Math" panose="02040503050406030204" pitchFamily="18" charset="0"/>
                          </a:rPr>
                          <m:t>𝑏</m:t>
                        </m:r>
                      </m:sub>
                    </m:sSub>
                    <m:r>
                      <a:rPr lang="en-US" altLang="zh-CN" sz="2000" i="1" smtClean="0">
                        <a:solidFill>
                          <a:srgbClr val="0070C0"/>
                        </a:solidFill>
                        <a:latin typeface="Cambria Math" panose="02040503050406030204" pitchFamily="18" charset="0"/>
                        <a:ea typeface="Cambria Math" panose="02040503050406030204" pitchFamily="18" charset="0"/>
                      </a:rPr>
                      <m:t>→</m:t>
                    </m:r>
                    <m:sSub>
                      <m:sSubPr>
                        <m:ctrlPr>
                          <a:rPr lang="en-US" altLang="zh-CN" sz="2000" i="1" smtClean="0">
                            <a:solidFill>
                              <a:srgbClr val="0070C0"/>
                            </a:solidFill>
                            <a:latin typeface="Cambria Math" panose="02040503050406030204" pitchFamily="18" charset="0"/>
                            <a:ea typeface="Cambria Math" panose="02040503050406030204" pitchFamily="18" charset="0"/>
                          </a:rPr>
                        </m:ctrlPr>
                      </m:sSubPr>
                      <m:e>
                        <m:r>
                          <m:rPr>
                            <m:sty m:val="p"/>
                          </m:rPr>
                          <a:rPr lang="el-GR" altLang="zh-CN" sz="2000" i="1" smtClean="0">
                            <a:solidFill>
                              <a:srgbClr val="0070C0"/>
                            </a:solidFill>
                            <a:latin typeface="Cambria Math" panose="02040503050406030204" pitchFamily="18" charset="0"/>
                            <a:ea typeface="Cambria Math" panose="02040503050406030204" pitchFamily="18" charset="0"/>
                          </a:rPr>
                          <m:t>Λ</m:t>
                        </m:r>
                      </m:e>
                      <m:sub>
                        <m:r>
                          <a:rPr lang="en-US" altLang="zh-CN" sz="2000" b="0" i="1" smtClean="0">
                            <a:solidFill>
                              <a:srgbClr val="0070C0"/>
                            </a:solidFill>
                            <a:latin typeface="Cambria Math" panose="02040503050406030204" pitchFamily="18" charset="0"/>
                            <a:ea typeface="Cambria Math" panose="02040503050406030204" pitchFamily="18" charset="0"/>
                          </a:rPr>
                          <m:t>𝑐</m:t>
                        </m:r>
                      </m:sub>
                    </m:sSub>
                    <m:r>
                      <a:rPr lang="zh-CN" altLang="en-US" sz="2000" i="1" smtClean="0">
                        <a:solidFill>
                          <a:srgbClr val="0070C0"/>
                        </a:solidFill>
                        <a:latin typeface="Cambria Math" panose="02040503050406030204" pitchFamily="18" charset="0"/>
                        <a:ea typeface="Cambria Math" panose="02040503050406030204" pitchFamily="18" charset="0"/>
                      </a:rPr>
                      <m:t>𝜋</m:t>
                    </m:r>
                    <m:r>
                      <a:rPr lang="en-US" altLang="zh-CN" sz="2000" b="0" i="1" smtClean="0">
                        <a:solidFill>
                          <a:srgbClr val="0070C0"/>
                        </a:solidFill>
                        <a:latin typeface="Cambria Math" panose="02040503050406030204" pitchFamily="18" charset="0"/>
                        <a:ea typeface="Cambria Math" panose="02040503050406030204" pitchFamily="18" charset="0"/>
                      </a:rPr>
                      <m:t>,</m:t>
                    </m:r>
                    <m:sSub>
                      <m:sSubPr>
                        <m:ctrlPr>
                          <a:rPr lang="en-US" altLang="zh-CN" sz="2000" b="0" i="1" smtClean="0">
                            <a:solidFill>
                              <a:srgbClr val="0070C0"/>
                            </a:solidFill>
                            <a:latin typeface="Cambria Math" panose="02040503050406030204" pitchFamily="18" charset="0"/>
                            <a:ea typeface="Cambria Math" panose="02040503050406030204" pitchFamily="18" charset="0"/>
                          </a:rPr>
                        </m:ctrlPr>
                      </m:sSubPr>
                      <m:e>
                        <m:r>
                          <m:rPr>
                            <m:sty m:val="p"/>
                          </m:rPr>
                          <a:rPr lang="el-GR" altLang="zh-CN" sz="2000" b="0" i="1" smtClean="0">
                            <a:solidFill>
                              <a:srgbClr val="0070C0"/>
                            </a:solidFill>
                            <a:latin typeface="Cambria Math" panose="02040503050406030204" pitchFamily="18" charset="0"/>
                            <a:ea typeface="Cambria Math" panose="02040503050406030204" pitchFamily="18" charset="0"/>
                          </a:rPr>
                          <m:t>Λ</m:t>
                        </m:r>
                      </m:e>
                      <m:sub>
                        <m:r>
                          <a:rPr lang="en-US" altLang="zh-CN" sz="2000" b="0" i="1" smtClean="0">
                            <a:solidFill>
                              <a:srgbClr val="0070C0"/>
                            </a:solidFill>
                            <a:latin typeface="Cambria Math" panose="02040503050406030204" pitchFamily="18" charset="0"/>
                            <a:ea typeface="Cambria Math" panose="02040503050406030204" pitchFamily="18" charset="0"/>
                          </a:rPr>
                          <m:t>𝑐</m:t>
                        </m:r>
                      </m:sub>
                    </m:sSub>
                    <m:r>
                      <a:rPr lang="en-US" altLang="zh-CN" sz="2000" b="0" i="1" smtClean="0">
                        <a:solidFill>
                          <a:srgbClr val="0070C0"/>
                        </a:solidFill>
                        <a:latin typeface="Cambria Math" panose="02040503050406030204" pitchFamily="18" charset="0"/>
                        <a:ea typeface="Cambria Math" panose="02040503050406030204" pitchFamily="18" charset="0"/>
                      </a:rPr>
                      <m:t>𝐾</m:t>
                    </m:r>
                  </m:oMath>
                </a14:m>
                <a:r>
                  <a:rPr lang="en-US" altLang="zh-CN" sz="2000" dirty="0">
                    <a:solidFill>
                      <a:srgbClr val="0070C0"/>
                    </a:solidFill>
                  </a:rPr>
                  <a:t> in the perturbative QCD approach</a:t>
                </a:r>
                <a:endParaRPr lang="zh-CN" altLang="en-US" sz="2000" dirty="0">
                  <a:solidFill>
                    <a:srgbClr val="0070C0"/>
                  </a:solidFill>
                </a:endParaRPr>
              </a:p>
            </p:txBody>
          </p:sp>
        </mc:Choice>
        <mc:Fallback xmlns="">
          <p:sp>
            <p:nvSpPr>
              <p:cNvPr id="3" name="文本框 2">
                <a:extLst>
                  <a:ext uri="{FF2B5EF4-FFF2-40B4-BE49-F238E27FC236}">
                    <a16:creationId xmlns:a16="http://schemas.microsoft.com/office/drawing/2014/main" id="{7D365B66-41F0-1344-8F27-E86DBC2567F7}"/>
                  </a:ext>
                </a:extLst>
              </p:cNvPr>
              <p:cNvSpPr txBox="1">
                <a:spLocks noRot="1" noChangeAspect="1" noMove="1" noResize="1" noEditPoints="1" noAdjustHandles="1" noChangeArrowheads="1" noChangeShapeType="1" noTextEdit="1"/>
              </p:cNvSpPr>
              <p:nvPr/>
            </p:nvSpPr>
            <p:spPr>
              <a:xfrm>
                <a:off x="702147" y="639278"/>
                <a:ext cx="9380530" cy="400110"/>
              </a:xfrm>
              <a:prstGeom prst="rect">
                <a:avLst/>
              </a:prstGeom>
              <a:blipFill>
                <a:blip r:embed="rId3"/>
                <a:stretch>
                  <a:fillRect l="-650" t="-10606" b="-25758"/>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564223F8-2668-5E3B-8143-77CCCBADF192}"/>
              </a:ext>
            </a:extLst>
          </p:cNvPr>
          <p:cNvSpPr txBox="1"/>
          <p:nvPr/>
        </p:nvSpPr>
        <p:spPr>
          <a:xfrm>
            <a:off x="9293982" y="999680"/>
            <a:ext cx="2638097" cy="307777"/>
          </a:xfrm>
          <a:prstGeom prst="rect">
            <a:avLst/>
          </a:prstGeom>
          <a:noFill/>
        </p:spPr>
        <p:txBody>
          <a:bodyPr wrap="square">
            <a:spAutoFit/>
          </a:bodyPr>
          <a:lstStyle/>
          <a:p>
            <a:r>
              <a:rPr lang="en-US" altLang="zh-CN" dirty="0" err="1">
                <a:solidFill>
                  <a:srgbClr val="C00000"/>
                </a:solidFill>
              </a:rPr>
              <a:t>Phys.Rev.D</a:t>
            </a:r>
            <a:r>
              <a:rPr lang="en-US" altLang="zh-CN" dirty="0">
                <a:solidFill>
                  <a:srgbClr val="C00000"/>
                </a:solidFill>
              </a:rPr>
              <a:t> 105 (2022) 7, 073005</a:t>
            </a:r>
            <a:endParaRPr lang="zh-CN" altLang="en-US" dirty="0">
              <a:solidFill>
                <a:srgbClr val="C00000"/>
              </a:solidFill>
            </a:endParaRPr>
          </a:p>
        </p:txBody>
      </p:sp>
      <p:pic>
        <p:nvPicPr>
          <p:cNvPr id="11" name="图片 10">
            <a:extLst>
              <a:ext uri="{FF2B5EF4-FFF2-40B4-BE49-F238E27FC236}">
                <a16:creationId xmlns:a16="http://schemas.microsoft.com/office/drawing/2014/main" id="{5DDC81C5-6949-E94A-AE0F-40244A39B8E4}"/>
              </a:ext>
            </a:extLst>
          </p:cNvPr>
          <p:cNvPicPr>
            <a:picLocks noChangeAspect="1"/>
          </p:cNvPicPr>
          <p:nvPr/>
        </p:nvPicPr>
        <p:blipFill>
          <a:blip r:embed="rId4"/>
          <a:stretch>
            <a:fillRect/>
          </a:stretch>
        </p:blipFill>
        <p:spPr>
          <a:xfrm>
            <a:off x="1314445" y="1380201"/>
            <a:ext cx="8828690" cy="379915"/>
          </a:xfrm>
          <a:prstGeom prst="rect">
            <a:avLst/>
          </a:prstGeom>
        </p:spPr>
      </p:pic>
      <p:pic>
        <p:nvPicPr>
          <p:cNvPr id="13" name="图片 12">
            <a:extLst>
              <a:ext uri="{FF2B5EF4-FFF2-40B4-BE49-F238E27FC236}">
                <a16:creationId xmlns:a16="http://schemas.microsoft.com/office/drawing/2014/main" id="{803E0D49-8510-84F4-D89D-01BB9CBC3D41}"/>
              </a:ext>
            </a:extLst>
          </p:cNvPr>
          <p:cNvPicPr>
            <a:picLocks noChangeAspect="1"/>
          </p:cNvPicPr>
          <p:nvPr/>
        </p:nvPicPr>
        <p:blipFill>
          <a:blip r:embed="rId5"/>
          <a:stretch>
            <a:fillRect/>
          </a:stretch>
        </p:blipFill>
        <p:spPr>
          <a:xfrm>
            <a:off x="651019" y="1778052"/>
            <a:ext cx="11011692" cy="1412850"/>
          </a:xfrm>
          <a:prstGeom prst="rect">
            <a:avLst/>
          </a:prstGeom>
        </p:spPr>
      </p:pic>
      <p:sp>
        <p:nvSpPr>
          <p:cNvPr id="15" name="文本框 14">
            <a:extLst>
              <a:ext uri="{FF2B5EF4-FFF2-40B4-BE49-F238E27FC236}">
                <a16:creationId xmlns:a16="http://schemas.microsoft.com/office/drawing/2014/main" id="{7E66DB97-C703-E1CB-A65D-24BC45A4913C}"/>
              </a:ext>
            </a:extLst>
          </p:cNvPr>
          <p:cNvSpPr txBox="1"/>
          <p:nvPr/>
        </p:nvSpPr>
        <p:spPr>
          <a:xfrm>
            <a:off x="835571" y="3488961"/>
            <a:ext cx="4547040" cy="338554"/>
          </a:xfrm>
          <a:prstGeom prst="rect">
            <a:avLst/>
          </a:prstGeom>
          <a:noFill/>
        </p:spPr>
        <p:txBody>
          <a:bodyPr wrap="square">
            <a:spAutoFit/>
          </a:bodyPr>
          <a:lstStyle/>
          <a:p>
            <a:pPr marL="285750" indent="-285750">
              <a:buFont typeface="Wingdings" panose="05000000000000000000" pitchFamily="2" charset="2"/>
              <a:buChar char="Ø"/>
            </a:pPr>
            <a:r>
              <a:rPr lang="en-US" altLang="zh-CN" sz="1600" dirty="0">
                <a:solidFill>
                  <a:srgbClr val="002060"/>
                </a:solidFill>
              </a:rPr>
              <a:t>Dominated by the factorizable contributions</a:t>
            </a:r>
            <a:endParaRPr lang="zh-CN" altLang="en-US" sz="1600" dirty="0">
              <a:solidFill>
                <a:srgbClr val="002060"/>
              </a:solidFill>
            </a:endParaRPr>
          </a:p>
        </p:txBody>
      </p:sp>
      <p:pic>
        <p:nvPicPr>
          <p:cNvPr id="17" name="图片 16">
            <a:extLst>
              <a:ext uri="{FF2B5EF4-FFF2-40B4-BE49-F238E27FC236}">
                <a16:creationId xmlns:a16="http://schemas.microsoft.com/office/drawing/2014/main" id="{F6467A00-2DBA-D4D9-2535-3C8E2D393716}"/>
              </a:ext>
            </a:extLst>
          </p:cNvPr>
          <p:cNvPicPr>
            <a:picLocks noChangeAspect="1"/>
          </p:cNvPicPr>
          <p:nvPr/>
        </p:nvPicPr>
        <p:blipFill>
          <a:blip r:embed="rId6"/>
          <a:stretch>
            <a:fillRect/>
          </a:stretch>
        </p:blipFill>
        <p:spPr>
          <a:xfrm>
            <a:off x="1068115" y="3932590"/>
            <a:ext cx="4314496" cy="1072043"/>
          </a:xfrm>
          <a:prstGeom prst="rect">
            <a:avLst/>
          </a:prstGeom>
        </p:spPr>
      </p:pic>
      <p:sp>
        <p:nvSpPr>
          <p:cNvPr id="19" name="文本框 18">
            <a:extLst>
              <a:ext uri="{FF2B5EF4-FFF2-40B4-BE49-F238E27FC236}">
                <a16:creationId xmlns:a16="http://schemas.microsoft.com/office/drawing/2014/main" id="{C477FC6D-6085-BF14-504E-37498ED0C90D}"/>
              </a:ext>
            </a:extLst>
          </p:cNvPr>
          <p:cNvSpPr txBox="1"/>
          <p:nvPr/>
        </p:nvSpPr>
        <p:spPr>
          <a:xfrm>
            <a:off x="835571" y="5038022"/>
            <a:ext cx="4547040" cy="830997"/>
          </a:xfrm>
          <a:prstGeom prst="rect">
            <a:avLst/>
          </a:prstGeom>
          <a:noFill/>
        </p:spPr>
        <p:txBody>
          <a:bodyPr wrap="square">
            <a:spAutoFit/>
          </a:bodyPr>
          <a:lstStyle/>
          <a:p>
            <a:pPr marL="285750" indent="-285750">
              <a:buFont typeface="Wingdings" panose="05000000000000000000" pitchFamily="2" charset="2"/>
              <a:buChar char="Ø"/>
            </a:pPr>
            <a:r>
              <a:rPr lang="en-US" altLang="zh-CN" sz="1600" dirty="0">
                <a:solidFill>
                  <a:srgbClr val="002060"/>
                </a:solidFill>
              </a:rPr>
              <a:t>While the important nonfactorizable contributions can enhance the branching ratios by about 30%</a:t>
            </a:r>
            <a:r>
              <a:rPr lang="zh-CN" altLang="en-US" sz="1600" dirty="0">
                <a:solidFill>
                  <a:srgbClr val="002060"/>
                </a:solidFill>
              </a:rPr>
              <a:t>。</a:t>
            </a:r>
          </a:p>
        </p:txBody>
      </p:sp>
      <p:pic>
        <p:nvPicPr>
          <p:cNvPr id="21" name="图片 20">
            <a:extLst>
              <a:ext uri="{FF2B5EF4-FFF2-40B4-BE49-F238E27FC236}">
                <a16:creationId xmlns:a16="http://schemas.microsoft.com/office/drawing/2014/main" id="{2C434173-8BED-C9E1-DF69-26C37D0E45D3}"/>
              </a:ext>
            </a:extLst>
          </p:cNvPr>
          <p:cNvPicPr>
            <a:picLocks noChangeAspect="1"/>
          </p:cNvPicPr>
          <p:nvPr/>
        </p:nvPicPr>
        <p:blipFill>
          <a:blip r:embed="rId7"/>
          <a:stretch>
            <a:fillRect/>
          </a:stretch>
        </p:blipFill>
        <p:spPr>
          <a:xfrm>
            <a:off x="2827281" y="5776686"/>
            <a:ext cx="909801" cy="247229"/>
          </a:xfrm>
          <a:prstGeom prst="rect">
            <a:avLst/>
          </a:prstGeom>
        </p:spPr>
      </p:pic>
      <p:pic>
        <p:nvPicPr>
          <p:cNvPr id="23" name="图片 22">
            <a:extLst>
              <a:ext uri="{FF2B5EF4-FFF2-40B4-BE49-F238E27FC236}">
                <a16:creationId xmlns:a16="http://schemas.microsoft.com/office/drawing/2014/main" id="{A0FB880A-DA35-2C0E-5796-578122901B63}"/>
              </a:ext>
            </a:extLst>
          </p:cNvPr>
          <p:cNvPicPr>
            <a:picLocks noChangeAspect="1"/>
          </p:cNvPicPr>
          <p:nvPr/>
        </p:nvPicPr>
        <p:blipFill>
          <a:blip r:embed="rId8"/>
          <a:stretch>
            <a:fillRect/>
          </a:stretch>
        </p:blipFill>
        <p:spPr>
          <a:xfrm>
            <a:off x="2827281" y="6064899"/>
            <a:ext cx="940616" cy="307645"/>
          </a:xfrm>
          <a:prstGeom prst="rect">
            <a:avLst/>
          </a:prstGeom>
        </p:spPr>
      </p:pic>
      <p:sp>
        <p:nvSpPr>
          <p:cNvPr id="25" name="文本框 24">
            <a:extLst>
              <a:ext uri="{FF2B5EF4-FFF2-40B4-BE49-F238E27FC236}">
                <a16:creationId xmlns:a16="http://schemas.microsoft.com/office/drawing/2014/main" id="{459B02C6-AF23-00D7-3137-CC9EF9A69EF0}"/>
              </a:ext>
            </a:extLst>
          </p:cNvPr>
          <p:cNvSpPr txBox="1"/>
          <p:nvPr/>
        </p:nvSpPr>
        <p:spPr>
          <a:xfrm>
            <a:off x="5728791" y="3488961"/>
            <a:ext cx="6096000" cy="584775"/>
          </a:xfrm>
          <a:prstGeom prst="rect">
            <a:avLst/>
          </a:prstGeom>
          <a:noFill/>
        </p:spPr>
        <p:txBody>
          <a:bodyPr wrap="square">
            <a:spAutoFit/>
          </a:bodyPr>
          <a:lstStyle/>
          <a:p>
            <a:pPr marL="285750" indent="-285750">
              <a:buFont typeface="Wingdings" panose="05000000000000000000" pitchFamily="2" charset="2"/>
              <a:buChar char="Ø"/>
            </a:pPr>
            <a:r>
              <a:rPr lang="en-US" altLang="zh-CN" sz="1600" dirty="0">
                <a:solidFill>
                  <a:srgbClr val="002060"/>
                </a:solidFill>
              </a:rPr>
              <a:t>The </a:t>
            </a:r>
            <a:r>
              <a:rPr lang="en-US" altLang="zh-CN" sz="1600" dirty="0" err="1">
                <a:solidFill>
                  <a:srgbClr val="002060"/>
                </a:solidFill>
              </a:rPr>
              <a:t>Brs</a:t>
            </a:r>
            <a:r>
              <a:rPr lang="en-US" altLang="zh-CN" sz="1600" dirty="0">
                <a:solidFill>
                  <a:srgbClr val="002060"/>
                </a:solidFill>
              </a:rPr>
              <a:t> are generally larger than other theoretical results due to the involved important nonfactorizable effects.</a:t>
            </a:r>
            <a:endParaRPr lang="zh-CN" altLang="en-US" sz="1600" dirty="0">
              <a:solidFill>
                <a:srgbClr val="002060"/>
              </a:solidFill>
            </a:endParaRPr>
          </a:p>
        </p:txBody>
      </p:sp>
      <p:pic>
        <p:nvPicPr>
          <p:cNvPr id="27" name="图片 26">
            <a:extLst>
              <a:ext uri="{FF2B5EF4-FFF2-40B4-BE49-F238E27FC236}">
                <a16:creationId xmlns:a16="http://schemas.microsoft.com/office/drawing/2014/main" id="{E113C4FA-E8E5-EFB2-2D4B-12C88E71CB2F}"/>
              </a:ext>
            </a:extLst>
          </p:cNvPr>
          <p:cNvPicPr>
            <a:picLocks noChangeAspect="1"/>
          </p:cNvPicPr>
          <p:nvPr/>
        </p:nvPicPr>
        <p:blipFill>
          <a:blip r:embed="rId9"/>
          <a:stretch>
            <a:fillRect/>
          </a:stretch>
        </p:blipFill>
        <p:spPr>
          <a:xfrm>
            <a:off x="6809390" y="4151612"/>
            <a:ext cx="4314496" cy="317000"/>
          </a:xfrm>
          <a:prstGeom prst="rect">
            <a:avLst/>
          </a:prstGeom>
        </p:spPr>
      </p:pic>
      <p:pic>
        <p:nvPicPr>
          <p:cNvPr id="29" name="图片 28">
            <a:extLst>
              <a:ext uri="{FF2B5EF4-FFF2-40B4-BE49-F238E27FC236}">
                <a16:creationId xmlns:a16="http://schemas.microsoft.com/office/drawing/2014/main" id="{747A4F1E-8216-5A67-EB4B-A99EB84F7855}"/>
              </a:ext>
            </a:extLst>
          </p:cNvPr>
          <p:cNvPicPr>
            <a:picLocks noChangeAspect="1"/>
          </p:cNvPicPr>
          <p:nvPr/>
        </p:nvPicPr>
        <p:blipFill>
          <a:blip r:embed="rId10"/>
          <a:stretch>
            <a:fillRect/>
          </a:stretch>
        </p:blipFill>
        <p:spPr>
          <a:xfrm>
            <a:off x="6806105" y="4546488"/>
            <a:ext cx="4317781" cy="368485"/>
          </a:xfrm>
          <a:prstGeom prst="rect">
            <a:avLst/>
          </a:prstGeom>
        </p:spPr>
      </p:pic>
      <p:sp>
        <p:nvSpPr>
          <p:cNvPr id="31" name="文本框 30">
            <a:extLst>
              <a:ext uri="{FF2B5EF4-FFF2-40B4-BE49-F238E27FC236}">
                <a16:creationId xmlns:a16="http://schemas.microsoft.com/office/drawing/2014/main" id="{51254684-A958-FDD8-CA25-99F17AE706F0}"/>
              </a:ext>
            </a:extLst>
          </p:cNvPr>
          <p:cNvSpPr txBox="1"/>
          <p:nvPr/>
        </p:nvSpPr>
        <p:spPr>
          <a:xfrm>
            <a:off x="7972096" y="5038022"/>
            <a:ext cx="3252952" cy="307777"/>
          </a:xfrm>
          <a:prstGeom prst="rect">
            <a:avLst/>
          </a:prstGeom>
          <a:noFill/>
        </p:spPr>
        <p:txBody>
          <a:bodyPr wrap="square">
            <a:spAutoFit/>
          </a:bodyPr>
          <a:lstStyle/>
          <a:p>
            <a:r>
              <a:rPr lang="en-US" altLang="zh-CN" dirty="0"/>
              <a:t>LHCb: </a:t>
            </a:r>
            <a:r>
              <a:rPr lang="en-US" altLang="zh-CN" dirty="0">
                <a:solidFill>
                  <a:srgbClr val="FF0000"/>
                </a:solidFill>
              </a:rPr>
              <a:t>J. High Energy Phys. 04 (2014) 087</a:t>
            </a:r>
            <a:endParaRPr lang="zh-CN" altLang="en-US" dirty="0">
              <a:solidFill>
                <a:srgbClr val="FF0000"/>
              </a:solidFill>
            </a:endParaRPr>
          </a:p>
        </p:txBody>
      </p:sp>
      <p:sp>
        <p:nvSpPr>
          <p:cNvPr id="33" name="文本框 32">
            <a:extLst>
              <a:ext uri="{FF2B5EF4-FFF2-40B4-BE49-F238E27FC236}">
                <a16:creationId xmlns:a16="http://schemas.microsoft.com/office/drawing/2014/main" id="{FD7DE2F6-4727-11B4-D323-23512694CB5A}"/>
              </a:ext>
            </a:extLst>
          </p:cNvPr>
          <p:cNvSpPr txBox="1"/>
          <p:nvPr/>
        </p:nvSpPr>
        <p:spPr>
          <a:xfrm>
            <a:off x="5728790" y="5387725"/>
            <a:ext cx="6096000" cy="830997"/>
          </a:xfrm>
          <a:prstGeom prst="rect">
            <a:avLst/>
          </a:prstGeom>
          <a:noFill/>
        </p:spPr>
        <p:txBody>
          <a:bodyPr wrap="square">
            <a:spAutoFit/>
          </a:bodyPr>
          <a:lstStyle/>
          <a:p>
            <a:pPr marL="285750" indent="-285750">
              <a:buFont typeface="Wingdings" panose="05000000000000000000" pitchFamily="2" charset="2"/>
              <a:buChar char="Ø"/>
            </a:pPr>
            <a:r>
              <a:rPr lang="en-US" altLang="zh-CN" sz="1600" dirty="0"/>
              <a:t> </a:t>
            </a:r>
            <a:r>
              <a:rPr lang="en-US" altLang="zh-CN" sz="1600" dirty="0">
                <a:solidFill>
                  <a:srgbClr val="002060"/>
                </a:solidFill>
              </a:rPr>
              <a:t>As expected in the heavy quark limit and the soft meson limit, the asymmetry parameter is predicted to be -1, which indicate the V −A nature of the weak current and maximum parity violation. </a:t>
            </a:r>
            <a:endParaRPr lang="zh-CN" altLang="en-US" sz="1600" dirty="0">
              <a:solidFill>
                <a:srgbClr val="002060"/>
              </a:solidFill>
            </a:endParaRPr>
          </a:p>
        </p:txBody>
      </p:sp>
    </p:spTree>
    <p:extLst>
      <p:ext uri="{BB962C8B-B14F-4D97-AF65-F5344CB8AC3E}">
        <p14:creationId xmlns:p14="http://schemas.microsoft.com/office/powerpoint/2010/main" val="145718780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041EE07-1B10-679E-7BE6-B06FBDB29362}"/>
              </a:ext>
            </a:extLst>
          </p:cNvPr>
          <p:cNvPicPr>
            <a:picLocks noChangeAspect="1"/>
          </p:cNvPicPr>
          <p:nvPr/>
        </p:nvPicPr>
        <p:blipFill>
          <a:blip r:embed="rId2"/>
          <a:stretch>
            <a:fillRect/>
          </a:stretch>
        </p:blipFill>
        <p:spPr>
          <a:xfrm>
            <a:off x="683776" y="2492914"/>
            <a:ext cx="10197313" cy="1130295"/>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3C7F551-42FA-DB79-73E1-D7D75673A094}"/>
                  </a:ext>
                </a:extLst>
              </p:cNvPr>
              <p:cNvSpPr txBox="1"/>
              <p:nvPr/>
            </p:nvSpPr>
            <p:spPr>
              <a:xfrm>
                <a:off x="898215" y="758488"/>
                <a:ext cx="6095324" cy="369332"/>
              </a:xfrm>
              <a:prstGeom prst="rect">
                <a:avLst/>
              </a:prstGeom>
              <a:noFill/>
            </p:spPr>
            <p:txBody>
              <a:bodyPr wrap="square">
                <a:spAutoFit/>
              </a:bodyPr>
              <a:lstStyle/>
              <a:p>
                <a14:m>
                  <m:oMath xmlns:m="http://schemas.openxmlformats.org/officeDocument/2006/math">
                    <m:sSub>
                      <m:sSubPr>
                        <m:ctrlPr>
                          <a:rPr lang="en-US" altLang="zh-CN" sz="1800" i="1" smtClean="0">
                            <a:solidFill>
                              <a:srgbClr val="0070C0"/>
                            </a:solidFill>
                            <a:latin typeface="Cambria Math" panose="02040503050406030204" pitchFamily="18" charset="0"/>
                          </a:rPr>
                        </m:ctrlPr>
                      </m:sSubPr>
                      <m:e>
                        <m:r>
                          <m:rPr>
                            <m:sty m:val="p"/>
                          </m:rPr>
                          <a:rPr lang="el-GR" altLang="zh-CN" sz="1800" i="1" smtClean="0">
                            <a:solidFill>
                              <a:srgbClr val="0070C0"/>
                            </a:solidFill>
                            <a:latin typeface="Cambria Math" panose="02040503050406030204" pitchFamily="18" charset="0"/>
                            <a:ea typeface="Cambria Math" panose="02040503050406030204" pitchFamily="18" charset="0"/>
                          </a:rPr>
                          <m:t>Λ</m:t>
                        </m:r>
                      </m:e>
                      <m:sub>
                        <m:r>
                          <a:rPr lang="en-US" altLang="zh-CN" sz="1800" b="0" i="1" smtClean="0">
                            <a:solidFill>
                              <a:srgbClr val="0070C0"/>
                            </a:solidFill>
                            <a:latin typeface="Cambria Math" panose="02040503050406030204" pitchFamily="18" charset="0"/>
                          </a:rPr>
                          <m:t>𝑏</m:t>
                        </m:r>
                      </m:sub>
                    </m:sSub>
                    <m:r>
                      <a:rPr lang="en-US" altLang="zh-CN" sz="1800" i="1" smtClean="0">
                        <a:solidFill>
                          <a:srgbClr val="0070C0"/>
                        </a:solidFill>
                        <a:latin typeface="Cambria Math" panose="02040503050406030204" pitchFamily="18" charset="0"/>
                        <a:ea typeface="Cambria Math" panose="02040503050406030204" pitchFamily="18" charset="0"/>
                      </a:rPr>
                      <m:t>→</m:t>
                    </m:r>
                    <m:sSub>
                      <m:sSubPr>
                        <m:ctrlPr>
                          <a:rPr lang="en-US" altLang="zh-CN" sz="1800" i="1" smtClean="0">
                            <a:solidFill>
                              <a:srgbClr val="0070C0"/>
                            </a:solidFill>
                            <a:latin typeface="Cambria Math" panose="02040503050406030204" pitchFamily="18" charset="0"/>
                            <a:ea typeface="Cambria Math" panose="02040503050406030204" pitchFamily="18" charset="0"/>
                          </a:rPr>
                        </m:ctrlPr>
                      </m:sSubPr>
                      <m:e>
                        <m:r>
                          <m:rPr>
                            <m:sty m:val="p"/>
                          </m:rPr>
                          <a:rPr lang="el-GR" altLang="zh-CN" sz="1800" i="1" smtClean="0">
                            <a:solidFill>
                              <a:srgbClr val="0070C0"/>
                            </a:solidFill>
                            <a:latin typeface="Cambria Math" panose="02040503050406030204" pitchFamily="18" charset="0"/>
                            <a:ea typeface="Cambria Math" panose="02040503050406030204" pitchFamily="18" charset="0"/>
                          </a:rPr>
                          <m:t>Λ</m:t>
                        </m:r>
                      </m:e>
                      <m:sub>
                        <m:r>
                          <a:rPr lang="en-US" altLang="zh-CN" sz="1800" b="0" i="1" smtClean="0">
                            <a:solidFill>
                              <a:srgbClr val="0070C0"/>
                            </a:solidFill>
                            <a:latin typeface="Cambria Math" panose="02040503050406030204" pitchFamily="18" charset="0"/>
                            <a:ea typeface="Cambria Math" panose="02040503050406030204" pitchFamily="18" charset="0"/>
                          </a:rPr>
                          <m:t>𝑐</m:t>
                        </m:r>
                      </m:sub>
                    </m:sSub>
                    <m:sSub>
                      <m:sSubPr>
                        <m:ctrlPr>
                          <a:rPr lang="en-US" altLang="zh-CN" sz="1800" i="1" smtClean="0">
                            <a:solidFill>
                              <a:srgbClr val="0070C0"/>
                            </a:solidFill>
                            <a:latin typeface="Cambria Math" panose="02040503050406030204" pitchFamily="18" charset="0"/>
                            <a:ea typeface="Cambria Math" panose="02040503050406030204" pitchFamily="18" charset="0"/>
                          </a:rPr>
                        </m:ctrlPr>
                      </m:sSubPr>
                      <m:e>
                        <m:r>
                          <a:rPr lang="en-US" altLang="zh-CN" sz="1800" b="0" i="1" smtClean="0">
                            <a:solidFill>
                              <a:srgbClr val="0070C0"/>
                            </a:solidFill>
                            <a:latin typeface="Cambria Math" panose="02040503050406030204" pitchFamily="18" charset="0"/>
                            <a:ea typeface="Cambria Math" panose="02040503050406030204" pitchFamily="18" charset="0"/>
                          </a:rPr>
                          <m:t>𝐷</m:t>
                        </m:r>
                        <m:r>
                          <a:rPr lang="en-US" altLang="zh-CN" sz="1800" b="0" i="1" smtClean="0">
                            <a:solidFill>
                              <a:srgbClr val="0070C0"/>
                            </a:solidFill>
                            <a:latin typeface="Cambria Math" panose="02040503050406030204" pitchFamily="18" charset="0"/>
                            <a:ea typeface="Cambria Math" panose="02040503050406030204" pitchFamily="18" charset="0"/>
                          </a:rPr>
                          <m:t>/</m:t>
                        </m:r>
                        <m:r>
                          <a:rPr lang="en-US" altLang="zh-CN" sz="1800" b="0" i="1" smtClean="0">
                            <a:solidFill>
                              <a:srgbClr val="0070C0"/>
                            </a:solidFill>
                            <a:latin typeface="Cambria Math" panose="02040503050406030204" pitchFamily="18" charset="0"/>
                            <a:ea typeface="Cambria Math" panose="02040503050406030204" pitchFamily="18" charset="0"/>
                          </a:rPr>
                          <m:t>𝐷</m:t>
                        </m:r>
                      </m:e>
                      <m:sub>
                        <m:r>
                          <a:rPr lang="en-US" altLang="zh-CN" sz="1800" b="0" i="1" smtClean="0">
                            <a:solidFill>
                              <a:srgbClr val="0070C0"/>
                            </a:solidFill>
                            <a:latin typeface="Cambria Math" panose="02040503050406030204" pitchFamily="18" charset="0"/>
                            <a:ea typeface="Cambria Math" panose="02040503050406030204" pitchFamily="18" charset="0"/>
                          </a:rPr>
                          <m:t>𝑠</m:t>
                        </m:r>
                      </m:sub>
                    </m:sSub>
                  </m:oMath>
                </a14:m>
                <a:r>
                  <a:rPr lang="en-US" altLang="zh-CN" sz="1800" dirty="0">
                    <a:solidFill>
                      <a:srgbClr val="0070C0"/>
                    </a:solidFill>
                  </a:rPr>
                  <a:t> are in progress </a:t>
                </a:r>
                <a:endParaRPr lang="zh-CN" altLang="en-US" sz="1800" dirty="0"/>
              </a:p>
            </p:txBody>
          </p:sp>
        </mc:Choice>
        <mc:Fallback xmlns="">
          <p:sp>
            <p:nvSpPr>
              <p:cNvPr id="6" name="文本框 5">
                <a:extLst>
                  <a:ext uri="{FF2B5EF4-FFF2-40B4-BE49-F238E27FC236}">
                    <a16:creationId xmlns:a16="http://schemas.microsoft.com/office/drawing/2014/main" id="{93C7F551-42FA-DB79-73E1-D7D75673A094}"/>
                  </a:ext>
                </a:extLst>
              </p:cNvPr>
              <p:cNvSpPr txBox="1">
                <a:spLocks noRot="1" noChangeAspect="1" noMove="1" noResize="1" noEditPoints="1" noAdjustHandles="1" noChangeArrowheads="1" noChangeShapeType="1" noTextEdit="1"/>
              </p:cNvSpPr>
              <p:nvPr/>
            </p:nvSpPr>
            <p:spPr>
              <a:xfrm>
                <a:off x="898215" y="758488"/>
                <a:ext cx="6095324" cy="369332"/>
              </a:xfrm>
              <a:prstGeom prst="rect">
                <a:avLst/>
              </a:prstGeom>
              <a:blipFill>
                <a:blip r:embed="rId3"/>
                <a:stretch>
                  <a:fillRect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9787452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3E856B1-840C-E415-B1E6-C039FB6D5E4F}"/>
              </a:ext>
            </a:extLst>
          </p:cNvPr>
          <p:cNvSpPr txBox="1"/>
          <p:nvPr/>
        </p:nvSpPr>
        <p:spPr>
          <a:xfrm>
            <a:off x="769708" y="567157"/>
            <a:ext cx="10652584" cy="461665"/>
          </a:xfrm>
          <a:prstGeom prst="rect">
            <a:avLst/>
          </a:prstGeom>
          <a:noFill/>
        </p:spPr>
        <p:txBody>
          <a:bodyPr wrap="square">
            <a:spAutoFit/>
          </a:bodyPr>
          <a:lstStyle/>
          <a:p>
            <a:r>
              <a:rPr lang="en-US" altLang="zh-CN" sz="2400" dirty="0"/>
              <a:t>(2)</a:t>
            </a:r>
            <a:r>
              <a:rPr lang="zh-CN" altLang="en-US" sz="2400" dirty="0"/>
              <a:t>、</a:t>
            </a:r>
            <a:r>
              <a:rPr lang="en-US" altLang="zh-CN" sz="2400" dirty="0">
                <a:solidFill>
                  <a:srgbClr val="0070C0"/>
                </a:solidFill>
              </a:rPr>
              <a:t>Charmonium decays of beauty baryons in the perturbative QCD approach</a:t>
            </a:r>
            <a:endParaRPr lang="zh-CN" altLang="en-US" sz="2400" dirty="0">
              <a:solidFill>
                <a:srgbClr val="0070C0"/>
              </a:solidFill>
            </a:endParaRPr>
          </a:p>
        </p:txBody>
      </p:sp>
      <p:sp>
        <p:nvSpPr>
          <p:cNvPr id="5" name="文本框 4">
            <a:extLst>
              <a:ext uri="{FF2B5EF4-FFF2-40B4-BE49-F238E27FC236}">
                <a16:creationId xmlns:a16="http://schemas.microsoft.com/office/drawing/2014/main" id="{F4744C21-B745-4468-14A3-B9F84894F07D}"/>
              </a:ext>
            </a:extLst>
          </p:cNvPr>
          <p:cNvSpPr txBox="1"/>
          <p:nvPr/>
        </p:nvSpPr>
        <p:spPr>
          <a:xfrm>
            <a:off x="9070427" y="1077194"/>
            <a:ext cx="2580290" cy="307777"/>
          </a:xfrm>
          <a:prstGeom prst="rect">
            <a:avLst/>
          </a:prstGeom>
          <a:noFill/>
        </p:spPr>
        <p:txBody>
          <a:bodyPr wrap="square">
            <a:spAutoFit/>
          </a:bodyPr>
          <a:lstStyle/>
          <a:p>
            <a:r>
              <a:rPr lang="en-US" altLang="zh-CN" dirty="0" err="1">
                <a:solidFill>
                  <a:srgbClr val="C00000"/>
                </a:solidFill>
              </a:rPr>
              <a:t>Phys.Rev.D</a:t>
            </a:r>
            <a:r>
              <a:rPr lang="en-US" altLang="zh-CN" dirty="0">
                <a:solidFill>
                  <a:srgbClr val="C00000"/>
                </a:solidFill>
              </a:rPr>
              <a:t> 109 (2024) 3, 033013</a:t>
            </a:r>
            <a:endParaRPr lang="zh-CN" altLang="en-US" dirty="0">
              <a:solidFill>
                <a:srgbClr val="C00000"/>
              </a:solidFill>
            </a:endParaRPr>
          </a:p>
        </p:txBody>
      </p:sp>
      <p:pic>
        <p:nvPicPr>
          <p:cNvPr id="7" name="图片 6">
            <a:extLst>
              <a:ext uri="{FF2B5EF4-FFF2-40B4-BE49-F238E27FC236}">
                <a16:creationId xmlns:a16="http://schemas.microsoft.com/office/drawing/2014/main" id="{F0A954EA-BE76-F770-6690-90735F728D07}"/>
              </a:ext>
            </a:extLst>
          </p:cNvPr>
          <p:cNvPicPr>
            <a:picLocks noChangeAspect="1"/>
          </p:cNvPicPr>
          <p:nvPr/>
        </p:nvPicPr>
        <p:blipFill>
          <a:blip r:embed="rId2"/>
          <a:stretch>
            <a:fillRect/>
          </a:stretch>
        </p:blipFill>
        <p:spPr>
          <a:xfrm>
            <a:off x="1891862" y="1384971"/>
            <a:ext cx="6560929" cy="5111828"/>
          </a:xfrm>
          <a:prstGeom prst="rect">
            <a:avLst/>
          </a:prstGeom>
        </p:spPr>
      </p:pic>
      <p:sp>
        <p:nvSpPr>
          <p:cNvPr id="2" name="文本框 1">
            <a:extLst>
              <a:ext uri="{FF2B5EF4-FFF2-40B4-BE49-F238E27FC236}">
                <a16:creationId xmlns:a16="http://schemas.microsoft.com/office/drawing/2014/main" id="{9B5C8D39-9A6A-BD3F-8D78-36CE443B4D06}"/>
              </a:ext>
            </a:extLst>
          </p:cNvPr>
          <p:cNvSpPr txBox="1"/>
          <p:nvPr/>
        </p:nvSpPr>
        <p:spPr>
          <a:xfrm>
            <a:off x="1600199" y="1092582"/>
            <a:ext cx="2255041"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altLang="zh-CN" sz="1800" dirty="0">
                <a:solidFill>
                  <a:srgbClr val="C00000"/>
                </a:solidFill>
              </a:rPr>
              <a:t>The branching ratios </a:t>
            </a:r>
            <a:endParaRPr lang="zh-CN" altLang="en-US" sz="1800" dirty="0">
              <a:solidFill>
                <a:srgbClr val="C00000"/>
              </a:solidFill>
            </a:endParaRPr>
          </a:p>
        </p:txBody>
      </p:sp>
    </p:spTree>
    <p:extLst>
      <p:ext uri="{BB962C8B-B14F-4D97-AF65-F5344CB8AC3E}">
        <p14:creationId xmlns:p14="http://schemas.microsoft.com/office/powerpoint/2010/main" val="397794294"/>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GU2MjQ5M2FmNjhlODkwNmY2MTY0YzFlN2I0ZWExMmMifQ=="/>
  <p:tag name="RESOURCE_RECORD_KEY" val="{&quot;10&quot;:[50048990]}"/>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10.0863779527559,&quot;left&quot;:339.33511811023624,&quot;top&quot;:95.08007874015748,&quot;width&quot;:502.761496062992}"/>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10.0863779527559,&quot;left&quot;:339.33511811023624,&quot;top&quot;:95.08007874015748,&quot;width&quot;:502.761496062992}"/>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10.0863779527559,&quot;left&quot;:339.33511811023624,&quot;top&quot;:95.08007874015748,&quot;width&quot;:502.761496062992}"/>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10.0863779527559,&quot;left&quot;:339.33511811023624,&quot;top&quot;:95.08007874015748,&quot;width&quot;:502.761496062992}"/>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125.3,&quot;left&quot;:72.3,&quot;top&quot;:126.65,&quot;width&quot;:532.4}"/>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125.3,&quot;left&quot;:72.3,&quot;top&quot;:126.65,&quot;width&quot;:532.4}"/>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125.3,&quot;left&quot;:72.3,&quot;top&quot;:126.65,&quot;width&quot;:532.4}"/>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125.3,&quot;left&quot;:72.3,&quot;top&quot;:126.65,&quot;width&quot;:532.4}"/>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125.3,&quot;left&quot;:72.3,&quot;top&quot;:126.65,&quot;width&quot;:532.4}"/>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125.3,&quot;left&quot;:72.3,&quot;top&quot;:126.65,&quot;width&quot;:532.4}"/>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10.0863779527559,&quot;left&quot;:339.33511811023624,&quot;top&quot;:95.08007874015748,&quot;width&quot;:502.761496062992}"/>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120.6,&quot;left&quot;:72.3,&quot;top&quot;:126.65,&quot;width&quot;:532.3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120.6,&quot;left&quot;:72.3,&quot;top&quot;:126.65,&quot;width&quot;:532.35}"/>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5,&quot;top&quot;:396.75,&quot;width&quot;:423.2}"/>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5,&quot;top&quot;:396.75,&quot;width&quot;:423.2}"/>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5,&quot;top&quot;:396.75,&quot;width&quot;:423.2}"/>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5,&quot;top&quot;:396.75,&quot;width&quot;:423.2}"/>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5,&quot;top&quot;:396.75,&quot;width&quot;:423.2}"/>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5,&quot;top&quot;:396.75,&quot;width&quot;:423.2}"/>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5,&quot;top&quot;:396.75,&quot;width&quot;:423.2}"/>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5,&quot;top&quot;:396.75,&quot;width&quot;:423.2}"/>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10.0863779527559,&quot;left&quot;:339.33511811023624,&quot;top&quot;:95.08007874015748,&quot;width&quot;:502.761496062992}"/>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quot;top&quot;:404.9,&quot;width&quot;:422.55}"/>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quot;top&quot;:404.9,&quot;width&quot;:422.55}"/>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quot;top&quot;:404.9,&quot;width&quot;:422.55}"/>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quot;top&quot;:404.9,&quot;width&quot;:422.55}"/>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111.1,&quot;left&quot;:4.4,&quot;top&quot;:404.9,&quot;width&quot;:422.5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10.0863779527559,&quot;left&quot;:339.33511811023624,&quot;top&quot;:95.08007874015748,&quot;width&quot;:502.761496062992}"/>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10.0863779527559,&quot;left&quot;:339.33511811023624,&quot;top&quot;:95.08007874015748,&quot;width&quot;:502.761496062992}"/>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10.0863779527559,&quot;left&quot;:339.33511811023624,&quot;top&quot;:95.08007874015748,&quot;width&quot;:502.761496062992}"/>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10.0863779527559,&quot;left&quot;:339.33511811023624,&quot;top&quot;:95.08007874015748,&quot;width&quot;:502.761496062992}"/>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10.0863779527559,&quot;left&quot;:339.33511811023624,&quot;top&quot;:95.08007874015748,&quot;width&quot;:502.761496062992}"/>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10.0863779527559,&quot;left&quot;:339.33511811023624,&quot;top&quot;:95.08007874015748,&quot;width&quot;:502.76149606299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st21vn2">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st21vn2">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汉仪旗黑-55简"/>
        <a:ea typeface=""/>
        <a:cs typeface=""/>
        <a:font script="Jpan" typeface="ＭＳ Ｐゴシック"/>
        <a:font script="Hang" typeface="맑은 고딕"/>
        <a:font script="Hans" typeface="汉仪旗黑-5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旗黑-55简"/>
        <a:ea typeface=""/>
        <a:cs typeface=""/>
        <a:font script="Jpan" typeface="ＭＳ Ｐゴシック"/>
        <a:font script="Hang" typeface="맑은 고딕"/>
        <a:font script="Hans" typeface="汉仪旗黑-55简"/>
        <a:font script="Hant" typeface="新細明體"/>
        <a:font script="Arab" typeface="汉仪旗黑-55简"/>
        <a:font script="Hebr" typeface="汉仪旗黑-55简"/>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汉仪旗黑-55简"/>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汉仪旗黑-55简"/>
        <a:ea typeface=""/>
        <a:cs typeface=""/>
        <a:font script="Jpan" typeface="ＭＳ Ｐゴシック"/>
        <a:font script="Hang" typeface="맑은 고딕"/>
        <a:font script="Hans" typeface="汉仪旗黑-5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旗黑-55简"/>
        <a:ea typeface=""/>
        <a:cs typeface=""/>
        <a:font script="Jpan" typeface="ＭＳ Ｐゴシック"/>
        <a:font script="Hang" typeface="맑은 고딕"/>
        <a:font script="Hans" typeface="汉仪旗黑-55简"/>
        <a:font script="Hant" typeface="新細明體"/>
        <a:font script="Arab" typeface="汉仪旗黑-55简"/>
        <a:font script="Hebr" typeface="汉仪旗黑-55简"/>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汉仪旗黑-55简"/>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5927</TotalTime>
  <Words>2105</Words>
  <Application>Microsoft Office PowerPoint</Application>
  <PresentationFormat>宽屏</PresentationFormat>
  <Paragraphs>267</Paragraphs>
  <Slides>42</Slides>
  <Notes>15</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42</vt:i4>
      </vt:variant>
    </vt:vector>
  </HeadingPairs>
  <TitlesOfParts>
    <vt:vector size="54" baseType="lpstr">
      <vt:lpstr>DengXian-Bold</vt:lpstr>
      <vt:lpstr>汉仪旗黑-55简</vt:lpstr>
      <vt:lpstr>宋体</vt:lpstr>
      <vt:lpstr>微软雅黑</vt:lpstr>
      <vt:lpstr>幼圆</vt:lpstr>
      <vt:lpstr>Arial</vt:lpstr>
      <vt:lpstr>Cambria Math</vt:lpstr>
      <vt:lpstr>Sanskrit Text</vt:lpstr>
      <vt:lpstr>Times New Roman</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dc:description>www.1ppt.com</dc:description>
  <cp:lastModifiedBy>邹芝田</cp:lastModifiedBy>
  <cp:revision>254</cp:revision>
  <dcterms:created xsi:type="dcterms:W3CDTF">2016-05-20T12:59:00Z</dcterms:created>
  <dcterms:modified xsi:type="dcterms:W3CDTF">2025-09-11T09:58:19Z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F77B120A7B99451AB5C266205EEA64F7_13</vt:lpwstr>
  </property>
  <property fmtid="{D5CDD505-2E9C-101B-9397-08002B2CF9AE}" pid="3" name="KSOProductBuildVer">
    <vt:lpwstr>2052-12.1.0.18608</vt:lpwstr>
  </property>
</Properties>
</file>