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7" r:id="rId2"/>
    <p:sldId id="259" r:id="rId3"/>
    <p:sldId id="415" r:id="rId4"/>
    <p:sldId id="484" r:id="rId5"/>
    <p:sldId id="485" r:id="rId6"/>
    <p:sldId id="435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395" r:id="rId17"/>
    <p:sldId id="497" r:id="rId18"/>
    <p:sldId id="436" r:id="rId19"/>
    <p:sldId id="437" r:id="rId20"/>
    <p:sldId id="438" r:id="rId21"/>
    <p:sldId id="480" r:id="rId22"/>
    <p:sldId id="439" r:id="rId23"/>
    <p:sldId id="440" r:id="rId24"/>
    <p:sldId id="441" r:id="rId25"/>
    <p:sldId id="442" r:id="rId26"/>
    <p:sldId id="443" r:id="rId27"/>
    <p:sldId id="445" r:id="rId28"/>
    <p:sldId id="446" r:id="rId29"/>
    <p:sldId id="447" r:id="rId30"/>
    <p:sldId id="451" r:id="rId31"/>
    <p:sldId id="453" r:id="rId32"/>
    <p:sldId id="454" r:id="rId33"/>
    <p:sldId id="455" r:id="rId34"/>
    <p:sldId id="456" r:id="rId35"/>
    <p:sldId id="487" r:id="rId36"/>
    <p:sldId id="490" r:id="rId37"/>
    <p:sldId id="491" r:id="rId38"/>
    <p:sldId id="393" r:id="rId39"/>
    <p:sldId id="394" r:id="rId40"/>
  </p:sldIdLst>
  <p:sldSz cx="12192000" cy="6858000"/>
  <p:notesSz cx="6858000" cy="9144000"/>
  <p:defaultTextStyle>
    <a:defPPr>
      <a:defRPr lang="en-US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AD5"/>
    <a:srgbClr val="A5C4A0"/>
    <a:srgbClr val="3B7E3E"/>
    <a:srgbClr val="799B7F"/>
    <a:srgbClr val="A1B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/>
    <p:restoredTop sz="95322" autoAdjust="0"/>
  </p:normalViewPr>
  <p:slideViewPr>
    <p:cSldViewPr showGuides="1">
      <p:cViewPr varScale="1">
        <p:scale>
          <a:sx n="84" d="100"/>
          <a:sy n="84" d="100"/>
        </p:scale>
        <p:origin x="574" y="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35586B-43F2-4410-85BB-4B5EC55CD0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1CD848-3DD2-47F1-B4CC-A0D7BA8E92E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753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176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003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351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238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67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6"/>
          <p:cNvGrpSpPr/>
          <p:nvPr userDrawn="1"/>
        </p:nvGrpSpPr>
        <p:grpSpPr>
          <a:xfrm>
            <a:off x="-22225" y="0"/>
            <a:ext cx="12214225" cy="6858000"/>
            <a:chOff x="-22898" y="0"/>
            <a:chExt cx="12214898" cy="6858000"/>
          </a:xfrm>
        </p:grpSpPr>
        <p:pic>
          <p:nvPicPr>
            <p:cNvPr id="2056" name="Picture 2" descr="http://img01.taopic.com/160203/318749-1602031H5106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898" y="0"/>
              <a:ext cx="12214898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等腰三角形 8"/>
            <p:cNvSpPr/>
            <p:nvPr/>
          </p:nvSpPr>
          <p:spPr>
            <a:xfrm>
              <a:off x="-672" y="266700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-672" y="527685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>
              <a:off x="10077333" y="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6686247" y="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91CDB95-7ED1-459A-9823-8D8FBCD7519D}" type="slidenum">
              <a:rPr kumimoji="0" lang="zh-CN" altLang="zh-CN" b="0" i="0" kern="1200" cap="none" spc="0" normalizeH="0" baseline="0" noProof="0"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0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jpe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46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46.png"/><Relationship Id="rId10" Type="http://schemas.openxmlformats.org/officeDocument/2006/relationships/image" Target="../media/image49.jpeg"/><Relationship Id="rId4" Type="http://schemas.openxmlformats.org/officeDocument/2006/relationships/image" Target="../media/image4.jpe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46.png"/><Relationship Id="rId10" Type="http://schemas.openxmlformats.org/officeDocument/2006/relationships/image" Target="../media/image49.jpeg"/><Relationship Id="rId4" Type="http://schemas.openxmlformats.org/officeDocument/2006/relationships/image" Target="../media/image4.jpe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46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.jpeg"/><Relationship Id="rId7" Type="http://schemas.openxmlformats.org/officeDocument/2006/relationships/image" Target="../media/image2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50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.jpeg"/><Relationship Id="rId7" Type="http://schemas.openxmlformats.org/officeDocument/2006/relationships/image" Target="../media/image2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50.png"/><Relationship Id="rId10" Type="http://schemas.openxmlformats.org/officeDocument/2006/relationships/image" Target="../media/image300.png"/><Relationship Id="rId4" Type="http://schemas.openxmlformats.org/officeDocument/2006/relationships/image" Target="../media/image4.jpe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0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60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98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20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50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70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567538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sv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3690" y="0"/>
            <a:ext cx="12163426" cy="6886573"/>
            <a:chOff x="0" y="4679"/>
            <a:chExt cx="12163744" cy="6886177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 rot="5400000">
              <a:off x="3157251" y="-1777551"/>
              <a:ext cx="5805487" cy="10585177"/>
            </a:xfrm>
            <a:prstGeom prst="rect">
              <a:avLst/>
            </a:prstGeom>
            <a:noFill/>
            <a:ln w="28575">
              <a:solidFill>
                <a:srgbClr val="2B62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grpSp>
        <p:nvGrpSpPr>
          <p:cNvPr id="4099" name="组合 41"/>
          <p:cNvGrpSpPr/>
          <p:nvPr/>
        </p:nvGrpSpPr>
        <p:grpSpPr>
          <a:xfrm>
            <a:off x="1661036" y="1651166"/>
            <a:ext cx="8942834" cy="3103032"/>
            <a:chOff x="1592960" y="1967679"/>
            <a:chExt cx="8942388" cy="2471737"/>
          </a:xfrm>
        </p:grpSpPr>
        <p:sp>
          <p:nvSpPr>
            <p:cNvPr id="43" name="矩形 42"/>
            <p:cNvSpPr/>
            <p:nvPr/>
          </p:nvSpPr>
          <p:spPr>
            <a:xfrm>
              <a:off x="1592960" y="1967679"/>
              <a:ext cx="8942388" cy="2471737"/>
            </a:xfrm>
            <a:prstGeom prst="rect">
              <a:avLst/>
            </a:prstGeom>
            <a:solidFill>
              <a:srgbClr val="799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004" y="2264296"/>
              <a:ext cx="8319452" cy="200290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959902" y="2489544"/>
              <a:ext cx="8208504" cy="1397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spc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cs"/>
                </a:rPr>
                <a:t>Electroweak Corrections to Higgs boson production and decay</a:t>
              </a:r>
              <a:endPara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0406D9A-3CC2-1B87-5B86-5E2A02BCE510}"/>
              </a:ext>
            </a:extLst>
          </p:cNvPr>
          <p:cNvSpPr txBox="1"/>
          <p:nvPr/>
        </p:nvSpPr>
        <p:spPr>
          <a:xfrm>
            <a:off x="1941036" y="5002496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3B7E3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陈龙斌</a:t>
            </a:r>
            <a:endParaRPr lang="en-US" altLang="zh-CN" sz="3200" b="1" dirty="0" smtClean="0">
              <a:solidFill>
                <a:srgbClr val="3B7E3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3B7E3E"/>
                </a:solidFill>
              </a:rPr>
              <a:t>2025-09-14</a:t>
            </a:r>
          </a:p>
          <a:p>
            <a:r>
              <a:rPr lang="en-US" altLang="zh-CN" sz="1600" b="1" dirty="0" smtClean="0">
                <a:solidFill>
                  <a:srgbClr val="00B0F0"/>
                </a:solidFill>
              </a:rPr>
              <a:t>                                      </a:t>
            </a:r>
            <a:r>
              <a:rPr lang="en-US" altLang="zh-CN" sz="1600" dirty="0" smtClean="0"/>
              <a:t>                             </a:t>
            </a:r>
            <a:endParaRPr lang="zh-CN" altLang="en-US" sz="1600" b="1" dirty="0">
              <a:solidFill>
                <a:srgbClr val="3B7E3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88288" y="836712"/>
            <a:ext cx="1944216" cy="46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形 2">
            <a:extLst>
              <a:ext uri="{FF2B5EF4-FFF2-40B4-BE49-F238E27FC236}">
                <a16:creationId xmlns:a16="http://schemas.microsoft.com/office/drawing/2014/main" id="{1B7C1F2F-2D6E-4DBB-AF6D-F4A887E2E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8084" y="771606"/>
            <a:ext cx="551274" cy="723075"/>
          </a:xfrm>
          <a:prstGeom prst="rect">
            <a:avLst/>
          </a:prstGeom>
        </p:spPr>
      </p:pic>
      <p:pic>
        <p:nvPicPr>
          <p:cNvPr id="29" name="图形 3">
            <a:extLst>
              <a:ext uri="{FF2B5EF4-FFF2-40B4-BE49-F238E27FC236}">
                <a16:creationId xmlns:a16="http://schemas.microsoft.com/office/drawing/2014/main" id="{535F9831-B422-D4B0-0FD9-8424489ED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87531" y="962672"/>
            <a:ext cx="1505651" cy="33846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00546" y="803247"/>
            <a:ext cx="386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第二届重味物理前沿研讨会</a:t>
            </a:r>
            <a:endParaRPr lang="zh-CN" altLang="en-US" sz="2400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70" y="257771"/>
            <a:ext cx="7612442" cy="15441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86" y="2176591"/>
            <a:ext cx="8494218" cy="45705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56213" y="574164"/>
            <a:ext cx="269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Leading-Order </a:t>
            </a:r>
          </a:p>
          <a:p>
            <a:r>
              <a:rPr lang="en-US" altLang="zh-CN" b="1" dirty="0" smtClean="0"/>
              <a:t>12 Feynman Diagrams</a:t>
            </a:r>
            <a:endParaRPr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9186790" y="4294837"/>
            <a:ext cx="28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Next-to-Leading-Order </a:t>
            </a:r>
            <a:endParaRPr lang="en-US" altLang="zh-CN" b="1" dirty="0"/>
          </a:p>
          <a:p>
            <a:r>
              <a:rPr lang="en-US" altLang="zh-CN" b="1" dirty="0" smtClean="0"/>
              <a:t>1416 Feynman Diagrams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63352" y="1978858"/>
            <a:ext cx="117373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4462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323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4000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FF0502B9-7AEF-43F8-B2D1-48F8D0C86CF7}" type="mathplaceholder">
                          <a:rPr lang="zh-CN" altLang="en-US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sz="2000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本框 2"/>
          <p:cNvSpPr txBox="1"/>
          <p:nvPr/>
        </p:nvSpPr>
        <p:spPr>
          <a:xfrm>
            <a:off x="191344" y="44624"/>
            <a:ext cx="1188132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1"/>
                </a:solidFill>
              </a:rPr>
              <a:t>Calculational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Framework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 smtClean="0"/>
                  <a:t>Amplitude Structure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3200" b="1" i="1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𝒃𝒄</m:t>
                        </m:r>
                      </m:sup>
                    </m:sSup>
                    <m:r>
                      <a:rPr lang="en-US" altLang="zh-CN" sz="32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𝒂𝒃𝒄</m:t>
                        </m:r>
                      </m:sup>
                    </m:sSup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sSubSup>
                      <m:sSub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𝝆</m:t>
                        </m:r>
                      </m:sub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blipFill>
                <a:blip r:embed="rId6"/>
                <a:stretch>
                  <a:fillRect l="-1804" t="-9009" b="-18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3136866"/>
            <a:ext cx="10136919" cy="20203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999" y="5984280"/>
            <a:ext cx="1496291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Feynarts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12113" y="5707887"/>
            <a:ext cx="1856510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FeynCalc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FormLink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15293" y="5739251"/>
            <a:ext cx="2202873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Fire&amp;Kira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Blade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84964" y="5898206"/>
            <a:ext cx="1426979" cy="584775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853257" y="5954695"/>
            <a:ext cx="3310647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EW-Renormalization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>
            <a:stCxn id="26" idx="3"/>
          </p:cNvCxnSpPr>
          <p:nvPr/>
        </p:nvCxnSpPr>
        <p:spPr>
          <a:xfrm flipV="1">
            <a:off x="1544290" y="6237312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3870208" y="6180651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6516275" y="6189717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8425458" y="6216304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88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39D8A7-7A1D-E6B8-7488-84CA7885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230" r="65837" b="9946"/>
          <a:stretch>
            <a:fillRect/>
          </a:stretch>
        </p:blipFill>
        <p:spPr>
          <a:xfrm rot="5400000">
            <a:off x="463111" y="-381027"/>
            <a:ext cx="2340763" cy="3147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4CC03F23-41F0-F6C5-4CC8-1869653D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209" t="9946" b="64230"/>
          <a:stretch>
            <a:fillRect/>
          </a:stretch>
        </p:blipFill>
        <p:spPr>
          <a:xfrm rot="5400000">
            <a:off x="9597520" y="4245630"/>
            <a:ext cx="2041031" cy="314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E00CFBC-7F70-456A-F1AB-F962042C5BB0}"/>
              </a:ext>
            </a:extLst>
          </p:cNvPr>
          <p:cNvSpPr/>
          <p:nvPr/>
        </p:nvSpPr>
        <p:spPr bwMode="auto">
          <a:xfrm rot="5400000">
            <a:off x="3037650" y="-2207702"/>
            <a:ext cx="6332430" cy="1130496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799B7F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FFFFFF"/>
              </a:solidFill>
              <a:latin typeface="Calibri" pitchFamily="34" charset="0"/>
              <a:ea typeface="等线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28" y="45043"/>
            <a:ext cx="12132473" cy="64765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of Differential Equations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66868" y="5065188"/>
            <a:ext cx="5565436" cy="149495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master integrals,    x:Lorentz invariant kinematics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841" y="802199"/>
            <a:ext cx="9000655" cy="28428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41" y="3645024"/>
            <a:ext cx="9000655" cy="13440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40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Choosing good basis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18" y="1757710"/>
            <a:ext cx="6432854" cy="102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接连接符 5"/>
          <p:cNvCxnSpPr/>
          <p:nvPr/>
        </p:nvCxnSpPr>
        <p:spPr>
          <a:xfrm>
            <a:off x="6935153" y="710992"/>
            <a:ext cx="24943" cy="607393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2995783"/>
            <a:ext cx="6477172" cy="102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271464" y="764704"/>
            <a:ext cx="386351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Bad Denominator could appear in the IBP reduction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51354" y="4176267"/>
            <a:ext cx="6494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Slow down the IBP reduction, results in more complicate DEs.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Good basis: basis whose IBP coefficients without bad denominators 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39331" y="5879013"/>
            <a:ext cx="593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A.V. Smirnov, V.A. Smirnov,   2002.08042</a:t>
            </a:r>
          </a:p>
          <a:p>
            <a:r>
              <a:rPr lang="en-US" altLang="zh-CN" dirty="0" smtClean="0">
                <a:solidFill>
                  <a:srgbClr val="00B0F0"/>
                </a:solidFill>
              </a:rPr>
              <a:t>       Johann </a:t>
            </a:r>
            <a:r>
              <a:rPr lang="en-US" altLang="zh-CN" dirty="0" err="1" smtClean="0">
                <a:solidFill>
                  <a:srgbClr val="00B0F0"/>
                </a:solidFill>
              </a:rPr>
              <a:t>Usovitsch</a:t>
            </a:r>
            <a:r>
              <a:rPr lang="en-US" altLang="zh-CN" dirty="0" smtClean="0">
                <a:solidFill>
                  <a:srgbClr val="00B0F0"/>
                </a:solidFill>
              </a:rPr>
              <a:t>,          2002.08173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81233" y="1411035"/>
            <a:ext cx="4918281" cy="467820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/>
              <a:t>Develop a method to search good basis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/>
              <a:t>Construct good basis for all 108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/>
              <a:t>Derive More simple 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/>
              <a:t>AMFLOW to Calculate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/>
              <a:t>Solving DEs numerically at all phase space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err="1" smtClean="0"/>
              <a:t>Renomalization</a:t>
            </a:r>
            <a:endParaRPr lang="en-US" altLang="zh-CN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10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26" y="726134"/>
            <a:ext cx="10546904" cy="25363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230" y="65467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27" y="3212976"/>
            <a:ext cx="10546904" cy="33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68233"/>
            <a:ext cx="11387140" cy="357897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9536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EW corrections bringing </a:t>
            </a:r>
            <a:r>
              <a:rPr lang="en-US" altLang="zh-CN" sz="2000" b="1" dirty="0">
                <a:solidFill>
                  <a:srgbClr val="7030A0"/>
                </a:solidFill>
              </a:rPr>
              <a:t>the theoretical uncertainty under much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tighter control.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0230" y="44624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00256" y="566298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Agree with: 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Bi, Ma</a:t>
            </a:r>
            <a:r>
              <a:rPr lang="en-US" altLang="zh-CN" smtClean="0">
                <a:solidFill>
                  <a:srgbClr val="0070C0"/>
                </a:solidFill>
              </a:rPr>
              <a:t>, Mu, </a:t>
            </a:r>
            <a:r>
              <a:rPr lang="en-US" altLang="zh-CN" dirty="0" smtClean="0">
                <a:solidFill>
                  <a:srgbClr val="0070C0"/>
                </a:solidFill>
              </a:rPr>
              <a:t>2508.02588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8879" y="44624"/>
            <a:ext cx="12163425" cy="688657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文本框 129"/>
              <p:cNvSpPr txBox="1"/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4400" b="1" dirty="0" smtClean="0">
                    <a:solidFill>
                      <a:srgbClr val="56725B"/>
                    </a:solidFill>
                    <a:ea typeface="微软雅黑" pitchFamily="34" charset="-122"/>
                  </a:rPr>
                  <a:t>EW corrections to Higgs boson rare decay </a:t>
                </a:r>
                <a14:m>
                  <m:oMath xmlns:m="http://schemas.openxmlformats.org/officeDocument/2006/math">
                    <m:r>
                      <a:rPr lang="en-US" altLang="zh-CN" sz="4400" b="1" i="0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𝐇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→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𝒁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𝜸</m:t>
                    </m:r>
                  </m:oMath>
                </a14:m>
                <a:endParaRPr lang="en-US" altLang="zh-CN" sz="4400" b="1" dirty="0">
                  <a:solidFill>
                    <a:srgbClr val="56725B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6148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blipFill>
                <a:blip r:embed="rId5"/>
                <a:stretch>
                  <a:fillRect t="-8403" b="-18908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22100AFA-60BD-1CB6-528B-33F3A96E7593}"/>
              </a:ext>
            </a:extLst>
          </p:cNvPr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A4CABBA-BE1E-A836-41EC-47E7EF97F4B7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93FF127-2670-299E-357D-6EEF353D348C}"/>
                </a:ext>
              </a:extLst>
            </p:cNvPr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03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09038" y="4941168"/>
            <a:ext cx="523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2404.11441(PRD-Letter), In collaboration with </a:t>
            </a:r>
          </a:p>
          <a:p>
            <a:r>
              <a:rPr lang="en-US" altLang="zh-CN" b="1" dirty="0" err="1" smtClean="0">
                <a:solidFill>
                  <a:srgbClr val="00B0F0"/>
                </a:solidFill>
              </a:rPr>
              <a:t>Zi-qiang</a:t>
            </a:r>
            <a:r>
              <a:rPr lang="en-US" altLang="zh-CN" b="1" dirty="0" smtClean="0">
                <a:solidFill>
                  <a:srgbClr val="00B0F0"/>
                </a:solidFill>
              </a:rPr>
              <a:t> Chen, Cong-Feng </a:t>
            </a:r>
            <a:r>
              <a:rPr lang="en-US" altLang="zh-CN" b="1" dirty="0" err="1" smtClean="0">
                <a:solidFill>
                  <a:srgbClr val="00B0F0"/>
                </a:solidFill>
              </a:rPr>
              <a:t>Qiao</a:t>
            </a:r>
            <a:r>
              <a:rPr lang="en-US" altLang="zh-CN" b="1" dirty="0" smtClean="0">
                <a:solidFill>
                  <a:srgbClr val="00B0F0"/>
                </a:solidFill>
              </a:rPr>
              <a:t>, </a:t>
            </a:r>
            <a:r>
              <a:rPr lang="en-US" altLang="zh-CN" b="1" dirty="0" err="1" smtClean="0">
                <a:solidFill>
                  <a:srgbClr val="00B0F0"/>
                </a:solidFill>
              </a:rPr>
              <a:t>Ruilin</a:t>
            </a:r>
            <a:r>
              <a:rPr lang="en-US" altLang="zh-CN" b="1" dirty="0" smtClean="0">
                <a:solidFill>
                  <a:srgbClr val="00B0F0"/>
                </a:solidFill>
              </a:rPr>
              <a:t> Zhu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507935" y="311360"/>
            <a:ext cx="11304962" cy="60855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Higgs</a:t>
            </a: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玻色子主要衰变道及分支比</a:t>
            </a:r>
          </a:p>
        </p:txBody>
      </p:sp>
      <p:pic>
        <p:nvPicPr>
          <p:cNvPr id="42" name="内容占位符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069690" y="1920797"/>
            <a:ext cx="5642410" cy="4008107"/>
          </a:xfrm>
          <a:prstGeom prst="rect">
            <a:avLst/>
          </a:prstGeom>
        </p:spPr>
      </p:pic>
      <p:pic>
        <p:nvPicPr>
          <p:cNvPr id="47" name="内容占位符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877" y="1882330"/>
            <a:ext cx="5540123" cy="4031999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5015880" y="4869160"/>
            <a:ext cx="1143459" cy="4320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0" y="14644"/>
            <a:ext cx="12201098" cy="586876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52080" y="1412875"/>
            <a:ext cx="4265295" cy="434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Evidence (2309.03501) obtained from a combination of ATLAS (2005.05382) and CMS (2204.12945).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>
              <a:cs typeface="Arial" panose="020B0604020202020204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Previous searches: 1806.05996, 1402.3051, 1307.5515, 0806.0611 ...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5" y="981710"/>
            <a:ext cx="7557135" cy="51117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ATLAS and CMS, PRL 132 (2024) 021803 [2309.03501] </a:t>
            </a:r>
            <a:endParaRPr lang="zh-CN" altLang="en-US" b="1" dirty="0"/>
          </a:p>
        </p:txBody>
      </p:sp>
      <p:sp>
        <p:nvSpPr>
          <p:cNvPr id="3" name="椭圆 2"/>
          <p:cNvSpPr/>
          <p:nvPr/>
        </p:nvSpPr>
        <p:spPr>
          <a:xfrm>
            <a:off x="191770" y="1052195"/>
            <a:ext cx="1151890" cy="5041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C00000"/>
                    </a:solidFill>
                    <a:sym typeface="+mn-ea"/>
                  </a:rPr>
                  <a:t>3.4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b="1" i="1" smtClean="0">
                  <a:solidFill>
                    <a:srgbClr val="C00000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74" y="908844"/>
            <a:ext cx="6991800" cy="5244808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 smtClean="0"/>
                  <a:t>Branching Ratio:</a:t>
                </a:r>
                <a:endParaRPr lang="en-US" altLang="zh-CN" sz="2800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zh-CN" sz="2800" b="1" dirty="0" smtClean="0"/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smtClean="0"/>
                  <a:t>Signal Strength</a:t>
                </a:r>
                <a:r>
                  <a:rPr lang="en-US" altLang="zh-CN" sz="2800" b="1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zh-CN" alt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𝟕</m:t>
                    </m:r>
                  </m:oMath>
                </a14:m>
                <a:endParaRPr lang="en-US" altLang="zh-CN" sz="2800" b="1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blipFill>
                <a:blip r:embed="rId6"/>
                <a:stretch>
                  <a:fillRect l="-27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𝐞𝐱𝐩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𝐒𝐌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blipFill rotWithShape="1">
                <a:blip r:embed="rId7"/>
                <a:stretch>
                  <a:fillRect l="-14" t="-80" r="3" b="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7412990" y="5229225"/>
            <a:ext cx="4759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</a:rPr>
              <a:t>Motivation: provide SM prediction as precise as possible.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ATLAS and CMS, PRL 132 (2024) 021803 [2309.03501] </a:t>
            </a:r>
            <a:endParaRPr lang="zh-CN" altLang="en-US" b="1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0" y="14644"/>
            <a:ext cx="12201098" cy="586876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3"/>
          <a:srcRect l="41998" t="35860" b="16335"/>
          <a:stretch>
            <a:fillRect/>
          </a:stretch>
        </p:blipFill>
        <p:spPr>
          <a:xfrm rot="5400000">
            <a:off x="1493195" y="1446821"/>
            <a:ext cx="3978504" cy="6901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/>
          <a:srcRect t="64230" r="65837" b="9946"/>
          <a:stretch>
            <a:fillRect/>
          </a:stretch>
        </p:blipFill>
        <p:spPr>
          <a:xfrm rot="5400000">
            <a:off x="436967" y="-402323"/>
            <a:ext cx="2343285" cy="3147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/>
          <a:srcRect l="70209" t="9946" b="64230"/>
          <a:stretch>
            <a:fillRect/>
          </a:stretch>
        </p:blipFill>
        <p:spPr>
          <a:xfrm rot="5400000">
            <a:off x="9571536" y="4229318"/>
            <a:ext cx="2043229" cy="314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 bwMode="auto">
          <a:xfrm rot="5400000">
            <a:off x="2965906" y="-2224755"/>
            <a:ext cx="6339252" cy="1130496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FFFFFF"/>
              </a:solidFill>
              <a:latin typeface="Calibri" pitchFamily="34" charset="0"/>
              <a:ea typeface="等线" pitchFamily="2" charset="-122"/>
            </a:endParaRPr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2161" y="170916"/>
            <a:ext cx="4962972" cy="650965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71464" y="620688"/>
            <a:ext cx="99535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lnSpc>
                <a:spcPct val="150000"/>
              </a:lnSpc>
              <a:defRPr/>
            </a:pPr>
            <a:r>
              <a:rPr lang="en-US" altLang="zh-CN" sz="4800" b="1" kern="100" dirty="0" err="1" smtClean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OutLine</a:t>
            </a:r>
            <a:endParaRPr lang="en-US" altLang="zh-CN" sz="20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Motivation</a:t>
            </a: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Electroweak corrections to Higgs </a:t>
            </a:r>
            <a:r>
              <a:rPr lang="en-US" altLang="zh-CN" sz="2400" b="1" kern="100" dirty="0" err="1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boson+jet</a:t>
            </a: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production</a:t>
            </a: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Precise </a:t>
            </a:r>
            <a:r>
              <a:rPr lang="en-US" altLang="zh-CN" sz="2400" b="1" kern="100" dirty="0">
                <a:solidFill>
                  <a:srgbClr val="7030A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 boson </a:t>
            </a:r>
            <a:r>
              <a:rPr lang="en-US" altLang="zh-CN" sz="2400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rare decay study</a:t>
            </a: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Conclusion and Outlook</a:t>
            </a: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Previous calculations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7350" y="1042035"/>
            <a:ext cx="11628755" cy="5395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Leading order</a:t>
            </a:r>
            <a:r>
              <a:rPr lang="en-US" altLang="zh-CN" sz="28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J.R. Ellis, M. K. Gaillard, D. V. Nanopoulos, Nucl. Phys. B 106 (1976) 292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R.N. Cahn, M. S. Chanowitz, N. Fleishon, Phys. Lett. B 82 (1979) 113-116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QCD corrections</a:t>
            </a:r>
            <a:r>
              <a:rPr lang="en-US" altLang="zh-CN" sz="28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M. Spira, A. Djouadi, P. M.  Zerwas,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Phys. Lett. B 276 (1992) 350-353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T. Gehrmann, S. Guns, D. Kara, JHEP 09 (2015) 038 [1505.00561]  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R. Bonciani, V. D. </a:t>
            </a:r>
            <a:r>
              <a:rPr lang="en-US" altLang="zh-CN" sz="2400" dirty="0" err="1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Duca</a:t>
            </a: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, et al, JHEP 08 (2015) 108 [1505.00567]</a:t>
            </a:r>
            <a:endParaRPr lang="en-US" altLang="zh-CN" sz="28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72464" y="40770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Numerical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45823" y="466781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72464" y="527559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328" y="3212976"/>
            <a:ext cx="1202533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254" y="559238"/>
            <a:ext cx="6706095" cy="2106246"/>
          </a:xfrm>
          <a:prstGeom prst="rect">
            <a:avLst/>
          </a:prstGeom>
        </p:spPr>
      </p:pic>
      <p:pic>
        <p:nvPicPr>
          <p:cNvPr id="28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19140" y="3091076"/>
            <a:ext cx="9892495" cy="2756622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3228975" y="4300538"/>
            <a:ext cx="2233614" cy="1583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112094" y="668971"/>
            <a:ext cx="3625703" cy="18138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5151083" y="2482861"/>
            <a:ext cx="2382185" cy="19985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7777716" y="4356076"/>
            <a:ext cx="3620386" cy="147260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19336" y="160317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altLang="zh-CN" sz="2400" b="1" dirty="0" smtClean="0">
                <a:solidFill>
                  <a:srgbClr val="7030A0"/>
                </a:solidFill>
              </a:rPr>
              <a:t>The </a:t>
            </a:r>
            <a:r>
              <a:rPr lang="en-US" altLang="zh-CN" sz="2400" b="1" dirty="0">
                <a:solidFill>
                  <a:srgbClr val="7030A0"/>
                </a:solidFill>
              </a:rPr>
              <a:t>necessity of electroweak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corrections</a:t>
            </a:r>
            <a:endParaRPr lang="en-US" altLang="zh-CN" sz="2400" b="1" dirty="0">
              <a:solidFill>
                <a:srgbClr val="7030A0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044" y="38562"/>
            <a:ext cx="2110329" cy="27676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962712" y="116632"/>
            <a:ext cx="68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LO-Outside </a:t>
            </a:r>
            <a:r>
              <a:rPr lang="en-US" altLang="zh-CN" dirty="0"/>
              <a:t>the experimental bounds – by </a:t>
            </a:r>
            <a:r>
              <a:rPr lang="en-US" altLang="zh-CN" dirty="0" smtClean="0"/>
              <a:t>40 </a:t>
            </a:r>
            <a:r>
              <a:rPr lang="en-US" altLang="zh-CN" dirty="0"/>
              <a:t>standard deviations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24" y="1578142"/>
            <a:ext cx="1466028" cy="658857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7422130" y="424151"/>
            <a:ext cx="213132" cy="3600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1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3341" y="1468720"/>
            <a:ext cx="11217275" cy="4480560"/>
            <a:chOff x="642" y="1658"/>
            <a:chExt cx="17665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The QCD corrections amount to </a:t>
              </a:r>
              <a:r>
                <a:rPr lang="en-US" altLang="zh-CN" sz="2800" dirty="0">
                  <a:sym typeface="+mn-ea"/>
                </a:rPr>
                <a:t>0.22% of the LO width. It is </a:t>
              </a:r>
              <a:r>
                <a:rPr lang="en-US" altLang="zh-CN" sz="2800" dirty="0" err="1">
                  <a:sym typeface="+mn-ea"/>
                </a:rPr>
                <a:t>resonable</a:t>
              </a:r>
              <a:r>
                <a:rPr lang="en-US" altLang="zh-CN" sz="2800" dirty="0">
                  <a:sym typeface="+mn-ea"/>
                </a:rPr>
                <a:t> to </a:t>
              </a:r>
              <a:r>
                <a:rPr lang="en-US" altLang="zh-CN" sz="2800" dirty="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 smtClean="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 smtClean="0"/>
                <a:t>The </a:t>
              </a:r>
              <a:r>
                <a:rPr lang="en-US" altLang="zh-CN" sz="2800" dirty="0"/>
                <a:t>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1505.00567: </a:t>
              </a:r>
              <a:endParaRPr lang="zh-CN" altLang="en-US" sz="2800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883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672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858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559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4644" y="44624"/>
            <a:ext cx="12038019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Why NLO EW?</a:t>
            </a:r>
          </a:p>
        </p:txBody>
      </p:sp>
    </p:spTree>
    <p:extLst>
      <p:ext uri="{BB962C8B-B14F-4D97-AF65-F5344CB8AC3E}">
        <p14:creationId xmlns:p14="http://schemas.microsoft.com/office/powerpoint/2010/main" val="14896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7670" y="1842135"/>
            <a:ext cx="11216640" cy="4480560"/>
            <a:chOff x="642" y="1658"/>
            <a:chExt cx="17664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QCD corrections amount to </a:t>
              </a:r>
              <a:r>
                <a:rPr lang="en-US" altLang="zh-CN" sz="2800">
                  <a:sym typeface="+mn-ea"/>
                </a:rPr>
                <a:t>0.22% of the LO width. It is resonable to </a:t>
              </a:r>
              <a:r>
                <a:rPr lang="en-US" altLang="zh-CN" sz="280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1505.00567: </a:t>
              </a:r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747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548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672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491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52425" y="981710"/>
            <a:ext cx="357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</a:rPr>
              <a:t>Why NLO EW?</a:t>
            </a:r>
          </a:p>
        </p:txBody>
      </p:sp>
      <p:pic>
        <p:nvPicPr>
          <p:cNvPr id="17" name="图片 16" descr="2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20" y="593725"/>
            <a:ext cx="5736590" cy="6023610"/>
          </a:xfrm>
          <a:prstGeom prst="rect">
            <a:avLst/>
          </a:prstGeom>
          <a:ln w="28575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1_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674" y="582443"/>
            <a:ext cx="5712460" cy="5997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8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7670" y="1842135"/>
            <a:ext cx="11216640" cy="4480560"/>
            <a:chOff x="642" y="1658"/>
            <a:chExt cx="17664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QCD corrections amount to </a:t>
              </a:r>
              <a:r>
                <a:rPr lang="en-US" altLang="zh-CN" sz="2800">
                  <a:sym typeface="+mn-ea"/>
                </a:rPr>
                <a:t>0.22% of the LO width. It is resonable to </a:t>
              </a:r>
              <a:r>
                <a:rPr lang="en-US" altLang="zh-CN" sz="280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1505.00567: </a:t>
              </a:r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747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548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672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491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52425" y="981710"/>
            <a:ext cx="357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</a:rPr>
              <a:t>Why NLO EW?</a:t>
            </a:r>
          </a:p>
        </p:txBody>
      </p:sp>
      <p:pic>
        <p:nvPicPr>
          <p:cNvPr id="17" name="图片 16" descr="2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20" y="593725"/>
            <a:ext cx="5736590" cy="6023610"/>
          </a:xfrm>
          <a:prstGeom prst="rect">
            <a:avLst/>
          </a:prstGeom>
          <a:ln w="28575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1_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525" y="619760"/>
            <a:ext cx="5712460" cy="5997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263525" y="1123315"/>
            <a:ext cx="1584325" cy="136842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559560" y="692785"/>
            <a:ext cx="4752340" cy="50355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Dia</m:t>
                              </m:r>
                              <m: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1</m:t>
                              </m:r>
                            </m:e>
                          </m:d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intf</m:t>
                      </m:r>
                      <m: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 ~−10%</m:t>
                      </m:r>
                    </m:oMath>
                  </m:oMathPara>
                </a14:m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blipFill rotWithShape="1">
                <a:blip r:embed="rId11"/>
                <a:stretch>
                  <a:fillRect l="-378" t="-2766" r="-365" b="-2553"/>
                </a:stretch>
              </a:blip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内容占位符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2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5349" y="1484784"/>
            <a:ext cx="11217275" cy="4480560"/>
            <a:chOff x="642" y="1658"/>
            <a:chExt cx="17665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The QCD corrections amount to </a:t>
              </a:r>
              <a:r>
                <a:rPr lang="en-US" altLang="zh-CN" sz="2800" dirty="0">
                  <a:sym typeface="+mn-ea"/>
                </a:rPr>
                <a:t>0.22% of the LO width. </a:t>
              </a:r>
              <a:endParaRPr lang="en-US" altLang="zh-CN" sz="2800" dirty="0" smtClean="0">
                <a:sym typeface="+mn-ea"/>
              </a:endParaRP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 smtClean="0">
                  <a:sym typeface="+mn-ea"/>
                </a:rPr>
                <a:t>It </a:t>
              </a:r>
              <a:r>
                <a:rPr lang="en-US" altLang="zh-CN" sz="2800" dirty="0">
                  <a:sym typeface="+mn-ea"/>
                </a:rPr>
                <a:t>is </a:t>
              </a:r>
              <a:r>
                <a:rPr lang="en-US" altLang="zh-CN" sz="2800" dirty="0" smtClean="0">
                  <a:sym typeface="+mn-ea"/>
                </a:rPr>
                <a:t>reasonable </a:t>
              </a:r>
              <a:r>
                <a:rPr lang="en-US" altLang="zh-CN" sz="2800" dirty="0">
                  <a:sym typeface="+mn-ea"/>
                </a:rPr>
                <a:t>to </a:t>
              </a:r>
              <a:r>
                <a:rPr lang="en-US" altLang="zh-CN" sz="2800" dirty="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The 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1505.00567: </a:t>
              </a:r>
              <a:endParaRPr lang="zh-CN" altLang="en-US" sz="2800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971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548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935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491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4644" y="44624"/>
            <a:ext cx="12038019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Why NLO EW?</a:t>
            </a:r>
          </a:p>
        </p:txBody>
      </p:sp>
    </p:spTree>
    <p:extLst>
      <p:ext uri="{BB962C8B-B14F-4D97-AF65-F5344CB8AC3E}">
        <p14:creationId xmlns:p14="http://schemas.microsoft.com/office/powerpoint/2010/main" val="9278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87350" y="755015"/>
            <a:ext cx="11368405" cy="111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Signal background interference</a:t>
            </a:r>
            <a:r>
              <a:rPr lang="en-US" altLang="zh-CN" sz="28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F. Buccioni, F. Devoto, A. Djouadi, et. al, Phys. Lett. B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851 (2024) 138596 [2312.12384]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45" y="2049145"/>
            <a:ext cx="9129395" cy="1337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220" y="3543935"/>
            <a:ext cx="4641850" cy="3281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5365" y="4135120"/>
            <a:ext cx="48533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Interference effects (Higgs resonance &amp; nonresonance) are small...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1635597" y="1268760"/>
            <a:ext cx="1950836" cy="122978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410225" y="1216999"/>
            <a:ext cx="4701563" cy="91459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Previous work</a:t>
            </a:r>
          </a:p>
        </p:txBody>
      </p:sp>
    </p:spTree>
    <p:extLst>
      <p:ext uri="{BB962C8B-B14F-4D97-AF65-F5344CB8AC3E}">
        <p14:creationId xmlns:p14="http://schemas.microsoft.com/office/powerpoint/2010/main" val="34826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Lorentz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tree4l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5" y="1038860"/>
            <a:ext cx="4216400" cy="2117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𝐻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𝑍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i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ℳ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/>
                  <a:t> 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Constraint: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 (Gauge invariance).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800"/>
                  <a:t> do not contribute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/>
                  <a:t>.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03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tree4l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5" y="1038860"/>
            <a:ext cx="4216400" cy="2117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𝐻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𝑍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i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ℳ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/>
                  <a:t> 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Constraint: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 (Gauge invariance).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800"/>
                  <a:t> do not contribute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/>
                  <a:t>.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080" y="4276090"/>
            <a:ext cx="3378200" cy="1835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919595" y="6343015"/>
                <a:ext cx="50533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/>
                  <a:t>Do not need in the 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400"/>
                  <a:t>.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595" y="6343015"/>
                <a:ext cx="5053330" cy="4603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/>
          <p:cNvCxnSpPr>
            <a:stCxn id="8" idx="2"/>
          </p:cNvCxnSpPr>
          <p:nvPr/>
        </p:nvCxnSpPr>
        <p:spPr>
          <a:xfrm flipH="1">
            <a:off x="9408795" y="6111240"/>
            <a:ext cx="32385" cy="34163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Lorentz structure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5" y="1701389"/>
            <a:ext cx="4466436" cy="4466436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06" y="1710279"/>
            <a:ext cx="4485755" cy="448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FeynArts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FeynCalc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 smtClean="0">
                    <a:solidFill>
                      <a:srgbClr val="C00000"/>
                    </a:solidFill>
                  </a:rPr>
                  <a:t>FIRE/Kira/Blade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AMFlow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blipFill>
                <a:blip r:embed="rId7"/>
                <a:stretch>
                  <a:fillRect l="-1931" t="-1961" r="-2146" b="-45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556260" y="980440"/>
            <a:ext cx="8462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About 5000 Feynman diagrams (Feynman gauge)</a:t>
            </a: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Calculation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21057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4" y="22557"/>
            <a:ext cx="12163426" cy="6879163"/>
            <a:chOff x="0" y="4679"/>
            <a:chExt cx="12163744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pic>
        <p:nvPicPr>
          <p:cNvPr id="1028" name="Picture 4" descr="标准模型的研究历史，是怎么一步步完善标准模型理论的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16" y="44624"/>
            <a:ext cx="7199795" cy="473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2" y="2720385"/>
            <a:ext cx="4124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矩形 10"/>
          <p:cNvSpPr>
            <a:spLocks noChangeArrowheads="1"/>
          </p:cNvSpPr>
          <p:nvPr/>
        </p:nvSpPr>
        <p:spPr bwMode="auto">
          <a:xfrm>
            <a:off x="335360" y="5949280"/>
            <a:ext cx="3452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Interactions</a:t>
            </a:r>
            <a:r>
              <a:rPr lang="en-US" altLang="zh-CN" sz="20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between particles</a:t>
            </a:r>
            <a:endParaRPr lang="zh-CN" altLang="en-US" sz="1800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840416" y="3728849"/>
            <a:ext cx="1440160" cy="505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7023" y="5071789"/>
            <a:ext cx="4996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The Higgs boson enables mass via electroweak symmetry breaking, underpinning the Standard Model and linking to vacuum stability via its potential.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287021" y="116632"/>
            <a:ext cx="7681187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Electroweak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50959" y="897421"/>
                <a:ext cx="8642985" cy="5640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/>
                  <a:t>Use </a:t>
                </a:r>
                <a:r>
                  <a:rPr lang="en-US" altLang="zh-CN" sz="2800" dirty="0"/>
                  <a:t>five different electroweak coupling schemes: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/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,   others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sym typeface="+mn-ea"/>
                  </a:rPr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,   others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.</a:t>
                </a:r>
                <a:endParaRPr lang="en-US" altLang="zh-CN" sz="28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59" y="897421"/>
                <a:ext cx="8642985" cy="5640070"/>
              </a:xfrm>
              <a:prstGeom prst="rect">
                <a:avLst/>
              </a:prstGeom>
              <a:blipFill>
                <a:blip r:embed="rId5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8423569" y="48687"/>
            <a:ext cx="3740852" cy="15081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solidFill>
                  <a:srgbClr val="7030A0"/>
                </a:solidFill>
                <a:latin typeface="Square721 Cn BT" panose="020B0406020202050204" pitchFamily="34" charset="0"/>
                <a:cs typeface="Times New Roman" panose="02020603050405020304" pitchFamily="18" charset="0"/>
              </a:rPr>
              <a:t>Renomalization</a:t>
            </a:r>
            <a:endParaRPr lang="en-US" altLang="zh-CN" sz="2400" b="1" dirty="0" smtClean="0">
              <a:solidFill>
                <a:srgbClr val="7030A0"/>
              </a:solidFill>
              <a:latin typeface="Square721 Cn BT" panose="020B040602020205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Denner</a:t>
            </a:r>
            <a:r>
              <a:rPr lang="en-US" altLang="zh-CN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arXiv:0709.1075</a:t>
            </a:r>
            <a:endParaRPr lang="zh-CN" alt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</a:rPr>
              <a:t>We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work in the on-shell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sym typeface="+mn-ea"/>
              </a:rPr>
              <a:t>renormalization scheme.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270" y="3429000"/>
            <a:ext cx="3446145" cy="312801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0632440" y="5516880"/>
            <a:ext cx="432435" cy="43243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>
                    <a:solidFill>
                      <a:srgbClr val="C0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no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ln</m:t>
                    </m:r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>
                    <a:solidFill>
                      <a:srgbClr val="C00000"/>
                    </a:solidFill>
                    <a:sym typeface="+mn-ea"/>
                  </a:rPr>
                  <a:t> terms</a:t>
                </a: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/>
          <p:cNvCxnSpPr/>
          <p:nvPr/>
        </p:nvCxnSpPr>
        <p:spPr>
          <a:xfrm flipV="1">
            <a:off x="5036820" y="2924810"/>
            <a:ext cx="2283460" cy="11195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364605" y="3068955"/>
            <a:ext cx="955675" cy="22923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7" y="-3810"/>
            <a:ext cx="12192000" cy="6890385"/>
            <a:chOff x="-3173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6B803913-DB09-4FA6-8820-527925FEC597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176655" y="61490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Agree with: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Sang, Feng, </a:t>
            </a:r>
            <a:r>
              <a:rPr lang="en-US" altLang="zh-CN" dirty="0" err="1" smtClean="0">
                <a:solidFill>
                  <a:srgbClr val="0070C0"/>
                </a:solidFill>
              </a:rPr>
              <a:t>Jia</a:t>
            </a:r>
            <a:r>
              <a:rPr lang="en-US" altLang="zh-CN" dirty="0" smtClean="0">
                <a:solidFill>
                  <a:srgbClr val="0070C0"/>
                </a:solidFill>
              </a:rPr>
              <a:t>, 2405.03464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2EED43B9-E3F3-4F52-AE93-34EE3A0E0801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 rotWithShape="1">
                  <a:blip r:embed="rId5"/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Numerical results</a:t>
            </a:r>
          </a:p>
        </p:txBody>
      </p: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183880" y="1254125"/>
            <a:ext cx="3732530" cy="3950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8000"/>
              </a:lnSpc>
            </a:pPr>
            <a:r>
              <a:rPr lang="en-US" altLang="zh-CN" sz="2800">
                <a:solidFill>
                  <a:schemeClr val="tx1"/>
                </a:solidFill>
              </a:rPr>
              <a:t>The EW corrections </a:t>
            </a: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</a:rPr>
              <a:t>more significant than the QCD corrections</a:t>
            </a: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</a:rPr>
              <a:t>greatly suppress the theoretical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4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</a:p>
        </p:txBody>
      </p:sp>
      <p:sp>
        <p:nvSpPr>
          <p:cNvPr id="26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056495" y="2510155"/>
            <a:ext cx="2028825" cy="2296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</a:rPr>
              <a:t>The EW corrections exacerbate the tension.</a:t>
            </a: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0" y="1229087"/>
            <a:ext cx="7740538" cy="461629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05120" y="212157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Kun Liu’s Talk at CERN</a:t>
            </a:r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513560" y="6067073"/>
            <a:ext cx="660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6"/>
              </a:rPr>
              <a:t>https://indico.cern.ch/event/1567538</a:t>
            </a:r>
            <a:r>
              <a:rPr lang="en-US" altLang="zh-CN" dirty="0" smtClean="0">
                <a:hlinkClick r:id="rId6"/>
              </a:rPr>
              <a:t>/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783" y="39320"/>
            <a:ext cx="8935439" cy="128454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6381304" y="2448388"/>
            <a:ext cx="3664963" cy="1868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7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35" y="870240"/>
            <a:ext cx="10633181" cy="5774370"/>
          </a:xfrm>
          <a:prstGeom prst="rect">
            <a:avLst/>
          </a:prstGeom>
        </p:spPr>
      </p:pic>
      <p:sp>
        <p:nvSpPr>
          <p:cNvPr id="23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  <a:sym typeface="+mn-ea"/>
              </a:rPr>
              <a:t>Recent experiment results</a:t>
            </a:r>
          </a:p>
        </p:txBody>
      </p:sp>
    </p:spTree>
    <p:extLst>
      <p:ext uri="{BB962C8B-B14F-4D97-AF65-F5344CB8AC3E}">
        <p14:creationId xmlns:p14="http://schemas.microsoft.com/office/powerpoint/2010/main" val="29155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70" y="993091"/>
            <a:ext cx="5525558" cy="57634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4023" y="332656"/>
            <a:ext cx="553410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Combination of Run 2 and Run 3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20136" y="306896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Agree with SM prediction.</a:t>
            </a:r>
            <a:endParaRPr lang="zh-CN" altLang="en-US" sz="2800" b="1" dirty="0"/>
          </a:p>
        </p:txBody>
      </p:sp>
      <p:sp>
        <p:nvSpPr>
          <p:cNvPr id="6" name="椭圆 5"/>
          <p:cNvSpPr/>
          <p:nvPr/>
        </p:nvSpPr>
        <p:spPr>
          <a:xfrm>
            <a:off x="910475" y="6223442"/>
            <a:ext cx="4680520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312024" y="55172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Credit: Kun Liu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02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16057" y="-27384"/>
            <a:ext cx="12179482" cy="6886573"/>
            <a:chOff x="-16057" y="4679"/>
            <a:chExt cx="12179801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35467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890565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2217884" y="431741"/>
            <a:ext cx="805756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 smtClean="0">
                <a:solidFill>
                  <a:srgbClr val="56725B"/>
                </a:solidFill>
                <a:latin typeface="微软雅黑" pitchFamily="34" charset="-122"/>
                <a:ea typeface="微软雅黑" pitchFamily="34" charset="-122"/>
              </a:rPr>
              <a:t>Conclusion and Outlook</a:t>
            </a:r>
            <a:endParaRPr lang="en-US" altLang="zh-CN" sz="4400" b="1" dirty="0">
              <a:solidFill>
                <a:srgbClr val="56725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12334" y="193236"/>
            <a:ext cx="4962972" cy="6509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885135" y="1237158"/>
                <a:ext cx="9095726" cy="603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Electroweak corrections are non-negligible for the precise testing of the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SM and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search for new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physics. </a:t>
                </a: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 gg-&gt;Hg </a:t>
                </a:r>
                <a:r>
                  <a:rPr lang="en-US" altLang="zh-CN" sz="24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production, EW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corrections amount to a few percent enhancement of the total cross section, with a value of approximately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4.3%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</m:e>
                      <m:sub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sub>
                    </m:sSub>
                    <m:r>
                      <a:rPr lang="en-US" altLang="zh-CN" sz="24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scheme. The differential distributions reveal non-trivial kinematic dependence. </a:t>
                </a: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We calculate NLO electroweak corrections to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𝑯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𝒁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obtain most precise prediction for this channel. The SM prediction agree with recent measurement.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35" y="1237158"/>
                <a:ext cx="9095726" cy="6031588"/>
              </a:xfrm>
              <a:prstGeom prst="rect">
                <a:avLst/>
              </a:prstGeom>
              <a:blipFill>
                <a:blip r:embed="rId7"/>
                <a:stretch>
                  <a:fillRect l="-871" t="-708" r="-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2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3"/>
          <p:cNvGrpSpPr/>
          <p:nvPr/>
        </p:nvGrpSpPr>
        <p:grpSpPr>
          <a:xfrm>
            <a:off x="5426" y="35273"/>
            <a:ext cx="12163425" cy="6886575"/>
            <a:chOff x="1" y="4678"/>
            <a:chExt cx="12163743" cy="688617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1946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1946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 rot="5400000">
              <a:off x="3157251" y="-1777551"/>
              <a:ext cx="5805487" cy="10585177"/>
            </a:xfrm>
            <a:prstGeom prst="rect">
              <a:avLst/>
            </a:prstGeom>
            <a:noFill/>
            <a:ln w="28575">
              <a:solidFill>
                <a:srgbClr val="2B62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pic>
          <p:nvPicPr>
            <p:cNvPr id="19483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245546" y="4298228"/>
              <a:ext cx="2008187" cy="21574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4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68760" y="555816"/>
              <a:ext cx="2008187" cy="2157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459" name="组合 41"/>
          <p:cNvGrpSpPr/>
          <p:nvPr/>
        </p:nvGrpSpPr>
        <p:grpSpPr>
          <a:xfrm>
            <a:off x="1593850" y="2308225"/>
            <a:ext cx="9390923" cy="2471738"/>
            <a:chOff x="1549400" y="1979613"/>
            <a:chExt cx="9390789" cy="2471737"/>
          </a:xfrm>
        </p:grpSpPr>
        <p:sp>
          <p:nvSpPr>
            <p:cNvPr id="43" name="矩形 42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799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004" y="2264296"/>
              <a:ext cx="8319452" cy="200290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983514" y="2680786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7200" b="1" spc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cs"/>
                </a:rPr>
                <a:t>Thank You</a:t>
              </a:r>
              <a:r>
                <a:rPr kumimoji="0" lang="zh-CN" altLang="en-US" sz="7200" b="1" i="0" u="none" strike="noStrike" kern="1200" cap="none" spc="6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！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6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3349" y="177967"/>
            <a:ext cx="4962972" cy="6509658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39CD03C3-0E62-9ADC-2912-4A93679039AB}"/>
              </a:ext>
            </a:extLst>
          </p:cNvPr>
          <p:cNvGrpSpPr/>
          <p:nvPr/>
        </p:nvGrpSpPr>
        <p:grpSpPr>
          <a:xfrm>
            <a:off x="598864" y="476732"/>
            <a:ext cx="2138362" cy="2138363"/>
            <a:chOff x="2574111" y="2216758"/>
            <a:chExt cx="2375260" cy="2375260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36B447-00FF-F88F-CBA2-AC5F21BD53C6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A86A96D-E562-9739-02C8-3FC832B795BC}"/>
                </a:ext>
              </a:extLst>
            </p:cNvPr>
            <p:cNvSpPr/>
            <p:nvPr/>
          </p:nvSpPr>
          <p:spPr>
            <a:xfrm>
              <a:off x="2928015" y="2495435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01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828155" y="1239278"/>
            <a:ext cx="206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/>
                </a:solidFill>
              </a:rPr>
              <a:t>Motivation</a:t>
            </a:r>
            <a:endParaRPr lang="zh-CN" altLang="en-US" sz="2800" b="1" dirty="0">
              <a:solidFill>
                <a:schemeClr val="accent6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410" y="2657152"/>
            <a:ext cx="9670264" cy="17947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410" y="4437112"/>
            <a:ext cx="9670264" cy="153988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24236" y="2002085"/>
            <a:ext cx="565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</a:rPr>
              <a:t>Discovery of Higgs boson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1" y="15637"/>
            <a:ext cx="12191999" cy="461665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Higgs boson production </a:t>
            </a:r>
            <a:r>
              <a:rPr lang="en-US" altLang="zh-CN" sz="2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at LHC</a:t>
            </a:r>
            <a:endParaRPr lang="zh-CN" altLang="en-US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052736"/>
            <a:ext cx="4914185" cy="47644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" y="908720"/>
            <a:ext cx="6456040" cy="56011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04112" y="588644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Precise </a:t>
            </a:r>
            <a:r>
              <a:rPr lang="en-US" altLang="zh-CN" b="1" kern="100" dirty="0">
                <a:solidFill>
                  <a:srgbClr val="7030A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 boson </a:t>
            </a:r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physics study is crucial </a:t>
            </a:r>
            <a:r>
              <a:rPr lang="en-US" altLang="zh-CN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to understand SM and </a:t>
            </a:r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probe new physics.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704512" y="67107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PDG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6672064" y="980728"/>
            <a:ext cx="0" cy="5544616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4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13769" y="0"/>
            <a:ext cx="12163426" cy="6879163"/>
            <a:chOff x="0" y="4679"/>
            <a:chExt cx="12163744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3034584" y="-2145529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51383" y="354722"/>
            <a:ext cx="11291193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en-US" altLang="zh-CN" sz="2400" b="1" kern="100" dirty="0" smtClean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States of Higgs measurement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716" y="1702986"/>
            <a:ext cx="7685736" cy="470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1201206" y="1746191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ATLAS</a:t>
            </a:r>
            <a:endParaRPr lang="zh-CN" altLang="en-US" sz="20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268677" y="2401265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CMS</a:t>
            </a:r>
            <a:endParaRPr lang="zh-CN" altLang="en-US" sz="2000" dirty="0"/>
          </a:p>
        </p:txBody>
      </p:sp>
      <p:sp>
        <p:nvSpPr>
          <p:cNvPr id="8" name="圆角矩形 7"/>
          <p:cNvSpPr/>
          <p:nvPr/>
        </p:nvSpPr>
        <p:spPr>
          <a:xfrm>
            <a:off x="7174811" y="1648022"/>
            <a:ext cx="3003412" cy="5720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067" y="2994726"/>
            <a:ext cx="2874639" cy="36636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99" y="2898418"/>
            <a:ext cx="4320108" cy="37709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9528" y="46555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Nature 2022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7252" y="2423586"/>
            <a:ext cx="7740971" cy="33105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8760296" y="2326124"/>
            <a:ext cx="1347037" cy="4548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5985" y="12755"/>
            <a:ext cx="4962972" cy="6509658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807968" y="1702986"/>
            <a:ext cx="129614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7174811" y="2337613"/>
            <a:ext cx="154662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9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0" y="0"/>
            <a:ext cx="12163425" cy="688657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3078997" y="2564904"/>
            <a:ext cx="805756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 smtClean="0">
                <a:solidFill>
                  <a:srgbClr val="56725B"/>
                </a:solidFill>
                <a:ea typeface="微软雅黑" pitchFamily="34" charset="-122"/>
              </a:rPr>
              <a:t>EW corrections to </a:t>
            </a:r>
            <a:r>
              <a:rPr lang="en-US" altLang="zh-CN" sz="4400" b="1" dirty="0" err="1" smtClean="0">
                <a:solidFill>
                  <a:srgbClr val="56725B"/>
                </a:solidFill>
                <a:ea typeface="微软雅黑" pitchFamily="34" charset="-122"/>
              </a:rPr>
              <a:t>Higgs+jet</a:t>
            </a:r>
            <a:r>
              <a:rPr lang="en-US" altLang="zh-CN" sz="4400" b="1" dirty="0" smtClean="0">
                <a:solidFill>
                  <a:srgbClr val="56725B"/>
                </a:solidFill>
                <a:ea typeface="微软雅黑" pitchFamily="34" charset="-122"/>
              </a:rPr>
              <a:t>  production in gluon fusion</a:t>
            </a:r>
            <a:endParaRPr lang="en-US" altLang="zh-CN" sz="4400" b="1" dirty="0">
              <a:solidFill>
                <a:srgbClr val="56725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2100AFA-60BD-1CB6-528B-33F3A96E7593}"/>
              </a:ext>
            </a:extLst>
          </p:cNvPr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A4CABBA-BE1E-A836-41EC-47E7EF97F4B7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93FF127-2670-299E-357D-6EEF353D348C}"/>
                </a:ext>
              </a:extLst>
            </p:cNvPr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02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28446" y="4878640"/>
            <a:ext cx="651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B0F0"/>
                </a:solidFill>
              </a:rPr>
              <a:t>2507.20882(submitted to JHEP)</a:t>
            </a: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</a:rPr>
              <a:t>In collaboration with  Hai Tao Li and Wen-Long Sang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49" y="1109916"/>
            <a:ext cx="5674535" cy="40081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076" y="418060"/>
            <a:ext cx="5240106" cy="539184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03511" y="5301208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ATLAS  2301.06822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15059" y="6030724"/>
            <a:ext cx="281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ATLAS   2207.08615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5656" y="303039"/>
                <a:ext cx="5762352" cy="461665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Higgs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 distribution measurement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56" y="303039"/>
                <a:ext cx="5762352" cy="461665"/>
              </a:xfrm>
              <a:prstGeom prst="rect">
                <a:avLst/>
              </a:prstGeom>
              <a:blipFill>
                <a:blip r:embed="rId7"/>
                <a:stretch>
                  <a:fillRect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5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77390" y="509613"/>
            <a:ext cx="1105125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Status of </a:t>
            </a:r>
            <a:r>
              <a:rPr lang="en-US" altLang="zh-CN" sz="3200" b="1" dirty="0" err="1" smtClean="0"/>
              <a:t>Higgs+jet</a:t>
            </a:r>
            <a:r>
              <a:rPr lang="en-US" altLang="zh-CN" sz="3200" b="1" dirty="0" smtClean="0"/>
              <a:t> production perturbative calculation</a:t>
            </a:r>
          </a:p>
          <a:p>
            <a:pPr algn="ctr"/>
            <a:endParaRPr lang="en-US" altLang="zh-CN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NLO QCD with full top mass dependence,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smtClean="0">
                <a:solidFill>
                  <a:srgbClr val="00B0F0"/>
                </a:solidFill>
              </a:rPr>
              <a:t>Jones et al. 1802.00349</a:t>
            </a:r>
            <a:r>
              <a:rPr lang="en-US" altLang="zh-CN" sz="2000" dirty="0">
                <a:solidFill>
                  <a:srgbClr val="00B0F0"/>
                </a:solidFill>
              </a:rPr>
              <a:t>, Chen 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2110,06953,</a:t>
            </a:r>
            <a:r>
              <a:rPr lang="en-US" altLang="zh-CN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Bonciani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2206.10490.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NNLO QCD (Heavy top limit)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Boughezal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1302.6216, Chen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1408.5325, </a:t>
            </a:r>
          </a:p>
          <a:p>
            <a:r>
              <a:rPr lang="en-US" altLang="zh-CN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 smtClean="0">
                <a:solidFill>
                  <a:srgbClr val="00B0F0"/>
                </a:solidFill>
              </a:rPr>
              <a:t>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Boughezal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1504.07922, Chen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1607.08817.</a:t>
            </a:r>
            <a:endParaRPr lang="en-US" altLang="zh-CN" sz="20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NLO EW (Heavy top limit / Light quark contribution/</a:t>
            </a:r>
            <a:r>
              <a:rPr lang="en-US" altLang="zh-CN" dirty="0" smtClean="0"/>
              <a:t>Trilinear </a:t>
            </a:r>
            <a:r>
              <a:rPr lang="en-US" altLang="zh-CN" dirty="0"/>
              <a:t>self-coupling</a:t>
            </a:r>
            <a:r>
              <a:rPr lang="en-US" altLang="zh-CN" sz="2000" dirty="0" smtClean="0"/>
              <a:t>)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Bonetti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2007.09813, Gao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2302.04160,</a:t>
            </a:r>
            <a:endParaRPr lang="zh-CN" altLang="en-US" sz="2000" dirty="0">
              <a:solidFill>
                <a:srgbClr val="00B0F0"/>
              </a:solidFill>
            </a:endParaRPr>
          </a:p>
          <a:p>
            <a:r>
              <a:rPr lang="en-US" altLang="zh-CN" sz="2000" dirty="0" smtClean="0">
                <a:solidFill>
                  <a:srgbClr val="00B0F0"/>
                </a:solidFill>
              </a:rPr>
              <a:t>     Davis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2007.09813,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Haisch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Soft-gluon </a:t>
            </a:r>
            <a:r>
              <a:rPr lang="en-US" altLang="zh-CN" sz="2000" dirty="0" err="1" smtClean="0"/>
              <a:t>resummation</a:t>
            </a:r>
            <a:endParaRPr lang="en-US" altLang="zh-CN" sz="2000" dirty="0" smtClean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</a:t>
            </a:r>
            <a:r>
              <a:rPr lang="en-US" altLang="zh-CN" sz="2000" dirty="0" smtClean="0">
                <a:solidFill>
                  <a:srgbClr val="00B0F0"/>
                </a:solidFill>
              </a:rPr>
              <a:t>Huang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1406.2591, Becher et al. 1407.4111.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00515" y="4801215"/>
            <a:ext cx="78478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EW corrections for Higgs pair production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00B0F0"/>
                </a:solidFill>
              </a:rPr>
              <a:t>Bi et al. 2311.16963,</a:t>
            </a:r>
          </a:p>
          <a:p>
            <a:r>
              <a:rPr lang="en-US" altLang="zh-CN" dirty="0" smtClean="0">
                <a:solidFill>
                  <a:srgbClr val="00B0F0"/>
                </a:solidFill>
              </a:rPr>
              <a:t>Li </a:t>
            </a:r>
            <a:r>
              <a:rPr lang="en-US" altLang="zh-CN" dirty="0">
                <a:solidFill>
                  <a:srgbClr val="00B0F0"/>
                </a:solidFill>
              </a:rPr>
              <a:t>et </a:t>
            </a:r>
            <a:r>
              <a:rPr lang="en-US" altLang="zh-CN" dirty="0" smtClean="0">
                <a:solidFill>
                  <a:srgbClr val="00B0F0"/>
                </a:solidFill>
              </a:rPr>
              <a:t>al. 2407.14716.</a:t>
            </a:r>
            <a:endParaRPr lang="en-US" altLang="zh-CN" sz="2800" dirty="0"/>
          </a:p>
          <a:p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323" y="5365761"/>
            <a:ext cx="2455270" cy="11833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9575" y="2744327"/>
            <a:ext cx="2772011" cy="1100701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35360" y="4723803"/>
            <a:ext cx="11665296" cy="7741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5029</TotalTime>
  <Words>1881</Words>
  <Application>Microsoft Office PowerPoint</Application>
  <PresentationFormat>宽屏</PresentationFormat>
  <Paragraphs>310</Paragraphs>
  <Slides>39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4" baseType="lpstr">
      <vt:lpstr>MS Mincho</vt:lpstr>
      <vt:lpstr>等线</vt:lpstr>
      <vt:lpstr>等线 Light</vt:lpstr>
      <vt:lpstr>黑体</vt:lpstr>
      <vt:lpstr>宋体</vt:lpstr>
      <vt:lpstr>微软雅黑</vt:lpstr>
      <vt:lpstr>张海山锐线体简</vt:lpstr>
      <vt:lpstr>Arial</vt:lpstr>
      <vt:lpstr>Calibri</vt:lpstr>
      <vt:lpstr>Calibri Light</vt:lpstr>
      <vt:lpstr>Cambria Math</vt:lpstr>
      <vt:lpstr>Square721 Cn BT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Method of Differential Equations</vt:lpstr>
      <vt:lpstr>PowerPoint 演示文稿</vt:lpstr>
      <vt:lpstr>PowerPoint 演示文稿</vt:lpstr>
      <vt:lpstr>PowerPoint 演示文稿</vt:lpstr>
      <vt:lpstr>PowerPoint 演示文稿</vt:lpstr>
      <vt:lpstr>Higgs玻色子主要衰变道及分支比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rrrrrrrr</dc:creator>
  <cp:lastModifiedBy>longbin chen</cp:lastModifiedBy>
  <cp:revision>623</cp:revision>
  <dcterms:created xsi:type="dcterms:W3CDTF">1900-01-01T00:00:00Z</dcterms:created>
  <dcterms:modified xsi:type="dcterms:W3CDTF">2025-09-14T06:40:38Z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2052-11.25.0</vt:lpwstr>
  </property>
  <property fmtid="{D5CDD505-2E9C-101B-9397-08002B2CF9AE}" pid="3" name="ICV">
    <vt:lpwstr>8DAB06DD8497F5C846E2726000563482</vt:lpwstr>
  </property>
</Properties>
</file>