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Quattrocento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hWg4tsNmUoSyhOrs5wpzkiGYwD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attrocentoSans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QuattrocentoSans-italic.fntdata"/><Relationship Id="rId12" Type="http://schemas.openxmlformats.org/officeDocument/2006/relationships/font" Target="fonts/Quattrocento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italic.fntdata"/><Relationship Id="rId15" Type="http://customschemas.google.com/relationships/presentationmetadata" Target="metadata"/><Relationship Id="rId14" Type="http://schemas.openxmlformats.org/officeDocument/2006/relationships/font" Target="fonts/Quattrocento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405900b13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b405900b13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069" y="1048935"/>
            <a:ext cx="8872165" cy="4760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. Full width">
  <p:cSld name="Image. Full width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Quattrocento Sans"/>
              <a:buChar char=" "/>
              <a:defRPr b="0" i="0" sz="8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−"/>
              <a:defRPr b="0" i="0" sz="18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−"/>
              <a:defRPr b="0" i="0" sz="16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4" name="Google Shape;94;p31"/>
          <p:cNvSpPr txBox="1"/>
          <p:nvPr>
            <p:ph idx="1" type="body"/>
          </p:nvPr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Quattrocento Sans"/>
              <a:buNone/>
              <a:defRPr sz="1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Quattrocento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" name="Google Shape;9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32"/>
          <p:cNvSpPr txBox="1"/>
          <p:nvPr>
            <p:ph idx="1" type="body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2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p32"/>
          <p:cNvSpPr/>
          <p:nvPr>
            <p:ph idx="2" type="chart"/>
          </p:nvPr>
        </p:nvSpPr>
        <p:spPr>
          <a:xfrm>
            <a:off x="1103313" y="1657350"/>
            <a:ext cx="7767637" cy="44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Quattrocento Sans"/>
              <a:buChar char=" "/>
              <a:defRPr b="0" i="0" sz="8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−"/>
              <a:defRPr b="0" i="0" sz="18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−"/>
              <a:defRPr b="0" i="0" sz="16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105" name="Google Shape;10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3"/>
          <p:cNvSpPr/>
          <p:nvPr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33"/>
          <p:cNvSpPr txBox="1"/>
          <p:nvPr>
            <p:ph type="ctrTitle"/>
          </p:nvPr>
        </p:nvSpPr>
        <p:spPr>
          <a:xfrm>
            <a:off x="1930395" y="1153621"/>
            <a:ext cx="8640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00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Quattrocento Sans"/>
              <a:buNone/>
              <a:defRPr sz="4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/>
          <p:nvPr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0" name="Google Shape;11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771884" y="1"/>
            <a:ext cx="8089901" cy="1441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759991" y="1964946"/>
            <a:ext cx="8715199" cy="403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4"/>
          <p:cNvSpPr txBox="1"/>
          <p:nvPr>
            <p:ph idx="10" type="dt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1" type="ftr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4"/>
          <p:cNvSpPr txBox="1"/>
          <p:nvPr>
            <p:ph idx="12" type="sldNum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7" name="Google Shape;117;p34"/>
          <p:cNvCxnSpPr/>
          <p:nvPr/>
        </p:nvCxnSpPr>
        <p:spPr>
          <a:xfrm>
            <a:off x="-434764" y="1452399"/>
            <a:ext cx="1292852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" name="Google Shape;21;p21"/>
          <p:cNvSpPr txBox="1"/>
          <p:nvPr>
            <p:ph type="ctrTitle"/>
          </p:nvPr>
        </p:nvSpPr>
        <p:spPr>
          <a:xfrm>
            <a:off x="1930395" y="1153621"/>
            <a:ext cx="8640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00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Quattrocento Sans"/>
              <a:buNone/>
              <a:defRPr sz="4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subTitle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21"/>
          <p:cNvSpPr/>
          <p:nvPr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" name="Google Shape;2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5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1"/>
          <p:cNvSpPr txBox="1"/>
          <p:nvPr>
            <p:ph idx="2" type="body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Quattrocento Sans"/>
              <a:buNone/>
              <a:defRPr b="1" sz="1200" cap="none" strike="noStrik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1930395" y="6117873"/>
            <a:ext cx="3215183" cy="459883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1425" spcFirstLastPara="1" rIns="91425" wrap="square" tIns="18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/>
          <p:nvPr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" name="Google Shape;29;p22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Quattrocento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2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3" name="Google Shape;3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5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1195647" y="1640719"/>
            <a:ext cx="10042073" cy="437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attrocento Sans"/>
              <a:buAutoNum type="arabicPeriod"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n 2 columns">
  <p:cSld name="Text in 2 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1094400" y="1562400"/>
            <a:ext cx="4993785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6373692" y="1562400"/>
            <a:ext cx="4993785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3" type="body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3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" name="Google Shape;44;p23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4280" y="396062"/>
            <a:ext cx="826394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n 3 columns">
  <p:cSld name="Text in 3 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24"/>
          <p:cNvSpPr txBox="1"/>
          <p:nvPr>
            <p:ph idx="1" type="body"/>
          </p:nvPr>
        </p:nvSpPr>
        <p:spPr>
          <a:xfrm>
            <a:off x="1094400" y="1562400"/>
            <a:ext cx="3255409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2" type="body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4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" name="Google Shape;53;p24"/>
          <p:cNvSpPr txBox="1"/>
          <p:nvPr>
            <p:ph idx="3" type="body"/>
          </p:nvPr>
        </p:nvSpPr>
        <p:spPr>
          <a:xfrm>
            <a:off x="4605297" y="1562400"/>
            <a:ext cx="3255409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4" type="body"/>
          </p:nvPr>
        </p:nvSpPr>
        <p:spPr>
          <a:xfrm>
            <a:off x="8116194" y="1562400"/>
            <a:ext cx="3255409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6" name="Google Shape;5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>
  <p:cSld name="One colum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25"/>
          <p:cNvSpPr txBox="1"/>
          <p:nvPr>
            <p:ph idx="1" type="body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5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" name="Google Shape;63;p25"/>
          <p:cNvSpPr txBox="1"/>
          <p:nvPr>
            <p:ph idx="2" type="body"/>
          </p:nvPr>
        </p:nvSpPr>
        <p:spPr>
          <a:xfrm>
            <a:off x="1094400" y="1562400"/>
            <a:ext cx="9365782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5" name="Google Shape;6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2" name="Google Shape;72;p26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3" name="Google Shape;7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/breaker slide">
  <p:cSld name="Chapter/breaker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/>
          <p:nvPr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" name="Google Shape;76;p29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" name="Google Shape;77;p29"/>
          <p:cNvSpPr/>
          <p:nvPr>
            <p:ph idx="2" type="pic"/>
          </p:nvPr>
        </p:nvSpPr>
        <p:spPr>
          <a:xfrm>
            <a:off x="6477712" y="0"/>
            <a:ext cx="5714288" cy="6858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Quattrocento Sans"/>
              <a:buChar char=" "/>
              <a:defRPr b="0" i="0" sz="8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−"/>
              <a:defRPr b="0" i="0" sz="18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−"/>
              <a:defRPr b="0" i="0" sz="16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8" name="Google Shape;78;p29"/>
          <p:cNvSpPr txBox="1"/>
          <p:nvPr>
            <p:ph idx="1" type="body"/>
          </p:nvPr>
        </p:nvSpPr>
        <p:spPr>
          <a:xfrm>
            <a:off x="10924611" y="417443"/>
            <a:ext cx="828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Quattrocento Sans"/>
              <a:buNone/>
              <a:defRPr sz="1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3" type="body"/>
          </p:nvPr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Quattrocento Sans"/>
              <a:buNone/>
              <a:defRPr sz="1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4" type="body"/>
          </p:nvPr>
        </p:nvSpPr>
        <p:spPr>
          <a:xfrm>
            <a:off x="1230491" y="1051132"/>
            <a:ext cx="4255909" cy="829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18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Quattrocento Sans"/>
              <a:buNone/>
              <a:defRPr sz="4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5" type="body"/>
          </p:nvPr>
        </p:nvSpPr>
        <p:spPr>
          <a:xfrm>
            <a:off x="1230491" y="2169209"/>
            <a:ext cx="4255909" cy="2462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Quattrocento Sans"/>
              <a:buNone/>
              <a:defRPr sz="4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/>
          <p:nvPr>
            <p:ph idx="2" type="pic"/>
          </p:nvPr>
        </p:nvSpPr>
        <p:spPr>
          <a:xfrm>
            <a:off x="6373813" y="1562100"/>
            <a:ext cx="4994275" cy="47688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Quattrocento Sans"/>
              <a:buNone/>
              <a:defRPr b="0" i="0" sz="8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−"/>
              <a:defRPr b="0" i="0" sz="18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−"/>
              <a:defRPr b="0" i="0" sz="16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84" name="Google Shape;84;p30"/>
          <p:cNvSpPr txBox="1"/>
          <p:nvPr>
            <p:ph type="title"/>
          </p:nvPr>
        </p:nvSpPr>
        <p:spPr>
          <a:xfrm>
            <a:off x="1103709" y="265373"/>
            <a:ext cx="9360000" cy="657339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>
            <a:off x="2053244" y="6475270"/>
            <a:ext cx="4320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8735292" y="64752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1094400" y="1562400"/>
            <a:ext cx="4993785" cy="47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00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 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−"/>
              <a:defRPr/>
            </a:lvl4pPr>
            <a:lvl5pPr indent="-3175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3" type="body"/>
          </p:nvPr>
        </p:nvSpPr>
        <p:spPr>
          <a:xfrm>
            <a:off x="1103709" y="931026"/>
            <a:ext cx="9360000" cy="507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0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" name="Google Shape;90;p30"/>
          <p:cNvSpPr txBox="1"/>
          <p:nvPr>
            <p:ph idx="10" type="dt"/>
          </p:nvPr>
        </p:nvSpPr>
        <p:spPr>
          <a:xfrm>
            <a:off x="1195647" y="6475270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1" name="Google Shape;9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Quattrocento Sans"/>
              <a:buNone/>
              <a:defRPr b="0" i="0" sz="42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0" type="dt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CCCCC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1" type="ftr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CCCCC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2" type="sldNum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9"/>
          <p:cNvSpPr txBox="1"/>
          <p:nvPr>
            <p:ph idx="1" type="body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Quattrocento Sans"/>
              <a:buChar char=" "/>
              <a:defRPr b="0" i="0" sz="20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−"/>
              <a:defRPr b="0" i="0" sz="18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−"/>
              <a:defRPr b="0" i="0" sz="16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1103709" y="265373"/>
            <a:ext cx="93600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DTL FC(s) shielding(s) - design review </a:t>
            </a:r>
            <a:endParaRPr/>
          </a:p>
        </p:txBody>
      </p:sp>
      <p:sp>
        <p:nvSpPr>
          <p:cNvPr id="123" name="Google Shape;123;p4"/>
          <p:cNvSpPr txBox="1"/>
          <p:nvPr>
            <p:ph idx="12" type="sldNum"/>
          </p:nvPr>
        </p:nvSpPr>
        <p:spPr>
          <a:xfrm>
            <a:off x="8735292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5954751" y="172843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8291146" y="247063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562700" y="1523813"/>
            <a:ext cx="6191700" cy="4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Quattrocento Sans"/>
                <a:ea typeface="Quattrocento Sans"/>
                <a:cs typeface="Quattrocento Sans"/>
                <a:sym typeface="Quattrocento Sans"/>
              </a:rPr>
              <a:t>DTL FC2 - to be installed after DTL tank 1 </a:t>
            </a:r>
            <a:endParaRPr b="1"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DTL FC4 - to be installed after DTL tank 4 </a:t>
            </a:r>
            <a:endParaRPr b="1"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Main components:</a:t>
            </a:r>
            <a:endParaRPr b="1"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1) FC holder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2) Inner core (metallic)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3) Outer blocks (concrete)  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4) Metallic plates (external, new!)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Quattrocento Sans"/>
                <a:ea typeface="Quattrocento Sans"/>
                <a:cs typeface="Quattrocento Sans"/>
                <a:sym typeface="Quattrocento Sans"/>
              </a:rPr>
              <a:t>Current plan in P6: </a:t>
            </a:r>
            <a:endParaRPr b="1"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Quattrocento Sans"/>
                <a:ea typeface="Quattrocento Sans"/>
                <a:cs typeface="Quattrocento Sans"/>
                <a:sym typeface="Quattrocento Sans"/>
              </a:rPr>
              <a:t>IFC FCS 23-Dec-2020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Quattrocento Sans"/>
                <a:ea typeface="Quattrocento Sans"/>
                <a:cs typeface="Quattrocento Sans"/>
                <a:sym typeface="Quattrocento Sans"/>
              </a:rPr>
              <a:t>Shielding </a:t>
            </a:r>
            <a:r>
              <a:rPr b="1" lang="en-US" sz="1700">
                <a:latin typeface="Quattrocento Sans"/>
                <a:ea typeface="Quattrocento Sans"/>
                <a:cs typeface="Quattrocento Sans"/>
                <a:sym typeface="Quattrocento Sans"/>
              </a:rPr>
              <a:t>Procurement</a:t>
            </a:r>
            <a:r>
              <a:rPr lang="en-US" sz="1700">
                <a:latin typeface="Quattrocento Sans"/>
                <a:ea typeface="Quattrocento Sans"/>
                <a:cs typeface="Quattrocento Sans"/>
                <a:sym typeface="Quattrocento Sans"/>
              </a:rPr>
              <a:t> ends on 5-March-2020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Quattrocento Sans"/>
                <a:ea typeface="Quattrocento Sans"/>
                <a:cs typeface="Quattrocento Sans"/>
                <a:sym typeface="Quattrocento Sans"/>
              </a:rPr>
              <a:t>Shielding </a:t>
            </a:r>
            <a:r>
              <a:rPr b="1" lang="en-US" sz="1700">
                <a:latin typeface="Quattrocento Sans"/>
                <a:ea typeface="Quattrocento Sans"/>
                <a:cs typeface="Quattrocento Sans"/>
                <a:sym typeface="Quattrocento Sans"/>
              </a:rPr>
              <a:t>Installation</a:t>
            </a:r>
            <a:r>
              <a:rPr lang="en-US" sz="1700">
                <a:latin typeface="Quattrocento Sans"/>
                <a:ea typeface="Quattrocento Sans"/>
                <a:cs typeface="Quattrocento Sans"/>
                <a:sym typeface="Quattrocento Sans"/>
              </a:rPr>
              <a:t> ends on 17-March-2020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Quattrocento Sans"/>
                <a:ea typeface="Quattrocento Sans"/>
                <a:cs typeface="Quattrocento Sans"/>
                <a:sym typeface="Quattrocento Sans"/>
              </a:rPr>
              <a:t>Shielding/FC </a:t>
            </a:r>
            <a:r>
              <a:rPr b="1" lang="en-US" sz="1700">
                <a:latin typeface="Quattrocento Sans"/>
                <a:ea typeface="Quattrocento Sans"/>
                <a:cs typeface="Quattrocento Sans"/>
                <a:sym typeface="Quattrocento Sans"/>
              </a:rPr>
              <a:t>Ready for system tests</a:t>
            </a:r>
            <a:r>
              <a:rPr lang="en-US" sz="1700">
                <a:latin typeface="Quattrocento Sans"/>
                <a:ea typeface="Quattrocento Sans"/>
                <a:cs typeface="Quattrocento Sans"/>
                <a:sym typeface="Quattrocento Sans"/>
              </a:rPr>
              <a:t> 24-March-2020</a:t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14412" l="28469" r="0" t="15519"/>
          <a:stretch/>
        </p:blipFill>
        <p:spPr>
          <a:xfrm>
            <a:off x="6080575" y="1576050"/>
            <a:ext cx="5556426" cy="366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405900b13_0_12"/>
          <p:cNvSpPr txBox="1"/>
          <p:nvPr>
            <p:ph type="title"/>
          </p:nvPr>
        </p:nvSpPr>
        <p:spPr>
          <a:xfrm>
            <a:off x="1103709" y="265373"/>
            <a:ext cx="93600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0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CHARGE QUESTIONS</a:t>
            </a:r>
            <a:endParaRPr/>
          </a:p>
        </p:txBody>
      </p:sp>
      <p:sp>
        <p:nvSpPr>
          <p:cNvPr id="133" name="Google Shape;133;gb405900b13_0_12"/>
          <p:cNvSpPr txBox="1"/>
          <p:nvPr>
            <p:ph idx="12" type="sldNum"/>
          </p:nvPr>
        </p:nvSpPr>
        <p:spPr>
          <a:xfrm>
            <a:off x="8735292" y="647527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gb405900b13_0_12"/>
          <p:cNvSpPr txBox="1"/>
          <p:nvPr/>
        </p:nvSpPr>
        <p:spPr>
          <a:xfrm>
            <a:off x="5954751" y="172843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5" name="Google Shape;135;gb405900b13_0_12"/>
          <p:cNvSpPr txBox="1"/>
          <p:nvPr/>
        </p:nvSpPr>
        <p:spPr>
          <a:xfrm>
            <a:off x="8291146" y="247063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6" name="Google Shape;136;gb405900b13_0_12"/>
          <p:cNvSpPr txBox="1"/>
          <p:nvPr/>
        </p:nvSpPr>
        <p:spPr>
          <a:xfrm>
            <a:off x="562700" y="1219025"/>
            <a:ext cx="109158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1) Are there any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differences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with respect to the simulated and documented shielding in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ESS-0136227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? </a:t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2) Is the design and all the corresponding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documentation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ready to start the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CHESS release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?</a:t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3) Are the main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approver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the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reviewers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identified for the CHESS release? </a:t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4) Can the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procurement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start right after the CHESS release? </a:t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5) Is there any possible issue identified in relation to the newly introduced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external metallic plates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? </a:t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6) Is there a consensus on the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transportation strategy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before the installation and after the uninstallation? </a:t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7) What are the foreseen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risks during the transportation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of the whole shielding? </a:t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8) Are there any issues due to the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structural loads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? </a:t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9) Are there any impediments foreseen during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service, maintenance and emergency situations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? </a:t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10) Are there any </a:t>
            </a:r>
            <a:r>
              <a:rPr b="1"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potential safety issues</a:t>
            </a:r>
            <a:r>
              <a:rPr lang="en-US" sz="18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? </a:t>
            </a:r>
            <a:endParaRPr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7777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777777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Committee members are free to add further questions during the review. </a:t>
            </a:r>
            <a:endParaRPr b="1" sz="2400">
              <a:highlight>
                <a:srgbClr val="FFFF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2020-01-21T09:56:49Z</dcterms:created>
  <dc:creator>martin.sjostrand@esss.se</dc:creator>
</cp:coreProperties>
</file>