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48" r:id="rId2"/>
    <p:sldId id="2689" r:id="rId3"/>
    <p:sldId id="2690" r:id="rId4"/>
    <p:sldId id="2687" r:id="rId5"/>
    <p:sldId id="2688" r:id="rId6"/>
    <p:sldId id="2691" r:id="rId7"/>
    <p:sldId id="2686" r:id="rId8"/>
    <p:sldId id="2674" r:id="rId9"/>
    <p:sldId id="1038" r:id="rId10"/>
    <p:sldId id="959" r:id="rId11"/>
    <p:sldId id="961" r:id="rId12"/>
    <p:sldId id="962" r:id="rId13"/>
    <p:sldId id="967" r:id="rId14"/>
    <p:sldId id="925" r:id="rId15"/>
    <p:sldId id="969" r:id="rId16"/>
    <p:sldId id="974" r:id="rId17"/>
    <p:sldId id="2676" r:id="rId18"/>
    <p:sldId id="928" r:id="rId19"/>
    <p:sldId id="360" r:id="rId20"/>
    <p:sldId id="936" r:id="rId21"/>
    <p:sldId id="934" r:id="rId22"/>
    <p:sldId id="2677" r:id="rId23"/>
    <p:sldId id="942" r:id="rId24"/>
    <p:sldId id="943" r:id="rId25"/>
    <p:sldId id="945" r:id="rId26"/>
    <p:sldId id="2678" r:id="rId27"/>
    <p:sldId id="978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E6E6"/>
    <a:srgbClr val="FFFFFF"/>
    <a:srgbClr val="003399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529" autoAdjust="0"/>
  </p:normalViewPr>
  <p:slideViewPr>
    <p:cSldViewPr>
      <p:cViewPr varScale="1">
        <p:scale>
          <a:sx n="73" d="100"/>
          <a:sy n="73" d="100"/>
        </p:scale>
        <p:origin x="4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104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2025/8/3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2025/8/3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2025/8/3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2025/8/3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id="{78916335-833A-4799-8833-70C1277C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1" y="6524625"/>
            <a:ext cx="4222751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defRPr sz="1200" kern="1200">
                <a:solidFill>
                  <a:srgbClr val="00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             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472608"/>
          </a:xfrm>
        </p:spPr>
        <p:txBody>
          <a:bodyPr/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buClr>
                <a:srgbClr val="CC9900"/>
              </a:buCl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403" y="365126"/>
            <a:ext cx="10515600" cy="4715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F1D285-BE83-4FEF-9F2B-9C6AC4AC33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320867" y="6503989"/>
            <a:ext cx="1261533" cy="2889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6A885342-9289-48E5-AAE8-1FA59EF65A3E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28ABA98-5CBD-4590-A28F-9CAEE62D368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527052" y="6453188"/>
            <a:ext cx="5185833" cy="2587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rgbClr val="00663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24/10/2023</a:t>
            </a:r>
            <a:r>
              <a:rPr lang="zh-CN" altLang="en-US"/>
              <a:t>，</a:t>
            </a:r>
            <a:r>
              <a:rPr lang="en-US" altLang="zh-CN"/>
              <a:t>CEPC Workshop, Nanjing</a:t>
            </a:r>
            <a:endParaRPr lang="fr-BE" altLang="zh-CN"/>
          </a:p>
        </p:txBody>
      </p:sp>
    </p:spTree>
    <p:extLst>
      <p:ext uri="{BB962C8B-B14F-4D97-AF65-F5344CB8AC3E}">
        <p14:creationId xmlns:p14="http://schemas.microsoft.com/office/powerpoint/2010/main" val="118258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  <p:sldLayoutId id="214748367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ihep.ac.cn/event/2497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em.jd.com/10101961646374.html" TargetMode="External"/><Relationship Id="rId2" Type="http://schemas.openxmlformats.org/officeDocument/2006/relationships/hyperlink" Target="https://item.jd.com/1003772049742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4006C-460C-44C7-A345-2993FD30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397"/>
            <a:ext cx="10972800" cy="608012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On-det interface defined</a:t>
            </a:r>
            <a:r>
              <a:rPr lang="zh-CN" altLang="en-US" sz="2800" dirty="0"/>
              <a:t>（</a:t>
            </a:r>
            <a:r>
              <a:rPr lang="en-US" altLang="zh-CN" sz="2800" dirty="0"/>
              <a:t> progress since last IDRC</a:t>
            </a:r>
            <a:r>
              <a:rPr lang="zh-CN" altLang="en-US" sz="2800" dirty="0"/>
              <a:t>）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F5D239-6E08-48E7-9431-96297793D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55856" y="6398324"/>
            <a:ext cx="2844800" cy="365125"/>
          </a:xfrm>
        </p:spPr>
        <p:txBody>
          <a:bodyPr/>
          <a:lstStyle/>
          <a:p>
            <a:pPr algn="r">
              <a:defRPr/>
            </a:pPr>
            <a:fld id="{34CB328D-4FA9-4DE4-BAB4-37B5912FCBB0}" type="slidenum">
              <a:rPr lang="en-US" altLang="zh-CN" smtClean="0"/>
              <a:pPr algn="r">
                <a:defRPr/>
              </a:pPr>
              <a:t>1</a:t>
            </a:fld>
            <a:endParaRPr lang="en-US" altLang="zh-CN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A6A7B04-5498-4BD6-A0B7-24BBE3A84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593006"/>
              </p:ext>
            </p:extLst>
          </p:nvPr>
        </p:nvGraphicFramePr>
        <p:xfrm>
          <a:off x="224091" y="1145630"/>
          <a:ext cx="11809317" cy="490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409">
                  <a:extLst>
                    <a:ext uri="{9D8B030D-6E8A-4147-A177-3AD203B41FA5}">
                      <a16:colId xmlns:a16="http://schemas.microsoft.com/office/drawing/2014/main" val="3688955319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1717298163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183605255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4021646143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2659192707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1363254446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3147488660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2341342668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4266286860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2990266753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1200920040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3022791300"/>
                    </a:ext>
                  </a:extLst>
                </a:gridCol>
                <a:gridCol w="908409">
                  <a:extLst>
                    <a:ext uri="{9D8B030D-6E8A-4147-A177-3AD203B41FA5}">
                      <a16:colId xmlns:a16="http://schemas.microsoft.com/office/drawing/2014/main" val="4161136183"/>
                    </a:ext>
                  </a:extLst>
                </a:gridCol>
              </a:tblGrid>
              <a:tr h="590501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Detector 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Max data rate per fiber (Gbps)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Fibers per module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Fiber sum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BEE</a:t>
                      </a:r>
                      <a:r>
                        <a:rPr lang="zh-CN" altLang="en-US" sz="105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sum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Data crate sum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Module Max Power</a:t>
                      </a:r>
                    </a:p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(W)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Total Power (kW)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Power channels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Power crate sum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HV requirements 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HV channels sum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bg1"/>
                          </a:solidFill>
                        </a:rPr>
                        <a:t>HV crates sum</a:t>
                      </a:r>
                      <a:endParaRPr lang="zh-CN" alt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213783571"/>
                  </a:ext>
                </a:extLst>
              </a:tr>
              <a:tr h="237242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VTX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1~2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~-10V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6426"/>
                  </a:ext>
                </a:extLst>
              </a:tr>
              <a:tr h="237242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TPC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-500V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094045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ITK-Barrel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0.96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2376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11.2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26.6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2376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50~200V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2376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8731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ITK-</a:t>
                      </a:r>
                      <a:r>
                        <a:rPr lang="en-US" altLang="zh-CN" sz="1050" b="1" dirty="0" err="1">
                          <a:solidFill>
                            <a:schemeClr val="tx1"/>
                          </a:solidFill>
                        </a:rPr>
                        <a:t>EndCap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1236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11.2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1236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50~200V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1236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101961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OTK-Barrel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880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27.6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195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2640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150~200V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880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50530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OTK-</a:t>
                      </a:r>
                      <a:r>
                        <a:rPr lang="en-US" altLang="zh-CN" sz="1050" b="1" dirty="0" err="1">
                          <a:solidFill>
                            <a:schemeClr val="tx1"/>
                          </a:solidFill>
                        </a:rPr>
                        <a:t>EndCap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544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27.6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1632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150~200V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544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20532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ECAL-Barrel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4.8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 (2)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1920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17.5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40~60V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7678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ECAL-</a:t>
                      </a:r>
                      <a:r>
                        <a:rPr lang="en-US" altLang="zh-CN" sz="1050" b="1" dirty="0" err="1">
                          <a:solidFill>
                            <a:schemeClr val="tx1"/>
                          </a:solidFill>
                        </a:rPr>
                        <a:t>EndCap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4.8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 (2)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896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9.5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40~60V</a:t>
                      </a:r>
                      <a:endParaRPr kumimoji="0" lang="zh-CN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980335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HCAL-Barrel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5536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66.1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5536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40~60V</a:t>
                      </a:r>
                      <a:endParaRPr kumimoji="0" lang="zh-CN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5536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77302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HCAL-</a:t>
                      </a:r>
                      <a:r>
                        <a:rPr lang="en-US" altLang="zh-CN" sz="1050" b="1" dirty="0" err="1">
                          <a:solidFill>
                            <a:schemeClr val="tx1"/>
                          </a:solidFill>
                        </a:rPr>
                        <a:t>EndCap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1.75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3072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41.3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3072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40~60V</a:t>
                      </a:r>
                      <a:endParaRPr kumimoji="0" lang="zh-CN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3072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329384"/>
                  </a:ext>
                </a:extLst>
              </a:tr>
              <a:tr h="332157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Muon-Barrel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0.004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40~60V</a:t>
                      </a:r>
                      <a:endParaRPr kumimoji="0" lang="zh-CN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195926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Muon-</a:t>
                      </a:r>
                      <a:r>
                        <a:rPr lang="en-US" altLang="zh-CN" sz="1050" b="1" dirty="0" err="1">
                          <a:solidFill>
                            <a:schemeClr val="tx1"/>
                          </a:solidFill>
                        </a:rPr>
                        <a:t>EndCap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0.45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40~60V</a:t>
                      </a:r>
                      <a:endParaRPr kumimoji="0" lang="zh-CN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48108"/>
                  </a:ext>
                </a:extLst>
              </a:tr>
              <a:tr h="208480"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Sum 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447.46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18142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15294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50" b="1" dirty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zh-CN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69468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6309B801-D6A5-4CC0-B918-04156E709BEA}"/>
              </a:ext>
            </a:extLst>
          </p:cNvPr>
          <p:cNvSpPr txBox="1"/>
          <p:nvPr/>
        </p:nvSpPr>
        <p:spPr>
          <a:xfrm>
            <a:off x="272924" y="6099105"/>
            <a:ext cx="1044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Only FEE Power summarized in the table. Extra power for BEE &amp; crate efficiency will be considered in the mechanical system for the counting room </a:t>
            </a:r>
            <a:endParaRPr lang="zh-CN" altLang="en-US" sz="1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126F2A-8002-48EC-889A-C3F5A1257A3B}"/>
              </a:ext>
            </a:extLst>
          </p:cNvPr>
          <p:cNvSpPr txBox="1"/>
          <p:nvPr/>
        </p:nvSpPr>
        <p:spPr>
          <a:xfrm>
            <a:off x="10678870" y="6009702"/>
            <a:ext cx="1637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Figure 11.61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8742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83F87-A943-4C38-8D96-005969BD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Consideration according to the detector design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2C230B-51EF-403D-A23D-F886AA52D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8BF60C-0EBC-42C8-9F88-B652B8A4EDA0}"/>
              </a:ext>
            </a:extLst>
          </p:cNvPr>
          <p:cNvSpPr txBox="1"/>
          <p:nvPr/>
        </p:nvSpPr>
        <p:spPr>
          <a:xfrm>
            <a:off x="119336" y="3537228"/>
            <a:ext cx="2039060" cy="608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Detector chip/module/overall </a:t>
            </a:r>
            <a:endParaRPr lang="zh-CN" altLang="en-US" sz="16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20F5729-E025-416E-B0FD-B1652458D741}"/>
              </a:ext>
            </a:extLst>
          </p:cNvPr>
          <p:cNvCxnSpPr>
            <a:cxnSpLocks/>
          </p:cNvCxnSpPr>
          <p:nvPr/>
        </p:nvCxnSpPr>
        <p:spPr>
          <a:xfrm flipV="1">
            <a:off x="2158396" y="2023604"/>
            <a:ext cx="697244" cy="165764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E6704AC-1862-47BD-8D4E-10CD930229D3}"/>
              </a:ext>
            </a:extLst>
          </p:cNvPr>
          <p:cNvSpPr txBox="1"/>
          <p:nvPr/>
        </p:nvSpPr>
        <p:spPr>
          <a:xfrm>
            <a:off x="2567608" y="1685050"/>
            <a:ext cx="12241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Data Link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A28BD9-61AA-47C5-A5FD-3763D29FC16E}"/>
              </a:ext>
            </a:extLst>
          </p:cNvPr>
          <p:cNvSpPr txBox="1"/>
          <p:nvPr/>
        </p:nvSpPr>
        <p:spPr>
          <a:xfrm>
            <a:off x="2582908" y="3574328"/>
            <a:ext cx="12241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Power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4E98C6-B7BE-4FDB-9C26-E6FBFDBCCDFF}"/>
              </a:ext>
            </a:extLst>
          </p:cNvPr>
          <p:cNvSpPr txBox="1"/>
          <p:nvPr/>
        </p:nvSpPr>
        <p:spPr>
          <a:xfrm>
            <a:off x="2567608" y="5217670"/>
            <a:ext cx="12241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HV</a:t>
            </a:r>
            <a:endParaRPr lang="zh-CN" altLang="en-US" sz="16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D1933EB-850B-41FC-B484-AF9B38948A9E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2158396" y="3743605"/>
            <a:ext cx="424512" cy="97629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F3E378A-14D8-47AB-8713-A588E001403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158396" y="4019798"/>
            <a:ext cx="409212" cy="1367149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5E265D4-393E-4301-98B3-BF5E29C59F58}"/>
              </a:ext>
            </a:extLst>
          </p:cNvPr>
          <p:cNvSpPr txBox="1"/>
          <p:nvPr/>
        </p:nvSpPr>
        <p:spPr>
          <a:xfrm>
            <a:off x="4223792" y="1269552"/>
            <a:ext cx="14041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highlight>
                  <a:srgbClr val="FFFF00"/>
                </a:highlight>
              </a:rPr>
              <a:t>Background rate</a:t>
            </a:r>
            <a:endParaRPr lang="zh-CN" altLang="en-US" sz="1600" dirty="0">
              <a:highlight>
                <a:srgbClr val="FFFF00"/>
              </a:highlight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872C6FB-149E-492C-A43C-05FBD61799C1}"/>
              </a:ext>
            </a:extLst>
          </p:cNvPr>
          <p:cNvSpPr txBox="1"/>
          <p:nvPr/>
        </p:nvSpPr>
        <p:spPr>
          <a:xfrm>
            <a:off x="6041996" y="1270575"/>
            <a:ext cx="17101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Module Data rate &gt; 10Gbps?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AB53042-0C48-40E9-888C-EA6C4EFE0BA3}"/>
              </a:ext>
            </a:extLst>
          </p:cNvPr>
          <p:cNvSpPr txBox="1"/>
          <p:nvPr/>
        </p:nvSpPr>
        <p:spPr>
          <a:xfrm>
            <a:off x="5231904" y="2245158"/>
            <a:ext cx="14041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>
                <a:highlight>
                  <a:srgbClr val="FFFF00"/>
                </a:highlight>
              </a:rPr>
              <a:t>Chip+Module</a:t>
            </a:r>
            <a:r>
              <a:rPr lang="en-US" altLang="zh-CN" sz="1600" dirty="0">
                <a:highlight>
                  <a:srgbClr val="FFFF00"/>
                </a:highlight>
              </a:rPr>
              <a:t> Design </a:t>
            </a:r>
            <a:endParaRPr lang="zh-CN" altLang="en-US" sz="1600" dirty="0">
              <a:highlight>
                <a:srgbClr val="FFFF00"/>
              </a:highlight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BA36BB4-1520-460E-B3C1-2DBE5480B9C4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5627948" y="1561940"/>
            <a:ext cx="414048" cy="1023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E37D85A-5E6C-4D6C-9275-527ABB2F22E5}"/>
              </a:ext>
            </a:extLst>
          </p:cNvPr>
          <p:cNvCxnSpPr>
            <a:cxnSpLocks/>
          </p:cNvCxnSpPr>
          <p:nvPr/>
        </p:nvCxnSpPr>
        <p:spPr>
          <a:xfrm flipV="1">
            <a:off x="5835492" y="1535738"/>
            <a:ext cx="0" cy="70942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F37AEA4-A3E4-4381-971D-6035D14E78DF}"/>
              </a:ext>
            </a:extLst>
          </p:cNvPr>
          <p:cNvSpPr txBox="1"/>
          <p:nvPr/>
        </p:nvSpPr>
        <p:spPr>
          <a:xfrm>
            <a:off x="8472265" y="1282730"/>
            <a:ext cx="16064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1 Fiber/Module</a:t>
            </a:r>
            <a:endParaRPr lang="zh-CN" altLang="en-US" sz="16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B4CFB2A-4A86-4DEA-9AE3-0C28B7D3AD2D}"/>
              </a:ext>
            </a:extLst>
          </p:cNvPr>
          <p:cNvSpPr txBox="1"/>
          <p:nvPr/>
        </p:nvSpPr>
        <p:spPr>
          <a:xfrm>
            <a:off x="8472264" y="1832102"/>
            <a:ext cx="16064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2 Fiber/Module</a:t>
            </a:r>
            <a:endParaRPr lang="zh-CN" altLang="en-US" sz="1600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B4B1823-7292-4453-9684-163566AE581F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752184" y="1562963"/>
            <a:ext cx="693600" cy="10736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9A0E2251-5A6D-4425-95E9-93825AD8FFD1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752184" y="1784517"/>
            <a:ext cx="720080" cy="216862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43878BB0-2423-4663-91A5-B74DA4439BF8}"/>
              </a:ext>
            </a:extLst>
          </p:cNvPr>
          <p:cNvSpPr txBox="1"/>
          <p:nvPr/>
        </p:nvSpPr>
        <p:spPr>
          <a:xfrm>
            <a:off x="7752184" y="1256854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no</a:t>
            </a:r>
            <a:endParaRPr lang="zh-CN" altLang="en-US" sz="16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03E5FF2-1C7E-4D18-8F59-208F11901B36}"/>
              </a:ext>
            </a:extLst>
          </p:cNvPr>
          <p:cNvSpPr txBox="1"/>
          <p:nvPr/>
        </p:nvSpPr>
        <p:spPr>
          <a:xfrm>
            <a:off x="7752184" y="1832102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yes</a:t>
            </a:r>
            <a:endParaRPr lang="zh-CN" altLang="en-US" sz="16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4BEEF08-9658-4FE7-B731-0E1CA4FBA6CA}"/>
              </a:ext>
            </a:extLst>
          </p:cNvPr>
          <p:cNvSpPr txBox="1"/>
          <p:nvPr/>
        </p:nvSpPr>
        <p:spPr>
          <a:xfrm>
            <a:off x="5499402" y="1859732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×</a:t>
            </a:r>
            <a:endParaRPr lang="zh-CN" altLang="en-US" sz="16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9E56FBB-9CCA-4127-86E2-31A7134A2F7E}"/>
              </a:ext>
            </a:extLst>
          </p:cNvPr>
          <p:cNvSpPr txBox="1"/>
          <p:nvPr/>
        </p:nvSpPr>
        <p:spPr>
          <a:xfrm>
            <a:off x="8317717" y="2601124"/>
            <a:ext cx="195474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Overall Design</a:t>
            </a:r>
          </a:p>
          <a:p>
            <a:r>
              <a:rPr lang="en-US" altLang="zh-CN" sz="1600" dirty="0"/>
              <a:t>(Module Number) </a:t>
            </a:r>
            <a:endParaRPr lang="zh-CN" altLang="en-US" sz="1600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23880F5-A0FA-4C60-A716-4762D7CE0C00}"/>
              </a:ext>
            </a:extLst>
          </p:cNvPr>
          <p:cNvCxnSpPr>
            <a:cxnSpLocks/>
          </p:cNvCxnSpPr>
          <p:nvPr/>
        </p:nvCxnSpPr>
        <p:spPr>
          <a:xfrm flipV="1">
            <a:off x="9066822" y="2187628"/>
            <a:ext cx="0" cy="413496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1C763728-3278-4690-9985-9013BDB29D51}"/>
              </a:ext>
            </a:extLst>
          </p:cNvPr>
          <p:cNvSpPr txBox="1"/>
          <p:nvPr/>
        </p:nvSpPr>
        <p:spPr>
          <a:xfrm>
            <a:off x="8498858" y="2262570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×</a:t>
            </a:r>
            <a:endParaRPr lang="zh-CN" altLang="en-US" sz="16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D83D180-BF8E-442F-BDD9-DD899180B268}"/>
              </a:ext>
            </a:extLst>
          </p:cNvPr>
          <p:cNvSpPr txBox="1"/>
          <p:nvPr/>
        </p:nvSpPr>
        <p:spPr>
          <a:xfrm>
            <a:off x="10388955" y="1705099"/>
            <a:ext cx="14041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Fiber Number </a:t>
            </a:r>
            <a:endParaRPr lang="zh-CN" altLang="en-US" sz="1600" dirty="0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4990338-918F-47EC-8309-742B628C7EC8}"/>
              </a:ext>
            </a:extLst>
          </p:cNvPr>
          <p:cNvCxnSpPr>
            <a:cxnSpLocks/>
            <a:stCxn id="30" idx="3"/>
            <a:endCxn id="51" idx="1"/>
          </p:cNvCxnSpPr>
          <p:nvPr/>
        </p:nvCxnSpPr>
        <p:spPr>
          <a:xfrm flipV="1">
            <a:off x="10078709" y="1997487"/>
            <a:ext cx="310246" cy="3892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4AB32758-06F7-456C-8711-0FEDBE35469D}"/>
              </a:ext>
            </a:extLst>
          </p:cNvPr>
          <p:cNvCxnSpPr>
            <a:stCxn id="10" idx="3"/>
            <a:endCxn id="21" idx="1"/>
          </p:cNvCxnSpPr>
          <p:nvPr/>
        </p:nvCxnSpPr>
        <p:spPr>
          <a:xfrm flipV="1">
            <a:off x="3791744" y="1561940"/>
            <a:ext cx="432048" cy="292387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1F94EDFC-D199-410D-B6FF-0EDFA34CC8B8}"/>
              </a:ext>
            </a:extLst>
          </p:cNvPr>
          <p:cNvSpPr txBox="1"/>
          <p:nvPr/>
        </p:nvSpPr>
        <p:spPr>
          <a:xfrm>
            <a:off x="4357178" y="3574328"/>
            <a:ext cx="17101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Chn</a:t>
            </a:r>
            <a:r>
              <a:rPr lang="en-US" altLang="zh-CN" sz="1600" dirty="0"/>
              <a:t> Power</a:t>
            </a:r>
            <a:endParaRPr lang="zh-CN" altLang="en-US" sz="1600" dirty="0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326B61BB-46BF-47B4-A215-CF9AE3107479}"/>
              </a:ext>
            </a:extLst>
          </p:cNvPr>
          <p:cNvCxnSpPr/>
          <p:nvPr/>
        </p:nvCxnSpPr>
        <p:spPr>
          <a:xfrm>
            <a:off x="5627948" y="2852424"/>
            <a:ext cx="0" cy="684804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5DEA4BDE-F607-4226-8A8F-EB6919067834}"/>
              </a:ext>
            </a:extLst>
          </p:cNvPr>
          <p:cNvSpPr txBox="1"/>
          <p:nvPr/>
        </p:nvSpPr>
        <p:spPr>
          <a:xfrm>
            <a:off x="5237399" y="3113687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×</a:t>
            </a:r>
            <a:endParaRPr lang="zh-CN" altLang="en-US" sz="16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A573DF7-F62F-4600-8F56-DFA733C0BD75}"/>
              </a:ext>
            </a:extLst>
          </p:cNvPr>
          <p:cNvSpPr txBox="1"/>
          <p:nvPr/>
        </p:nvSpPr>
        <p:spPr>
          <a:xfrm>
            <a:off x="6551767" y="3574328"/>
            <a:ext cx="17101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Module Power</a:t>
            </a:r>
          </a:p>
          <a:p>
            <a:r>
              <a:rPr lang="en-US" altLang="zh-CN" sz="1600" dirty="0"/>
              <a:t>Too High?</a:t>
            </a:r>
            <a:endParaRPr lang="zh-CN" altLang="en-US" sz="1600" dirty="0"/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C9FA7D58-399B-4E57-AFD8-6D7E339616A3}"/>
              </a:ext>
            </a:extLst>
          </p:cNvPr>
          <p:cNvCxnSpPr>
            <a:stCxn id="58" idx="3"/>
          </p:cNvCxnSpPr>
          <p:nvPr/>
        </p:nvCxnSpPr>
        <p:spPr>
          <a:xfrm>
            <a:off x="6067366" y="3743605"/>
            <a:ext cx="484401" cy="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B5D9260E-8D41-428D-8AB4-18B2184A3624}"/>
              </a:ext>
            </a:extLst>
          </p:cNvPr>
          <p:cNvSpPr txBox="1"/>
          <p:nvPr/>
        </p:nvSpPr>
        <p:spPr>
          <a:xfrm>
            <a:off x="8962715" y="3673768"/>
            <a:ext cx="1809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Power Combine</a:t>
            </a:r>
            <a:endParaRPr lang="zh-CN" altLang="en-US" sz="16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9997DBC-9815-4D7E-8762-270041980471}"/>
              </a:ext>
            </a:extLst>
          </p:cNvPr>
          <p:cNvSpPr txBox="1"/>
          <p:nvPr/>
        </p:nvSpPr>
        <p:spPr>
          <a:xfrm>
            <a:off x="8967416" y="4231239"/>
            <a:ext cx="18091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Separate Power</a:t>
            </a:r>
            <a:endParaRPr lang="zh-CN" altLang="en-US" sz="1600" dirty="0"/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24ACE256-11B4-405B-ACD0-EA2D671427EE}"/>
              </a:ext>
            </a:extLst>
          </p:cNvPr>
          <p:cNvCxnSpPr>
            <a:cxnSpLocks/>
          </p:cNvCxnSpPr>
          <p:nvPr/>
        </p:nvCxnSpPr>
        <p:spPr>
          <a:xfrm>
            <a:off x="8256240" y="3865639"/>
            <a:ext cx="693600" cy="10736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8463659C-7939-4687-B80A-ABF967C0036E}"/>
              </a:ext>
            </a:extLst>
          </p:cNvPr>
          <p:cNvCxnSpPr>
            <a:cxnSpLocks/>
          </p:cNvCxnSpPr>
          <p:nvPr/>
        </p:nvCxnSpPr>
        <p:spPr>
          <a:xfrm>
            <a:off x="8256240" y="4087193"/>
            <a:ext cx="720080" cy="216862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65E72E7A-E107-4339-9E42-993B0BBC0DC1}"/>
              </a:ext>
            </a:extLst>
          </p:cNvPr>
          <p:cNvSpPr txBox="1"/>
          <p:nvPr/>
        </p:nvSpPr>
        <p:spPr>
          <a:xfrm>
            <a:off x="8256240" y="3559530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no</a:t>
            </a:r>
            <a:endParaRPr lang="zh-CN" altLang="en-US" sz="16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3A82051-5027-4C9D-9DB0-DEBE3E870263}"/>
              </a:ext>
            </a:extLst>
          </p:cNvPr>
          <p:cNvSpPr txBox="1"/>
          <p:nvPr/>
        </p:nvSpPr>
        <p:spPr>
          <a:xfrm>
            <a:off x="8256240" y="4134778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yes</a:t>
            </a:r>
            <a:endParaRPr lang="zh-CN" altLang="en-US" sz="1600" dirty="0"/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C12587E8-8298-4E1D-9225-F9CB5A9BA960}"/>
              </a:ext>
            </a:extLst>
          </p:cNvPr>
          <p:cNvCxnSpPr/>
          <p:nvPr/>
        </p:nvCxnSpPr>
        <p:spPr>
          <a:xfrm>
            <a:off x="9552384" y="3194826"/>
            <a:ext cx="0" cy="486418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A9952634-2DBB-4E91-A6B3-00120A818DCC}"/>
              </a:ext>
            </a:extLst>
          </p:cNvPr>
          <p:cNvSpPr txBox="1"/>
          <p:nvPr/>
        </p:nvSpPr>
        <p:spPr>
          <a:xfrm>
            <a:off x="9207644" y="3247652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×</a:t>
            </a:r>
            <a:endParaRPr lang="zh-CN" altLang="en-US" sz="1600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23849A3-5581-465D-A5E3-1C3BC0AFC773}"/>
              </a:ext>
            </a:extLst>
          </p:cNvPr>
          <p:cNvSpPr txBox="1"/>
          <p:nvPr/>
        </p:nvSpPr>
        <p:spPr>
          <a:xfrm>
            <a:off x="11006678" y="3815741"/>
            <a:ext cx="78643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Power </a:t>
            </a:r>
            <a:r>
              <a:rPr lang="en-US" altLang="zh-CN" sz="1600" dirty="0" err="1"/>
              <a:t>Chn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83D261EF-6FD7-4185-96FA-27229003F47B}"/>
              </a:ext>
            </a:extLst>
          </p:cNvPr>
          <p:cNvCxnSpPr>
            <a:stCxn id="66" idx="3"/>
          </p:cNvCxnSpPr>
          <p:nvPr/>
        </p:nvCxnSpPr>
        <p:spPr>
          <a:xfrm flipV="1">
            <a:off x="10776520" y="4304055"/>
            <a:ext cx="230158" cy="96461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0A49B9B5-3155-4A83-A3F8-C360BAC197C6}"/>
              </a:ext>
            </a:extLst>
          </p:cNvPr>
          <p:cNvCxnSpPr>
            <a:stCxn id="29" idx="3"/>
          </p:cNvCxnSpPr>
          <p:nvPr/>
        </p:nvCxnSpPr>
        <p:spPr>
          <a:xfrm>
            <a:off x="10078710" y="1452007"/>
            <a:ext cx="310245" cy="33251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EAE231D1-DA0E-4B79-AE59-DC1C75A4C7D1}"/>
              </a:ext>
            </a:extLst>
          </p:cNvPr>
          <p:cNvCxnSpPr>
            <a:cxnSpLocks/>
            <a:stCxn id="65" idx="3"/>
            <a:endCxn id="74" idx="1"/>
          </p:cNvCxnSpPr>
          <p:nvPr/>
        </p:nvCxnSpPr>
        <p:spPr>
          <a:xfrm>
            <a:off x="10771819" y="3843045"/>
            <a:ext cx="234859" cy="265084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A01C6547-2806-42A1-8F72-7DECC1E044FD}"/>
              </a:ext>
            </a:extLst>
          </p:cNvPr>
          <p:cNvCxnSpPr>
            <a:stCxn id="11" idx="3"/>
            <a:endCxn id="58" idx="1"/>
          </p:cNvCxnSpPr>
          <p:nvPr/>
        </p:nvCxnSpPr>
        <p:spPr>
          <a:xfrm>
            <a:off x="3807044" y="3743605"/>
            <a:ext cx="550134" cy="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A30FB075-EF0B-42E2-97CA-B3B36CDBDAF9}"/>
              </a:ext>
            </a:extLst>
          </p:cNvPr>
          <p:cNvSpPr txBox="1"/>
          <p:nvPr/>
        </p:nvSpPr>
        <p:spPr>
          <a:xfrm>
            <a:off x="4556830" y="5215791"/>
            <a:ext cx="17101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SHV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0E715DEE-4BF3-4D39-AA45-4797B198F2E1}"/>
              </a:ext>
            </a:extLst>
          </p:cNvPr>
          <p:cNvSpPr txBox="1"/>
          <p:nvPr/>
        </p:nvSpPr>
        <p:spPr>
          <a:xfrm>
            <a:off x="4556830" y="5826750"/>
            <a:ext cx="17101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Normal HV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7CB06926-7A50-4FBE-B19A-FB3803B3F8D8}"/>
              </a:ext>
            </a:extLst>
          </p:cNvPr>
          <p:cNvSpPr txBox="1"/>
          <p:nvPr/>
        </p:nvSpPr>
        <p:spPr>
          <a:xfrm>
            <a:off x="10131677" y="5455175"/>
            <a:ext cx="14041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HV</a:t>
            </a:r>
          </a:p>
          <a:p>
            <a:r>
              <a:rPr lang="en-US" altLang="zh-CN" sz="1600" dirty="0" err="1"/>
              <a:t>Chn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45C4CACC-9CC5-4F06-B920-F6024A7F071E}"/>
              </a:ext>
            </a:extLst>
          </p:cNvPr>
          <p:cNvCxnSpPr>
            <a:endCxn id="86" idx="1"/>
          </p:cNvCxnSpPr>
          <p:nvPr/>
        </p:nvCxnSpPr>
        <p:spPr>
          <a:xfrm>
            <a:off x="6309566" y="5747562"/>
            <a:ext cx="3822111" cy="1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BC57414B-B65D-4E2C-8B30-D8A066068E1A}"/>
              </a:ext>
            </a:extLst>
          </p:cNvPr>
          <p:cNvCxnSpPr/>
          <p:nvPr/>
        </p:nvCxnSpPr>
        <p:spPr>
          <a:xfrm>
            <a:off x="8782840" y="3282964"/>
            <a:ext cx="0" cy="2464598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99C705FB-16CE-427D-80E5-B82B71B9A998}"/>
              </a:ext>
            </a:extLst>
          </p:cNvPr>
          <p:cNvSpPr txBox="1"/>
          <p:nvPr/>
        </p:nvSpPr>
        <p:spPr>
          <a:xfrm>
            <a:off x="8408356" y="5264706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×</a:t>
            </a:r>
            <a:endParaRPr lang="zh-CN" altLang="en-US" sz="1600" dirty="0"/>
          </a:p>
        </p:txBody>
      </p: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0EFA31B6-2BF0-4DAA-B10C-C389011DF878}"/>
              </a:ext>
            </a:extLst>
          </p:cNvPr>
          <p:cNvCxnSpPr>
            <a:cxnSpLocks/>
            <a:stCxn id="12" idx="3"/>
            <a:endCxn id="84" idx="1"/>
          </p:cNvCxnSpPr>
          <p:nvPr/>
        </p:nvCxnSpPr>
        <p:spPr>
          <a:xfrm flipV="1">
            <a:off x="3791744" y="5385068"/>
            <a:ext cx="765086" cy="1879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8AF6215A-86E8-418C-9E96-8EB848C336C4}"/>
              </a:ext>
            </a:extLst>
          </p:cNvPr>
          <p:cNvCxnSpPr>
            <a:cxnSpLocks/>
            <a:stCxn id="12" idx="3"/>
            <a:endCxn id="85" idx="1"/>
          </p:cNvCxnSpPr>
          <p:nvPr/>
        </p:nvCxnSpPr>
        <p:spPr>
          <a:xfrm>
            <a:off x="3791744" y="5386947"/>
            <a:ext cx="765086" cy="609080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FDF45A7D-6ADA-45BA-ADA2-0771765C3814}"/>
              </a:ext>
            </a:extLst>
          </p:cNvPr>
          <p:cNvSpPr txBox="1"/>
          <p:nvPr/>
        </p:nvSpPr>
        <p:spPr>
          <a:xfrm>
            <a:off x="9575513" y="3342690"/>
            <a:ext cx="1376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Fiber Power </a:t>
            </a:r>
            <a:endParaRPr lang="zh-CN" altLang="en-US" sz="16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A68D7D7-84E4-4F22-9F43-A75E0D733822}"/>
              </a:ext>
            </a:extLst>
          </p:cNvPr>
          <p:cNvSpPr txBox="1"/>
          <p:nvPr/>
        </p:nvSpPr>
        <p:spPr>
          <a:xfrm>
            <a:off x="9793288" y="3173413"/>
            <a:ext cx="567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+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2566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18E17-FFD5-4080-9B0F-4E910245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An example of sub-detector consideration (ECAL)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449CEC-AB66-4DB3-90CA-1B38AD81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229" y="989013"/>
            <a:ext cx="6050427" cy="54848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The overall detector design: ~480 Module (Dual-trapezium scheme), ~1000 bar/module</a:t>
            </a:r>
          </a:p>
          <a:p>
            <a:r>
              <a:rPr lang="en-US" altLang="zh-CN" dirty="0"/>
              <a:t>Current </a:t>
            </a:r>
            <a:r>
              <a:rPr lang="en-US" altLang="zh-CN" dirty="0" err="1"/>
              <a:t>bkgrd</a:t>
            </a:r>
            <a:r>
              <a:rPr lang="en-US" altLang="zh-CN" dirty="0"/>
              <a:t> estimation: avg. event rate 100kHz / crystal bar w/ threshold; Data width 48bit/event (current ASIC scheme)</a:t>
            </a:r>
          </a:p>
          <a:p>
            <a:r>
              <a:rPr lang="en-US" altLang="zh-CN" dirty="0"/>
              <a:t>@Dual readout each crystal bar, total data rate: 1000</a:t>
            </a:r>
            <a:r>
              <a:rPr lang="zh-CN" altLang="en-US" dirty="0"/>
              <a:t>*</a:t>
            </a:r>
            <a:r>
              <a:rPr lang="en-US" altLang="zh-CN" dirty="0"/>
              <a:t>100kHz</a:t>
            </a:r>
            <a:r>
              <a:rPr lang="zh-CN" altLang="en-US" dirty="0"/>
              <a:t>*</a:t>
            </a:r>
            <a:r>
              <a:rPr lang="en-US" altLang="zh-CN" dirty="0"/>
              <a:t>48bit</a:t>
            </a:r>
            <a:r>
              <a:rPr lang="zh-CN" altLang="en-US" dirty="0"/>
              <a:t>*</a:t>
            </a:r>
            <a:r>
              <a:rPr lang="en-US" altLang="zh-CN" dirty="0"/>
              <a:t>2ends=</a:t>
            </a:r>
            <a:r>
              <a:rPr lang="en-US" altLang="zh-CN" dirty="0">
                <a:solidFill>
                  <a:srgbClr val="C00000"/>
                </a:solidFill>
              </a:rPr>
              <a:t>9.6Gbps, not possible for 1 fiber for each module, </a:t>
            </a:r>
            <a:r>
              <a:rPr lang="en-US" altLang="zh-CN" u="sng" dirty="0">
                <a:solidFill>
                  <a:srgbClr val="C00000"/>
                </a:solidFill>
              </a:rPr>
              <a:t>at least 2 fibers for each module</a:t>
            </a:r>
            <a:endParaRPr lang="en-US" altLang="zh-CN" u="sng" dirty="0"/>
          </a:p>
          <a:p>
            <a:pPr lvl="1"/>
            <a:r>
              <a:rPr lang="en-US" altLang="zh-CN" sz="1800" dirty="0"/>
              <a:t>For max. </a:t>
            </a:r>
            <a:r>
              <a:rPr lang="en-US" altLang="zh-CN" sz="1800" dirty="0" err="1"/>
              <a:t>bkgrd</a:t>
            </a:r>
            <a:r>
              <a:rPr lang="en-US" altLang="zh-CN" sz="1800" dirty="0"/>
              <a:t> rate@300kHz@Higgs, also needs enough room</a:t>
            </a:r>
          </a:p>
          <a:p>
            <a:pPr lvl="1"/>
            <a:r>
              <a:rPr lang="en-US" altLang="zh-CN" sz="1800" dirty="0"/>
              <a:t>For Z pole, </a:t>
            </a:r>
            <a:r>
              <a:rPr lang="en-US" altLang="zh-CN" sz="1800" dirty="0" err="1"/>
              <a:t>bkgrd</a:t>
            </a:r>
            <a:r>
              <a:rPr lang="en-US" altLang="zh-CN" sz="1800" dirty="0"/>
              <a:t> will be much higher, also needs extra room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D7EE5B-FB2F-49FE-B2FB-8F37D3EA9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63FFAA-320D-4947-9C28-2C6C703C0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87742"/>
            <a:ext cx="5632171" cy="31873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35E69C-F847-439F-9DFF-BED5F7F01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238621"/>
            <a:ext cx="3672408" cy="25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4A32A-C31D-4BC1-B763-48E25925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An example of sub-detector consideration (ECAL)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77602D-E1A2-41B9-AB2F-26922995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Data Link:</a:t>
            </a:r>
          </a:p>
          <a:p>
            <a:pPr lvl="1"/>
            <a:r>
              <a:rPr lang="en-US" altLang="zh-CN" sz="1800" dirty="0">
                <a:solidFill>
                  <a:srgbClr val="0000FF"/>
                </a:solidFill>
              </a:rPr>
              <a:t>Fibers: 480</a:t>
            </a:r>
            <a:r>
              <a:rPr lang="zh-CN" altLang="en-US" sz="1800" dirty="0">
                <a:solidFill>
                  <a:srgbClr val="0000FF"/>
                </a:solidFill>
              </a:rPr>
              <a:t>*</a:t>
            </a:r>
            <a:r>
              <a:rPr lang="en-US" altLang="zh-CN" sz="1800" dirty="0">
                <a:solidFill>
                  <a:srgbClr val="0000FF"/>
                </a:solidFill>
              </a:rPr>
              <a:t>2=960</a:t>
            </a:r>
            <a:r>
              <a:rPr lang="en-US" altLang="zh-CN" sz="1800" dirty="0"/>
              <a:t>, -&gt; 60 BEE </a:t>
            </a:r>
            <a:r>
              <a:rPr lang="en-US" altLang="zh-CN" sz="1800" dirty="0" err="1"/>
              <a:t>Brds</a:t>
            </a:r>
            <a:r>
              <a:rPr lang="en-US" altLang="zh-CN" sz="1800" dirty="0"/>
              <a:t>, 6 crates</a:t>
            </a:r>
          </a:p>
          <a:p>
            <a:r>
              <a:rPr lang="en-US" altLang="zh-CN" dirty="0"/>
              <a:t>Power:</a:t>
            </a:r>
          </a:p>
          <a:p>
            <a:pPr lvl="1"/>
            <a:r>
              <a:rPr lang="en-US" altLang="zh-CN" sz="1800" dirty="0"/>
              <a:t>ASIC: 15mW/</a:t>
            </a:r>
            <a:r>
              <a:rPr lang="en-US" altLang="zh-CN" sz="1800" dirty="0" err="1"/>
              <a:t>ch</a:t>
            </a:r>
            <a:r>
              <a:rPr lang="en-US" altLang="zh-CN" sz="1800" dirty="0"/>
              <a:t>, each module </a:t>
            </a:r>
            <a:r>
              <a:rPr lang="en-US" altLang="zh-CN" sz="1800" dirty="0">
                <a:solidFill>
                  <a:srgbClr val="C00000"/>
                </a:solidFill>
              </a:rPr>
              <a:t>1000</a:t>
            </a:r>
            <a:r>
              <a:rPr lang="zh-CN" altLang="en-US" sz="1800" dirty="0">
                <a:solidFill>
                  <a:srgbClr val="C00000"/>
                </a:solidFill>
              </a:rPr>
              <a:t>*</a:t>
            </a:r>
            <a:r>
              <a:rPr lang="en-US" altLang="zh-CN" sz="1800" dirty="0">
                <a:solidFill>
                  <a:srgbClr val="C00000"/>
                </a:solidFill>
              </a:rPr>
              <a:t>2</a:t>
            </a:r>
            <a:r>
              <a:rPr lang="zh-CN" altLang="en-US" sz="1800" dirty="0">
                <a:solidFill>
                  <a:srgbClr val="C00000"/>
                </a:solidFill>
              </a:rPr>
              <a:t>*</a:t>
            </a:r>
            <a:r>
              <a:rPr lang="en-US" altLang="zh-CN" sz="1800" dirty="0">
                <a:solidFill>
                  <a:srgbClr val="C00000"/>
                </a:solidFill>
              </a:rPr>
              <a:t>15mW=30W</a:t>
            </a:r>
          </a:p>
          <a:p>
            <a:pPr lvl="2"/>
            <a:r>
              <a:rPr lang="en-US" altLang="zh-CN" sz="1600" dirty="0"/>
              <a:t>Within the capability of DC-DC power module</a:t>
            </a:r>
          </a:p>
          <a:p>
            <a:pPr lvl="1"/>
            <a:r>
              <a:rPr lang="en-US" altLang="zh-CN" sz="1800" dirty="0">
                <a:solidFill>
                  <a:srgbClr val="C00000"/>
                </a:solidFill>
              </a:rPr>
              <a:t>Data Link + Optical Power: 1W each</a:t>
            </a:r>
          </a:p>
          <a:p>
            <a:pPr lvl="1"/>
            <a:r>
              <a:rPr lang="en-US" altLang="zh-CN" sz="1800" dirty="0"/>
              <a:t>Total Power: </a:t>
            </a:r>
            <a:r>
              <a:rPr lang="en-US" altLang="zh-CN" sz="1800" dirty="0">
                <a:solidFill>
                  <a:srgbClr val="0000FF"/>
                </a:solidFill>
              </a:rPr>
              <a:t>31W/0.85*480=17.5kW</a:t>
            </a:r>
          </a:p>
          <a:p>
            <a:pPr lvl="2"/>
            <a:r>
              <a:rPr lang="en-US" altLang="zh-CN" sz="1600" dirty="0">
                <a:solidFill>
                  <a:srgbClr val="C00000"/>
                </a:solidFill>
              </a:rPr>
              <a:t>Efficiency of the DC-DC: 85%</a:t>
            </a:r>
          </a:p>
          <a:p>
            <a:pPr lvl="1"/>
            <a:r>
              <a:rPr lang="en-US" altLang="zh-CN" sz="1800" dirty="0"/>
              <a:t>Power </a:t>
            </a:r>
            <a:r>
              <a:rPr lang="en-US" altLang="zh-CN" sz="1800" dirty="0" err="1"/>
              <a:t>chn</a:t>
            </a:r>
            <a:r>
              <a:rPr lang="en-US" altLang="zh-CN" sz="1800" dirty="0"/>
              <a:t> 100W/</a:t>
            </a:r>
            <a:r>
              <a:rPr lang="en-US" altLang="zh-CN" sz="1800" dirty="0" err="1"/>
              <a:t>chn</a:t>
            </a:r>
            <a:r>
              <a:rPr lang="en-US" altLang="zh-CN" sz="1800" dirty="0"/>
              <a:t>, each module per power cable: 480 power </a:t>
            </a:r>
            <a:r>
              <a:rPr lang="en-US" altLang="zh-CN" sz="1800" dirty="0" err="1"/>
              <a:t>chn</a:t>
            </a:r>
            <a:r>
              <a:rPr lang="en-US" altLang="zh-CN" sz="1800" dirty="0"/>
              <a:t> -&gt; power crates 10</a:t>
            </a:r>
          </a:p>
          <a:p>
            <a:r>
              <a:rPr lang="en-US" altLang="zh-CN" dirty="0"/>
              <a:t>HV:</a:t>
            </a:r>
          </a:p>
          <a:p>
            <a:pPr lvl="1"/>
            <a:r>
              <a:rPr lang="en-US" altLang="zh-CN" sz="1800" dirty="0"/>
              <a:t>Sch 1: one HV </a:t>
            </a:r>
            <a:r>
              <a:rPr lang="en-US" altLang="zh-CN" sz="1800" dirty="0" err="1"/>
              <a:t>chn</a:t>
            </a:r>
            <a:r>
              <a:rPr lang="en-US" altLang="zh-CN" sz="1800" dirty="0"/>
              <a:t> for each module, (limitedly) compensated for each </a:t>
            </a:r>
            <a:r>
              <a:rPr lang="en-US" altLang="zh-CN" sz="1800" dirty="0" err="1"/>
              <a:t>SiPM</a:t>
            </a:r>
            <a:r>
              <a:rPr lang="en-US" altLang="zh-CN" sz="1800" dirty="0"/>
              <a:t> in ASICs</a:t>
            </a:r>
          </a:p>
          <a:p>
            <a:pPr lvl="1"/>
            <a:r>
              <a:rPr lang="en-US" altLang="zh-CN" sz="1800" dirty="0">
                <a:solidFill>
                  <a:srgbClr val="0000FF"/>
                </a:solidFill>
              </a:rPr>
              <a:t>HV channels = module number = 480</a:t>
            </a:r>
            <a:r>
              <a:rPr lang="zh-CN" altLang="en-US" sz="1800" dirty="0"/>
              <a:t>， </a:t>
            </a:r>
            <a:r>
              <a:rPr lang="en-US" altLang="zh-CN" sz="1800" dirty="0"/>
              <a:t>-&gt; 2 HV crates</a:t>
            </a:r>
          </a:p>
          <a:p>
            <a:pPr lvl="1"/>
            <a:endParaRPr lang="en-US" altLang="zh-CN" sz="1800" dirty="0"/>
          </a:p>
          <a:p>
            <a:pPr lvl="1"/>
            <a:r>
              <a:rPr lang="en-US" altLang="zh-CN" sz="1800" dirty="0"/>
              <a:t>Alt sch2</a:t>
            </a:r>
            <a:r>
              <a:rPr lang="zh-CN" altLang="en-US" sz="1800" dirty="0"/>
              <a:t>：</a:t>
            </a:r>
            <a:r>
              <a:rPr lang="en-US" altLang="zh-CN" sz="1800" dirty="0"/>
              <a:t>HV </a:t>
            </a:r>
            <a:r>
              <a:rPr lang="en-US" altLang="zh-CN" sz="1800" dirty="0" err="1"/>
              <a:t>chn</a:t>
            </a:r>
            <a:r>
              <a:rPr lang="en-US" altLang="zh-CN" sz="1800" dirty="0"/>
              <a:t> for each </a:t>
            </a:r>
            <a:r>
              <a:rPr lang="en-US" altLang="zh-CN" sz="1800" dirty="0" err="1"/>
              <a:t>SiPM</a:t>
            </a:r>
            <a:r>
              <a:rPr lang="en-US" altLang="zh-CN" sz="1800" dirty="0"/>
              <a:t>? Too many channels &amp; too large control data volume (×)</a:t>
            </a:r>
          </a:p>
          <a:p>
            <a:pPr lvl="1"/>
            <a:r>
              <a:rPr lang="en-US" altLang="zh-CN" sz="1800" dirty="0"/>
              <a:t>Alt sch3</a:t>
            </a:r>
            <a:r>
              <a:rPr lang="zh-CN" altLang="en-US" sz="1800" dirty="0"/>
              <a:t>：</a:t>
            </a:r>
            <a:r>
              <a:rPr lang="en-US" altLang="zh-CN" sz="1800" dirty="0"/>
              <a:t>HV </a:t>
            </a:r>
            <a:r>
              <a:rPr lang="en-US" altLang="zh-CN" sz="1800" dirty="0" err="1"/>
              <a:t>chn</a:t>
            </a:r>
            <a:r>
              <a:rPr lang="en-US" altLang="zh-CN" sz="1800" dirty="0"/>
              <a:t> for sub-region of a module, to compensate the temperature gradient </a:t>
            </a:r>
          </a:p>
          <a:p>
            <a:pPr lvl="2"/>
            <a:r>
              <a:rPr lang="en-US" altLang="zh-CN" sz="1600" dirty="0"/>
              <a:t>Maybe much optimized than sch1</a:t>
            </a:r>
            <a:r>
              <a:rPr lang="zh-CN" altLang="en-US" sz="1600" dirty="0"/>
              <a:t>，</a:t>
            </a:r>
            <a:r>
              <a:rPr lang="en-US" altLang="zh-CN" sz="1600" dirty="0"/>
              <a:t>but rely on the detector simulation </a:t>
            </a:r>
          </a:p>
          <a:p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93E492-AFA4-44F9-A7B6-9DCAE3566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06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D15B2-687F-4A28-B3B9-061D79BA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Note for the calculation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C10F1-652C-4AA3-B20C-46CC40E3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9012"/>
            <a:ext cx="10972800" cy="5868987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Avg. &amp; Max background rate both are important </a:t>
            </a:r>
          </a:p>
          <a:p>
            <a:pPr lvl="1"/>
            <a:r>
              <a:rPr lang="en-US" altLang="zh-CN" dirty="0"/>
              <a:t>Max </a:t>
            </a:r>
            <a:r>
              <a:rPr lang="en-US" altLang="zh-CN" dirty="0" err="1"/>
              <a:t>bkgrd</a:t>
            </a:r>
            <a:r>
              <a:rPr lang="en-US" altLang="zh-CN" dirty="0"/>
              <a:t> rate to calculate the room for the data rate</a:t>
            </a:r>
          </a:p>
          <a:p>
            <a:pPr lvl="1"/>
            <a:r>
              <a:rPr lang="en-US" altLang="zh-CN" dirty="0"/>
              <a:t>Avg </a:t>
            </a:r>
            <a:r>
              <a:rPr lang="en-US" altLang="zh-CN" dirty="0" err="1"/>
              <a:t>bkgrd</a:t>
            </a:r>
            <a:r>
              <a:rPr lang="en-US" altLang="zh-CN" dirty="0"/>
              <a:t> rate to calculate the total data rate for the electronics –TDAQ interface</a:t>
            </a:r>
          </a:p>
          <a:p>
            <a:r>
              <a:rPr lang="en-US" altLang="zh-CN" dirty="0"/>
              <a:t>Detailed detector design, including the module vs. chip, is necessary for the electronics cabling, powering and HV scheme</a:t>
            </a:r>
          </a:p>
          <a:p>
            <a:pPr lvl="1"/>
            <a:r>
              <a:rPr lang="en-US" altLang="zh-CN" dirty="0"/>
              <a:t>Chip on module to evaluate electronics readout scheme (data link, power, aggregation)</a:t>
            </a:r>
          </a:p>
          <a:p>
            <a:pPr lvl="1"/>
            <a:r>
              <a:rPr lang="en-US" altLang="zh-CN" dirty="0"/>
              <a:t>Overall detector design to evaluate the cabling, HV and crate channels</a:t>
            </a:r>
          </a:p>
          <a:p>
            <a:r>
              <a:rPr lang="en-US" altLang="zh-CN" dirty="0"/>
              <a:t>According to the current electronics design, most detector module following the “1 fiber + 1 Power” manner</a:t>
            </a:r>
          </a:p>
          <a:p>
            <a:pPr lvl="1"/>
            <a:r>
              <a:rPr lang="en-US" altLang="zh-CN" dirty="0"/>
              <a:t>Most module data rate at the level of Gbps, a fiber channels @10Gbps level is proper</a:t>
            </a:r>
          </a:p>
          <a:p>
            <a:pPr lvl="1"/>
            <a:r>
              <a:rPr lang="en-US" altLang="zh-CN" dirty="0"/>
              <a:t>Although the room for a power channel at the module level is large, current scheme not consider power channel merge</a:t>
            </a:r>
          </a:p>
          <a:p>
            <a:pPr lvl="2"/>
            <a:r>
              <a:rPr lang="en-US" altLang="zh-CN" dirty="0"/>
              <a:t>Otherwise needs extra power aggregation board on detector, means extra room and increasing difficulty for Mechanics</a:t>
            </a:r>
          </a:p>
          <a:p>
            <a:pPr lvl="2"/>
            <a:r>
              <a:rPr lang="en-US" altLang="zh-CN" dirty="0"/>
              <a:t>Several detector with enough space (esp. endcaps) with very low power, power channel merge can still be considered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F411FF-A932-49A3-A5BB-7D03CBFA8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77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D797F7-BB30-4A88-8317-12357998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Main parameters for the room calculation – Data Crates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B39FA-B739-41BF-8329-EC79F90E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9012"/>
            <a:ext cx="10972800" cy="5868987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/>
              <a:t>Optical Link</a:t>
            </a:r>
          </a:p>
          <a:p>
            <a:pPr lvl="1"/>
            <a:r>
              <a:rPr lang="en-US" altLang="zh-CN" sz="1800" dirty="0"/>
              <a:t>By using MTX interface for fibers, multiple fiber channels can be integrated in small unit</a:t>
            </a:r>
          </a:p>
          <a:p>
            <a:pPr lvl="2"/>
            <a:r>
              <a:rPr lang="en-US" altLang="zh-CN" sz="1600" dirty="0"/>
              <a:t>Can be 1Rx + 4Tx as a normal design</a:t>
            </a:r>
          </a:p>
          <a:p>
            <a:pPr lvl="1"/>
            <a:r>
              <a:rPr lang="en-US" altLang="zh-CN" sz="1800" dirty="0">
                <a:solidFill>
                  <a:srgbClr val="C00000"/>
                </a:solidFill>
              </a:rPr>
              <a:t>Each Tx channel at 10Gbps rate, with 8b10b protocol, and the max valid data rate to be 8Gbps</a:t>
            </a:r>
          </a:p>
          <a:p>
            <a:pPr lvl="2"/>
            <a:r>
              <a:rPr lang="en-US" altLang="zh-CN" sz="1600" dirty="0"/>
              <a:t>Major constraint for the detector module</a:t>
            </a:r>
          </a:p>
          <a:p>
            <a:pPr lvl="2"/>
            <a:r>
              <a:rPr lang="en-US" altLang="zh-CN" sz="1600" dirty="0"/>
              <a:t>If module data rate too high (&gt;8Gbps valid data), multiple Tx fiber channels should be used, while the size of the optical module unchanged </a:t>
            </a:r>
          </a:p>
          <a:p>
            <a:r>
              <a:rPr lang="en-US" altLang="zh-CN" sz="2200" dirty="0"/>
              <a:t>Crates for data</a:t>
            </a:r>
          </a:p>
          <a:p>
            <a:pPr lvl="1"/>
            <a:r>
              <a:rPr lang="en-US" altLang="zh-CN" sz="1800" dirty="0"/>
              <a:t>The common BEE Board considered with 16 optical channels, each </a:t>
            </a:r>
            <a:r>
              <a:rPr lang="en-US" altLang="zh-CN" sz="1800" dirty="0">
                <a:solidFill>
                  <a:srgbClr val="C00000"/>
                </a:solidFill>
              </a:rPr>
              <a:t>@10Gbps/Link</a:t>
            </a:r>
          </a:p>
          <a:p>
            <a:pPr lvl="1"/>
            <a:r>
              <a:rPr lang="en-US" altLang="zh-CN" sz="1800" dirty="0"/>
              <a:t>BEE Board to be designed following the </a:t>
            </a:r>
            <a:r>
              <a:rPr lang="en-US" altLang="zh-CN" sz="1800" dirty="0" err="1"/>
              <a:t>μTCA</a:t>
            </a:r>
            <a:r>
              <a:rPr lang="en-US" altLang="zh-CN" sz="1800" dirty="0"/>
              <a:t> standard</a:t>
            </a:r>
          </a:p>
          <a:p>
            <a:pPr lvl="2"/>
            <a:r>
              <a:rPr lang="en-US" altLang="zh-CN" sz="1600" dirty="0" err="1"/>
              <a:t>μTCA</a:t>
            </a:r>
            <a:r>
              <a:rPr lang="en-US" altLang="zh-CN" sz="1600" dirty="0"/>
              <a:t> crate height 9U, total room for 14 cards</a:t>
            </a:r>
          </a:p>
          <a:p>
            <a:pPr lvl="2"/>
            <a:r>
              <a:rPr lang="en-US" altLang="zh-CN" sz="1600" dirty="0"/>
              <a:t>2 Ctrl cards for each crate, 1 TTC card (clocking), 1 reserved card</a:t>
            </a:r>
          </a:p>
          <a:p>
            <a:pPr lvl="2"/>
            <a:r>
              <a:rPr lang="en-US" altLang="zh-CN" sz="1600" dirty="0">
                <a:solidFill>
                  <a:srgbClr val="C00000"/>
                </a:solidFill>
              </a:rPr>
              <a:t>10 valid slots for BEE boards in each data crate</a:t>
            </a:r>
          </a:p>
          <a:p>
            <a:r>
              <a:rPr lang="en-US" altLang="zh-CN" sz="2200" dirty="0"/>
              <a:t>Racks for data</a:t>
            </a:r>
          </a:p>
          <a:p>
            <a:pPr lvl="1"/>
            <a:r>
              <a:rPr lang="en-US" altLang="zh-CN" sz="1800" dirty="0"/>
              <a:t>Height of a rack 42U</a:t>
            </a:r>
          </a:p>
          <a:p>
            <a:pPr lvl="1"/>
            <a:r>
              <a:rPr lang="en-US" altLang="zh-CN" sz="1800" dirty="0"/>
              <a:t>Height for the heat dissipation 2U each</a:t>
            </a:r>
          </a:p>
          <a:p>
            <a:pPr lvl="1"/>
            <a:r>
              <a:rPr lang="en-US" altLang="zh-CN" sz="1800" dirty="0"/>
              <a:t>Reserve some room for the possible Switch to DAQ</a:t>
            </a:r>
          </a:p>
          <a:p>
            <a:pPr lvl="1"/>
            <a:r>
              <a:rPr lang="en-US" altLang="zh-CN" sz="1800" dirty="0">
                <a:solidFill>
                  <a:srgbClr val="C00000"/>
                </a:solidFill>
              </a:rPr>
              <a:t>Max 3 crates in each Data Rack (= 30 BEE Boards = 480 optical channel)  </a:t>
            </a:r>
            <a:endParaRPr lang="en-US" altLang="zh-CN" sz="2200" dirty="0">
              <a:solidFill>
                <a:srgbClr val="C00000"/>
              </a:solidFill>
            </a:endParaRPr>
          </a:p>
          <a:p>
            <a:endParaRPr lang="en-US" altLang="zh-CN" sz="2200" dirty="0">
              <a:solidFill>
                <a:srgbClr val="C00000"/>
              </a:solidFill>
            </a:endParaRPr>
          </a:p>
          <a:p>
            <a:pPr lvl="2"/>
            <a:endParaRPr lang="zh-CN" altLang="en-US" sz="1600" dirty="0"/>
          </a:p>
          <a:p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48C344-F5B9-4881-AF65-86F992CC1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B237E6-3739-49BC-90A7-9B8301AC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199" y="2852936"/>
            <a:ext cx="1949718" cy="11130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E9A3C6-C74F-40DB-9DDD-90D9FA76B383}"/>
              </a:ext>
            </a:extLst>
          </p:cNvPr>
          <p:cNvSpPr txBox="1"/>
          <p:nvPr/>
        </p:nvSpPr>
        <p:spPr>
          <a:xfrm>
            <a:off x="9914199" y="4023107"/>
            <a:ext cx="17994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VTRx+</a:t>
            </a:r>
          </a:p>
          <a:p>
            <a:r>
              <a:rPr lang="en-US" altLang="zh-CN" sz="1400" dirty="0"/>
              <a:t>4Tx + 1Rx </a:t>
            </a:r>
          </a:p>
          <a:p>
            <a:r>
              <a:rPr lang="en-US" altLang="zh-CN" sz="1400" dirty="0"/>
              <a:t>Array Optical Module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3720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92352-6FC4-4B73-A02C-09BFE88B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Main parameters for the room calculation – Power Crates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619EBA-FB5B-4934-A03E-4EE2D2142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MV(110V DC to 48V DC) Power Crate &amp; Racks:</a:t>
            </a:r>
          </a:p>
          <a:p>
            <a:pPr lvl="1"/>
            <a:r>
              <a:rPr lang="en-US" altLang="zh-CN" dirty="0"/>
              <a:t>In the electronics room, near the Data Racks</a:t>
            </a:r>
          </a:p>
          <a:p>
            <a:pPr lvl="1"/>
            <a:r>
              <a:rPr lang="en-US" altLang="zh-CN" dirty="0"/>
              <a:t>A crate with a height 3U</a:t>
            </a:r>
          </a:p>
          <a:p>
            <a:pPr lvl="2"/>
            <a:r>
              <a:rPr lang="en-US" altLang="zh-CN" dirty="0"/>
              <a:t>Type1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C00000"/>
                </a:solidFill>
              </a:rPr>
              <a:t>48 channels, with the capability of 100W output for each channel</a:t>
            </a:r>
          </a:p>
          <a:p>
            <a:pPr lvl="2"/>
            <a:r>
              <a:rPr lang="en-US" altLang="zh-CN" dirty="0">
                <a:solidFill>
                  <a:srgbClr val="C00000"/>
                </a:solidFill>
              </a:rPr>
              <a:t>Type2:  96 channels, with the capability of 40W output for each channel</a:t>
            </a:r>
          </a:p>
          <a:p>
            <a:pPr lvl="1"/>
            <a:r>
              <a:rPr lang="en-US" altLang="zh-CN" dirty="0"/>
              <a:t>Concerning the room for heat dissipation, a 42U Power Rack for </a:t>
            </a:r>
            <a:r>
              <a:rPr lang="en-US" altLang="zh-CN" dirty="0">
                <a:solidFill>
                  <a:srgbClr val="C00000"/>
                </a:solidFill>
              </a:rPr>
              <a:t>10 Power Crates </a:t>
            </a:r>
            <a:r>
              <a:rPr lang="en-US" altLang="zh-CN" dirty="0"/>
              <a:t>is proper</a:t>
            </a:r>
          </a:p>
          <a:p>
            <a:r>
              <a:rPr lang="en-US" altLang="zh-CN" dirty="0" err="1"/>
              <a:t>Pwr</a:t>
            </a:r>
            <a:r>
              <a:rPr lang="en-US" altLang="zh-CN" dirty="0"/>
              <a:t>-HV (380V AC to 110 DC) Power Crate &amp; Racks:</a:t>
            </a:r>
          </a:p>
          <a:p>
            <a:pPr lvl="1"/>
            <a:r>
              <a:rPr lang="en-US" altLang="zh-CN" dirty="0"/>
              <a:t>Power for the MV Power Racks, may be on the ground or far from radiation</a:t>
            </a:r>
          </a:p>
          <a:p>
            <a:pPr lvl="1"/>
            <a:r>
              <a:rPr lang="en-US" altLang="zh-CN" dirty="0"/>
              <a:t>A crate with a height 6U &amp; total power of 60kW~70kW for a total 10 channels</a:t>
            </a:r>
          </a:p>
          <a:p>
            <a:pPr lvl="1"/>
            <a:r>
              <a:rPr lang="en-US" altLang="zh-CN" dirty="0"/>
              <a:t>A rack for 5 power crates (6U + 2U cooling)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9BE646-4EF4-4061-AFBE-578C0E237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33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74C7C-685B-4E24-9046-E69A8D8C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/>
              <a:t>Main parameters for the room calculation – Det-HV Crates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EF1B1-8511-4708-90DE-042CFD21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Detector HV crates &amp; racks</a:t>
            </a:r>
          </a:p>
          <a:p>
            <a:pPr lvl="1"/>
            <a:r>
              <a:rPr lang="en-US" altLang="zh-CN" dirty="0"/>
              <a:t>Usually the power of the detector HV source is low, channel density is the major constraint</a:t>
            </a:r>
          </a:p>
          <a:p>
            <a:pPr lvl="1"/>
            <a:r>
              <a:rPr lang="en-US" altLang="zh-CN" dirty="0"/>
              <a:t>(Ref. from the Det-HV crates provided for ATLAS-HGTD) a crate with a height 8U with </a:t>
            </a:r>
            <a:r>
              <a:rPr lang="en-US" altLang="zh-CN" dirty="0">
                <a:solidFill>
                  <a:srgbClr val="C00000"/>
                </a:solidFill>
              </a:rPr>
              <a:t>14×16=224 channels</a:t>
            </a:r>
            <a:r>
              <a:rPr lang="en-US" altLang="zh-CN" dirty="0"/>
              <a:t>, independent tuning for each channel</a:t>
            </a:r>
          </a:p>
          <a:p>
            <a:pPr lvl="1"/>
            <a:r>
              <a:rPr lang="en-US" altLang="zh-CN" dirty="0"/>
              <a:t>2U height for heat dissipation for each crate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A 42U Det-HV Rack can hold 4 Det-HV Crates</a:t>
            </a:r>
          </a:p>
          <a:p>
            <a:pPr lvl="2"/>
            <a:r>
              <a:rPr lang="en-US" altLang="zh-CN" dirty="0"/>
              <a:t>If SHV is needed (as for TPC), SHV-connector is larger, height of the crate -&gt; 10~12U, and </a:t>
            </a:r>
            <a:r>
              <a:rPr lang="en-US" altLang="zh-CN" dirty="0">
                <a:solidFill>
                  <a:srgbClr val="C00000"/>
                </a:solidFill>
              </a:rPr>
              <a:t>a Det-SHV Rack will be for 3 Det-SHV crates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9608B7-4DBD-4A9C-8BC4-42FF7E53B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887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D5E1C-0736-416D-B50D-0ACFC6A0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VTX-Data Link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826A24-A0B7-45D3-8B69-77BF06143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80E05FC1-CD0A-F452-B40D-EB92DA640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08720"/>
            <a:ext cx="2880320" cy="2736304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A458BB7-6D7D-C4AA-DE69-24A755EC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64" y="3699407"/>
            <a:ext cx="2664296" cy="2611711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621B517B-CF39-4213-A546-A41C80899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3" y="915510"/>
            <a:ext cx="2520281" cy="1306279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4FDCE9F6-0476-4928-BC07-067EB0C00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438" y="977735"/>
            <a:ext cx="4569784" cy="98957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3C281F-A9DF-4B01-8128-B83CFBDA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452" y="2204864"/>
            <a:ext cx="8847159" cy="223224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800" dirty="0"/>
              <a:t>VTX scheme: Inner 4 layers stitching, with 1 typical double-sided ladder (layer 5&amp;6)</a:t>
            </a:r>
          </a:p>
          <a:p>
            <a:r>
              <a:rPr lang="en-US" altLang="zh-CN" sz="1800" dirty="0" err="1"/>
              <a:t>Bkgrd</a:t>
            </a:r>
            <a:r>
              <a:rPr lang="en-US" altLang="zh-CN" sz="1800" dirty="0"/>
              <a:t> rate @50MW @Higgs with safety factor 1.5</a:t>
            </a:r>
          </a:p>
          <a:p>
            <a:r>
              <a:rPr lang="en-US" altLang="zh-CN" sz="1800" dirty="0"/>
              <a:t>Assume </a:t>
            </a:r>
            <a:r>
              <a:rPr lang="en-US" altLang="zh-CN" sz="1800" dirty="0" err="1"/>
              <a:t>RSU@stitching</a:t>
            </a:r>
            <a:r>
              <a:rPr lang="en-US" altLang="zh-CN" sz="1800" dirty="0"/>
              <a:t> = ladder chip = 1024*512 matrix, then data rate for the innermost layer for a “chip” is 2Gbps, other layers according the </a:t>
            </a:r>
            <a:r>
              <a:rPr lang="en-US" altLang="zh-CN" sz="1800" dirty="0" err="1"/>
              <a:t>bkgrd</a:t>
            </a:r>
            <a:r>
              <a:rPr lang="en-US" altLang="zh-CN" sz="1800" dirty="0"/>
              <a:t> ratio</a:t>
            </a:r>
          </a:p>
          <a:p>
            <a:r>
              <a:rPr lang="en-US" altLang="zh-CN" sz="1800" dirty="0">
                <a:solidFill>
                  <a:srgbClr val="C00000"/>
                </a:solidFill>
              </a:rPr>
              <a:t>Inner 2 layers needs 2 fiber </a:t>
            </a:r>
            <a:r>
              <a:rPr lang="en-US" altLang="zh-CN" sz="1800" dirty="0" err="1">
                <a:solidFill>
                  <a:srgbClr val="C00000"/>
                </a:solidFill>
              </a:rPr>
              <a:t>chns</a:t>
            </a:r>
            <a:r>
              <a:rPr lang="en-US" altLang="zh-CN" sz="1800" dirty="0">
                <a:solidFill>
                  <a:srgbClr val="C00000"/>
                </a:solidFill>
              </a:rPr>
              <a:t> for </a:t>
            </a:r>
            <a:r>
              <a:rPr lang="en-US" altLang="zh-CN" sz="1800" u="sng" dirty="0">
                <a:solidFill>
                  <a:srgbClr val="C00000"/>
                </a:solidFill>
              </a:rPr>
              <a:t>each row</a:t>
            </a:r>
            <a:r>
              <a:rPr lang="en-US" altLang="zh-CN" sz="1800" dirty="0"/>
              <a:t>, due to the high data rate</a:t>
            </a:r>
          </a:p>
          <a:p>
            <a:pPr lvl="1"/>
            <a:r>
              <a:rPr lang="en-US" altLang="zh-CN" sz="1600" dirty="0"/>
              <a:t>possible to merge into less optical MTX interfaces</a:t>
            </a:r>
          </a:p>
          <a:p>
            <a:r>
              <a:rPr lang="en-US" altLang="zh-CN" sz="1800" dirty="0"/>
              <a:t>In total </a:t>
            </a:r>
            <a:r>
              <a:rPr lang="en-US" altLang="zh-CN" sz="1800" dirty="0">
                <a:solidFill>
                  <a:srgbClr val="0000FF"/>
                </a:solidFill>
              </a:rPr>
              <a:t>88 fibers = 6 BEE </a:t>
            </a:r>
            <a:r>
              <a:rPr lang="en-US" altLang="zh-CN" sz="1800" dirty="0" err="1">
                <a:solidFill>
                  <a:srgbClr val="0000FF"/>
                </a:solidFill>
              </a:rPr>
              <a:t>Brd</a:t>
            </a:r>
            <a:r>
              <a:rPr lang="en-US" altLang="zh-CN" sz="1800" dirty="0">
                <a:solidFill>
                  <a:srgbClr val="0000FF"/>
                </a:solidFill>
              </a:rPr>
              <a:t> = 1 Data Crate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11" name="表格 5">
            <a:extLst>
              <a:ext uri="{FF2B5EF4-FFF2-40B4-BE49-F238E27FC236}">
                <a16:creationId xmlns:a16="http://schemas.microsoft.com/office/drawing/2014/main" id="{A37E2F56-66EF-472A-9FE4-C64712E15219}"/>
              </a:ext>
            </a:extLst>
          </p:cNvPr>
          <p:cNvGraphicFramePr>
            <a:graphicFrameLocks/>
          </p:cNvGraphicFramePr>
          <p:nvPr/>
        </p:nvGraphicFramePr>
        <p:xfrm>
          <a:off x="3071664" y="4437112"/>
          <a:ext cx="8856984" cy="237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>
                  <a:extLst>
                    <a:ext uri="{9D8B030D-6E8A-4147-A177-3AD203B41FA5}">
                      <a16:colId xmlns:a16="http://schemas.microsoft.com/office/drawing/2014/main" val="3688955319"/>
                    </a:ext>
                  </a:extLst>
                </a:gridCol>
                <a:gridCol w="1261441">
                  <a:extLst>
                    <a:ext uri="{9D8B030D-6E8A-4147-A177-3AD203B41FA5}">
                      <a16:colId xmlns:a16="http://schemas.microsoft.com/office/drawing/2014/main" val="1717298163"/>
                    </a:ext>
                  </a:extLst>
                </a:gridCol>
                <a:gridCol w="1428668">
                  <a:extLst>
                    <a:ext uri="{9D8B030D-6E8A-4147-A177-3AD203B41FA5}">
                      <a16:colId xmlns:a16="http://schemas.microsoft.com/office/drawing/2014/main" val="4073129474"/>
                    </a:ext>
                  </a:extLst>
                </a:gridCol>
                <a:gridCol w="1126316">
                  <a:extLst>
                    <a:ext uri="{9D8B030D-6E8A-4147-A177-3AD203B41FA5}">
                      <a16:colId xmlns:a16="http://schemas.microsoft.com/office/drawing/2014/main" val="40216461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591927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642151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387640949"/>
                    </a:ext>
                  </a:extLst>
                </a:gridCol>
              </a:tblGrid>
              <a:tr h="40020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Layer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Data Rate/chip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Chips/Row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Data rate/row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Links@10Gbps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3571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2Gbps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16G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2*2=4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4=8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 fiber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chns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6426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1.3Gbps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15.6G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3*2=6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6=12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 fiber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chns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8731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0.27Gbps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4.3G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4*2=8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8=8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101961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0.25Gbps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5*2=10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10=10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4294"/>
                  </a:ext>
                </a:extLst>
              </a:tr>
              <a:tr h="37947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Ladder-side0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0.16Gbps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4.64G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25=25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431577"/>
                  </a:ext>
                </a:extLst>
              </a:tr>
              <a:tr h="37947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Ladder-side1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0.16Gbps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4.64G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25=25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36838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E2B353ED-437C-4071-B4A7-26252CB22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19" y="411946"/>
            <a:ext cx="5702593" cy="18098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57C2C7B-E217-4954-9876-CF3806227BC9}"/>
              </a:ext>
            </a:extLst>
          </p:cNvPr>
          <p:cNvSpPr/>
          <p:nvPr/>
        </p:nvSpPr>
        <p:spPr bwMode="auto">
          <a:xfrm>
            <a:off x="7824192" y="260648"/>
            <a:ext cx="1141899" cy="196114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CACBBE-482E-4C0A-A6D2-A143B34D2930}"/>
              </a:ext>
            </a:extLst>
          </p:cNvPr>
          <p:cNvSpPr txBox="1"/>
          <p:nvPr/>
        </p:nvSpPr>
        <p:spPr>
          <a:xfrm>
            <a:off x="-12340" y="6365501"/>
            <a:ext cx="2291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From Zhijun</a:t>
            </a:r>
          </a:p>
        </p:txBody>
      </p:sp>
    </p:spTree>
    <p:extLst>
      <p:ext uri="{BB962C8B-B14F-4D97-AF65-F5344CB8AC3E}">
        <p14:creationId xmlns:p14="http://schemas.microsoft.com/office/powerpoint/2010/main" val="19390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383ED-FF4C-4E32-A692-9D85FB0C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VTX-Power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7513FE-663E-4CB0-A42E-EA0B676F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7" y="3637274"/>
            <a:ext cx="11593286" cy="322072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/>
              <a:t>For simplicity, assume the power of Unit(RSU/Chip) is the same 200mW(</a:t>
            </a:r>
            <a:r>
              <a:rPr lang="en-US" altLang="zh-CN" sz="2000" dirty="0">
                <a:solidFill>
                  <a:srgbClr val="0000FF"/>
                </a:solidFill>
              </a:rPr>
              <a:t>40mW/cm2 </a:t>
            </a:r>
            <a:r>
              <a:rPr lang="en-US" altLang="zh-CN" sz="2000" dirty="0"/>
              <a:t>* 2.6cm*1.6cm)</a:t>
            </a:r>
          </a:p>
          <a:p>
            <a:pPr lvl="1"/>
            <a:r>
              <a:rPr lang="en-US" altLang="zh-CN" sz="1600" dirty="0"/>
              <a:t>Main contribution of power: analog static power + data link, not varying with </a:t>
            </a:r>
            <a:r>
              <a:rPr lang="en-US" altLang="zh-CN" sz="1600" dirty="0" err="1"/>
              <a:t>bkgrd</a:t>
            </a:r>
            <a:r>
              <a:rPr lang="en-US" altLang="zh-CN" sz="1600" dirty="0"/>
              <a:t> rate</a:t>
            </a:r>
          </a:p>
          <a:p>
            <a:r>
              <a:rPr lang="en-US" altLang="zh-CN" sz="2000" dirty="0"/>
              <a:t>Extra cost by using optical: </a:t>
            </a:r>
            <a:r>
              <a:rPr lang="en-US" altLang="zh-CN" sz="2000" dirty="0">
                <a:solidFill>
                  <a:srgbClr val="0000FF"/>
                </a:solidFill>
              </a:rPr>
              <a:t>fixed 1W each set </a:t>
            </a:r>
          </a:p>
          <a:p>
            <a:pPr lvl="1"/>
            <a:r>
              <a:rPr lang="en-US" altLang="zh-CN" sz="1600" dirty="0"/>
              <a:t>0.75W for Data Interface &amp; 0.25W for 1 Rx+4Tx </a:t>
            </a:r>
            <a:r>
              <a:rPr lang="en-US" altLang="zh-CN" sz="1600" dirty="0" err="1"/>
              <a:t>VTRx</a:t>
            </a:r>
            <a:endParaRPr lang="en-US" altLang="zh-CN" sz="1600" dirty="0"/>
          </a:p>
          <a:p>
            <a:r>
              <a:rPr lang="en-US" altLang="zh-CN" sz="2000" dirty="0">
                <a:solidFill>
                  <a:srgbClr val="0000FF"/>
                </a:solidFill>
              </a:rPr>
              <a:t>Efficiency of PAL DC-DC is 85%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extra efficiency cost of DC-DC 18% (1÷85%=118%)</a:t>
            </a:r>
          </a:p>
          <a:p>
            <a:r>
              <a:rPr lang="en-US" altLang="zh-CN" sz="2000" dirty="0"/>
              <a:t>Total power: 449.8W</a:t>
            </a:r>
          </a:p>
          <a:p>
            <a:pPr lvl="1"/>
            <a:r>
              <a:rPr lang="en-US" altLang="zh-CN" sz="1600" dirty="0"/>
              <a:t>16 power channels each layer for 1~4, each </a:t>
            </a:r>
            <a:r>
              <a:rPr lang="en-US" altLang="zh-CN" sz="1600" dirty="0" err="1"/>
              <a:t>chn</a:t>
            </a:r>
            <a:r>
              <a:rPr lang="en-US" altLang="zh-CN" sz="1600" dirty="0"/>
              <a:t> for a semi-; 2 </a:t>
            </a:r>
            <a:r>
              <a:rPr lang="en-US" altLang="zh-CN" sz="1600" dirty="0" err="1"/>
              <a:t>chn</a:t>
            </a:r>
            <a:r>
              <a:rPr lang="en-US" altLang="zh-CN" sz="1600" dirty="0"/>
              <a:t> for each ladder in 5/6 layer, 50 </a:t>
            </a:r>
            <a:r>
              <a:rPr lang="en-US" altLang="zh-CN" sz="1600" dirty="0" err="1"/>
              <a:t>chn</a:t>
            </a:r>
            <a:r>
              <a:rPr lang="en-US" altLang="zh-CN" sz="1600" dirty="0"/>
              <a:t> in all</a:t>
            </a:r>
          </a:p>
          <a:p>
            <a:pPr lvl="1"/>
            <a:r>
              <a:rPr lang="en-US" altLang="zh-CN" sz="1600" dirty="0"/>
              <a:t>Power will be provided from both ends for long barrel</a:t>
            </a:r>
          </a:p>
          <a:p>
            <a:pPr lvl="1"/>
            <a:r>
              <a:rPr lang="en-US" altLang="zh-CN" sz="1600" dirty="0">
                <a:solidFill>
                  <a:srgbClr val="C00000"/>
                </a:solidFill>
              </a:rPr>
              <a:t>66 power channels = 2 power crate</a:t>
            </a:r>
          </a:p>
          <a:p>
            <a:pPr lvl="2"/>
            <a:r>
              <a:rPr lang="en-US" altLang="zh-CN" sz="1400" dirty="0"/>
              <a:t>Very likely to be merged due to the limited room for VTX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014DB4-DD87-4965-866D-448124D05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31196039-566E-4B7C-88A9-DE255B635C9C}"/>
              </a:ext>
            </a:extLst>
          </p:cNvPr>
          <p:cNvGraphicFramePr>
            <a:graphicFrameLocks/>
          </p:cNvGraphicFramePr>
          <p:nvPr/>
        </p:nvGraphicFramePr>
        <p:xfrm>
          <a:off x="172961" y="980728"/>
          <a:ext cx="11467655" cy="255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57">
                  <a:extLst>
                    <a:ext uri="{9D8B030D-6E8A-4147-A177-3AD203B41FA5}">
                      <a16:colId xmlns:a16="http://schemas.microsoft.com/office/drawing/2014/main" val="3688955319"/>
                    </a:ext>
                  </a:extLst>
                </a:gridCol>
                <a:gridCol w="1340960">
                  <a:extLst>
                    <a:ext uri="{9D8B030D-6E8A-4147-A177-3AD203B41FA5}">
                      <a16:colId xmlns:a16="http://schemas.microsoft.com/office/drawing/2014/main" val="1717298163"/>
                    </a:ext>
                  </a:extLst>
                </a:gridCol>
                <a:gridCol w="1345350">
                  <a:extLst>
                    <a:ext uri="{9D8B030D-6E8A-4147-A177-3AD203B41FA5}">
                      <a16:colId xmlns:a16="http://schemas.microsoft.com/office/drawing/2014/main" val="407312947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2164614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59192707"/>
                    </a:ext>
                  </a:extLst>
                </a:gridCol>
                <a:gridCol w="1170551">
                  <a:extLst>
                    <a:ext uri="{9D8B030D-6E8A-4147-A177-3AD203B41FA5}">
                      <a16:colId xmlns:a16="http://schemas.microsoft.com/office/drawing/2014/main" val="2664215130"/>
                    </a:ext>
                  </a:extLst>
                </a:gridCol>
                <a:gridCol w="1831339">
                  <a:extLst>
                    <a:ext uri="{9D8B030D-6E8A-4147-A177-3AD203B41FA5}">
                      <a16:colId xmlns:a16="http://schemas.microsoft.com/office/drawing/2014/main" val="548195214"/>
                    </a:ext>
                  </a:extLst>
                </a:gridCol>
                <a:gridCol w="2470718">
                  <a:extLst>
                    <a:ext uri="{9D8B030D-6E8A-4147-A177-3AD203B41FA5}">
                      <a16:colId xmlns:a16="http://schemas.microsoft.com/office/drawing/2014/main" val="3016758657"/>
                    </a:ext>
                  </a:extLst>
                </a:gridCol>
              </a:tblGrid>
              <a:tr h="406382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Layer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Power/chip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Chips/Row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/row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Chip Power of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Total Power/Layer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Chip+Link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3571"/>
                  </a:ext>
                </a:extLst>
              </a:tr>
              <a:tr h="23527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200mW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1.6W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2*2=4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6.4W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(6.4+4)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1.18=12.2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776426"/>
                  </a:ext>
                </a:extLst>
              </a:tr>
              <a:tr h="23527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宋体"/>
                          <a:cs typeface="+mn-cs"/>
                        </a:rPr>
                        <a:t>200mW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2.4W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3*2=6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14.4W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(14.4+6)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1.18=24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928731"/>
                  </a:ext>
                </a:extLst>
              </a:tr>
              <a:tr h="23527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宋体"/>
                          <a:cs typeface="+mn-cs"/>
                        </a:rPr>
                        <a:t>200mW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3.2W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4*2=8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25.6W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(25.6+8)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1.18=39.5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00101961"/>
                  </a:ext>
                </a:extLst>
              </a:tr>
              <a:tr h="23527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Stitching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宋体"/>
                          <a:cs typeface="+mn-cs"/>
                        </a:rPr>
                        <a:t>200mW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5*2=10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40W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(40+10)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1.18=58.8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294294"/>
                  </a:ext>
                </a:extLst>
              </a:tr>
              <a:tr h="406382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Ladder-side0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宋体"/>
                          <a:cs typeface="+mn-cs"/>
                        </a:rPr>
                        <a:t>200mW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5.8W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145W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(145+25)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1.18=200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431577"/>
                  </a:ext>
                </a:extLst>
              </a:tr>
              <a:tr h="406382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Ladder-side1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宋体"/>
                          <a:cs typeface="+mn-cs"/>
                        </a:rPr>
                        <a:t>200mW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5.8W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145W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(145+25)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1.18=200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153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3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内容占位符 6">
            <a:extLst>
              <a:ext uri="{FF2B5EF4-FFF2-40B4-BE49-F238E27FC236}">
                <a16:creationId xmlns:a16="http://schemas.microsoft.com/office/drawing/2014/main" id="{32B89734-3AFA-40A4-8D89-A8126074B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871" y="3751263"/>
            <a:ext cx="2449513" cy="2474912"/>
          </a:xfrm>
        </p:spPr>
      </p:pic>
      <p:sp>
        <p:nvSpPr>
          <p:cNvPr id="13315" name="灯片编号占位符 2">
            <a:extLst>
              <a:ext uri="{FF2B5EF4-FFF2-40B4-BE49-F238E27FC236}">
                <a16:creationId xmlns:a16="http://schemas.microsoft.com/office/drawing/2014/main" id="{7954BF5A-1482-407C-BCE5-8D583E3308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7AA556-F7E4-4848-9699-36B0720440D6}" type="slidenum">
              <a:rPr lang="fr-BE" altLang="zh-CN" sz="1400" b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BE" altLang="zh-CN" sz="1400" b="0">
              <a:latin typeface="Arial" panose="020B0604020202020204" pitchFamily="34" charset="0"/>
            </a:endParaRPr>
          </a:p>
        </p:txBody>
      </p:sp>
      <p:sp>
        <p:nvSpPr>
          <p:cNvPr id="13316" name="标题 4">
            <a:extLst>
              <a:ext uri="{FF2B5EF4-FFF2-40B4-BE49-F238E27FC236}">
                <a16:creationId xmlns:a16="http://schemas.microsoft.com/office/drawing/2014/main" id="{ACDCA862-3F72-4CAF-A790-2A5E9B241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65125"/>
            <a:ext cx="7886700" cy="471488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Preliminary readout scheme of Pixel TPC</a:t>
            </a:r>
            <a:endParaRPr lang="zh-CN" altLang="en-US" sz="3600" dirty="0"/>
          </a:p>
        </p:txBody>
      </p:sp>
      <p:pic>
        <p:nvPicPr>
          <p:cNvPr id="13317" name="图片 8">
            <a:extLst>
              <a:ext uri="{FF2B5EF4-FFF2-40B4-BE49-F238E27FC236}">
                <a16:creationId xmlns:a16="http://schemas.microsoft.com/office/drawing/2014/main" id="{7BCF8586-CF59-428E-872B-41AD060E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09" y="995364"/>
            <a:ext cx="35893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矩形 9">
            <a:extLst>
              <a:ext uri="{FF2B5EF4-FFF2-40B4-BE49-F238E27FC236}">
                <a16:creationId xmlns:a16="http://schemas.microsoft.com/office/drawing/2014/main" id="{A57C71B3-55FA-435A-82C2-1EAC2074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45" y="6157914"/>
            <a:ext cx="2241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Arial" panose="020B0604020202020204" pitchFamily="34" charset="0"/>
              </a:rPr>
              <a:t>~248 Module/Endplate</a:t>
            </a:r>
            <a:endParaRPr lang="zh-CN" altLang="en-US" sz="16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3319" name="Picture 5" descr="\\dapdc5\Manip\ILCTPC\7 Modules\CAO Détecteur\7-MODULES_V6\Ensemble module Final-V6-éclaté.jpg">
            <a:extLst>
              <a:ext uri="{FF2B5EF4-FFF2-40B4-BE49-F238E27FC236}">
                <a16:creationId xmlns:a16="http://schemas.microsoft.com/office/drawing/2014/main" id="{476EE991-752D-4109-86E2-E685C345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95363"/>
            <a:ext cx="39068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1272E6B-C60E-482A-911F-E8A547438FC2}"/>
              </a:ext>
            </a:extLst>
          </p:cNvPr>
          <p:cNvCxnSpPr>
            <a:cxnSpLocks/>
          </p:cNvCxnSpPr>
          <p:nvPr/>
        </p:nvCxnSpPr>
        <p:spPr>
          <a:xfrm flipV="1">
            <a:off x="1991245" y="3627439"/>
            <a:ext cx="215900" cy="954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AAA89E5-7E41-4378-86DB-5075D38F59B2}"/>
              </a:ext>
            </a:extLst>
          </p:cNvPr>
          <p:cNvCxnSpPr>
            <a:cxnSpLocks/>
          </p:cNvCxnSpPr>
          <p:nvPr/>
        </p:nvCxnSpPr>
        <p:spPr>
          <a:xfrm flipV="1">
            <a:off x="4223271" y="1636713"/>
            <a:ext cx="7921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5BDDD01-5011-4ED6-BFF2-358FA71D5F3D}"/>
              </a:ext>
            </a:extLst>
          </p:cNvPr>
          <p:cNvSpPr/>
          <p:nvPr/>
        </p:nvSpPr>
        <p:spPr>
          <a:xfrm>
            <a:off x="1775346" y="1052513"/>
            <a:ext cx="2447925" cy="2089150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323" name="矩形 21">
            <a:extLst>
              <a:ext uri="{FF2B5EF4-FFF2-40B4-BE49-F238E27FC236}">
                <a16:creationId xmlns:a16="http://schemas.microsoft.com/office/drawing/2014/main" id="{5A888CC7-A65E-4F2D-BCC1-2996F60E9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3194050"/>
            <a:ext cx="1785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Arial" panose="020B0604020202020204" pitchFamily="34" charset="0"/>
              </a:rPr>
              <a:t>Aggregation -</a:t>
            </a:r>
            <a:r>
              <a:rPr lang="zh-CN" altLang="en-US" sz="1400" b="0">
                <a:latin typeface="Arial" panose="020B0604020202020204" pitchFamily="34" charset="0"/>
              </a:rPr>
              <a:t> </a:t>
            </a:r>
            <a:r>
              <a:rPr lang="en-US" altLang="zh-CN" sz="1400" b="0">
                <a:latin typeface="Arial" panose="020B0604020202020204" pitchFamily="34" charset="0"/>
              </a:rPr>
              <a:t>Power-Link</a:t>
            </a:r>
            <a:r>
              <a:rPr lang="zh-CN" altLang="en-US" sz="1400" b="0">
                <a:latin typeface="Arial" panose="020B0604020202020204" pitchFamily="34" charset="0"/>
              </a:rPr>
              <a:t> </a:t>
            </a:r>
            <a:r>
              <a:rPr lang="en-US" altLang="zh-CN" sz="1400" b="0">
                <a:latin typeface="Arial" panose="020B0604020202020204" pitchFamily="34" charset="0"/>
              </a:rPr>
              <a:t>Brd</a:t>
            </a:r>
            <a:endParaRPr lang="zh-CN" altLang="en-US" sz="1400" b="0">
              <a:latin typeface="Arial" panose="020B0604020202020204" pitchFamily="34" charset="0"/>
            </a:endParaRPr>
          </a:p>
        </p:txBody>
      </p:sp>
      <p:sp>
        <p:nvSpPr>
          <p:cNvPr id="13324" name="矩形 22">
            <a:extLst>
              <a:ext uri="{FF2B5EF4-FFF2-40B4-BE49-F238E27FC236}">
                <a16:creationId xmlns:a16="http://schemas.microsoft.com/office/drawing/2014/main" id="{B216CAE4-662D-4CD1-A7B6-880F0EE6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958" y="2833689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Arial" panose="020B0604020202020204" pitchFamily="34" charset="0"/>
              </a:rPr>
              <a:t>MPGD</a:t>
            </a:r>
            <a:endParaRPr lang="zh-CN" altLang="en-US" sz="1400" b="0">
              <a:latin typeface="Arial" panose="020B0604020202020204" pitchFamily="34" charset="0"/>
            </a:endParaRPr>
          </a:p>
        </p:txBody>
      </p:sp>
      <p:sp>
        <p:nvSpPr>
          <p:cNvPr id="13325" name="矩形 23">
            <a:extLst>
              <a:ext uri="{FF2B5EF4-FFF2-40B4-BE49-F238E27FC236}">
                <a16:creationId xmlns:a16="http://schemas.microsoft.com/office/drawing/2014/main" id="{FA769460-8455-4072-8931-D53D8A9D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195" y="2846389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Arial" panose="020B0604020202020204" pitchFamily="34" charset="0"/>
              </a:rPr>
              <a:t>ASIC</a:t>
            </a:r>
            <a:endParaRPr lang="zh-CN" altLang="en-US" sz="1400" b="0">
              <a:latin typeface="Arial" panose="020B0604020202020204" pitchFamily="34" charset="0"/>
            </a:endParaRPr>
          </a:p>
        </p:txBody>
      </p:sp>
      <p:pic>
        <p:nvPicPr>
          <p:cNvPr id="13326" name="图片 24">
            <a:extLst>
              <a:ext uri="{FF2B5EF4-FFF2-40B4-BE49-F238E27FC236}">
                <a16:creationId xmlns:a16="http://schemas.microsoft.com/office/drawing/2014/main" id="{210F3F8B-5782-44F9-931E-ECA9E541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34" y="3148013"/>
            <a:ext cx="3055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124C30E-2E16-4C16-8B04-8E3C143E51B9}"/>
              </a:ext>
            </a:extLst>
          </p:cNvPr>
          <p:cNvCxnSpPr>
            <a:cxnSpLocks/>
          </p:cNvCxnSpPr>
          <p:nvPr/>
        </p:nvCxnSpPr>
        <p:spPr>
          <a:xfrm>
            <a:off x="7363346" y="1600201"/>
            <a:ext cx="28575" cy="1541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矩形 29">
            <a:extLst>
              <a:ext uri="{FF2B5EF4-FFF2-40B4-BE49-F238E27FC236}">
                <a16:creationId xmlns:a16="http://schemas.microsoft.com/office/drawing/2014/main" id="{6C137A53-6B38-4691-B790-52DBC71E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759" y="2400301"/>
            <a:ext cx="31638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Arial" panose="020B0604020202020204" pitchFamily="34" charset="0"/>
              </a:rPr>
              <a:t>An integrated board with ASIC &amp; MPGD, N(now 4) for a module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Arial" panose="020B0604020202020204" pitchFamily="34" charset="0"/>
              </a:rPr>
              <a:t>0.5mm*0.5mm / pixel</a:t>
            </a:r>
            <a:endParaRPr lang="zh-CN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13330" name="矩形 30">
            <a:extLst>
              <a:ext uri="{FF2B5EF4-FFF2-40B4-BE49-F238E27FC236}">
                <a16:creationId xmlns:a16="http://schemas.microsoft.com/office/drawing/2014/main" id="{6E50342B-4555-409A-A4E4-06219A75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245" y="4489451"/>
            <a:ext cx="498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Arial" panose="020B0604020202020204" pitchFamily="34" charset="0"/>
              </a:rPr>
              <a:t>128 chn ASIC, Q+T measurement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Arial" panose="020B0604020202020204" pitchFamily="34" charset="0"/>
              </a:rPr>
              <a:t>142.8k pixel/module  </a:t>
            </a:r>
            <a:r>
              <a:rPr lang="zh-CN" altLang="en-US" sz="1400" b="0">
                <a:latin typeface="Arial" panose="020B0604020202020204" pitchFamily="34" charset="0"/>
              </a:rPr>
              <a:t>→ </a:t>
            </a:r>
            <a:r>
              <a:rPr lang="en-US" altLang="zh-CN" sz="1400" b="0">
                <a:latin typeface="Arial" panose="020B0604020202020204" pitchFamily="34" charset="0"/>
              </a:rPr>
              <a:t>1115 chip/module</a:t>
            </a:r>
            <a:r>
              <a:rPr lang="zh-CN" altLang="en-US" sz="1400" b="0">
                <a:latin typeface="Arial" panose="020B0604020202020204" pitchFamily="34" charset="0"/>
              </a:rPr>
              <a:t>→ </a:t>
            </a:r>
            <a:r>
              <a:rPr lang="en-US" altLang="zh-CN" sz="1400" b="0">
                <a:latin typeface="Arial" panose="020B0604020202020204" pitchFamily="34" charset="0"/>
              </a:rPr>
              <a:t>279 chip/FEE-0</a:t>
            </a:r>
            <a:endParaRPr lang="zh-CN" altLang="en-US" sz="1400" b="0">
              <a:latin typeface="Arial" panose="020B060402020202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82FE2B1-34E3-4FB2-BFF1-3E5953B676A7}"/>
              </a:ext>
            </a:extLst>
          </p:cNvPr>
          <p:cNvCxnSpPr/>
          <p:nvPr/>
        </p:nvCxnSpPr>
        <p:spPr>
          <a:xfrm>
            <a:off x="1991245" y="3455988"/>
            <a:ext cx="8651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矩形 33">
            <a:extLst>
              <a:ext uri="{FF2B5EF4-FFF2-40B4-BE49-F238E27FC236}">
                <a16:creationId xmlns:a16="http://schemas.microsoft.com/office/drawing/2014/main" id="{45E06BE2-9F42-483E-A699-081A5A44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834" y="3176589"/>
            <a:ext cx="650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>
                <a:latin typeface="Arial" panose="020B0604020202020204" pitchFamily="34" charset="0"/>
              </a:rPr>
              <a:t>Fiber</a:t>
            </a:r>
            <a:endParaRPr lang="zh-CN" altLang="en-US" sz="1600" b="0">
              <a:latin typeface="Arial" panose="020B0604020202020204" pitchFamily="34" charset="0"/>
            </a:endParaRPr>
          </a:p>
        </p:txBody>
      </p:sp>
      <p:sp>
        <p:nvSpPr>
          <p:cNvPr id="13333" name="矩形 34">
            <a:extLst>
              <a:ext uri="{FF2B5EF4-FFF2-40B4-BE49-F238E27FC236}">
                <a16:creationId xmlns:a16="http://schemas.microsoft.com/office/drawing/2014/main" id="{F5261383-F246-4493-8B9C-777827CF0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509" y="3286125"/>
            <a:ext cx="59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>
                <a:latin typeface="Arial" panose="020B0604020202020204" pitchFamily="34" charset="0"/>
              </a:rPr>
              <a:t>BEE</a:t>
            </a:r>
            <a:endParaRPr lang="zh-CN" altLang="en-US" sz="1600" b="0">
              <a:latin typeface="Arial" panose="020B0604020202020204" pitchFamily="34" charset="0"/>
            </a:endParaRPr>
          </a:p>
        </p:txBody>
      </p:sp>
      <p:sp>
        <p:nvSpPr>
          <p:cNvPr id="13334" name="矩形 35">
            <a:extLst>
              <a:ext uri="{FF2B5EF4-FFF2-40B4-BE49-F238E27FC236}">
                <a16:creationId xmlns:a16="http://schemas.microsoft.com/office/drawing/2014/main" id="{E21CFE3E-9D07-4C21-B1FC-F6243F56E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995" y="4887914"/>
            <a:ext cx="6242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Arial" panose="020B0604020202020204" pitchFamily="34" charset="0"/>
              </a:rPr>
              <a:t>Power: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dirty="0">
                <a:latin typeface="Arial" panose="020B0604020202020204" pitchFamily="34" charset="0"/>
              </a:rPr>
              <a:t>Limit: &lt;10 kW/endplate ~ 39.7 W/module ~10 W/FEE-0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dirty="0">
                <a:latin typeface="Arial" panose="020B0604020202020204" pitchFamily="34" charset="0"/>
              </a:rPr>
              <a:t>35mW/ASIC ~ 280μW/</a:t>
            </a:r>
            <a:r>
              <a:rPr lang="en-US" altLang="zh-CN" sz="1600" b="0" dirty="0" err="1">
                <a:latin typeface="Arial" panose="020B0604020202020204" pitchFamily="34" charset="0"/>
              </a:rPr>
              <a:t>chn</a:t>
            </a:r>
            <a:endParaRPr lang="en-US" altLang="zh-CN" sz="16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Arial" panose="020B0604020202020204" pitchFamily="34" charset="0"/>
              </a:rPr>
              <a:t>Data rate: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dirty="0">
                <a:latin typeface="Arial" panose="020B0604020202020204" pitchFamily="34" charset="0"/>
              </a:rPr>
              <a:t>80 particles/BX, 12,000 hit/particle, 32(48)b/hit, @ 40M BX Z pole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dirty="0">
                <a:latin typeface="Arial" panose="020B0604020202020204" pitchFamily="34" charset="0"/>
              </a:rPr>
              <a:t>1 Module: ~100 Mbps(@</a:t>
            </a:r>
            <a:r>
              <a:rPr lang="zh-CN" altLang="en-US" sz="1600" b="0" dirty="0">
                <a:latin typeface="Arial" panose="020B0604020202020204" pitchFamily="34" charset="0"/>
              </a:rPr>
              <a:t> </a:t>
            </a:r>
            <a:r>
              <a:rPr lang="en-US" altLang="zh-CN" sz="1600" b="0" dirty="0">
                <a:latin typeface="Arial" panose="020B0604020202020204" pitchFamily="34" charset="0"/>
              </a:rPr>
              <a:t>innermost)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3335" name="矩形 37">
            <a:extLst>
              <a:ext uri="{FF2B5EF4-FFF2-40B4-BE49-F238E27FC236}">
                <a16:creationId xmlns:a16="http://schemas.microsoft.com/office/drawing/2014/main" id="{D61764CD-2C6D-4022-9194-2FABE2FB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083" y="1042989"/>
            <a:ext cx="958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>
                <a:latin typeface="Arial" panose="020B0604020202020204" pitchFamily="34" charset="0"/>
              </a:rPr>
              <a:t>FEE-0</a:t>
            </a:r>
            <a:r>
              <a:rPr lang="zh-CN" altLang="en-US" sz="1600" b="0">
                <a:latin typeface="Arial" panose="020B0604020202020204" pitchFamily="34" charset="0"/>
              </a:rPr>
              <a:t>*</a:t>
            </a:r>
            <a:r>
              <a:rPr lang="en-US" altLang="zh-CN" sz="1600" b="0">
                <a:latin typeface="Arial" panose="020B0604020202020204" pitchFamily="34" charset="0"/>
              </a:rPr>
              <a:t>4</a:t>
            </a:r>
            <a:endParaRPr lang="zh-CN" altLang="en-US" sz="1600" b="0">
              <a:latin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3E5EE2-F579-4DAE-8786-CB14B0E95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84" y="2150397"/>
            <a:ext cx="4109256" cy="233905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F28D791-C678-444E-84A6-73CECAF1B47D}"/>
              </a:ext>
            </a:extLst>
          </p:cNvPr>
          <p:cNvSpPr txBox="1"/>
          <p:nvPr/>
        </p:nvSpPr>
        <p:spPr>
          <a:xfrm>
            <a:off x="10069732" y="4487396"/>
            <a:ext cx="2291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solidFill>
                  <a:schemeClr val="tx1"/>
                </a:solidFill>
              </a:rPr>
              <a:t>From </a:t>
            </a:r>
            <a:r>
              <a:rPr lang="en-US" altLang="zh-CN" sz="1600" dirty="0" err="1">
                <a:solidFill>
                  <a:schemeClr val="tx1"/>
                </a:solidFill>
              </a:rPr>
              <a:t>Huirong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29CF1BD-0F29-424A-939E-8BEDBB4C6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52736"/>
            <a:ext cx="6728597" cy="3705275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B9A0029C-E0EE-4FD0-B1C2-756B87E9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Photoelectric composite cable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FCF790-3D8F-46C0-A3CA-0836AA74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51E7687-9C53-48AF-B110-FAB7E9F69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052736"/>
            <a:ext cx="5046228" cy="389809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12A2F5-BE1A-4441-8DF3-A5A434176819}"/>
              </a:ext>
            </a:extLst>
          </p:cNvPr>
          <p:cNvSpPr txBox="1"/>
          <p:nvPr/>
        </p:nvSpPr>
        <p:spPr>
          <a:xfrm>
            <a:off x="666712" y="5183396"/>
            <a:ext cx="1071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anose="05000000000000000000" pitchFamily="2" charset="2"/>
              </a:rPr>
              <a:t>Photoelectric composite cable is a common practice in the industry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anose="05000000000000000000" pitchFamily="2" charset="2"/>
              </a:rPr>
              <a:t>Introduction of the composite cable will be added by today 24:00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43010B-C78B-47F3-899B-0EDDA1B0F4A4}"/>
              </a:ext>
            </a:extLst>
          </p:cNvPr>
          <p:cNvSpPr txBox="1"/>
          <p:nvPr/>
        </p:nvSpPr>
        <p:spPr>
          <a:xfrm>
            <a:off x="895948" y="6033185"/>
            <a:ext cx="10534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“ref”: </a:t>
            </a:r>
            <a:r>
              <a:rPr lang="zh-CN" altLang="en-US" dirty="0"/>
              <a:t>https://baike.baidu.com/item/%E5%85%89%E7%94%B5%E5%A4%8D%E5%90%88%E7%BC%86/1288906</a:t>
            </a:r>
          </a:p>
        </p:txBody>
      </p:sp>
    </p:spTree>
    <p:extLst>
      <p:ext uri="{BB962C8B-B14F-4D97-AF65-F5344CB8AC3E}">
        <p14:creationId xmlns:p14="http://schemas.microsoft.com/office/powerpoint/2010/main" val="142872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A5C00-DF60-4A24-B8AE-1C12D5FA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ITK——Power (Barrel)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1A0BC6-497A-49F8-9AAC-D7425F8A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09120"/>
            <a:ext cx="10972800" cy="234888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/>
              <a:t>Estimated chip power 200mW/cm</a:t>
            </a:r>
            <a:r>
              <a:rPr lang="en-US" altLang="zh-CN" sz="2000" baseline="30000" dirty="0"/>
              <a:t>2</a:t>
            </a:r>
            <a:r>
              <a:rPr lang="zh-CN" altLang="en-US" sz="2000" dirty="0"/>
              <a:t>，</a:t>
            </a:r>
            <a:r>
              <a:rPr lang="en-US" altLang="zh-CN" sz="2000" dirty="0"/>
              <a:t>14</a:t>
            </a:r>
            <a:r>
              <a:rPr lang="zh-CN" altLang="en-US" sz="2000" dirty="0"/>
              <a:t> </a:t>
            </a:r>
            <a:r>
              <a:rPr lang="en-US" altLang="zh-CN" sz="2000" dirty="0"/>
              <a:t>chips</a:t>
            </a:r>
            <a:r>
              <a:rPr lang="zh-CN" altLang="en-US" sz="2000" dirty="0"/>
              <a:t> </a:t>
            </a:r>
            <a:r>
              <a:rPr lang="en-US" altLang="zh-CN" sz="2000" dirty="0"/>
              <a:t>per</a:t>
            </a:r>
            <a:r>
              <a:rPr lang="zh-CN" altLang="en-US" sz="2000" dirty="0"/>
              <a:t> </a:t>
            </a:r>
            <a:r>
              <a:rPr lang="en-US" altLang="zh-CN" sz="2000" dirty="0"/>
              <a:t>module</a:t>
            </a:r>
            <a:r>
              <a:rPr lang="zh-CN" altLang="en-US" sz="2000" dirty="0"/>
              <a:t>，</a:t>
            </a:r>
            <a:r>
              <a:rPr lang="en-US" altLang="zh-CN" sz="2000" dirty="0">
                <a:solidFill>
                  <a:srgbClr val="C00000"/>
                </a:solidFill>
              </a:rPr>
              <a:t>Module power 11.2W </a:t>
            </a:r>
          </a:p>
          <a:p>
            <a:r>
              <a:rPr lang="en-US" altLang="zh-CN" sz="2000" dirty="0"/>
              <a:t>Extra power: Data Link 1W per module</a:t>
            </a:r>
          </a:p>
          <a:p>
            <a:r>
              <a:rPr lang="en-US" altLang="zh-CN" sz="2000" dirty="0"/>
              <a:t>1 Power channel for each module for reliability &amp; installation simplicity</a:t>
            </a:r>
          </a:p>
          <a:p>
            <a:r>
              <a:rPr lang="en-US" altLang="zh-CN" sz="2000" dirty="0"/>
              <a:t>Power channels:</a:t>
            </a:r>
            <a:r>
              <a:rPr lang="en-US" altLang="zh-CN" sz="2000" dirty="0">
                <a:solidFill>
                  <a:srgbClr val="00B050"/>
                </a:solidFill>
              </a:rPr>
              <a:t> 280</a:t>
            </a:r>
            <a:r>
              <a:rPr lang="zh-CN" altLang="en-US" sz="2000" dirty="0">
                <a:solidFill>
                  <a:srgbClr val="00B050"/>
                </a:solidFill>
              </a:rPr>
              <a:t> </a:t>
            </a:r>
            <a:r>
              <a:rPr lang="en-US" altLang="zh-CN" sz="2000" dirty="0">
                <a:solidFill>
                  <a:srgbClr val="00B050"/>
                </a:solidFill>
              </a:rPr>
              <a:t>+</a:t>
            </a:r>
            <a:r>
              <a:rPr lang="zh-CN" altLang="en-US" sz="2000" dirty="0">
                <a:solidFill>
                  <a:srgbClr val="00B050"/>
                </a:solidFill>
              </a:rPr>
              <a:t> </a:t>
            </a:r>
            <a:r>
              <a:rPr lang="en-US" altLang="zh-CN" sz="2000" dirty="0">
                <a:solidFill>
                  <a:srgbClr val="00B050"/>
                </a:solidFill>
              </a:rPr>
              <a:t>580 +1344=2204, -&gt; Power Crates 3+12+14=29, each layer independent </a:t>
            </a:r>
            <a:endParaRPr lang="en-US" altLang="zh-CN" sz="2000" dirty="0"/>
          </a:p>
          <a:p>
            <a:r>
              <a:rPr lang="en-US" altLang="zh-CN" sz="2000" dirty="0"/>
              <a:t>HV range 50~200V</a:t>
            </a:r>
            <a:r>
              <a:rPr lang="zh-CN" altLang="en-US" sz="2000" dirty="0"/>
              <a:t> </a:t>
            </a:r>
            <a:r>
              <a:rPr lang="en-US" altLang="zh-CN" sz="2000" dirty="0"/>
              <a:t>(normal HV),</a:t>
            </a:r>
            <a:r>
              <a:rPr lang="zh-CN" altLang="en-US" sz="2000" dirty="0"/>
              <a:t> </a:t>
            </a:r>
            <a:r>
              <a:rPr lang="en-US" altLang="zh-CN" sz="2000" dirty="0"/>
              <a:t>independent tuning for each module</a:t>
            </a:r>
          </a:p>
          <a:p>
            <a:pPr lvl="1"/>
            <a:r>
              <a:rPr lang="en-US" altLang="zh-CN" sz="1600" dirty="0"/>
              <a:t>Det-HV channels also 2204,</a:t>
            </a:r>
            <a:r>
              <a:rPr lang="zh-CN" altLang="en-US" sz="1600" dirty="0"/>
              <a:t> </a:t>
            </a:r>
            <a:r>
              <a:rPr lang="en-US" altLang="zh-CN" sz="1600" dirty="0"/>
              <a:t>-&gt;</a:t>
            </a:r>
            <a:r>
              <a:rPr lang="zh-CN" altLang="en-US" sz="1600" dirty="0"/>
              <a:t> </a:t>
            </a:r>
            <a:r>
              <a:rPr lang="en-US" altLang="zh-CN" sz="1600" dirty="0"/>
              <a:t>Det-HV</a:t>
            </a:r>
            <a:r>
              <a:rPr lang="zh-CN" altLang="en-US" sz="1600" dirty="0"/>
              <a:t> </a:t>
            </a:r>
            <a:r>
              <a:rPr lang="en-US" altLang="zh-CN" sz="1600" dirty="0"/>
              <a:t>Crates 10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35FA8C-A8BF-4715-95C6-5554B1D73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E1F03A-0E13-4596-AB23-0BDD691D1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80728"/>
            <a:ext cx="6192688" cy="344290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4E054BF8-8897-47B2-A632-F13F435E782A}"/>
              </a:ext>
            </a:extLst>
          </p:cNvPr>
          <p:cNvSpPr/>
          <p:nvPr/>
        </p:nvSpPr>
        <p:spPr bwMode="auto">
          <a:xfrm>
            <a:off x="263352" y="3140968"/>
            <a:ext cx="3168352" cy="1152128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表格 5">
            <a:extLst>
              <a:ext uri="{FF2B5EF4-FFF2-40B4-BE49-F238E27FC236}">
                <a16:creationId xmlns:a16="http://schemas.microsoft.com/office/drawing/2014/main" id="{C43CCEEC-38D2-435E-88FC-FBB45AB12CAA}"/>
              </a:ext>
            </a:extLst>
          </p:cNvPr>
          <p:cNvGraphicFramePr>
            <a:graphicFrameLocks/>
          </p:cNvGraphicFramePr>
          <p:nvPr/>
        </p:nvGraphicFramePr>
        <p:xfrm>
          <a:off x="6328265" y="1268760"/>
          <a:ext cx="5622321" cy="195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756">
                  <a:extLst>
                    <a:ext uri="{9D8B030D-6E8A-4147-A177-3AD203B41FA5}">
                      <a16:colId xmlns:a16="http://schemas.microsoft.com/office/drawing/2014/main" val="3688955319"/>
                    </a:ext>
                  </a:extLst>
                </a:gridCol>
                <a:gridCol w="746864">
                  <a:extLst>
                    <a:ext uri="{9D8B030D-6E8A-4147-A177-3AD203B41FA5}">
                      <a16:colId xmlns:a16="http://schemas.microsoft.com/office/drawing/2014/main" val="1717298163"/>
                    </a:ext>
                  </a:extLst>
                </a:gridCol>
                <a:gridCol w="1310329">
                  <a:extLst>
                    <a:ext uri="{9D8B030D-6E8A-4147-A177-3AD203B41FA5}">
                      <a16:colId xmlns:a16="http://schemas.microsoft.com/office/drawing/2014/main" val="4073129474"/>
                    </a:ext>
                  </a:extLst>
                </a:gridCol>
                <a:gridCol w="1207602">
                  <a:extLst>
                    <a:ext uri="{9D8B030D-6E8A-4147-A177-3AD203B41FA5}">
                      <a16:colId xmlns:a16="http://schemas.microsoft.com/office/drawing/2014/main" val="4021646143"/>
                    </a:ext>
                  </a:extLst>
                </a:gridCol>
                <a:gridCol w="1699770">
                  <a:extLst>
                    <a:ext uri="{9D8B030D-6E8A-4147-A177-3AD203B41FA5}">
                      <a16:colId xmlns:a16="http://schemas.microsoft.com/office/drawing/2014/main" val="4266286860"/>
                    </a:ext>
                  </a:extLst>
                </a:gridCol>
              </a:tblGrid>
              <a:tr h="515493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ITKB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Modules/layer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Layer power (W)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Data Link Power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Total Power(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</a:rPr>
                        <a:t>chip+data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)/85%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3571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3.14k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4.02kW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6426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580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6.50k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580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8.32kW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8731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1344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15.1k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1344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19.29kW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101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02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9CED6-79E5-44F0-B63D-209FEF7E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ITK——Data Link (Endcap)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9BCFD-4C89-4D29-9448-62835E30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572266"/>
            <a:ext cx="11056457" cy="1182548"/>
          </a:xfrm>
        </p:spPr>
        <p:txBody>
          <a:bodyPr/>
          <a:lstStyle/>
          <a:p>
            <a:r>
              <a:rPr lang="en-US" altLang="zh-CN" sz="1800" dirty="0"/>
              <a:t>Max module data rate 2.2Gbps, enough room left by using 1 fiber for each ladder</a:t>
            </a:r>
          </a:p>
          <a:p>
            <a:r>
              <a:rPr lang="en-US" altLang="zh-CN" sz="1800" dirty="0"/>
              <a:t>Ladders in total</a:t>
            </a:r>
            <a:r>
              <a:rPr lang="zh-CN" altLang="en-US" sz="1800" dirty="0"/>
              <a:t>：</a:t>
            </a:r>
            <a:r>
              <a:rPr lang="en-US" altLang="zh-CN" sz="1800" dirty="0"/>
              <a:t>224+320+608+544=1696</a:t>
            </a:r>
            <a:r>
              <a:rPr lang="zh-CN" altLang="en-US" sz="1800" dirty="0"/>
              <a:t>，</a:t>
            </a:r>
            <a:r>
              <a:rPr lang="en-US" altLang="zh-CN" sz="1800" dirty="0"/>
              <a:t>=</a:t>
            </a:r>
            <a:r>
              <a:rPr lang="en-US" altLang="zh-CN" sz="1800" dirty="0">
                <a:solidFill>
                  <a:srgbClr val="00B050"/>
                </a:solidFill>
              </a:rPr>
              <a:t>106</a:t>
            </a:r>
            <a:r>
              <a:rPr lang="zh-CN" altLang="en-US" sz="1800" dirty="0">
                <a:solidFill>
                  <a:srgbClr val="C00000"/>
                </a:solidFill>
              </a:rPr>
              <a:t> </a:t>
            </a:r>
            <a:r>
              <a:rPr lang="en-US" altLang="zh-CN" sz="1800" dirty="0">
                <a:solidFill>
                  <a:srgbClr val="C00000"/>
                </a:solidFill>
              </a:rPr>
              <a:t>BEE</a:t>
            </a:r>
            <a:r>
              <a:rPr lang="zh-CN" altLang="en-US" sz="1800" dirty="0">
                <a:solidFill>
                  <a:srgbClr val="C00000"/>
                </a:solidFill>
              </a:rPr>
              <a:t>，</a:t>
            </a:r>
            <a:r>
              <a:rPr lang="en-US" altLang="zh-CN" sz="1800" dirty="0">
                <a:solidFill>
                  <a:srgbClr val="C00000"/>
                </a:solidFill>
              </a:rPr>
              <a:t>=</a:t>
            </a:r>
            <a:r>
              <a:rPr lang="en-US" altLang="zh-CN" sz="1800" dirty="0">
                <a:solidFill>
                  <a:srgbClr val="00B050"/>
                </a:solidFill>
              </a:rPr>
              <a:t>12</a:t>
            </a:r>
            <a:r>
              <a:rPr lang="zh-CN" altLang="en-US" sz="1800" dirty="0">
                <a:solidFill>
                  <a:srgbClr val="C00000"/>
                </a:solidFill>
              </a:rPr>
              <a:t> </a:t>
            </a:r>
            <a:r>
              <a:rPr lang="en-US" altLang="zh-CN" sz="1800" dirty="0">
                <a:solidFill>
                  <a:srgbClr val="C00000"/>
                </a:solidFill>
              </a:rPr>
              <a:t>Data Crates (symmetry from two side)</a:t>
            </a:r>
          </a:p>
          <a:p>
            <a:endParaRPr lang="zh-CN" altLang="en-US" sz="1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829C16-76BE-45E7-842B-F9BB8B936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FDD6BD-E79C-4540-9DB3-243C3E2DA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15751"/>
            <a:ext cx="6171502" cy="227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B91C77-FA4F-4351-B1CE-9079A0717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907766"/>
            <a:ext cx="5097740" cy="269354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A09E3B5-3BBD-4237-908C-33962B9D1587}"/>
              </a:ext>
            </a:extLst>
          </p:cNvPr>
          <p:cNvSpPr/>
          <p:nvPr/>
        </p:nvSpPr>
        <p:spPr bwMode="auto">
          <a:xfrm>
            <a:off x="5156734" y="1700808"/>
            <a:ext cx="6171502" cy="50405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12C3B3FD-25E6-4C64-AEED-5CBA43F45285}"/>
              </a:ext>
            </a:extLst>
          </p:cNvPr>
          <p:cNvGraphicFramePr>
            <a:graphicFrameLocks/>
          </p:cNvGraphicFramePr>
          <p:nvPr/>
        </p:nvGraphicFramePr>
        <p:xfrm>
          <a:off x="102536" y="3490169"/>
          <a:ext cx="11610087" cy="202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02">
                  <a:extLst>
                    <a:ext uri="{9D8B030D-6E8A-4147-A177-3AD203B41FA5}">
                      <a16:colId xmlns:a16="http://schemas.microsoft.com/office/drawing/2014/main" val="3688955319"/>
                    </a:ext>
                  </a:extLst>
                </a:gridCol>
                <a:gridCol w="1083130">
                  <a:extLst>
                    <a:ext uri="{9D8B030D-6E8A-4147-A177-3AD203B41FA5}">
                      <a16:colId xmlns:a16="http://schemas.microsoft.com/office/drawing/2014/main" val="1717298163"/>
                    </a:ext>
                  </a:extLst>
                </a:gridCol>
                <a:gridCol w="1900289">
                  <a:extLst>
                    <a:ext uri="{9D8B030D-6E8A-4147-A177-3AD203B41FA5}">
                      <a16:colId xmlns:a16="http://schemas.microsoft.com/office/drawing/2014/main" val="4073129474"/>
                    </a:ext>
                  </a:extLst>
                </a:gridCol>
                <a:gridCol w="1624095">
                  <a:extLst>
                    <a:ext uri="{9D8B030D-6E8A-4147-A177-3AD203B41FA5}">
                      <a16:colId xmlns:a16="http://schemas.microsoft.com/office/drawing/2014/main" val="402164614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65919270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664215130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4266286860"/>
                    </a:ext>
                  </a:extLst>
                </a:gridCol>
              </a:tblGrid>
              <a:tr h="51549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ITKE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Ladder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Max chips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Avg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bkgrd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rate (Hz/cm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Max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bkgrd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rate (Hz/cm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Avg Module Data rate (Mbps)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Max Module Data rate (Mbps)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Modules/Ladders(Fibers)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3571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39k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230k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278.4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2layer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2Endcap =224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6426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380k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279.7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664.3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32=320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8731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89k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750k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263.3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2218.9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32=608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101961"/>
                  </a:ext>
                </a:extLst>
              </a:tr>
              <a:tr h="37574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24k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63k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71.0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186.4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32=544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5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090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3D4FFD7-8C70-439C-AF8A-781CB3BC1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" y="980728"/>
            <a:ext cx="4769819" cy="252028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E3890D3-0B0E-4E5B-B509-9FBF82A3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OTK-Data Link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C31E64-1FCE-47A7-AF4B-1819D5CC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3456384"/>
            <a:ext cx="11905116" cy="3401616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/>
              <a:t>Barrel:</a:t>
            </a:r>
          </a:p>
          <a:p>
            <a:pPr lvl="1"/>
            <a:r>
              <a:rPr lang="en-US" altLang="zh-CN" sz="1600" dirty="0"/>
              <a:t>Data link proposed to locate at the 2</a:t>
            </a:r>
            <a:r>
              <a:rPr lang="en-US" altLang="zh-CN" sz="1600" baseline="30000" dirty="0"/>
              <a:t>nd</a:t>
            </a:r>
            <a:r>
              <a:rPr lang="en-US" altLang="zh-CN" sz="1600" dirty="0"/>
              <a:t> level aggregation board, for 7 modules (1 ladder), each module 22 ASICs</a:t>
            </a:r>
          </a:p>
          <a:p>
            <a:pPr lvl="1"/>
            <a:r>
              <a:rPr lang="en-US" altLang="zh-CN" sz="1600" dirty="0"/>
              <a:t>Avg module rate 7kHz</a:t>
            </a:r>
            <a:r>
              <a:rPr lang="zh-CN" altLang="en-US" sz="1600" dirty="0"/>
              <a:t>*</a:t>
            </a:r>
            <a:r>
              <a:rPr lang="en-US" altLang="zh-CN" sz="1600" dirty="0"/>
              <a:t>14cm</a:t>
            </a:r>
            <a:r>
              <a:rPr lang="zh-CN" altLang="en-US" sz="1600" dirty="0"/>
              <a:t>*</a:t>
            </a:r>
            <a:r>
              <a:rPr lang="en-US" altLang="zh-CN" sz="1600" dirty="0"/>
              <a:t>14cm</a:t>
            </a:r>
            <a:r>
              <a:rPr lang="zh-CN" altLang="en-US" sz="1600" dirty="0"/>
              <a:t>*</a:t>
            </a:r>
            <a:r>
              <a:rPr lang="en-US" altLang="zh-CN" sz="1600" dirty="0"/>
              <a:t>48bit=65.9Mbps, Max 9kHz</a:t>
            </a:r>
            <a:r>
              <a:rPr lang="zh-CN" altLang="en-US" sz="1600" dirty="0"/>
              <a:t>→</a:t>
            </a:r>
            <a:r>
              <a:rPr lang="en-US" altLang="zh-CN" sz="1600" dirty="0"/>
              <a:t>84.7Mbps</a:t>
            </a:r>
          </a:p>
          <a:p>
            <a:pPr lvl="1"/>
            <a:r>
              <a:rPr lang="en-US" altLang="zh-CN" sz="1600" dirty="0"/>
              <a:t>For the optical data rate of 7 modules (1 ladder), avg/max to be </a:t>
            </a:r>
            <a:r>
              <a:rPr lang="en-US" altLang="zh-CN" sz="1600" dirty="0">
                <a:solidFill>
                  <a:srgbClr val="C00000"/>
                </a:solidFill>
              </a:rPr>
              <a:t>461.3Mbps/1355.2Mbps</a:t>
            </a:r>
            <a:r>
              <a:rPr lang="en-US" altLang="zh-CN" sz="1600" dirty="0"/>
              <a:t>, with large room for the data link</a:t>
            </a:r>
          </a:p>
          <a:p>
            <a:pPr lvl="1"/>
            <a:r>
              <a:rPr lang="en-US" altLang="zh-CN" sz="1600" dirty="0"/>
              <a:t>A full 6m Stave with 6 Ladders (6 fibers), barrel in total 90 ladders, =540 fibers = 34 BEE = 4 Data Crates</a:t>
            </a:r>
          </a:p>
          <a:p>
            <a:r>
              <a:rPr lang="en-US" altLang="zh-CN" sz="2000" dirty="0"/>
              <a:t>Endcap:</a:t>
            </a:r>
          </a:p>
          <a:p>
            <a:pPr lvl="1"/>
            <a:r>
              <a:rPr lang="en-US" altLang="zh-CN" sz="1600" dirty="0"/>
              <a:t>48 Pedals for 2 endcaps, 10 rings each Pedal with 15 sectors ( Inner 5 rings 1 sector, Outer 5 rings 2 sectors)</a:t>
            </a:r>
          </a:p>
          <a:p>
            <a:pPr lvl="1"/>
            <a:r>
              <a:rPr lang="en-US" altLang="zh-CN" sz="1600" dirty="0"/>
              <a:t>Total area 19.4m</a:t>
            </a:r>
            <a:r>
              <a:rPr lang="en-US" altLang="zh-CN" sz="1600" baseline="30000" dirty="0"/>
              <a:t>2</a:t>
            </a:r>
            <a:r>
              <a:rPr lang="en-US" altLang="zh-CN" sz="1600" dirty="0"/>
              <a:t>, =4041.7cm</a:t>
            </a:r>
            <a:r>
              <a:rPr lang="en-US" altLang="zh-CN" sz="1600" baseline="30000" dirty="0"/>
              <a:t>2 </a:t>
            </a:r>
            <a:r>
              <a:rPr lang="en-US" altLang="zh-CN" sz="1600" dirty="0"/>
              <a:t>for each Pedal, avg. Pedal data rate= 3kHz</a:t>
            </a:r>
            <a:r>
              <a:rPr lang="zh-CN" altLang="en-US" sz="1600" dirty="0"/>
              <a:t>*</a:t>
            </a:r>
            <a:r>
              <a:rPr lang="en-US" altLang="zh-CN" sz="1600" dirty="0"/>
              <a:t>4041.7</a:t>
            </a:r>
            <a:r>
              <a:rPr lang="zh-CN" altLang="en-US" sz="1600" dirty="0"/>
              <a:t>*</a:t>
            </a:r>
            <a:r>
              <a:rPr lang="en-US" altLang="zh-CN" sz="1600" dirty="0"/>
              <a:t>48bit=582Mbps, Max 35kHz</a:t>
            </a:r>
            <a:r>
              <a:rPr lang="zh-CN" altLang="en-US" sz="1600" dirty="0"/>
              <a:t>→</a:t>
            </a:r>
            <a:r>
              <a:rPr lang="en-US" altLang="zh-CN" sz="1600" dirty="0"/>
              <a:t>6.79Gbps</a:t>
            </a:r>
          </a:p>
          <a:p>
            <a:pPr lvl="2"/>
            <a:r>
              <a:rPr lang="en-US" altLang="zh-CN" sz="1400" dirty="0"/>
              <a:t>Consideration 1 fiber for each sector, even concerning the higher data rate for inner sectors, enough room left for the fiber</a:t>
            </a:r>
          </a:p>
          <a:p>
            <a:pPr lvl="1"/>
            <a:r>
              <a:rPr lang="en-US" altLang="zh-CN" sz="1600" dirty="0"/>
              <a:t>48 Pedals with 720 sectors in total, =720 fibers = 45 BEE = 6 Data Crates (each endcap independent)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BCFFE3-3D60-45B2-B4F6-D0D131BE3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605979-55F9-42A8-9C62-967D7E467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1289"/>
            <a:ext cx="5489878" cy="2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E08D5-1A65-4316-8255-EB121119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ECAL – endcap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FBA42A-8770-4925-A63E-00BDC7014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048" y="989013"/>
            <a:ext cx="5054352" cy="548481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Waiting for the final design of ECAL endcap</a:t>
            </a:r>
          </a:p>
          <a:p>
            <a:r>
              <a:rPr lang="en-US" altLang="zh-CN" dirty="0"/>
              <a:t>According to the current design, module number 122~96,</a:t>
            </a:r>
            <a:r>
              <a:rPr lang="zh-CN" altLang="en-US" dirty="0"/>
              <a:t> </a:t>
            </a:r>
            <a:r>
              <a:rPr lang="en-US" altLang="zh-CN" dirty="0"/>
              <a:t>calculated by 130 modules</a:t>
            </a:r>
          </a:p>
          <a:p>
            <a:r>
              <a:rPr lang="en-US" altLang="zh-CN" dirty="0"/>
              <a:t>Expect higher </a:t>
            </a:r>
            <a:r>
              <a:rPr lang="en-US" altLang="zh-CN" dirty="0" err="1"/>
              <a:t>bkgrd</a:t>
            </a:r>
            <a:r>
              <a:rPr lang="en-US" altLang="zh-CN" dirty="0"/>
              <a:t> rate than barrel, keep the scheme of 2 fibers per module</a:t>
            </a:r>
          </a:p>
          <a:p>
            <a:r>
              <a:rPr lang="en-US" altLang="zh-CN" dirty="0"/>
              <a:t>Fibers:</a:t>
            </a:r>
          </a:p>
          <a:p>
            <a:pPr lvl="1"/>
            <a:r>
              <a:rPr lang="en-US" altLang="zh-CN" dirty="0"/>
              <a:t>130module</a:t>
            </a:r>
            <a:r>
              <a:rPr lang="zh-CN" altLang="en-US" dirty="0"/>
              <a:t>*</a:t>
            </a:r>
            <a:r>
              <a:rPr lang="en-US" altLang="zh-CN" dirty="0"/>
              <a:t>2endcap*2</a:t>
            </a:r>
            <a:r>
              <a:rPr lang="zh-CN" altLang="en-US" dirty="0"/>
              <a:t> </a:t>
            </a:r>
            <a:r>
              <a:rPr lang="en-US" altLang="zh-CN" dirty="0"/>
              <a:t>fiber=520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34 BEE = 4 Data Crates (from 2 sides)</a:t>
            </a:r>
          </a:p>
          <a:p>
            <a:r>
              <a:rPr lang="en-US" altLang="zh-CN" dirty="0"/>
              <a:t>Power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power: 31W/0.85*260=9.48kW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260 Power channels = 4 power crates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03526F-E04A-4946-8361-0F9DEF339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618784-B132-48D4-BF03-57EBB640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3496" r="35777" b="8554"/>
          <a:stretch/>
        </p:blipFill>
        <p:spPr>
          <a:xfrm>
            <a:off x="205793" y="989013"/>
            <a:ext cx="3090411" cy="315233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153993EE-2066-40C4-AF12-A889D0BFC05D}"/>
              </a:ext>
            </a:extLst>
          </p:cNvPr>
          <p:cNvGrpSpPr/>
          <p:nvPr/>
        </p:nvGrpSpPr>
        <p:grpSpPr>
          <a:xfrm>
            <a:off x="3296204" y="908720"/>
            <a:ext cx="2850987" cy="2934244"/>
            <a:chOff x="461727" y="565694"/>
            <a:chExt cx="4269100" cy="427820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193C788-9653-4428-A759-996BB680B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37" t="18986" r="36097" b="5062"/>
            <a:stretch/>
          </p:blipFill>
          <p:spPr>
            <a:xfrm>
              <a:off x="588475" y="805758"/>
              <a:ext cx="4142352" cy="3938258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226AB04-15BA-4C0F-97DD-879DD2904A5C}"/>
                </a:ext>
              </a:extLst>
            </p:cNvPr>
            <p:cNvCxnSpPr>
              <a:cxnSpLocks/>
            </p:cNvCxnSpPr>
            <p:nvPr/>
          </p:nvCxnSpPr>
          <p:spPr>
            <a:xfrm>
              <a:off x="2587223" y="565694"/>
              <a:ext cx="0" cy="42782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F26C66D-A22A-4284-B278-9BBFB421D778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>
              <a:off x="461727" y="2774886"/>
              <a:ext cx="42691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E23B020-517E-4287-B99F-09A3D4C28479}"/>
                </a:ext>
              </a:extLst>
            </p:cNvPr>
            <p:cNvCxnSpPr>
              <a:cxnSpLocks/>
            </p:cNvCxnSpPr>
            <p:nvPr/>
          </p:nvCxnSpPr>
          <p:spPr>
            <a:xfrm>
              <a:off x="2957442" y="705877"/>
              <a:ext cx="5475" cy="1684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205F94D-EADA-4294-A4AA-D3665C3BDB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7442" y="2390486"/>
              <a:ext cx="16598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FFA752C-D808-44EA-A505-3444B158D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69219" y="805758"/>
              <a:ext cx="0" cy="12935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0702173-87B1-44D1-B610-BD8D17D40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3745" y="2099280"/>
              <a:ext cx="12177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2D19E30-8E57-41D8-98A7-BAECD830DA8B}"/>
                </a:ext>
              </a:extLst>
            </p:cNvPr>
            <p:cNvCxnSpPr>
              <a:cxnSpLocks/>
            </p:cNvCxnSpPr>
            <p:nvPr/>
          </p:nvCxnSpPr>
          <p:spPr>
            <a:xfrm>
              <a:off x="3534274" y="908106"/>
              <a:ext cx="5475" cy="8999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2C3128F-7EED-465A-865A-96D2F90B7F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4275" y="1808075"/>
              <a:ext cx="8747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2F10ED3-C5F1-42DA-8FCD-94C10B5F340E}"/>
                </a:ext>
              </a:extLst>
            </p:cNvPr>
            <p:cNvCxnSpPr>
              <a:cxnSpLocks/>
            </p:cNvCxnSpPr>
            <p:nvPr/>
          </p:nvCxnSpPr>
          <p:spPr>
            <a:xfrm>
              <a:off x="3746405" y="1061432"/>
              <a:ext cx="0" cy="5366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018AEDA-CC44-4040-ABEC-52A8CA2D4B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0931" y="1598123"/>
              <a:ext cx="5775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">
            <a:extLst>
              <a:ext uri="{FF2B5EF4-FFF2-40B4-BE49-F238E27FC236}">
                <a16:creationId xmlns:a16="http://schemas.microsoft.com/office/drawing/2014/main" id="{472EE5AF-AD6D-41D8-A509-5369F8C56E25}"/>
              </a:ext>
            </a:extLst>
          </p:cNvPr>
          <p:cNvSpPr txBox="1"/>
          <p:nvPr/>
        </p:nvSpPr>
        <p:spPr>
          <a:xfrm>
            <a:off x="609600" y="4141345"/>
            <a:ext cx="19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Original design</a:t>
            </a:r>
            <a:endParaRPr lang="zh-CN" altLang="en-US" b="1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E81E467-60B9-4255-8FEE-C43FB9B2FE35}"/>
              </a:ext>
            </a:extLst>
          </p:cNvPr>
          <p:cNvSpPr txBox="1"/>
          <p:nvPr/>
        </p:nvSpPr>
        <p:spPr>
          <a:xfrm>
            <a:off x="3841444" y="3912313"/>
            <a:ext cx="19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In optimization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2444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0F005-37D6-4EF8-A222-B2DC3036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HCAL-Data Link(barrel)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439F60-1BB5-4595-AD55-B13EADF3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989013"/>
            <a:ext cx="5904655" cy="352942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800" dirty="0"/>
              <a:t>Currently, HCAL is not finalized, especially for the module design, e.g. cell size and channel number</a:t>
            </a:r>
          </a:p>
          <a:p>
            <a:r>
              <a:rPr lang="en-US" altLang="zh-CN" sz="1800" dirty="0"/>
              <a:t>Data have to be aggregated at the end of barrel for each layer, also the DC-DC</a:t>
            </a:r>
          </a:p>
          <a:p>
            <a:r>
              <a:rPr lang="en-US" altLang="zh-CN" sz="1800" dirty="0"/>
              <a:t>By rough estimation, the </a:t>
            </a:r>
            <a:r>
              <a:rPr lang="en-US" altLang="zh-CN" sz="1800" dirty="0" err="1"/>
              <a:t>bkgrd</a:t>
            </a:r>
            <a:r>
              <a:rPr lang="en-US" altLang="zh-CN" sz="1800" dirty="0"/>
              <a:t> will be low</a:t>
            </a:r>
            <a:r>
              <a:rPr lang="zh-CN" altLang="en-US" sz="1800" dirty="0"/>
              <a:t>（</a:t>
            </a:r>
            <a:r>
              <a:rPr lang="en-US" altLang="zh-CN" sz="1800" dirty="0"/>
              <a:t>5kHz/GS</a:t>
            </a:r>
            <a:r>
              <a:rPr lang="zh-CN" altLang="en-US" sz="1800" dirty="0"/>
              <a:t>）</a:t>
            </a:r>
            <a:r>
              <a:rPr lang="en-US" altLang="zh-CN" sz="1800" dirty="0"/>
              <a:t>, the aggregated data rate for each layer board should not exceed 8Gbps (10Gbps for the fiber)</a:t>
            </a:r>
          </a:p>
          <a:p>
            <a:pPr lvl="1"/>
            <a:r>
              <a:rPr lang="en-US" altLang="zh-CN" sz="1400" dirty="0"/>
              <a:t>Then 1 fiber for each aggregation board is reasonable </a:t>
            </a:r>
          </a:p>
          <a:p>
            <a:r>
              <a:rPr lang="en-US" altLang="zh-CN" sz="1800" dirty="0"/>
              <a:t>Fibers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lvl="1"/>
            <a:r>
              <a:rPr lang="en-US" altLang="zh-CN" sz="1600" dirty="0" err="1"/>
              <a:t>Aggr</a:t>
            </a:r>
            <a:r>
              <a:rPr lang="en-US" altLang="zh-CN" sz="1600" dirty="0"/>
              <a:t>. board number every 1/16</a:t>
            </a:r>
            <a:r>
              <a:rPr lang="zh-CN" altLang="en-US" sz="1600" dirty="0"/>
              <a:t> </a:t>
            </a:r>
            <a:r>
              <a:rPr lang="en-US" altLang="zh-CN" sz="1600" dirty="0"/>
              <a:t>sector</a:t>
            </a:r>
            <a:r>
              <a:rPr lang="zh-CN" altLang="en-US" sz="1600" dirty="0"/>
              <a:t>：</a:t>
            </a:r>
            <a:r>
              <a:rPr lang="en-US" altLang="zh-CN" sz="1600" dirty="0"/>
              <a:t>19</a:t>
            </a:r>
            <a:r>
              <a:rPr lang="zh-CN" altLang="en-US" sz="1600" dirty="0"/>
              <a:t>*</a:t>
            </a:r>
            <a:r>
              <a:rPr lang="en-US" altLang="zh-CN" sz="1600" dirty="0"/>
              <a:t>3+29</a:t>
            </a:r>
            <a:r>
              <a:rPr lang="zh-CN" altLang="en-US" sz="1600" dirty="0"/>
              <a:t>*</a:t>
            </a:r>
            <a:r>
              <a:rPr lang="en-US" altLang="zh-CN" sz="1600" dirty="0"/>
              <a:t>4=173</a:t>
            </a:r>
          </a:p>
          <a:p>
            <a:pPr lvl="1"/>
            <a:r>
              <a:rPr lang="en-US" altLang="zh-CN" sz="1600" dirty="0"/>
              <a:t>1 fiber per aggregation board: 173</a:t>
            </a:r>
            <a:r>
              <a:rPr lang="zh-CN" altLang="en-US" sz="1600" dirty="0"/>
              <a:t>*</a:t>
            </a:r>
            <a:r>
              <a:rPr lang="en-US" altLang="zh-CN" sz="1600" dirty="0"/>
              <a:t>16</a:t>
            </a:r>
            <a:r>
              <a:rPr lang="zh-CN" altLang="en-US" sz="1600" dirty="0"/>
              <a:t>*</a:t>
            </a:r>
            <a:r>
              <a:rPr lang="en-US" altLang="zh-CN" sz="1600" dirty="0"/>
              <a:t>2=5536 fibers</a:t>
            </a:r>
          </a:p>
          <a:p>
            <a:pPr lvl="1"/>
            <a:r>
              <a:rPr lang="en-US" altLang="zh-CN" sz="1600" dirty="0"/>
              <a:t>=346 BEE = 36 Data Crates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BD6A65-35DF-49DA-BFBF-54332F895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C0D1E6-8F89-4ED5-B58A-F68F7B7FE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938214"/>
            <a:ext cx="6048672" cy="34202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E54F9B-8C9E-4805-B7FE-ED7049948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495675"/>
            <a:ext cx="2216371" cy="21736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73E780-EFE6-42A5-AB9F-21CCEBABE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924" y="4653135"/>
            <a:ext cx="3306049" cy="2101677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D0BE9E1-1954-4B34-AC58-580C3A5F6C9D}"/>
              </a:ext>
            </a:extLst>
          </p:cNvPr>
          <p:cNvCxnSpPr/>
          <p:nvPr/>
        </p:nvCxnSpPr>
        <p:spPr>
          <a:xfrm>
            <a:off x="2999656" y="5157192"/>
            <a:ext cx="1296144" cy="1367432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01B3959-D824-444E-A858-558C8E849D8F}"/>
              </a:ext>
            </a:extLst>
          </p:cNvPr>
          <p:cNvCxnSpPr/>
          <p:nvPr/>
        </p:nvCxnSpPr>
        <p:spPr>
          <a:xfrm>
            <a:off x="3152056" y="5085184"/>
            <a:ext cx="1296144" cy="1367432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A590C5C-DFC5-4384-B381-D10D25107677}"/>
              </a:ext>
            </a:extLst>
          </p:cNvPr>
          <p:cNvCxnSpPr/>
          <p:nvPr/>
        </p:nvCxnSpPr>
        <p:spPr>
          <a:xfrm>
            <a:off x="3287688" y="4941168"/>
            <a:ext cx="1296144" cy="1367432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577750B-97DC-40ED-996C-AF0670AF9B2C}"/>
              </a:ext>
            </a:extLst>
          </p:cNvPr>
          <p:cNvCxnSpPr/>
          <p:nvPr/>
        </p:nvCxnSpPr>
        <p:spPr>
          <a:xfrm>
            <a:off x="3431704" y="4869880"/>
            <a:ext cx="1296144" cy="1367432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42C0A0B-A765-44CA-855F-B134B5B9AF6A}"/>
              </a:ext>
            </a:extLst>
          </p:cNvPr>
          <p:cNvCxnSpPr/>
          <p:nvPr/>
        </p:nvCxnSpPr>
        <p:spPr>
          <a:xfrm>
            <a:off x="3647728" y="4797152"/>
            <a:ext cx="1296144" cy="1367432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7804A17-EADB-46DB-B35D-9C1534C25E14}"/>
              </a:ext>
            </a:extLst>
          </p:cNvPr>
          <p:cNvCxnSpPr/>
          <p:nvPr/>
        </p:nvCxnSpPr>
        <p:spPr>
          <a:xfrm flipV="1">
            <a:off x="4223792" y="6164584"/>
            <a:ext cx="1080120" cy="504776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9FE1A466-185A-4ABD-8119-94765F38C39D}"/>
              </a:ext>
            </a:extLst>
          </p:cNvPr>
          <p:cNvSpPr txBox="1"/>
          <p:nvPr/>
        </p:nvSpPr>
        <p:spPr>
          <a:xfrm>
            <a:off x="4863155" y="6325530"/>
            <a:ext cx="1727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 divisions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AA80A9E-68ED-4DBA-A1BF-06ABD3B49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704" y="4607506"/>
            <a:ext cx="2267077" cy="2147306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9B53B20-7609-4396-91B7-F4F7B64B9278}"/>
              </a:ext>
            </a:extLst>
          </p:cNvPr>
          <p:cNvCxnSpPr/>
          <p:nvPr/>
        </p:nvCxnSpPr>
        <p:spPr>
          <a:xfrm>
            <a:off x="7176120" y="5661248"/>
            <a:ext cx="0" cy="1093564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E3D31D0-E5ED-43FA-B038-D244394FBE82}"/>
              </a:ext>
            </a:extLst>
          </p:cNvPr>
          <p:cNvCxnSpPr/>
          <p:nvPr/>
        </p:nvCxnSpPr>
        <p:spPr>
          <a:xfrm>
            <a:off x="7680176" y="5661248"/>
            <a:ext cx="0" cy="1093564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099C049-7F41-446E-8393-089C922F6E4C}"/>
              </a:ext>
            </a:extLst>
          </p:cNvPr>
          <p:cNvCxnSpPr/>
          <p:nvPr/>
        </p:nvCxnSpPr>
        <p:spPr>
          <a:xfrm>
            <a:off x="6816080" y="4538402"/>
            <a:ext cx="0" cy="1093564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F52080E-03E7-4F44-94D9-5F42B6F34844}"/>
              </a:ext>
            </a:extLst>
          </p:cNvPr>
          <p:cNvCxnSpPr/>
          <p:nvPr/>
        </p:nvCxnSpPr>
        <p:spPr>
          <a:xfrm>
            <a:off x="7176120" y="4495675"/>
            <a:ext cx="0" cy="1093564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56EDF0C-CB8F-4C90-8241-F520E5833375}"/>
              </a:ext>
            </a:extLst>
          </p:cNvPr>
          <p:cNvCxnSpPr/>
          <p:nvPr/>
        </p:nvCxnSpPr>
        <p:spPr>
          <a:xfrm>
            <a:off x="7680176" y="4495675"/>
            <a:ext cx="0" cy="1093564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0662ADC-54EE-4EA1-9624-C44C8A2B03EE}"/>
              </a:ext>
            </a:extLst>
          </p:cNvPr>
          <p:cNvCxnSpPr/>
          <p:nvPr/>
        </p:nvCxnSpPr>
        <p:spPr>
          <a:xfrm>
            <a:off x="8040216" y="4495675"/>
            <a:ext cx="0" cy="1093564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EE1D99F-739C-4EE5-A407-045F9CCDDF3B}"/>
              </a:ext>
            </a:extLst>
          </p:cNvPr>
          <p:cNvSpPr txBox="1"/>
          <p:nvPr/>
        </p:nvSpPr>
        <p:spPr>
          <a:xfrm>
            <a:off x="8375634" y="5165187"/>
            <a:ext cx="3352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1~19layer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3PCBs width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20~48layer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4PCBs width</a:t>
            </a:r>
          </a:p>
          <a:p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Aggr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Brd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for 5 PCBs along z from both ends, with 1 fiber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1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EA0F7-544C-4981-B9DD-4533F002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HCAL-Data Link (Endcap)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3752F8-0738-42A5-9725-C33403E2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080" y="989013"/>
            <a:ext cx="4766320" cy="548481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Current design for HCAL:</a:t>
            </a:r>
          </a:p>
          <a:p>
            <a:pPr lvl="1"/>
            <a:r>
              <a:rPr lang="en-US" altLang="zh-CN" dirty="0"/>
              <a:t>48 layers with 16 sectors</a:t>
            </a:r>
          </a:p>
          <a:p>
            <a:r>
              <a:rPr lang="en-US" altLang="zh-CN" dirty="0"/>
              <a:t>Needs input of the </a:t>
            </a:r>
            <a:r>
              <a:rPr lang="en-US" altLang="zh-CN" dirty="0" err="1"/>
              <a:t>bkgrd</a:t>
            </a:r>
            <a:r>
              <a:rPr lang="en-US" altLang="zh-CN" dirty="0"/>
              <a:t> rate, assuming 1 fiber is enough (data rate &lt; 8Gbps) for each sector at each layer</a:t>
            </a:r>
          </a:p>
          <a:p>
            <a:r>
              <a:rPr lang="en-US" altLang="zh-CN" dirty="0"/>
              <a:t>Rough calculation: </a:t>
            </a:r>
          </a:p>
          <a:p>
            <a:pPr lvl="1"/>
            <a:r>
              <a:rPr lang="en-US" altLang="zh-CN" dirty="0"/>
              <a:t>each endcap 1.12M channels -&gt; 1458 GS cells for each sector</a:t>
            </a:r>
          </a:p>
          <a:p>
            <a:pPr lvl="1"/>
            <a:r>
              <a:rPr lang="en-US" altLang="zh-CN" dirty="0"/>
              <a:t>MDI: 50kHz/GS max</a:t>
            </a:r>
          </a:p>
          <a:p>
            <a:pPr lvl="1"/>
            <a:r>
              <a:rPr lang="en-US" altLang="zh-CN" dirty="0"/>
              <a:t>1458GS * 50kHz *48bit=3.5Gbps</a:t>
            </a:r>
          </a:p>
          <a:p>
            <a:r>
              <a:rPr lang="en-US" altLang="zh-CN" dirty="0"/>
              <a:t>Using 2 end-boards for each layer of sector, then each board 1.75Gbps, OK for 1 fiber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35F55B-09EC-4717-8B2F-F1BB8E1EF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ED5A38-DD1F-4FB3-A06A-BE198E06D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38213"/>
            <a:ext cx="6591521" cy="3673604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DEFCA23-B85B-416E-980C-61C2337FD127}"/>
              </a:ext>
            </a:extLst>
          </p:cNvPr>
          <p:cNvSpPr txBox="1">
            <a:spLocks/>
          </p:cNvSpPr>
          <p:nvPr/>
        </p:nvSpPr>
        <p:spPr bwMode="auto">
          <a:xfrm>
            <a:off x="57088" y="4621864"/>
            <a:ext cx="7263048" cy="16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2950" indent="-285750" algn="l" rtl="0" eaLnBrk="0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11430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marL="16002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marL="20574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/>
              <a:t>Fibers</a:t>
            </a:r>
          </a:p>
          <a:p>
            <a:pPr lvl="1"/>
            <a:r>
              <a:rPr lang="en-US" altLang="zh-CN" kern="0" dirty="0"/>
              <a:t>1 fiber for each sector at each layer</a:t>
            </a:r>
          </a:p>
          <a:p>
            <a:pPr lvl="1"/>
            <a:r>
              <a:rPr lang="en-US" altLang="zh-CN" kern="0" dirty="0"/>
              <a:t>48layer*16sector*2endcap*2End-board=3072</a:t>
            </a:r>
          </a:p>
          <a:p>
            <a:pPr lvl="1"/>
            <a:r>
              <a:rPr lang="en-US" altLang="zh-CN" kern="0" dirty="0"/>
              <a:t>=192BEE = 20 Data Crates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13863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385DC-4A46-49E1-95F4-4FDACCE5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 - barrel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833E21-E52E-410C-A142-6CD0ED9F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08" y="1124745"/>
            <a:ext cx="7214592" cy="5349080"/>
          </a:xfrm>
        </p:spPr>
        <p:txBody>
          <a:bodyPr/>
          <a:lstStyle/>
          <a:p>
            <a:r>
              <a:rPr lang="en-US" altLang="zh-CN" sz="2000" dirty="0"/>
              <a:t>Using side board and end board for data aggregation and power distribution </a:t>
            </a:r>
          </a:p>
          <a:p>
            <a:r>
              <a:rPr lang="en-US" altLang="zh-CN" sz="2000" dirty="0"/>
              <a:t>Barrel 144 module, each with 2 boards</a:t>
            </a:r>
          </a:p>
          <a:p>
            <a:pPr lvl="1"/>
            <a:r>
              <a:rPr lang="en-US" altLang="zh-CN" sz="1600" dirty="0"/>
              <a:t>288 fibers = 18 BEE = 2 data crate</a:t>
            </a:r>
          </a:p>
          <a:p>
            <a:pPr lvl="1"/>
            <a:r>
              <a:rPr lang="en-US" altLang="zh-CN" sz="1600" dirty="0"/>
              <a:t>Total data rate: &lt;1kHz*23976*48bit=1.15Gbps (each board 4Mbps)</a:t>
            </a:r>
          </a:p>
          <a:p>
            <a:pPr lvl="1"/>
            <a:r>
              <a:rPr lang="en-US" altLang="zh-CN" sz="1600" dirty="0"/>
              <a:t>Using fiber for universal architecture &amp; clocking precision </a:t>
            </a:r>
          </a:p>
          <a:p>
            <a:pPr lvl="1"/>
            <a:r>
              <a:rPr lang="en-US" altLang="zh-CN" sz="1600" dirty="0"/>
              <a:t>Total FEE power: 23976*15mW/</a:t>
            </a:r>
            <a:r>
              <a:rPr lang="en-US" altLang="zh-CN" sz="1600" dirty="0" err="1"/>
              <a:t>chn</a:t>
            </a:r>
            <a:r>
              <a:rPr lang="en-US" altLang="zh-CN" sz="1600" dirty="0"/>
              <a:t>=360W </a:t>
            </a:r>
          </a:p>
          <a:p>
            <a:pPr lvl="1"/>
            <a:r>
              <a:rPr lang="en-US" altLang="zh-CN" sz="1600" dirty="0"/>
              <a:t>With data link 1W*288=288W, 85% efficiency</a:t>
            </a:r>
          </a:p>
          <a:p>
            <a:pPr lvl="1"/>
            <a:r>
              <a:rPr lang="en-US" altLang="zh-CN" sz="1600" dirty="0"/>
              <a:t>Total power:  760W</a:t>
            </a:r>
          </a:p>
          <a:p>
            <a:r>
              <a:rPr lang="en-US" altLang="zh-CN" sz="2000" dirty="0"/>
              <a:t>Endcap 96 module</a:t>
            </a:r>
          </a:p>
          <a:p>
            <a:pPr lvl="1"/>
            <a:r>
              <a:rPr lang="en-US" altLang="zh-CN" sz="1600" dirty="0"/>
              <a:t>96 fiber=6 BEE=1data crate</a:t>
            </a:r>
          </a:p>
          <a:p>
            <a:pPr lvl="1"/>
            <a:r>
              <a:rPr lang="en-US" altLang="zh-CN" sz="1600" dirty="0"/>
              <a:t>Total data rate: &lt;1kHz*19200*48bit=921.6Mbps (each board 10Mbps)</a:t>
            </a:r>
          </a:p>
          <a:p>
            <a:pPr lvl="1"/>
            <a:r>
              <a:rPr lang="en-US" altLang="zh-CN" sz="1600" dirty="0"/>
              <a:t>Total FEE power: 19200*15mW/</a:t>
            </a:r>
            <a:r>
              <a:rPr lang="en-US" altLang="zh-CN" sz="1600" dirty="0" err="1"/>
              <a:t>chn</a:t>
            </a:r>
            <a:r>
              <a:rPr lang="en-US" altLang="zh-CN" sz="1600" dirty="0"/>
              <a:t>=288W</a:t>
            </a:r>
          </a:p>
          <a:p>
            <a:pPr lvl="1"/>
            <a:r>
              <a:rPr lang="en-US" altLang="zh-CN" sz="1600" dirty="0"/>
              <a:t>With data link 1W*96=96W, 85% efficiency</a:t>
            </a:r>
          </a:p>
          <a:p>
            <a:pPr lvl="1"/>
            <a:r>
              <a:rPr lang="en-US" altLang="zh-CN" sz="1600" dirty="0"/>
              <a:t>Total power:  452W</a:t>
            </a:r>
          </a:p>
          <a:p>
            <a:pPr lvl="1"/>
            <a:endParaRPr lang="en-US" altLang="zh-CN" sz="1600" dirty="0">
              <a:solidFill>
                <a:srgbClr val="C00000"/>
              </a:solidFill>
            </a:endParaRPr>
          </a:p>
          <a:p>
            <a:endParaRPr lang="en-US" altLang="zh-CN" sz="2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8E40CF-0D06-4AD9-8F51-21F14C07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F99554-7E27-4BF7-B071-A93265512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08720"/>
            <a:ext cx="3704468" cy="3429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CA07E82-A6EF-4715-94C6-F21D5A4474A7}"/>
              </a:ext>
            </a:extLst>
          </p:cNvPr>
          <p:cNvGrpSpPr/>
          <p:nvPr/>
        </p:nvGrpSpPr>
        <p:grpSpPr>
          <a:xfrm>
            <a:off x="191344" y="4529255"/>
            <a:ext cx="3312368" cy="1995370"/>
            <a:chOff x="407368" y="1372126"/>
            <a:chExt cx="5904656" cy="380050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1AE845-5626-43A2-A09B-317A7A7A0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1556792"/>
              <a:ext cx="5904656" cy="3615841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B721E9F-7220-4E12-AAF2-7CDB9FA96255}"/>
                </a:ext>
              </a:extLst>
            </p:cNvPr>
            <p:cNvSpPr txBox="1"/>
            <p:nvPr/>
          </p:nvSpPr>
          <p:spPr>
            <a:xfrm>
              <a:off x="1478486" y="4365724"/>
              <a:ext cx="547900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BE9BB91-F50A-4ECF-B10A-923D32DAC23B}"/>
                </a:ext>
              </a:extLst>
            </p:cNvPr>
            <p:cNvSpPr txBox="1"/>
            <p:nvPr/>
          </p:nvSpPr>
          <p:spPr>
            <a:xfrm>
              <a:off x="3143671" y="3861048"/>
              <a:ext cx="54789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0332D09-9616-4A01-931D-BD86F0371B09}"/>
                </a:ext>
              </a:extLst>
            </p:cNvPr>
            <p:cNvSpPr txBox="1"/>
            <p:nvPr/>
          </p:nvSpPr>
          <p:spPr>
            <a:xfrm>
              <a:off x="4706685" y="2564904"/>
              <a:ext cx="660235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1E4910D-CAB6-4FBD-B9FD-92D5C3AFB3F2}"/>
                </a:ext>
              </a:extLst>
            </p:cNvPr>
            <p:cNvSpPr txBox="1"/>
            <p:nvPr/>
          </p:nvSpPr>
          <p:spPr>
            <a:xfrm>
              <a:off x="5366918" y="1372126"/>
              <a:ext cx="56415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076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5BFD5-589A-4C0A-BC64-3AA28A3C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for the Racks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20AA20-A493-4987-A40C-606FE47ED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No safety factor for all the former calculation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In total</a:t>
            </a:r>
          </a:p>
          <a:p>
            <a:pPr lvl="1"/>
            <a:r>
              <a:rPr lang="en-US" altLang="zh-CN" dirty="0"/>
              <a:t>110 Data Crates, 3 crates per rack, = </a:t>
            </a:r>
            <a:r>
              <a:rPr lang="en-US" altLang="zh-CN" dirty="0">
                <a:solidFill>
                  <a:srgbClr val="C00000"/>
                </a:solidFill>
              </a:rPr>
              <a:t>37 Data Racks</a:t>
            </a:r>
          </a:p>
          <a:p>
            <a:pPr lvl="1"/>
            <a:r>
              <a:rPr lang="en-US" altLang="zh-CN" dirty="0"/>
              <a:t>237 (LV) Power Crates, 10 crates per rack, </a:t>
            </a:r>
            <a:r>
              <a:rPr lang="en-US" altLang="zh-CN" dirty="0">
                <a:solidFill>
                  <a:srgbClr val="C00000"/>
                </a:solidFill>
              </a:rPr>
              <a:t>= 24 Power Racks</a:t>
            </a:r>
          </a:p>
          <a:p>
            <a:pPr lvl="1"/>
            <a:r>
              <a:rPr lang="en-US" altLang="zh-CN" dirty="0"/>
              <a:t>91 Det-HV Crates, 3/4 crates per rack, </a:t>
            </a:r>
            <a:r>
              <a:rPr lang="en-US" altLang="zh-CN" dirty="0">
                <a:solidFill>
                  <a:srgbClr val="C00000"/>
                </a:solidFill>
              </a:rPr>
              <a:t>= 23 Det-HV Racks</a:t>
            </a:r>
          </a:p>
          <a:p>
            <a:pPr lvl="1"/>
            <a:r>
              <a:rPr lang="en-US" altLang="zh-CN" sz="2000" dirty="0">
                <a:solidFill>
                  <a:srgbClr val="C00000"/>
                </a:solidFill>
              </a:rPr>
              <a:t>20 Trigger crates = 10 Trigger Racks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Every LV rack needs an AC-DC power-HV crate, about 134 power-HV crates</a:t>
            </a:r>
          </a:p>
          <a:p>
            <a:pPr lvl="1"/>
            <a:r>
              <a:rPr lang="en-US" altLang="zh-CN" dirty="0"/>
              <a:t>5 crates per rack, = </a:t>
            </a:r>
            <a:r>
              <a:rPr lang="en-US" altLang="zh-CN" dirty="0">
                <a:solidFill>
                  <a:srgbClr val="C00000"/>
                </a:solidFill>
              </a:rPr>
              <a:t>2 Power-HV Racks</a:t>
            </a:r>
          </a:p>
          <a:p>
            <a:pPr lvl="1"/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In general, rack backup, room for future upgrade, uncertainty due to the un-finalized detector scheme, esp. the extra space requirements that </a:t>
            </a:r>
            <a:r>
              <a:rPr lang="en-US" altLang="zh-CN" dirty="0">
                <a:solidFill>
                  <a:srgbClr val="0000FF"/>
                </a:solidFill>
              </a:rPr>
              <a:t>the trigger algorithm usually asks the rack layout to be corresponded to the detector arrangement</a:t>
            </a:r>
            <a:r>
              <a:rPr lang="en-US" altLang="zh-CN" dirty="0"/>
              <a:t>, will decrease the density of the rack and crate usage.</a:t>
            </a:r>
          </a:p>
          <a:p>
            <a:pPr lvl="1"/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8A7533-0B63-4104-8717-ED5E034E21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38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C02037D2-BE79-41E6-8A5E-B4050BA33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7" y="1054282"/>
            <a:ext cx="7819467" cy="120406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D0280C0-8162-4A3A-A60A-CD156874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Diameter </a:t>
            </a:r>
            <a:r>
              <a:rPr lang="en-US" altLang="zh-CN" dirty="0"/>
              <a:t>of cables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E335D4-AC79-43D1-825C-B47768B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4A2F62-D05F-4262-880B-277C50D761E2}"/>
              </a:ext>
            </a:extLst>
          </p:cNvPr>
          <p:cNvSpPr txBox="1"/>
          <p:nvPr/>
        </p:nvSpPr>
        <p:spPr>
          <a:xfrm>
            <a:off x="1271464" y="6211669"/>
            <a:ext cx="676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https://blog.csdn.net/weixin_42618564/article/details/105155494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BC71F8B-46A7-440C-A55F-86729EC9A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2" y="2348880"/>
            <a:ext cx="7562888" cy="371911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14741D4-6DC5-420C-87FD-9A1B8A8D9372}"/>
              </a:ext>
            </a:extLst>
          </p:cNvPr>
          <p:cNvSpPr/>
          <p:nvPr/>
        </p:nvSpPr>
        <p:spPr>
          <a:xfrm>
            <a:off x="479376" y="3140968"/>
            <a:ext cx="806489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6FE259-02CF-4878-B93D-BEA5BEA8EE3B}"/>
              </a:ext>
            </a:extLst>
          </p:cNvPr>
          <p:cNvSpPr/>
          <p:nvPr/>
        </p:nvSpPr>
        <p:spPr>
          <a:xfrm>
            <a:off x="479376" y="5563936"/>
            <a:ext cx="806489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1E7F53-9E8C-4240-A343-EDF5281853C9}"/>
              </a:ext>
            </a:extLst>
          </p:cNvPr>
          <p:cNvSpPr/>
          <p:nvPr/>
        </p:nvSpPr>
        <p:spPr>
          <a:xfrm>
            <a:off x="2495600" y="1054282"/>
            <a:ext cx="792088" cy="5157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D20810-35DD-48E6-AFAC-970EB08ABE0A}"/>
              </a:ext>
            </a:extLst>
          </p:cNvPr>
          <p:cNvSpPr/>
          <p:nvPr/>
        </p:nvSpPr>
        <p:spPr>
          <a:xfrm>
            <a:off x="6312024" y="1054282"/>
            <a:ext cx="792088" cy="5157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37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2" y="3820382"/>
            <a:ext cx="4317797" cy="2806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77" y="3770257"/>
            <a:ext cx="7307829" cy="2906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4" y="1052736"/>
            <a:ext cx="10711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Cable estimation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Power cable</a:t>
            </a:r>
            <a:r>
              <a:rPr lang="zh-CN" altLang="en-US" dirty="0"/>
              <a:t>：</a:t>
            </a:r>
            <a:r>
              <a:rPr lang="en-US" altLang="zh-CN" dirty="0"/>
              <a:t>LV+GND+HV+GND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wires/cable</a:t>
            </a:r>
            <a:r>
              <a:rPr lang="zh-CN" altLang="en-US" dirty="0"/>
              <a:t>，</a:t>
            </a:r>
            <a:r>
              <a:rPr lang="en-US" altLang="zh-CN" dirty="0"/>
              <a:t>3m/cable</a:t>
            </a:r>
            <a:r>
              <a:rPr lang="zh-CN" altLang="en-US" dirty="0"/>
              <a:t> </a:t>
            </a:r>
            <a:r>
              <a:rPr lang="en-US" altLang="zh-CN" dirty="0"/>
              <a:t>= 25rmb/cable -&gt; 8.5rmb/m/cable</a:t>
            </a:r>
            <a:endParaRPr lang="en-US" altLang="zh-CN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anose="05000000000000000000" pitchFamily="2" charset="2"/>
              </a:rPr>
              <a:t>On-det Data</a:t>
            </a:r>
            <a:r>
              <a:rPr lang="zh-CN" altLang="en-US" dirty="0">
                <a:sym typeface="Wingdings" panose="05000000000000000000" pitchFamily="2" charset="2"/>
              </a:rPr>
              <a:t> </a:t>
            </a:r>
            <a:r>
              <a:rPr lang="en-US" altLang="zh-CN" dirty="0" err="1">
                <a:sym typeface="Wingdings" panose="05000000000000000000" pitchFamily="2" charset="2"/>
              </a:rPr>
              <a:t>cable@CAL</a:t>
            </a:r>
            <a:r>
              <a:rPr lang="zh-CN" altLang="en-US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(twisted-pair)</a:t>
            </a:r>
            <a:r>
              <a:rPr lang="en-US" altLang="zh-CN" dirty="0"/>
              <a:t> ：2-pair twisted cable</a:t>
            </a:r>
            <a:r>
              <a:rPr lang="zh-CN" altLang="en-US" dirty="0"/>
              <a:t>，</a:t>
            </a:r>
            <a:r>
              <a:rPr lang="en-US" altLang="zh-CN" dirty="0"/>
              <a:t>3meter</a:t>
            </a:r>
            <a:r>
              <a:rPr lang="zh-CN" altLang="en-US" dirty="0"/>
              <a:t>，</a:t>
            </a:r>
            <a:r>
              <a:rPr lang="en-US" altLang="zh-CN" dirty="0"/>
              <a:t>5rmb/m</a:t>
            </a:r>
            <a:r>
              <a:rPr lang="zh-CN" altLang="en-US" dirty="0"/>
              <a:t> 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HCAL</a:t>
            </a:r>
            <a:r>
              <a:rPr lang="zh-CN" altLang="en-US" dirty="0"/>
              <a:t>：</a:t>
            </a:r>
            <a:r>
              <a:rPr lang="en-US" altLang="zh-CN" dirty="0"/>
              <a:t>30RMB （ ~500ch）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0.05RMB/</a:t>
            </a:r>
            <a:r>
              <a:rPr lang="en-US" altLang="zh-CN" dirty="0" err="1">
                <a:solidFill>
                  <a:srgbClr val="FF0000"/>
                </a:solidFill>
                <a:sym typeface="Wingdings" panose="05000000000000000000" pitchFamily="2" charset="2"/>
              </a:rPr>
              <a:t>ch</a:t>
            </a:r>
            <a:endParaRPr lang="en-US" altLang="zh-CN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anose="05000000000000000000" pitchFamily="2" charset="2"/>
              </a:rPr>
              <a:t>ECAL ： 0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56" y="1645664"/>
            <a:ext cx="3147425" cy="2083188"/>
          </a:xfrm>
          <a:prstGeom prst="rect">
            <a:avLst/>
          </a:prstGeom>
        </p:spPr>
      </p:pic>
      <p:sp>
        <p:nvSpPr>
          <p:cNvPr id="8" name="标题 2">
            <a:extLst>
              <a:ext uri="{FF2B5EF4-FFF2-40B4-BE49-F238E27FC236}">
                <a16:creationId xmlns:a16="http://schemas.microsoft.com/office/drawing/2014/main" id="{00DD0541-5564-40A4-BF2A-30C75D99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Cable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17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974" y="1124744"/>
            <a:ext cx="10711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Quotation from </a:t>
            </a:r>
            <a:r>
              <a:rPr lang="en-US" altLang="zh-CN" dirty="0">
                <a:hlinkClick r:id="rId2"/>
              </a:rPr>
              <a:t>CEPC Day (February 20, 2025) · Indico of IHEP (Indico)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Normal Ge-doped Fiber &lt;10RMB/m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* qualified for the on-det data transmission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Others too expensive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F-doped rad-</a:t>
            </a:r>
            <a:r>
              <a:rPr lang="en-US" altLang="zh-CN" dirty="0" err="1"/>
              <a:t>tol</a:t>
            </a:r>
            <a:r>
              <a:rPr lang="en-US" altLang="zh-CN" dirty="0"/>
              <a:t> fiber 50RMB/m</a:t>
            </a:r>
            <a:r>
              <a:rPr lang="zh-CN" altLang="en-US" dirty="0"/>
              <a:t>  </a:t>
            </a:r>
            <a:r>
              <a:rPr lang="en-US" altLang="zh-CN" dirty="0"/>
              <a:t>(48-core</a:t>
            </a:r>
            <a:r>
              <a:rPr lang="zh-CN" altLang="en-US" dirty="0"/>
              <a:t>  </a:t>
            </a:r>
            <a:r>
              <a:rPr lang="en-US" altLang="zh-CN" dirty="0"/>
              <a:t>2000RMB/m)</a:t>
            </a:r>
            <a:r>
              <a:rPr lang="zh-CN" altLang="en-US" dirty="0"/>
              <a:t> 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Air-core fiber</a:t>
            </a:r>
            <a:r>
              <a:rPr lang="zh-CN" altLang="en-US" dirty="0"/>
              <a:t> </a:t>
            </a:r>
            <a:r>
              <a:rPr lang="en-US" altLang="zh-CN" dirty="0"/>
              <a:t>~hundred RMB/m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2" y="4174090"/>
            <a:ext cx="4909334" cy="22406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17" y="3829311"/>
            <a:ext cx="6388925" cy="27516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446" y="1018696"/>
            <a:ext cx="4760585" cy="267057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68" y="2646532"/>
            <a:ext cx="2232248" cy="12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2">
            <a:extLst>
              <a:ext uri="{FF2B5EF4-FFF2-40B4-BE49-F238E27FC236}">
                <a16:creationId xmlns:a16="http://schemas.microsoft.com/office/drawing/2014/main" id="{A969A2B2-F3C9-4F83-8201-DAA98B1A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Fiber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45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8548D3E-797C-4393-ACE8-1C3AD8F7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Patch panel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8C3D47-A74C-43B2-BA57-86951483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F09794-1E7B-4D67-8E64-D3E7834F414F}"/>
              </a:ext>
            </a:extLst>
          </p:cNvPr>
          <p:cNvSpPr/>
          <p:nvPr/>
        </p:nvSpPr>
        <p:spPr>
          <a:xfrm>
            <a:off x="4367808" y="3645024"/>
            <a:ext cx="201622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516E0F-2519-4E95-899B-10E598BA9ECB}"/>
              </a:ext>
            </a:extLst>
          </p:cNvPr>
          <p:cNvSpPr/>
          <p:nvPr/>
        </p:nvSpPr>
        <p:spPr>
          <a:xfrm>
            <a:off x="2711624" y="2132856"/>
            <a:ext cx="5328592" cy="3600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B178AA-EC7D-4904-89E2-FF74FCB113BF}"/>
              </a:ext>
            </a:extLst>
          </p:cNvPr>
          <p:cNvSpPr txBox="1"/>
          <p:nvPr/>
        </p:nvSpPr>
        <p:spPr>
          <a:xfrm>
            <a:off x="4358707" y="3664294"/>
            <a:ext cx="103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PingFang SC"/>
              </a:rPr>
              <a:t>TRK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6C3BB7-143F-46D5-B82A-632311BFE4EA}"/>
              </a:ext>
            </a:extLst>
          </p:cNvPr>
          <p:cNvSpPr txBox="1"/>
          <p:nvPr/>
        </p:nvSpPr>
        <p:spPr>
          <a:xfrm>
            <a:off x="2849338" y="2132856"/>
            <a:ext cx="1296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ingFang SC"/>
              </a:rPr>
              <a:t>e.g. Muon</a:t>
            </a:r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8957B86-A5B7-4FA6-89DF-9A2818B18DB7}"/>
              </a:ext>
            </a:extLst>
          </p:cNvPr>
          <p:cNvSpPr/>
          <p:nvPr/>
        </p:nvSpPr>
        <p:spPr>
          <a:xfrm>
            <a:off x="2717074" y="2132856"/>
            <a:ext cx="1663337" cy="1681498"/>
          </a:xfrm>
          <a:custGeom>
            <a:avLst/>
            <a:gdLst>
              <a:gd name="connsiteX0" fmla="*/ 1663337 w 1663337"/>
              <a:gd name="connsiteY0" fmla="*/ 1559498 h 1559498"/>
              <a:gd name="connsiteX1" fmla="*/ 1584960 w 1663337"/>
              <a:gd name="connsiteY1" fmla="*/ 1550790 h 1559498"/>
              <a:gd name="connsiteX2" fmla="*/ 1524000 w 1663337"/>
              <a:gd name="connsiteY2" fmla="*/ 1515955 h 1559498"/>
              <a:gd name="connsiteX3" fmla="*/ 1306286 w 1663337"/>
              <a:gd name="connsiteY3" fmla="*/ 1376618 h 1559498"/>
              <a:gd name="connsiteX4" fmla="*/ 1184366 w 1663337"/>
              <a:gd name="connsiteY4" fmla="*/ 1315658 h 1559498"/>
              <a:gd name="connsiteX5" fmla="*/ 1123406 w 1663337"/>
              <a:gd name="connsiteY5" fmla="*/ 1263407 h 1559498"/>
              <a:gd name="connsiteX6" fmla="*/ 1001486 w 1663337"/>
              <a:gd name="connsiteY6" fmla="*/ 1167613 h 1559498"/>
              <a:gd name="connsiteX7" fmla="*/ 949235 w 1663337"/>
              <a:gd name="connsiteY7" fmla="*/ 1115361 h 1559498"/>
              <a:gd name="connsiteX8" fmla="*/ 801189 w 1663337"/>
              <a:gd name="connsiteY8" fmla="*/ 993441 h 1559498"/>
              <a:gd name="connsiteX9" fmla="*/ 696686 w 1663337"/>
              <a:gd name="connsiteY9" fmla="*/ 862813 h 1559498"/>
              <a:gd name="connsiteX10" fmla="*/ 557349 w 1663337"/>
              <a:gd name="connsiteY10" fmla="*/ 679933 h 1559498"/>
              <a:gd name="connsiteX11" fmla="*/ 452846 w 1663337"/>
              <a:gd name="connsiteY11" fmla="*/ 575430 h 1559498"/>
              <a:gd name="connsiteX12" fmla="*/ 400595 w 1663337"/>
              <a:gd name="connsiteY12" fmla="*/ 523178 h 1559498"/>
              <a:gd name="connsiteX13" fmla="*/ 348343 w 1663337"/>
              <a:gd name="connsiteY13" fmla="*/ 470927 h 1559498"/>
              <a:gd name="connsiteX14" fmla="*/ 296092 w 1663337"/>
              <a:gd name="connsiteY14" fmla="*/ 392550 h 1559498"/>
              <a:gd name="connsiteX15" fmla="*/ 209006 w 1663337"/>
              <a:gd name="connsiteY15" fmla="*/ 218378 h 1559498"/>
              <a:gd name="connsiteX16" fmla="*/ 139337 w 1663337"/>
              <a:gd name="connsiteY16" fmla="*/ 131293 h 1559498"/>
              <a:gd name="connsiteX17" fmla="*/ 95795 w 1663337"/>
              <a:gd name="connsiteY17" fmla="*/ 79041 h 1559498"/>
              <a:gd name="connsiteX18" fmla="*/ 8709 w 1663337"/>
              <a:gd name="connsiteY18" fmla="*/ 664 h 1559498"/>
              <a:gd name="connsiteX19" fmla="*/ 0 w 1663337"/>
              <a:gd name="connsiteY19" fmla="*/ 664 h 15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63337" h="1559498">
                <a:moveTo>
                  <a:pt x="1663337" y="1559498"/>
                </a:moveTo>
                <a:cubicBezTo>
                  <a:pt x="1637211" y="1556595"/>
                  <a:pt x="1610050" y="1558631"/>
                  <a:pt x="1584960" y="1550790"/>
                </a:cubicBezTo>
                <a:cubicBezTo>
                  <a:pt x="1562622" y="1543809"/>
                  <a:pt x="1543623" y="1528710"/>
                  <a:pt x="1524000" y="1515955"/>
                </a:cubicBezTo>
                <a:cubicBezTo>
                  <a:pt x="1388117" y="1427630"/>
                  <a:pt x="1441222" y="1449276"/>
                  <a:pt x="1306286" y="1376618"/>
                </a:cubicBezTo>
                <a:cubicBezTo>
                  <a:pt x="1266280" y="1355076"/>
                  <a:pt x="1222999" y="1339574"/>
                  <a:pt x="1184366" y="1315658"/>
                </a:cubicBezTo>
                <a:cubicBezTo>
                  <a:pt x="1161610" y="1301571"/>
                  <a:pt x="1144450" y="1279942"/>
                  <a:pt x="1123406" y="1263407"/>
                </a:cubicBezTo>
                <a:cubicBezTo>
                  <a:pt x="1033447" y="1192726"/>
                  <a:pt x="1089144" y="1248529"/>
                  <a:pt x="1001486" y="1167613"/>
                </a:cubicBezTo>
                <a:cubicBezTo>
                  <a:pt x="983387" y="1150906"/>
                  <a:pt x="967822" y="1131524"/>
                  <a:pt x="949235" y="1115361"/>
                </a:cubicBezTo>
                <a:cubicBezTo>
                  <a:pt x="900994" y="1073412"/>
                  <a:pt x="841125" y="1043361"/>
                  <a:pt x="801189" y="993441"/>
                </a:cubicBezTo>
                <a:cubicBezTo>
                  <a:pt x="766355" y="949898"/>
                  <a:pt x="729661" y="907780"/>
                  <a:pt x="696686" y="862813"/>
                </a:cubicBezTo>
                <a:cubicBezTo>
                  <a:pt x="673637" y="831382"/>
                  <a:pt x="599286" y="724337"/>
                  <a:pt x="557349" y="679933"/>
                </a:cubicBezTo>
                <a:cubicBezTo>
                  <a:pt x="523524" y="644118"/>
                  <a:pt x="487680" y="610264"/>
                  <a:pt x="452846" y="575430"/>
                </a:cubicBezTo>
                <a:lnTo>
                  <a:pt x="400595" y="523178"/>
                </a:lnTo>
                <a:cubicBezTo>
                  <a:pt x="383178" y="505761"/>
                  <a:pt x="362006" y="491422"/>
                  <a:pt x="348343" y="470927"/>
                </a:cubicBezTo>
                <a:cubicBezTo>
                  <a:pt x="330926" y="444801"/>
                  <a:pt x="311260" y="420042"/>
                  <a:pt x="296092" y="392550"/>
                </a:cubicBezTo>
                <a:cubicBezTo>
                  <a:pt x="264735" y="335716"/>
                  <a:pt x="249555" y="269064"/>
                  <a:pt x="209006" y="218378"/>
                </a:cubicBezTo>
                <a:lnTo>
                  <a:pt x="139337" y="131293"/>
                </a:lnTo>
                <a:cubicBezTo>
                  <a:pt x="125040" y="113697"/>
                  <a:pt x="111827" y="95072"/>
                  <a:pt x="95795" y="79041"/>
                </a:cubicBezTo>
                <a:cubicBezTo>
                  <a:pt x="67993" y="51239"/>
                  <a:pt x="42793" y="21115"/>
                  <a:pt x="8709" y="664"/>
                </a:cubicBezTo>
                <a:cubicBezTo>
                  <a:pt x="6220" y="-830"/>
                  <a:pt x="2903" y="664"/>
                  <a:pt x="0" y="66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9D9C56-0DB5-4F30-A7A0-BBC46DC5A306}"/>
              </a:ext>
            </a:extLst>
          </p:cNvPr>
          <p:cNvSpPr/>
          <p:nvPr/>
        </p:nvSpPr>
        <p:spPr>
          <a:xfrm>
            <a:off x="2711624" y="1844824"/>
            <a:ext cx="43204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552AB2-A6E6-44D7-B791-7B978C6F00DB}"/>
              </a:ext>
            </a:extLst>
          </p:cNvPr>
          <p:cNvSpPr txBox="1"/>
          <p:nvPr/>
        </p:nvSpPr>
        <p:spPr>
          <a:xfrm>
            <a:off x="2900670" y="1475492"/>
            <a:ext cx="456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ingFang SC"/>
              </a:rPr>
              <a:t>Patch panel: cable socket &amp; fiber reshuffle </a:t>
            </a:r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3768D1-59EB-46F0-B5A1-960F6BF4F491}"/>
              </a:ext>
            </a:extLst>
          </p:cNvPr>
          <p:cNvSpPr/>
          <p:nvPr/>
        </p:nvSpPr>
        <p:spPr>
          <a:xfrm>
            <a:off x="226423" y="1445623"/>
            <a:ext cx="2490651" cy="653143"/>
          </a:xfrm>
          <a:custGeom>
            <a:avLst/>
            <a:gdLst>
              <a:gd name="connsiteX0" fmla="*/ 2490651 w 2490651"/>
              <a:gd name="connsiteY0" fmla="*/ 531223 h 653143"/>
              <a:gd name="connsiteX1" fmla="*/ 2447108 w 2490651"/>
              <a:gd name="connsiteY1" fmla="*/ 505097 h 653143"/>
              <a:gd name="connsiteX2" fmla="*/ 2325188 w 2490651"/>
              <a:gd name="connsiteY2" fmla="*/ 452846 h 653143"/>
              <a:gd name="connsiteX3" fmla="*/ 2246811 w 2490651"/>
              <a:gd name="connsiteY3" fmla="*/ 374468 h 653143"/>
              <a:gd name="connsiteX4" fmla="*/ 1994263 w 2490651"/>
              <a:gd name="connsiteY4" fmla="*/ 278674 h 653143"/>
              <a:gd name="connsiteX5" fmla="*/ 1654628 w 2490651"/>
              <a:gd name="connsiteY5" fmla="*/ 52251 h 653143"/>
              <a:gd name="connsiteX6" fmla="*/ 1541417 w 2490651"/>
              <a:gd name="connsiteY6" fmla="*/ 8708 h 653143"/>
              <a:gd name="connsiteX7" fmla="*/ 1262743 w 2490651"/>
              <a:gd name="connsiteY7" fmla="*/ 0 h 653143"/>
              <a:gd name="connsiteX8" fmla="*/ 1158240 w 2490651"/>
              <a:gd name="connsiteY8" fmla="*/ 43543 h 653143"/>
              <a:gd name="connsiteX9" fmla="*/ 992777 w 2490651"/>
              <a:gd name="connsiteY9" fmla="*/ 130628 h 653143"/>
              <a:gd name="connsiteX10" fmla="*/ 862148 w 2490651"/>
              <a:gd name="connsiteY10" fmla="*/ 174171 h 653143"/>
              <a:gd name="connsiteX11" fmla="*/ 792480 w 2490651"/>
              <a:gd name="connsiteY11" fmla="*/ 365760 h 653143"/>
              <a:gd name="connsiteX12" fmla="*/ 731520 w 2490651"/>
              <a:gd name="connsiteY12" fmla="*/ 418011 h 653143"/>
              <a:gd name="connsiteX13" fmla="*/ 574766 w 2490651"/>
              <a:gd name="connsiteY13" fmla="*/ 357051 h 653143"/>
              <a:gd name="connsiteX14" fmla="*/ 496388 w 2490651"/>
              <a:gd name="connsiteY14" fmla="*/ 400594 h 653143"/>
              <a:gd name="connsiteX15" fmla="*/ 252548 w 2490651"/>
              <a:gd name="connsiteY15" fmla="*/ 513806 h 653143"/>
              <a:gd name="connsiteX16" fmla="*/ 191588 w 2490651"/>
              <a:gd name="connsiteY16" fmla="*/ 566057 h 653143"/>
              <a:gd name="connsiteX17" fmla="*/ 95794 w 2490651"/>
              <a:gd name="connsiteY17" fmla="*/ 592183 h 653143"/>
              <a:gd name="connsiteX18" fmla="*/ 0 w 2490651"/>
              <a:gd name="connsiteY18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0651" h="653143">
                <a:moveTo>
                  <a:pt x="2490651" y="531223"/>
                </a:moveTo>
                <a:cubicBezTo>
                  <a:pt x="2476137" y="522514"/>
                  <a:pt x="2462405" y="512343"/>
                  <a:pt x="2447108" y="505097"/>
                </a:cubicBezTo>
                <a:cubicBezTo>
                  <a:pt x="2407149" y="486169"/>
                  <a:pt x="2362223" y="476999"/>
                  <a:pt x="2325188" y="452846"/>
                </a:cubicBezTo>
                <a:cubicBezTo>
                  <a:pt x="2294240" y="432663"/>
                  <a:pt x="2277080" y="395656"/>
                  <a:pt x="2246811" y="374468"/>
                </a:cubicBezTo>
                <a:cubicBezTo>
                  <a:pt x="2198572" y="340701"/>
                  <a:pt x="2030881" y="290880"/>
                  <a:pt x="1994263" y="278674"/>
                </a:cubicBezTo>
                <a:cubicBezTo>
                  <a:pt x="1887589" y="187240"/>
                  <a:pt x="1802683" y="109196"/>
                  <a:pt x="1654628" y="52251"/>
                </a:cubicBezTo>
                <a:cubicBezTo>
                  <a:pt x="1616891" y="37737"/>
                  <a:pt x="1581494" y="14052"/>
                  <a:pt x="1541417" y="8708"/>
                </a:cubicBezTo>
                <a:cubicBezTo>
                  <a:pt x="1449296" y="-3575"/>
                  <a:pt x="1355634" y="2903"/>
                  <a:pt x="1262743" y="0"/>
                </a:cubicBezTo>
                <a:cubicBezTo>
                  <a:pt x="1227909" y="14514"/>
                  <a:pt x="1192210" y="27106"/>
                  <a:pt x="1158240" y="43543"/>
                </a:cubicBezTo>
                <a:cubicBezTo>
                  <a:pt x="1102136" y="70690"/>
                  <a:pt x="1049801" y="105470"/>
                  <a:pt x="992777" y="130628"/>
                </a:cubicBezTo>
                <a:cubicBezTo>
                  <a:pt x="950784" y="149154"/>
                  <a:pt x="905691" y="159657"/>
                  <a:pt x="862148" y="174171"/>
                </a:cubicBezTo>
                <a:cubicBezTo>
                  <a:pt x="838925" y="238034"/>
                  <a:pt x="824569" y="305860"/>
                  <a:pt x="792480" y="365760"/>
                </a:cubicBezTo>
                <a:cubicBezTo>
                  <a:pt x="779842" y="389351"/>
                  <a:pt x="758262" y="419081"/>
                  <a:pt x="731520" y="418011"/>
                </a:cubicBezTo>
                <a:cubicBezTo>
                  <a:pt x="675501" y="415770"/>
                  <a:pt x="627017" y="377371"/>
                  <a:pt x="574766" y="357051"/>
                </a:cubicBezTo>
                <a:cubicBezTo>
                  <a:pt x="548640" y="371565"/>
                  <a:pt x="523332" y="387661"/>
                  <a:pt x="496388" y="400594"/>
                </a:cubicBezTo>
                <a:cubicBezTo>
                  <a:pt x="441613" y="426886"/>
                  <a:pt x="310022" y="477507"/>
                  <a:pt x="252548" y="513806"/>
                </a:cubicBezTo>
                <a:cubicBezTo>
                  <a:pt x="229920" y="528097"/>
                  <a:pt x="214381" y="552031"/>
                  <a:pt x="191588" y="566057"/>
                </a:cubicBezTo>
                <a:cubicBezTo>
                  <a:pt x="170310" y="579151"/>
                  <a:pt x="121047" y="587132"/>
                  <a:pt x="95794" y="592183"/>
                </a:cubicBezTo>
                <a:cubicBezTo>
                  <a:pt x="5188" y="646546"/>
                  <a:pt x="32644" y="620495"/>
                  <a:pt x="0" y="65314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93748B4-1A1E-4461-8A80-4CB4DDD2910F}"/>
              </a:ext>
            </a:extLst>
          </p:cNvPr>
          <p:cNvSpPr txBox="1"/>
          <p:nvPr/>
        </p:nvSpPr>
        <p:spPr>
          <a:xfrm>
            <a:off x="119336" y="2098766"/>
            <a:ext cx="2408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ingFang SC"/>
              </a:rPr>
              <a:t>100m to the </a:t>
            </a:r>
            <a:r>
              <a:rPr lang="en-US" altLang="zh-CN" dirty="0" err="1">
                <a:latin typeface="PingFang SC"/>
              </a:rPr>
              <a:t>countring</a:t>
            </a:r>
            <a:r>
              <a:rPr lang="en-US" altLang="zh-CN" dirty="0">
                <a:latin typeface="PingFang SC"/>
              </a:rPr>
              <a:t> room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2E09524-E754-460D-9E7A-FD168A7E1084}"/>
              </a:ext>
            </a:extLst>
          </p:cNvPr>
          <p:cNvSpPr txBox="1"/>
          <p:nvPr/>
        </p:nvSpPr>
        <p:spPr>
          <a:xfrm>
            <a:off x="2201265" y="5767346"/>
            <a:ext cx="1734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ingFang SC"/>
              </a:rPr>
              <a:t>Barrel-Endcap surface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95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F9757ED-9C87-46F6-8509-D7369AB1A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429000"/>
            <a:ext cx="10972800" cy="316835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0" i="0" dirty="0">
                <a:effectLst/>
                <a:latin typeface="PingFang SC"/>
              </a:rPr>
              <a:t>Reference: HGTD Design</a:t>
            </a:r>
          </a:p>
          <a:p>
            <a:r>
              <a:rPr lang="en-US" altLang="zh-CN" b="0" i="0" dirty="0">
                <a:effectLst/>
                <a:latin typeface="PingFang SC"/>
              </a:rPr>
              <a:t>Detector-internal reshuffle: Custom-made, ~CNY 80/fiber</a:t>
            </a:r>
          </a:p>
          <a:p>
            <a:pPr lvl="1"/>
            <a:r>
              <a:rPr lang="en-US" altLang="zh-CN" b="0" i="0" dirty="0">
                <a:effectLst/>
                <a:latin typeface="PingFang SC"/>
              </a:rPr>
              <a:t>Left PP0: Custom-made, ~CNY 80/fiber</a:t>
            </a:r>
          </a:p>
          <a:p>
            <a:r>
              <a:rPr lang="en-US" altLang="zh-CN" b="0" i="0" dirty="0">
                <a:effectLst/>
                <a:latin typeface="PingFang SC"/>
              </a:rPr>
              <a:t>Detector-external: Commercial standard, CNY 30-40/fiber</a:t>
            </a:r>
          </a:p>
          <a:p>
            <a:pPr lvl="1"/>
            <a:r>
              <a:rPr lang="en-US" altLang="zh-CN" b="0" i="0" dirty="0">
                <a:effectLst/>
                <a:latin typeface="PingFang SC"/>
              </a:rPr>
              <a:t>Right </a:t>
            </a:r>
            <a:r>
              <a:rPr lang="en-US" altLang="zh-CN" b="0" i="0" dirty="0" err="1">
                <a:effectLst/>
                <a:latin typeface="PingFang SC"/>
              </a:rPr>
              <a:t>PPpack</a:t>
            </a:r>
            <a:r>
              <a:rPr lang="en-US" altLang="zh-CN" b="0" i="0" dirty="0">
                <a:effectLst/>
                <a:latin typeface="PingFang SC"/>
              </a:rPr>
              <a:t>: Commercial product, CNY 30-40/fiber</a:t>
            </a:r>
          </a:p>
          <a:p>
            <a:pPr lvl="1"/>
            <a:r>
              <a:rPr lang="en-US" altLang="zh-CN" b="0" i="0" dirty="0">
                <a:effectLst/>
                <a:latin typeface="PingFang SC"/>
              </a:rPr>
              <a:t>Ref: JD.com item 10037720497421: </a:t>
            </a:r>
            <a:r>
              <a:rPr lang="en-US" altLang="zh-CN" dirty="0">
                <a:hlinkClick r:id="rId2"/>
              </a:rPr>
              <a:t>https://item.jd.com/10037720497421.html</a:t>
            </a:r>
            <a:endParaRPr lang="en-US" altLang="zh-CN" b="0" i="0" dirty="0">
              <a:effectLst/>
              <a:latin typeface="PingFang SC"/>
            </a:endParaRPr>
          </a:p>
          <a:p>
            <a:r>
              <a:rPr lang="en-US" altLang="zh-CN" b="0" i="0" dirty="0">
                <a:effectLst/>
                <a:latin typeface="PingFang SC"/>
              </a:rPr>
              <a:t>Fiber connectors: CNY 10/unit</a:t>
            </a:r>
          </a:p>
          <a:p>
            <a:pPr lvl="1"/>
            <a:r>
              <a:rPr lang="en-US" altLang="zh-CN" b="0" i="0" dirty="0">
                <a:effectLst/>
                <a:latin typeface="PingFang SC"/>
              </a:rPr>
              <a:t>Ref: JD.com item 10101961646374: </a:t>
            </a:r>
            <a:r>
              <a:rPr lang="en-US" altLang="zh-CN" dirty="0">
                <a:hlinkClick r:id="rId3"/>
              </a:rPr>
              <a:t>https://item.jd.com/10101961646374.html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038E3EB-5674-417E-9CA2-94DB265F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Fiber reshuffle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4B996F-012E-49F9-A34F-C876E433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A8BA30-C88D-4436-A891-3B4FDF99D7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39" y="1100608"/>
            <a:ext cx="6944505" cy="23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4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BACKUP – Counting room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Aug. 7</a:t>
            </a:r>
            <a:r>
              <a:rPr lang="en-US" altLang="zh-CN" baseline="30000" dirty="0">
                <a:solidFill>
                  <a:schemeClr val="bg1"/>
                </a:solidFill>
              </a:rPr>
              <a:t>th</a:t>
            </a:r>
            <a:r>
              <a:rPr lang="en-US" altLang="zh-CN" dirty="0">
                <a:solidFill>
                  <a:schemeClr val="bg1"/>
                </a:solidFill>
              </a:rPr>
              <a:t>, 2024, CEPC Detector Ref-TDR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3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E1407-5DF3-4300-B446-F765B89F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Electronics in the counting room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3391D8-F426-47B7-B584-8818A06C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9013"/>
            <a:ext cx="6782544" cy="54848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/>
              <a:t>Minimum crates from current MDI</a:t>
            </a:r>
          </a:p>
          <a:p>
            <a:pPr lvl="1"/>
            <a:r>
              <a:rPr lang="en-US" altLang="zh-CN" sz="1800" dirty="0"/>
              <a:t>107 data crates, 227 power crates, 78 Det-HV crates, 20 Trigger crates</a:t>
            </a:r>
          </a:p>
          <a:p>
            <a:r>
              <a:rPr lang="en-US" altLang="zh-CN" sz="2000" dirty="0"/>
              <a:t>Minimum racks from current MDI</a:t>
            </a:r>
          </a:p>
          <a:p>
            <a:pPr lvl="1"/>
            <a:r>
              <a:rPr lang="en-US" altLang="zh-CN" sz="1800" dirty="0"/>
              <a:t>37 data racks, 24 power racks, 23 Det-HV racks, 10 trigger racks (94 in total)</a:t>
            </a:r>
          </a:p>
          <a:p>
            <a:pPr lvl="1"/>
            <a:r>
              <a:rPr lang="en-US" altLang="zh-CN" sz="1800" dirty="0"/>
              <a:t>More 2 racks for AC-DC power for all the above racks</a:t>
            </a:r>
          </a:p>
          <a:p>
            <a:pPr lvl="1"/>
            <a:r>
              <a:rPr lang="en-US" altLang="zh-CN" sz="1800" dirty="0"/>
              <a:t>96 racks in total</a:t>
            </a:r>
          </a:p>
          <a:p>
            <a:r>
              <a:rPr lang="en-US" altLang="zh-CN" sz="2000" dirty="0"/>
              <a:t>Racks Size: 0.5m × 0.5m</a:t>
            </a:r>
          </a:p>
          <a:p>
            <a:r>
              <a:rPr lang="en-US" altLang="zh-CN" sz="2000" dirty="0"/>
              <a:t>Side clearance 1.5m for heat, face clearance 2m for cabling &amp; heat</a:t>
            </a:r>
          </a:p>
          <a:p>
            <a:pPr lvl="1"/>
            <a:r>
              <a:rPr lang="en-US" altLang="zh-CN" sz="1600" dirty="0"/>
              <a:t>Very rough estimation: 20% more power will be consumed due to the crate efficiency</a:t>
            </a:r>
          </a:p>
          <a:p>
            <a:pPr lvl="1"/>
            <a:endParaRPr lang="en-US" altLang="zh-CN" sz="2000" dirty="0"/>
          </a:p>
          <a:p>
            <a:r>
              <a:rPr lang="en-US" altLang="zh-CN" sz="2000" dirty="0"/>
              <a:t>Total room: 500m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×2floor = 25m × 20m × 2floor</a:t>
            </a:r>
          </a:p>
          <a:p>
            <a:pPr lvl="1"/>
            <a:r>
              <a:rPr lang="en-US" altLang="zh-CN" sz="1800" dirty="0"/>
              <a:t>10 × 10 × 2=200 racks capacity </a:t>
            </a:r>
          </a:p>
          <a:p>
            <a:pPr lvl="1"/>
            <a:r>
              <a:rPr lang="en-US" altLang="zh-CN" sz="1800" dirty="0"/>
              <a:t>Necessary redundancy for future upgrade </a:t>
            </a:r>
            <a:endParaRPr lang="zh-CN" altLang="en-US" sz="1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E6A51C-6665-4734-A3C1-27D70D85D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CB328D-4FA9-4DE4-BAB4-37B5912FCBB0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87D189-2282-458B-AFD8-E5E29CA53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43109" y="945104"/>
            <a:ext cx="3745648" cy="30599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DF9FF7-44D3-457F-A842-66D2D5E4025B}"/>
              </a:ext>
            </a:extLst>
          </p:cNvPr>
          <p:cNvSpPr txBox="1"/>
          <p:nvPr/>
        </p:nvSpPr>
        <p:spPr>
          <a:xfrm>
            <a:off x="8566491" y="3962287"/>
            <a:ext cx="3528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See Quan Ji’s talk on Mechanics </a:t>
            </a:r>
            <a:endParaRPr lang="zh-CN" altLang="en-US" sz="14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84CE9F8-7A78-4328-870D-B8884BBE99B8}"/>
              </a:ext>
            </a:extLst>
          </p:cNvPr>
          <p:cNvCxnSpPr>
            <a:cxnSpLocks/>
          </p:cNvCxnSpPr>
          <p:nvPr/>
        </p:nvCxnSpPr>
        <p:spPr>
          <a:xfrm flipV="1">
            <a:off x="7705838" y="2582716"/>
            <a:ext cx="1126466" cy="2316074"/>
          </a:xfrm>
          <a:prstGeom prst="straightConnector1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237A2DB-21FA-4EDC-AD6D-B612E38A738F}"/>
              </a:ext>
            </a:extLst>
          </p:cNvPr>
          <p:cNvGrpSpPr/>
          <p:nvPr/>
        </p:nvGrpSpPr>
        <p:grpSpPr>
          <a:xfrm>
            <a:off x="7032104" y="5226698"/>
            <a:ext cx="4828901" cy="1475266"/>
            <a:chOff x="767408" y="2273279"/>
            <a:chExt cx="8496944" cy="2595881"/>
          </a:xfrm>
        </p:grpSpPr>
        <p:sp>
          <p:nvSpPr>
            <p:cNvPr id="11" name="立方体 10">
              <a:extLst>
                <a:ext uri="{FF2B5EF4-FFF2-40B4-BE49-F238E27FC236}">
                  <a16:creationId xmlns:a16="http://schemas.microsoft.com/office/drawing/2014/main" id="{BEBB9531-AF78-4344-B79F-933B7CC2016A}"/>
                </a:ext>
              </a:extLst>
            </p:cNvPr>
            <p:cNvSpPr/>
            <p:nvPr/>
          </p:nvSpPr>
          <p:spPr bwMode="auto">
            <a:xfrm>
              <a:off x="767408" y="2564904"/>
              <a:ext cx="8496944" cy="2304256"/>
            </a:xfrm>
            <a:prstGeom prst="cube">
              <a:avLst>
                <a:gd name="adj" fmla="val 87848"/>
              </a:avLst>
            </a:prstGeom>
            <a:solidFill>
              <a:schemeClr val="accent1">
                <a:lumMod val="9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立方体 11">
              <a:extLst>
                <a:ext uri="{FF2B5EF4-FFF2-40B4-BE49-F238E27FC236}">
                  <a16:creationId xmlns:a16="http://schemas.microsoft.com/office/drawing/2014/main" id="{D75C6CE6-810F-4CBE-8259-CE5A66AF50DC}"/>
                </a:ext>
              </a:extLst>
            </p:cNvPr>
            <p:cNvSpPr/>
            <p:nvPr/>
          </p:nvSpPr>
          <p:spPr bwMode="auto">
            <a:xfrm>
              <a:off x="3429133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立方体 12">
              <a:extLst>
                <a:ext uri="{FF2B5EF4-FFF2-40B4-BE49-F238E27FC236}">
                  <a16:creationId xmlns:a16="http://schemas.microsoft.com/office/drawing/2014/main" id="{0A1334DF-39BB-4784-9B41-B43E810D3CC2}"/>
                </a:ext>
              </a:extLst>
            </p:cNvPr>
            <p:cNvSpPr/>
            <p:nvPr/>
          </p:nvSpPr>
          <p:spPr bwMode="auto">
            <a:xfrm>
              <a:off x="4654126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立方体 13">
              <a:extLst>
                <a:ext uri="{FF2B5EF4-FFF2-40B4-BE49-F238E27FC236}">
                  <a16:creationId xmlns:a16="http://schemas.microsoft.com/office/drawing/2014/main" id="{232FEC98-1E3B-4223-9B1C-5B05FCCA646B}"/>
                </a:ext>
              </a:extLst>
            </p:cNvPr>
            <p:cNvSpPr/>
            <p:nvPr/>
          </p:nvSpPr>
          <p:spPr bwMode="auto">
            <a:xfrm>
              <a:off x="5879119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立方体 14">
              <a:extLst>
                <a:ext uri="{FF2B5EF4-FFF2-40B4-BE49-F238E27FC236}">
                  <a16:creationId xmlns:a16="http://schemas.microsoft.com/office/drawing/2014/main" id="{1A4B29C3-7ACF-4F99-BC85-F55FAF8A6E2F}"/>
                </a:ext>
              </a:extLst>
            </p:cNvPr>
            <p:cNvSpPr/>
            <p:nvPr/>
          </p:nvSpPr>
          <p:spPr bwMode="auto">
            <a:xfrm>
              <a:off x="7104112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立方体 15">
              <a:extLst>
                <a:ext uri="{FF2B5EF4-FFF2-40B4-BE49-F238E27FC236}">
                  <a16:creationId xmlns:a16="http://schemas.microsoft.com/office/drawing/2014/main" id="{EC415617-486C-4C13-80D8-31790B8B581C}"/>
                </a:ext>
              </a:extLst>
            </p:cNvPr>
            <p:cNvSpPr/>
            <p:nvPr/>
          </p:nvSpPr>
          <p:spPr bwMode="auto">
            <a:xfrm>
              <a:off x="2800360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立方体 16">
              <a:extLst>
                <a:ext uri="{FF2B5EF4-FFF2-40B4-BE49-F238E27FC236}">
                  <a16:creationId xmlns:a16="http://schemas.microsoft.com/office/drawing/2014/main" id="{5587630A-1254-4F2C-923D-F78831463D04}"/>
                </a:ext>
              </a:extLst>
            </p:cNvPr>
            <p:cNvSpPr/>
            <p:nvPr/>
          </p:nvSpPr>
          <p:spPr bwMode="auto">
            <a:xfrm>
              <a:off x="4025353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立方体 17">
              <a:extLst>
                <a:ext uri="{FF2B5EF4-FFF2-40B4-BE49-F238E27FC236}">
                  <a16:creationId xmlns:a16="http://schemas.microsoft.com/office/drawing/2014/main" id="{08664D21-5801-43E2-A923-680EFA3DB16A}"/>
                </a:ext>
              </a:extLst>
            </p:cNvPr>
            <p:cNvSpPr/>
            <p:nvPr/>
          </p:nvSpPr>
          <p:spPr bwMode="auto">
            <a:xfrm>
              <a:off x="5250346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立方体 18">
              <a:extLst>
                <a:ext uri="{FF2B5EF4-FFF2-40B4-BE49-F238E27FC236}">
                  <a16:creationId xmlns:a16="http://schemas.microsoft.com/office/drawing/2014/main" id="{9875B862-749D-437F-87F1-C2DCB6952D81}"/>
                </a:ext>
              </a:extLst>
            </p:cNvPr>
            <p:cNvSpPr/>
            <p:nvPr/>
          </p:nvSpPr>
          <p:spPr bwMode="auto">
            <a:xfrm>
              <a:off x="6475339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立方体 19">
              <a:extLst>
                <a:ext uri="{FF2B5EF4-FFF2-40B4-BE49-F238E27FC236}">
                  <a16:creationId xmlns:a16="http://schemas.microsoft.com/office/drawing/2014/main" id="{C3CAAD4C-EED1-4149-A78C-B70A4C739DAC}"/>
                </a:ext>
              </a:extLst>
            </p:cNvPr>
            <p:cNvSpPr/>
            <p:nvPr/>
          </p:nvSpPr>
          <p:spPr bwMode="auto">
            <a:xfrm>
              <a:off x="2242326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立方体 20">
              <a:extLst>
                <a:ext uri="{FF2B5EF4-FFF2-40B4-BE49-F238E27FC236}">
                  <a16:creationId xmlns:a16="http://schemas.microsoft.com/office/drawing/2014/main" id="{6A148578-EFDE-4119-BCC3-6774C2BC1D16}"/>
                </a:ext>
              </a:extLst>
            </p:cNvPr>
            <p:cNvSpPr/>
            <p:nvPr/>
          </p:nvSpPr>
          <p:spPr bwMode="auto">
            <a:xfrm>
              <a:off x="3467319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立方体 21">
              <a:extLst>
                <a:ext uri="{FF2B5EF4-FFF2-40B4-BE49-F238E27FC236}">
                  <a16:creationId xmlns:a16="http://schemas.microsoft.com/office/drawing/2014/main" id="{B07653CF-3192-4432-8B3F-25F9A7488668}"/>
                </a:ext>
              </a:extLst>
            </p:cNvPr>
            <p:cNvSpPr/>
            <p:nvPr/>
          </p:nvSpPr>
          <p:spPr bwMode="auto">
            <a:xfrm>
              <a:off x="4692312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立方体 22">
              <a:extLst>
                <a:ext uri="{FF2B5EF4-FFF2-40B4-BE49-F238E27FC236}">
                  <a16:creationId xmlns:a16="http://schemas.microsoft.com/office/drawing/2014/main" id="{6EA05E1F-5B2A-4F2A-BE86-6190032F55C6}"/>
                </a:ext>
              </a:extLst>
            </p:cNvPr>
            <p:cNvSpPr/>
            <p:nvPr/>
          </p:nvSpPr>
          <p:spPr bwMode="auto">
            <a:xfrm>
              <a:off x="5917305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DF53676-07F0-45FC-B528-C474F0C7C718}"/>
              </a:ext>
            </a:extLst>
          </p:cNvPr>
          <p:cNvGrpSpPr/>
          <p:nvPr/>
        </p:nvGrpSpPr>
        <p:grpSpPr>
          <a:xfrm>
            <a:off x="7032104" y="4406198"/>
            <a:ext cx="4828901" cy="1475266"/>
            <a:chOff x="767408" y="2273279"/>
            <a:chExt cx="8496944" cy="2595881"/>
          </a:xfrm>
        </p:grpSpPr>
        <p:sp>
          <p:nvSpPr>
            <p:cNvPr id="25" name="立方体 24">
              <a:extLst>
                <a:ext uri="{FF2B5EF4-FFF2-40B4-BE49-F238E27FC236}">
                  <a16:creationId xmlns:a16="http://schemas.microsoft.com/office/drawing/2014/main" id="{CB7BEC5B-8387-497F-87B5-39BDD381503A}"/>
                </a:ext>
              </a:extLst>
            </p:cNvPr>
            <p:cNvSpPr/>
            <p:nvPr/>
          </p:nvSpPr>
          <p:spPr bwMode="auto">
            <a:xfrm>
              <a:off x="767408" y="2564904"/>
              <a:ext cx="8496944" cy="2304256"/>
            </a:xfrm>
            <a:prstGeom prst="cube">
              <a:avLst>
                <a:gd name="adj" fmla="val 87848"/>
              </a:avLst>
            </a:prstGeom>
            <a:solidFill>
              <a:schemeClr val="accent1">
                <a:lumMod val="9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立方体 25">
              <a:extLst>
                <a:ext uri="{FF2B5EF4-FFF2-40B4-BE49-F238E27FC236}">
                  <a16:creationId xmlns:a16="http://schemas.microsoft.com/office/drawing/2014/main" id="{7BDE96A5-E880-40F0-BCB9-C31A5EA84BAE}"/>
                </a:ext>
              </a:extLst>
            </p:cNvPr>
            <p:cNvSpPr/>
            <p:nvPr/>
          </p:nvSpPr>
          <p:spPr bwMode="auto">
            <a:xfrm>
              <a:off x="3429133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立方体 26">
              <a:extLst>
                <a:ext uri="{FF2B5EF4-FFF2-40B4-BE49-F238E27FC236}">
                  <a16:creationId xmlns:a16="http://schemas.microsoft.com/office/drawing/2014/main" id="{8F534079-AC67-4FB6-8813-8CB38450C087}"/>
                </a:ext>
              </a:extLst>
            </p:cNvPr>
            <p:cNvSpPr/>
            <p:nvPr/>
          </p:nvSpPr>
          <p:spPr bwMode="auto">
            <a:xfrm>
              <a:off x="4654126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立方体 27">
              <a:extLst>
                <a:ext uri="{FF2B5EF4-FFF2-40B4-BE49-F238E27FC236}">
                  <a16:creationId xmlns:a16="http://schemas.microsoft.com/office/drawing/2014/main" id="{CD9486AD-9EB2-4E26-95AE-AC37716CC8F4}"/>
                </a:ext>
              </a:extLst>
            </p:cNvPr>
            <p:cNvSpPr/>
            <p:nvPr/>
          </p:nvSpPr>
          <p:spPr bwMode="auto">
            <a:xfrm>
              <a:off x="5879119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立方体 28">
              <a:extLst>
                <a:ext uri="{FF2B5EF4-FFF2-40B4-BE49-F238E27FC236}">
                  <a16:creationId xmlns:a16="http://schemas.microsoft.com/office/drawing/2014/main" id="{467FFFEE-4D47-433C-AA42-6E78C00B4595}"/>
                </a:ext>
              </a:extLst>
            </p:cNvPr>
            <p:cNvSpPr/>
            <p:nvPr/>
          </p:nvSpPr>
          <p:spPr bwMode="auto">
            <a:xfrm>
              <a:off x="7104112" y="2273279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立方体 29">
              <a:extLst>
                <a:ext uri="{FF2B5EF4-FFF2-40B4-BE49-F238E27FC236}">
                  <a16:creationId xmlns:a16="http://schemas.microsoft.com/office/drawing/2014/main" id="{43517A7F-F2F8-40B7-BAA4-B4BEA33A9D28}"/>
                </a:ext>
              </a:extLst>
            </p:cNvPr>
            <p:cNvSpPr/>
            <p:nvPr/>
          </p:nvSpPr>
          <p:spPr bwMode="auto">
            <a:xfrm>
              <a:off x="2800360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立方体 30">
              <a:extLst>
                <a:ext uri="{FF2B5EF4-FFF2-40B4-BE49-F238E27FC236}">
                  <a16:creationId xmlns:a16="http://schemas.microsoft.com/office/drawing/2014/main" id="{0BC1566D-2D9B-45B1-A618-D3DAC96BF4A9}"/>
                </a:ext>
              </a:extLst>
            </p:cNvPr>
            <p:cNvSpPr/>
            <p:nvPr/>
          </p:nvSpPr>
          <p:spPr bwMode="auto">
            <a:xfrm>
              <a:off x="4025353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立方体 31">
              <a:extLst>
                <a:ext uri="{FF2B5EF4-FFF2-40B4-BE49-F238E27FC236}">
                  <a16:creationId xmlns:a16="http://schemas.microsoft.com/office/drawing/2014/main" id="{833F4BE2-9105-429F-BC71-80F1E64506D1}"/>
                </a:ext>
              </a:extLst>
            </p:cNvPr>
            <p:cNvSpPr/>
            <p:nvPr/>
          </p:nvSpPr>
          <p:spPr bwMode="auto">
            <a:xfrm>
              <a:off x="5250346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立方体 32">
              <a:extLst>
                <a:ext uri="{FF2B5EF4-FFF2-40B4-BE49-F238E27FC236}">
                  <a16:creationId xmlns:a16="http://schemas.microsoft.com/office/drawing/2014/main" id="{4F71DBCD-490D-4E12-B665-4834B1F370C2}"/>
                </a:ext>
              </a:extLst>
            </p:cNvPr>
            <p:cNvSpPr/>
            <p:nvPr/>
          </p:nvSpPr>
          <p:spPr bwMode="auto">
            <a:xfrm>
              <a:off x="6475339" y="2963207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立方体 33">
              <a:extLst>
                <a:ext uri="{FF2B5EF4-FFF2-40B4-BE49-F238E27FC236}">
                  <a16:creationId xmlns:a16="http://schemas.microsoft.com/office/drawing/2014/main" id="{41439510-0E8D-4E3D-9E4F-4569A4293836}"/>
                </a:ext>
              </a:extLst>
            </p:cNvPr>
            <p:cNvSpPr/>
            <p:nvPr/>
          </p:nvSpPr>
          <p:spPr bwMode="auto">
            <a:xfrm>
              <a:off x="2242326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立方体 34">
              <a:extLst>
                <a:ext uri="{FF2B5EF4-FFF2-40B4-BE49-F238E27FC236}">
                  <a16:creationId xmlns:a16="http://schemas.microsoft.com/office/drawing/2014/main" id="{CDC7EF25-7E65-4923-A990-B9934DA012CC}"/>
                </a:ext>
              </a:extLst>
            </p:cNvPr>
            <p:cNvSpPr/>
            <p:nvPr/>
          </p:nvSpPr>
          <p:spPr bwMode="auto">
            <a:xfrm>
              <a:off x="3467319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立方体 35">
              <a:extLst>
                <a:ext uri="{FF2B5EF4-FFF2-40B4-BE49-F238E27FC236}">
                  <a16:creationId xmlns:a16="http://schemas.microsoft.com/office/drawing/2014/main" id="{04E70C41-2A67-4BA5-8253-4379EB900A23}"/>
                </a:ext>
              </a:extLst>
            </p:cNvPr>
            <p:cNvSpPr/>
            <p:nvPr/>
          </p:nvSpPr>
          <p:spPr bwMode="auto">
            <a:xfrm>
              <a:off x="4692312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立方体 36">
              <a:extLst>
                <a:ext uri="{FF2B5EF4-FFF2-40B4-BE49-F238E27FC236}">
                  <a16:creationId xmlns:a16="http://schemas.microsoft.com/office/drawing/2014/main" id="{16EB697A-2C58-46A5-BBBC-CC53C2301CFB}"/>
                </a:ext>
              </a:extLst>
            </p:cNvPr>
            <p:cNvSpPr/>
            <p:nvPr/>
          </p:nvSpPr>
          <p:spPr bwMode="auto">
            <a:xfrm>
              <a:off x="5917305" y="3749906"/>
              <a:ext cx="357389" cy="608012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92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48785</TotalTime>
  <Words>3333</Words>
  <Application>Microsoft Office PowerPoint</Application>
  <PresentationFormat>宽屏</PresentationFormat>
  <Paragraphs>657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PingFang SC</vt:lpstr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On-det interface defined（ progress since last IDRC） </vt:lpstr>
      <vt:lpstr>Photoelectric composite cable</vt:lpstr>
      <vt:lpstr>Diameter of cables</vt:lpstr>
      <vt:lpstr>Cable</vt:lpstr>
      <vt:lpstr>Fiber</vt:lpstr>
      <vt:lpstr>Patch panel</vt:lpstr>
      <vt:lpstr>Fiber reshuffle</vt:lpstr>
      <vt:lpstr>PowerPoint 演示文稿</vt:lpstr>
      <vt:lpstr>Electronics in the counting room</vt:lpstr>
      <vt:lpstr>Consideration according to the detector design</vt:lpstr>
      <vt:lpstr>An example of sub-detector consideration (ECAL)</vt:lpstr>
      <vt:lpstr>An example of sub-detector consideration (ECAL)</vt:lpstr>
      <vt:lpstr>Note for the calculation</vt:lpstr>
      <vt:lpstr>Main parameters for the room calculation – Data Crates</vt:lpstr>
      <vt:lpstr>Main parameters for the room calculation – Power Crates</vt:lpstr>
      <vt:lpstr>Main parameters for the room calculation – Det-HV Crates</vt:lpstr>
      <vt:lpstr>VTX-Data Link</vt:lpstr>
      <vt:lpstr>VTX-Power</vt:lpstr>
      <vt:lpstr>Preliminary readout scheme of Pixel TPC</vt:lpstr>
      <vt:lpstr>ITK——Power (Barrel)</vt:lpstr>
      <vt:lpstr>ITK——Data Link (Endcap)</vt:lpstr>
      <vt:lpstr>OTK-Data Link</vt:lpstr>
      <vt:lpstr>ECAL – endcap </vt:lpstr>
      <vt:lpstr>HCAL-Data Link(barrel)</vt:lpstr>
      <vt:lpstr>HCAL-Data Link (Endcap)</vt:lpstr>
      <vt:lpstr>Muon - barrel</vt:lpstr>
      <vt:lpstr>Summary for the Racks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anuwei</cp:lastModifiedBy>
  <cp:revision>3598</cp:revision>
  <cp:lastPrinted>2022-11-06T05:19:21Z</cp:lastPrinted>
  <dcterms:created xsi:type="dcterms:W3CDTF">2012-09-04T11:33:36Z</dcterms:created>
  <dcterms:modified xsi:type="dcterms:W3CDTF">2025-08-03T06:12:05Z</dcterms:modified>
</cp:coreProperties>
</file>