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63" r:id="rId3"/>
    <p:sldId id="265" r:id="rId4"/>
    <p:sldId id="257" r:id="rId5"/>
    <p:sldId id="259" r:id="rId6"/>
    <p:sldId id="274" r:id="rId7"/>
    <p:sldId id="283" r:id="rId8"/>
    <p:sldId id="275" r:id="rId9"/>
    <p:sldId id="262" r:id="rId10"/>
    <p:sldId id="268" r:id="rId11"/>
    <p:sldId id="267" r:id="rId12"/>
    <p:sldId id="278" r:id="rId13"/>
    <p:sldId id="279" r:id="rId14"/>
    <p:sldId id="280" r:id="rId15"/>
    <p:sldId id="28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4660"/>
  </p:normalViewPr>
  <p:slideViewPr>
    <p:cSldViewPr snapToGrid="0">
      <p:cViewPr varScale="1">
        <p:scale>
          <a:sx n="82" d="100"/>
          <a:sy n="82" d="100"/>
        </p:scale>
        <p:origin x="80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D43B8-B7B2-4628-8A4C-43595856ADBF}" type="datetimeFigureOut">
              <a:rPr lang="zh-CN" altLang="en-US" smtClean="0"/>
              <a:t>2025/8/15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AF75B-894D-49CA-AE29-AB6855FA8FD2}" type="slidenum">
              <a:rPr lang="zh-CN" altLang="en-US" smtClean="0"/>
              <a:t>‹#›</a:t>
            </a:fld>
            <a:endParaRPr lang="zh-CN" altLang="en-US"/>
          </a:p>
        </p:txBody>
      </p:sp>
    </p:spTree>
    <p:extLst>
      <p:ext uri="{BB962C8B-B14F-4D97-AF65-F5344CB8AC3E}">
        <p14:creationId xmlns:p14="http://schemas.microsoft.com/office/powerpoint/2010/main" val="1592273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4208B2-3F48-4B6B-95B1-DAABF66BA3E1}" type="slidenum">
              <a:rPr lang="zh-CN" altLang="en-US" smtClean="0"/>
              <a:t>2</a:t>
            </a:fld>
            <a:endParaRPr lang="zh-CN" altLang="en-US"/>
          </a:p>
        </p:txBody>
      </p:sp>
    </p:spTree>
    <p:extLst>
      <p:ext uri="{BB962C8B-B14F-4D97-AF65-F5344CB8AC3E}">
        <p14:creationId xmlns:p14="http://schemas.microsoft.com/office/powerpoint/2010/main" val="338316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146821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sz="1200" dirty="0" smtClean="0">
                    <a:solidFill>
                      <a:srgbClr val="FF0000"/>
                    </a:solidFill>
                  </a:rPr>
                  <a:t> </a:t>
                </a:r>
                <a:r>
                  <a:rPr lang="en-US" altLang="zh-CN" sz="120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_𝑥</a:t>
                </a:r>
                <a:r>
                  <a:rPr lang="en-US" altLang="zh-CN" sz="1200" i="0">
                    <a:solidFill>
                      <a:srgbClr val="FF0000"/>
                    </a:solidFill>
                    <a:latin typeface="Cambria Math" panose="02040503050406030204" pitchFamily="18" charset="0"/>
                    <a:ea typeface="Cambria Math" panose="02040503050406030204" pitchFamily="18" charset="0"/>
                  </a:rPr>
                  <a:t>×15</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_𝑦</a:t>
                </a:r>
                <a:r>
                  <a:rPr lang="en-US" altLang="zh-CN" sz="1200" i="0">
                    <a:solidFill>
                      <a:srgbClr val="FF0000"/>
                    </a:solidFill>
                    <a:latin typeface="Cambria Math" panose="02040503050406030204" pitchFamily="18" charset="0"/>
                    <a:ea typeface="Cambria Math" panose="02040503050406030204" pitchFamily="18" charset="0"/>
                  </a:rPr>
                  <a:t>×1.7%(booster 3.6nm)</a:t>
                </a:r>
                <a:endParaRPr lang="zh-CN" altLang="en-US" dirty="0"/>
              </a:p>
            </p:txBody>
          </p:sp>
        </mc:Fallback>
      </mc:AlternateContent>
      <p:sp>
        <p:nvSpPr>
          <p:cNvPr id="4" name="灯片编号占位符 3"/>
          <p:cNvSpPr>
            <a:spLocks noGrp="1"/>
          </p:cNvSpPr>
          <p:nvPr>
            <p:ph type="sldNum" sz="quarter" idx="10"/>
          </p:nvPr>
        </p:nvSpPr>
        <p:spPr/>
        <p:txBody>
          <a:bodyPr/>
          <a:lstStyle/>
          <a:p>
            <a:fld id="{5B554DA0-051F-4D56-B4F9-DBF64DC2126A}" type="slidenum">
              <a:rPr lang="zh-CN" altLang="en-US" smtClean="0"/>
              <a:t>6</a:t>
            </a:fld>
            <a:endParaRPr lang="zh-CN" altLang="en-US"/>
          </a:p>
        </p:txBody>
      </p:sp>
    </p:spTree>
    <p:extLst>
      <p:ext uri="{BB962C8B-B14F-4D97-AF65-F5344CB8AC3E}">
        <p14:creationId xmlns:p14="http://schemas.microsoft.com/office/powerpoint/2010/main" val="211729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7</a:t>
            </a:fld>
            <a:endParaRPr lang="zh-CN" altLang="en-US"/>
          </a:p>
        </p:txBody>
      </p:sp>
    </p:spTree>
    <p:extLst>
      <p:ext uri="{BB962C8B-B14F-4D97-AF65-F5344CB8AC3E}">
        <p14:creationId xmlns:p14="http://schemas.microsoft.com/office/powerpoint/2010/main" val="326324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12</a:t>
            </a:fld>
            <a:endParaRPr lang="zh-CN" altLang="en-US"/>
          </a:p>
        </p:txBody>
      </p:sp>
    </p:spTree>
    <p:extLst>
      <p:ext uri="{BB962C8B-B14F-4D97-AF65-F5344CB8AC3E}">
        <p14:creationId xmlns:p14="http://schemas.microsoft.com/office/powerpoint/2010/main" val="23760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13</a:t>
            </a:fld>
            <a:endParaRPr lang="zh-CN" altLang="en-US"/>
          </a:p>
        </p:txBody>
      </p:sp>
    </p:spTree>
    <p:extLst>
      <p:ext uri="{BB962C8B-B14F-4D97-AF65-F5344CB8AC3E}">
        <p14:creationId xmlns:p14="http://schemas.microsoft.com/office/powerpoint/2010/main" val="156656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14</a:t>
            </a:fld>
            <a:endParaRPr lang="zh-CN" altLang="en-US"/>
          </a:p>
        </p:txBody>
      </p:sp>
    </p:spTree>
    <p:extLst>
      <p:ext uri="{BB962C8B-B14F-4D97-AF65-F5344CB8AC3E}">
        <p14:creationId xmlns:p14="http://schemas.microsoft.com/office/powerpoint/2010/main" val="37403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15</a:t>
            </a:fld>
            <a:endParaRPr lang="zh-CN" altLang="en-US"/>
          </a:p>
        </p:txBody>
      </p:sp>
    </p:spTree>
    <p:extLst>
      <p:ext uri="{BB962C8B-B14F-4D97-AF65-F5344CB8AC3E}">
        <p14:creationId xmlns:p14="http://schemas.microsoft.com/office/powerpoint/2010/main" val="373249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71820C02-DEED-4873-97BE-D474279E75FB}" type="datetime1">
              <a:rPr lang="zh-CN" altLang="en-US" smtClean="0"/>
              <a:t>2025/8/15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9EC59E-6BB9-4ED8-8021-F4D14E71BBFB}" type="slidenum">
              <a:rPr lang="zh-CN" altLang="en-US" smtClean="0"/>
              <a:t>‹#›</a:t>
            </a:fld>
            <a:endParaRPr lang="zh-CN" altLang="en-US"/>
          </a:p>
        </p:txBody>
      </p:sp>
    </p:spTree>
    <p:extLst>
      <p:ext uri="{BB962C8B-B14F-4D97-AF65-F5344CB8AC3E}">
        <p14:creationId xmlns:p14="http://schemas.microsoft.com/office/powerpoint/2010/main" val="293614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AAEB03-95D2-4241-8662-D7777834C125}" type="datetime1">
              <a:rPr lang="zh-CN" altLang="en-US" smtClean="0"/>
              <a:t>2025/8/15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9EC59E-6BB9-4ED8-8021-F4D14E71BBFB}" type="slidenum">
              <a:rPr lang="zh-CN" altLang="en-US" smtClean="0"/>
              <a:t>‹#›</a:t>
            </a:fld>
            <a:endParaRPr lang="zh-CN" altLang="en-US"/>
          </a:p>
        </p:txBody>
      </p:sp>
    </p:spTree>
    <p:extLst>
      <p:ext uri="{BB962C8B-B14F-4D97-AF65-F5344CB8AC3E}">
        <p14:creationId xmlns:p14="http://schemas.microsoft.com/office/powerpoint/2010/main" val="2944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FEAE5DC-B3D6-4445-B32F-B5BE288E1314}" type="datetime1">
              <a:rPr lang="zh-CN" altLang="en-US" smtClean="0"/>
              <a:t>2025/8/15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9EC59E-6BB9-4ED8-8021-F4D14E71BBFB}" type="slidenum">
              <a:rPr lang="zh-CN" altLang="en-US" smtClean="0"/>
              <a:t>‹#›</a:t>
            </a:fld>
            <a:endParaRPr lang="zh-CN" altLang="en-US"/>
          </a:p>
        </p:txBody>
      </p:sp>
    </p:spTree>
    <p:extLst>
      <p:ext uri="{BB962C8B-B14F-4D97-AF65-F5344CB8AC3E}">
        <p14:creationId xmlns:p14="http://schemas.microsoft.com/office/powerpoint/2010/main" val="329314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421E221-EA12-4616-8435-2DDD436A3DB7}" type="datetime1">
              <a:rPr lang="zh-CN" altLang="en-US" smtClean="0"/>
              <a:t>2025/8/15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9EC59E-6BB9-4ED8-8021-F4D14E71BBFB}" type="slidenum">
              <a:rPr lang="zh-CN" altLang="en-US" smtClean="0"/>
              <a:t>‹#›</a:t>
            </a:fld>
            <a:endParaRPr lang="zh-CN" altLang="en-US"/>
          </a:p>
        </p:txBody>
      </p:sp>
    </p:spTree>
    <p:extLst>
      <p:ext uri="{BB962C8B-B14F-4D97-AF65-F5344CB8AC3E}">
        <p14:creationId xmlns:p14="http://schemas.microsoft.com/office/powerpoint/2010/main" val="237162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B5D5F6D6-D686-4005-AC70-87DABD745A57}" type="datetime1">
              <a:rPr lang="zh-CN" altLang="en-US" smtClean="0"/>
              <a:t>2025/8/15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9EC59E-6BB9-4ED8-8021-F4D14E71BBFB}" type="slidenum">
              <a:rPr lang="zh-CN" altLang="en-US" smtClean="0"/>
              <a:t>‹#›</a:t>
            </a:fld>
            <a:endParaRPr lang="zh-CN" altLang="en-US"/>
          </a:p>
        </p:txBody>
      </p:sp>
    </p:spTree>
    <p:extLst>
      <p:ext uri="{BB962C8B-B14F-4D97-AF65-F5344CB8AC3E}">
        <p14:creationId xmlns:p14="http://schemas.microsoft.com/office/powerpoint/2010/main" val="389679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FD34F11-237C-42E1-B0DF-749250D8C698}" type="datetime1">
              <a:rPr lang="zh-CN" altLang="en-US" smtClean="0"/>
              <a:t>2025/8/15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9EC59E-6BB9-4ED8-8021-F4D14E71BBFB}" type="slidenum">
              <a:rPr lang="zh-CN" altLang="en-US" smtClean="0"/>
              <a:t>‹#›</a:t>
            </a:fld>
            <a:endParaRPr lang="zh-CN" altLang="en-US"/>
          </a:p>
        </p:txBody>
      </p:sp>
    </p:spTree>
    <p:extLst>
      <p:ext uri="{BB962C8B-B14F-4D97-AF65-F5344CB8AC3E}">
        <p14:creationId xmlns:p14="http://schemas.microsoft.com/office/powerpoint/2010/main" val="220221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ABE21F-9ADC-414D-94C7-69C4897E0930}" type="datetime1">
              <a:rPr lang="zh-CN" altLang="en-US" smtClean="0"/>
              <a:t>2025/8/15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9EC59E-6BB9-4ED8-8021-F4D14E71BBFB}" type="slidenum">
              <a:rPr lang="zh-CN" altLang="en-US" smtClean="0"/>
              <a:t>‹#›</a:t>
            </a:fld>
            <a:endParaRPr lang="zh-CN" altLang="en-US"/>
          </a:p>
        </p:txBody>
      </p:sp>
    </p:spTree>
    <p:extLst>
      <p:ext uri="{BB962C8B-B14F-4D97-AF65-F5344CB8AC3E}">
        <p14:creationId xmlns:p14="http://schemas.microsoft.com/office/powerpoint/2010/main" val="385051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91A9CA-CDC0-4DF1-81A8-601BB67D975B}" type="datetime1">
              <a:rPr lang="zh-CN" altLang="en-US" smtClean="0"/>
              <a:t>2025/8/15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9EC59E-6BB9-4ED8-8021-F4D14E71BBFB}" type="slidenum">
              <a:rPr lang="zh-CN" altLang="en-US" smtClean="0"/>
              <a:t>‹#›</a:t>
            </a:fld>
            <a:endParaRPr lang="zh-CN" altLang="en-US"/>
          </a:p>
        </p:txBody>
      </p:sp>
    </p:spTree>
    <p:extLst>
      <p:ext uri="{BB962C8B-B14F-4D97-AF65-F5344CB8AC3E}">
        <p14:creationId xmlns:p14="http://schemas.microsoft.com/office/powerpoint/2010/main" val="43764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979C19-CEAE-4707-86F8-50D897EAD70D}" type="datetime1">
              <a:rPr lang="zh-CN" altLang="en-US" smtClean="0"/>
              <a:t>2025/8/15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9EC59E-6BB9-4ED8-8021-F4D14E71BBFB}" type="slidenum">
              <a:rPr lang="zh-CN" altLang="en-US" smtClean="0"/>
              <a:t>‹#›</a:t>
            </a:fld>
            <a:endParaRPr lang="zh-CN" altLang="en-US"/>
          </a:p>
        </p:txBody>
      </p:sp>
    </p:spTree>
    <p:extLst>
      <p:ext uri="{BB962C8B-B14F-4D97-AF65-F5344CB8AC3E}">
        <p14:creationId xmlns:p14="http://schemas.microsoft.com/office/powerpoint/2010/main" val="100474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C8B11FE-BA1E-486D-8422-EEF352B58C04}" type="datetime1">
              <a:rPr lang="zh-CN" altLang="en-US" smtClean="0"/>
              <a:t>2025/8/15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9EC59E-6BB9-4ED8-8021-F4D14E71BBFB}" type="slidenum">
              <a:rPr lang="zh-CN" altLang="en-US" smtClean="0"/>
              <a:t>‹#›</a:t>
            </a:fld>
            <a:endParaRPr lang="zh-CN" altLang="en-US"/>
          </a:p>
        </p:txBody>
      </p:sp>
    </p:spTree>
    <p:extLst>
      <p:ext uri="{BB962C8B-B14F-4D97-AF65-F5344CB8AC3E}">
        <p14:creationId xmlns:p14="http://schemas.microsoft.com/office/powerpoint/2010/main" val="114402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E3DB3F83-F026-47F6-9073-A65FA6ECF340}" type="datetime1">
              <a:rPr lang="zh-CN" altLang="en-US" smtClean="0"/>
              <a:t>2025/8/15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9EC59E-6BB9-4ED8-8021-F4D14E71BBFB}" type="slidenum">
              <a:rPr lang="zh-CN" altLang="en-US" smtClean="0"/>
              <a:t>‹#›</a:t>
            </a:fld>
            <a:endParaRPr lang="zh-CN" altLang="en-US"/>
          </a:p>
        </p:txBody>
      </p:sp>
    </p:spTree>
    <p:extLst>
      <p:ext uri="{BB962C8B-B14F-4D97-AF65-F5344CB8AC3E}">
        <p14:creationId xmlns:p14="http://schemas.microsoft.com/office/powerpoint/2010/main" val="75951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E0211-3EC7-494C-A718-B51394619A98}" type="datetime1">
              <a:rPr lang="zh-CN" altLang="en-US" smtClean="0"/>
              <a:t>2025/8/15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EC59E-6BB9-4ED8-8021-F4D14E71BBFB}" type="slidenum">
              <a:rPr lang="zh-CN" altLang="en-US" smtClean="0"/>
              <a:t>‹#›</a:t>
            </a:fld>
            <a:endParaRPr lang="zh-CN" altLang="en-US"/>
          </a:p>
        </p:txBody>
      </p:sp>
    </p:spTree>
    <p:extLst>
      <p:ext uri="{BB962C8B-B14F-4D97-AF65-F5344CB8AC3E}">
        <p14:creationId xmlns:p14="http://schemas.microsoft.com/office/powerpoint/2010/main" val="4207304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3.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3.png"/><Relationship Id="rId4" Type="http://schemas.openxmlformats.org/officeDocument/2006/relationships/image" Target="../media/image14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7.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10.1007/s41605-024-00463-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03767" y="1835533"/>
            <a:ext cx="9784466" cy="1495968"/>
          </a:xfrm>
        </p:spPr>
        <p:txBody>
          <a:bodyPr>
            <a:noAutofit/>
          </a:bodyPr>
          <a:lstStyle/>
          <a:p>
            <a:r>
              <a:rPr lang="en-US" altLang="zh-CN" sz="3200" b="1" dirty="0" smtClean="0">
                <a:solidFill>
                  <a:srgbClr val="C00000"/>
                </a:solidFill>
              </a:rPr>
              <a:t>Progress of the studies </a:t>
            </a:r>
            <a:r>
              <a:rPr lang="en-US" altLang="zh-CN" sz="3200" b="1" dirty="0">
                <a:solidFill>
                  <a:srgbClr val="C00000"/>
                </a:solidFill>
              </a:rPr>
              <a:t>of the tolerance to machine errors at all energies, with evaluation of the final emittance and energy spread for injection in the </a:t>
            </a:r>
            <a:r>
              <a:rPr lang="en-US" altLang="zh-CN" sz="3200" b="1" dirty="0" smtClean="0">
                <a:solidFill>
                  <a:srgbClr val="C00000"/>
                </a:solidFill>
              </a:rPr>
              <a:t>collider</a:t>
            </a:r>
            <a:endParaRPr lang="zh-CN" altLang="en-US" sz="3200" b="1" dirty="0">
              <a:solidFill>
                <a:srgbClr val="C00000"/>
              </a:solidFill>
            </a:endParaRPr>
          </a:p>
        </p:txBody>
      </p:sp>
      <p:sp>
        <p:nvSpPr>
          <p:cNvPr id="3" name="副标题 2"/>
          <p:cNvSpPr>
            <a:spLocks noGrp="1"/>
          </p:cNvSpPr>
          <p:nvPr>
            <p:ph type="subTitle" idx="1"/>
          </p:nvPr>
        </p:nvSpPr>
        <p:spPr/>
        <p:txBody>
          <a:bodyPr>
            <a:normAutofit fontScale="77500" lnSpcReduction="20000"/>
          </a:bodyPr>
          <a:lstStyle/>
          <a:p>
            <a:r>
              <a:rPr lang="en-US" altLang="zh-CN" b="1" dirty="0" smtClean="0"/>
              <a:t>Yiwei Wang, Bin Wang, Dou Wang,</a:t>
            </a:r>
          </a:p>
          <a:p>
            <a:r>
              <a:rPr lang="en-US" altLang="zh-CN" b="1" dirty="0" smtClean="0"/>
              <a:t> Daheng Ji, Cai Meng, Zhiyuan Li, Yuan Zhang</a:t>
            </a:r>
          </a:p>
          <a:p>
            <a:endParaRPr lang="en-US" altLang="zh-CN" b="1" dirty="0"/>
          </a:p>
          <a:p>
            <a:r>
              <a:rPr lang="en-US" altLang="zh-CN" b="1" dirty="0" smtClean="0"/>
              <a:t>15 Aug, 2025</a:t>
            </a:r>
          </a:p>
          <a:p>
            <a:r>
              <a:rPr lang="en-US" altLang="zh-CN" b="1" dirty="0" smtClean="0"/>
              <a:t> CEPC day</a:t>
            </a:r>
            <a:endParaRPr lang="zh-CN" altLang="en-US" b="1" dirty="0"/>
          </a:p>
        </p:txBody>
      </p:sp>
      <p:sp>
        <p:nvSpPr>
          <p:cNvPr id="4" name="灯片编号占位符 3"/>
          <p:cNvSpPr>
            <a:spLocks noGrp="1"/>
          </p:cNvSpPr>
          <p:nvPr>
            <p:ph type="sldNum" sz="quarter" idx="12"/>
          </p:nvPr>
        </p:nvSpPr>
        <p:spPr/>
        <p:txBody>
          <a:bodyPr/>
          <a:lstStyle/>
          <a:p>
            <a:fld id="{459EC59E-6BB9-4ED8-8021-F4D14E71BBFB}" type="slidenum">
              <a:rPr lang="zh-CN" altLang="en-US" smtClean="0"/>
              <a:t>1</a:t>
            </a:fld>
            <a:endParaRPr lang="zh-CN" altLang="en-US"/>
          </a:p>
        </p:txBody>
      </p:sp>
    </p:spTree>
    <p:extLst>
      <p:ext uri="{BB962C8B-B14F-4D97-AF65-F5344CB8AC3E}">
        <p14:creationId xmlns:p14="http://schemas.microsoft.com/office/powerpoint/2010/main" val="2963831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solidFill>
                  <a:srgbClr val="C00000"/>
                </a:solidFill>
                <a:latin typeface="Arial" panose="020B0604020202020204" pitchFamily="34" charset="0"/>
                <a:cs typeface="Arial" panose="020B0604020202020204" pitchFamily="34" charset="0"/>
              </a:rPr>
              <a:t>Summary and to do list</a:t>
            </a:r>
            <a:endParaRPr lang="zh-CN" altLang="en-US" sz="3200" b="1" dirty="0">
              <a:solidFill>
                <a:srgbClr val="C00000"/>
              </a:solidFill>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p:txBody>
          <a:bodyPr/>
          <a:lstStyle/>
          <a:p>
            <a:r>
              <a:rPr lang="en-US" altLang="zh-CN" dirty="0"/>
              <a:t>w/ error, w/ jitter, w/o beam-beam, all the particles </a:t>
            </a:r>
            <a:r>
              <a:rPr lang="en-US" altLang="zh-CN" dirty="0" smtClean="0"/>
              <a:t>from injection will survival </a:t>
            </a:r>
            <a:r>
              <a:rPr lang="en-US" altLang="zh-CN" dirty="0"/>
              <a:t>as the DA is larger than the injected </a:t>
            </a:r>
            <a:r>
              <a:rPr lang="en-US" altLang="zh-CN" dirty="0" smtClean="0"/>
              <a:t>beam.</a:t>
            </a:r>
          </a:p>
          <a:p>
            <a:r>
              <a:rPr lang="en-US" altLang="zh-CN" dirty="0"/>
              <a:t>w/o error, w/o jitter, w/ beam-beam, the </a:t>
            </a:r>
            <a:r>
              <a:rPr lang="en-US" altLang="zh-CN" dirty="0" smtClean="0"/>
              <a:t>particle from </a:t>
            </a:r>
            <a:r>
              <a:rPr lang="en-US" altLang="zh-CN" dirty="0"/>
              <a:t>injection loss before stability is about 0.06</a:t>
            </a:r>
            <a:r>
              <a:rPr lang="en-US" altLang="zh-CN" dirty="0" smtClean="0"/>
              <a:t>% @ Higgs.</a:t>
            </a:r>
            <a:endParaRPr lang="en-US" altLang="zh-CN" dirty="0"/>
          </a:p>
          <a:p>
            <a:r>
              <a:rPr lang="en-US" altLang="zh-CN" dirty="0" smtClean="0"/>
              <a:t>To do list</a:t>
            </a:r>
          </a:p>
          <a:p>
            <a:pPr lvl="1"/>
            <a:r>
              <a:rPr lang="en-US" altLang="zh-CN" dirty="0" smtClean="0"/>
              <a:t>Check the requirement on the jitter of injection to collider</a:t>
            </a:r>
          </a:p>
          <a:p>
            <a:pPr lvl="1"/>
            <a:r>
              <a:rPr lang="en-US" altLang="zh-CN" dirty="0" smtClean="0"/>
              <a:t>Simulation with </a:t>
            </a:r>
            <a:r>
              <a:rPr lang="en-US" altLang="zh-CN" dirty="0"/>
              <a:t>t</a:t>
            </a:r>
            <a:r>
              <a:rPr lang="en-US" altLang="zh-CN" dirty="0" smtClean="0"/>
              <a:t>tbar/W/Z modes</a:t>
            </a:r>
          </a:p>
          <a:p>
            <a:pPr lvl="1"/>
            <a:r>
              <a:rPr lang="en-US" altLang="zh-CN" dirty="0" smtClean="0"/>
              <a:t>Error + beam beam + jitter + </a:t>
            </a:r>
            <a:r>
              <a:rPr lang="en-US" altLang="zh-CN" b="1" dirty="0" smtClean="0"/>
              <a:t>IP tuning</a:t>
            </a:r>
            <a:r>
              <a:rPr lang="en-US" altLang="zh-CN" dirty="0" smtClean="0"/>
              <a:t> will be a long term task.</a:t>
            </a:r>
            <a:endParaRPr lang="zh-CN" altLang="en-US" dirty="0"/>
          </a:p>
        </p:txBody>
      </p:sp>
      <p:sp>
        <p:nvSpPr>
          <p:cNvPr id="4" name="灯片编号占位符 3"/>
          <p:cNvSpPr>
            <a:spLocks noGrp="1"/>
          </p:cNvSpPr>
          <p:nvPr>
            <p:ph type="sldNum" sz="quarter" idx="12"/>
          </p:nvPr>
        </p:nvSpPr>
        <p:spPr/>
        <p:txBody>
          <a:bodyPr/>
          <a:lstStyle/>
          <a:p>
            <a:fld id="{459EC59E-6BB9-4ED8-8021-F4D14E71BBFB}" type="slidenum">
              <a:rPr lang="zh-CN" altLang="en-US" smtClean="0"/>
              <a:t>10</a:t>
            </a:fld>
            <a:endParaRPr lang="zh-CN" altLang="en-US"/>
          </a:p>
        </p:txBody>
      </p:sp>
    </p:spTree>
    <p:extLst>
      <p:ext uri="{BB962C8B-B14F-4D97-AF65-F5344CB8AC3E}">
        <p14:creationId xmlns:p14="http://schemas.microsoft.com/office/powerpoint/2010/main" val="123839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C00000"/>
                </a:solidFill>
              </a:rPr>
              <a:t>Booster design para</a:t>
            </a:r>
            <a:endParaRPr lang="zh-CN" altLang="en-US" b="1" dirty="0">
              <a:solidFill>
                <a:srgbClr val="C00000"/>
              </a:solidFill>
            </a:endParaRPr>
          </a:p>
        </p:txBody>
      </p:sp>
      <p:sp>
        <p:nvSpPr>
          <p:cNvPr id="7" name="内容占位符 6"/>
          <p:cNvSpPr>
            <a:spLocks noGrp="1"/>
          </p:cNvSpPr>
          <p:nvPr>
            <p:ph idx="1"/>
          </p:nvPr>
        </p:nvSpPr>
        <p:spPr>
          <a:xfrm>
            <a:off x="838200" y="1825625"/>
            <a:ext cx="10515600" cy="1150761"/>
          </a:xfrm>
        </p:spPr>
        <p:txBody>
          <a:bodyPr/>
          <a:lstStyle/>
          <a:p>
            <a:endParaRPr lang="zh-CN" altLang="en-US" dirty="0"/>
          </a:p>
        </p:txBody>
      </p:sp>
      <p:pic>
        <p:nvPicPr>
          <p:cNvPr id="12" name="图片 11">
            <a:extLst>
              <a:ext uri="{FF2B5EF4-FFF2-40B4-BE49-F238E27FC236}">
                <a16:creationId xmlns:a16="http://schemas.microsoft.com/office/drawing/2014/main" id="{0797F1A6-423A-4091-B25E-59DFB9CC86C8}"/>
              </a:ext>
            </a:extLst>
          </p:cNvPr>
          <p:cNvPicPr>
            <a:picLocks noChangeAspect="1"/>
          </p:cNvPicPr>
          <p:nvPr/>
        </p:nvPicPr>
        <p:blipFill>
          <a:blip r:embed="rId2"/>
          <a:stretch>
            <a:fillRect/>
          </a:stretch>
        </p:blipFill>
        <p:spPr>
          <a:xfrm>
            <a:off x="6096000" y="1027906"/>
            <a:ext cx="4130148" cy="5345516"/>
          </a:xfrm>
          <a:prstGeom prst="rect">
            <a:avLst/>
          </a:prstGeom>
        </p:spPr>
      </p:pic>
      <p:sp>
        <p:nvSpPr>
          <p:cNvPr id="3" name="灯片编号占位符 2"/>
          <p:cNvSpPr>
            <a:spLocks noGrp="1"/>
          </p:cNvSpPr>
          <p:nvPr>
            <p:ph type="sldNum" sz="quarter" idx="12"/>
          </p:nvPr>
        </p:nvSpPr>
        <p:spPr/>
        <p:txBody>
          <a:bodyPr/>
          <a:lstStyle/>
          <a:p>
            <a:fld id="{459EC59E-6BB9-4ED8-8021-F4D14E71BBFB}" type="slidenum">
              <a:rPr lang="zh-CN" altLang="en-US" smtClean="0"/>
              <a:t>11</a:t>
            </a:fld>
            <a:endParaRPr lang="zh-CN" altLang="en-US"/>
          </a:p>
        </p:txBody>
      </p:sp>
    </p:spTree>
    <p:extLst>
      <p:ext uri="{BB962C8B-B14F-4D97-AF65-F5344CB8AC3E}">
        <p14:creationId xmlns:p14="http://schemas.microsoft.com/office/powerpoint/2010/main" val="255452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16" y="3140968"/>
            <a:ext cx="2747170" cy="1904403"/>
          </a:xfrm>
          <a:prstGeom prst="rect">
            <a:avLst/>
          </a:prstGeom>
        </p:spPr>
      </p:pic>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12</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600" b="1" dirty="0">
                <a:solidFill>
                  <a:srgbClr val="C00000"/>
                </a:solidFill>
              </a:rPr>
              <a:t>Emittance and dynamic aperture with error @ ttbar</a:t>
            </a:r>
            <a:endParaRPr lang="zh-CN" altLang="en-US" sz="3600" b="1" dirty="0">
              <a:solidFill>
                <a:srgbClr val="C00000"/>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839416" y="5087846"/>
                <a:ext cx="10297144" cy="1437498"/>
              </a:xfrm>
            </p:spPr>
            <p:txBody>
              <a:bodyPr>
                <a:normAutofit fontScale="92500" lnSpcReduction="20000"/>
              </a:bodyPr>
              <a:lstStyle/>
              <a:p>
                <a:pPr marL="342900" lvl="1" indent="-342900">
                  <a:lnSpc>
                    <a:spcPct val="110000"/>
                  </a:lnSpc>
                  <a:spcBef>
                    <a:spcPts val="0"/>
                  </a:spcBef>
                  <a:spcAft>
                    <a:spcPts val="1000"/>
                  </a:spcAft>
                  <a:buClr>
                    <a:srgbClr val="FFC000"/>
                  </a:buClr>
                  <a:buSzPct val="80000"/>
                  <a:buFont typeface="Wingdings" pitchFamily="2" charset="2"/>
                  <a:buChar char="n"/>
                </a:pPr>
                <a:r>
                  <a:rPr lang="en-US" altLang="zh-CN" sz="2000" dirty="0">
                    <a:latin typeface="Times New Roman" panose="02020603050405020304" pitchFamily="18" charset="0"/>
                    <a:cs typeface="Times New Roman" panose="02020603050405020304" pitchFamily="18" charset="0"/>
                  </a:rPr>
                  <a:t>The emittance coupling fulfill the requirement (&lt;0.34%)</a:t>
                </a:r>
                <a:endParaRPr lang="en-US" altLang="zh-CN" sz="2000" dirty="0"/>
              </a:p>
              <a:p>
                <a:pPr marL="342900" lvl="1" indent="-342900">
                  <a:lnSpc>
                    <a:spcPct val="110000"/>
                  </a:lnSpc>
                  <a:spcBef>
                    <a:spcPts val="0"/>
                  </a:spcBef>
                  <a:spcAft>
                    <a:spcPts val="1000"/>
                  </a:spcAft>
                  <a:buClr>
                    <a:srgbClr val="FFC000"/>
                  </a:buClr>
                  <a:buSzPct val="80000"/>
                  <a:buFont typeface="Wingdings" pitchFamily="2" charset="2"/>
                  <a:buChar char="n"/>
                </a:pPr>
                <a:r>
                  <a:rPr lang="en-US" altLang="zh-CN" sz="2000" dirty="0">
                    <a:latin typeface="Times New Roman" panose="02020603050405020304" pitchFamily="18" charset="0"/>
                    <a:cs typeface="Times New Roman" panose="02020603050405020304" pitchFamily="18" charset="0"/>
                  </a:rPr>
                  <a:t>100 lattice seeds with errors are corrected. </a:t>
                </a:r>
              </a:p>
              <a:p>
                <a:pPr marL="342900" lvl="1" indent="-342900">
                  <a:lnSpc>
                    <a:spcPct val="110000"/>
                  </a:lnSpc>
                  <a:spcBef>
                    <a:spcPts val="0"/>
                  </a:spcBef>
                  <a:spcAft>
                    <a:spcPts val="1000"/>
                  </a:spcAft>
                  <a:buClr>
                    <a:srgbClr val="FFC000"/>
                  </a:buClr>
                  <a:buSzPct val="80000"/>
                  <a:buFont typeface="Wingdings" pitchFamily="2" charset="2"/>
                  <a:buChar char="n"/>
                </a:pPr>
                <a:r>
                  <a:rPr lang="en-US" altLang="zh-CN" sz="2000" b="1" dirty="0">
                    <a:solidFill>
                      <a:srgbClr val="FF0000"/>
                    </a:solidFill>
                    <a:latin typeface="Times New Roman" panose="02020603050405020304" pitchFamily="18" charset="0"/>
                    <a:cs typeface="Times New Roman" panose="02020603050405020304" pitchFamily="18" charset="0"/>
                  </a:rPr>
                  <a:t>90% lattice seeds with error correction fulfill the requirement of off-axis top-up injection </a:t>
                </a:r>
                <a14:m>
                  <m:oMath xmlns:m="http://schemas.openxmlformats.org/officeDocument/2006/math">
                    <m:sSub>
                      <m:sSubPr>
                        <m:ctrlPr>
                          <a:rPr lang="en-US" altLang="zh-CN" sz="2000" b="1" i="1">
                            <a:solidFill>
                              <a:srgbClr val="FF0000"/>
                            </a:solidFill>
                            <a:latin typeface="Cambria Math" panose="02040503050406030204" pitchFamily="18" charset="0"/>
                            <a:cs typeface="Times New Roman" panose="02020603050405020304" pitchFamily="18" charset="0"/>
                          </a:rPr>
                        </m:ctrlPr>
                      </m:sSubPr>
                      <m:e>
                        <m:r>
                          <m:rPr>
                            <m:nor/>
                          </m:rPr>
                          <a:rPr lang="en-US" altLang="zh-CN" sz="2000" b="1">
                            <a:solidFill>
                              <a:srgbClr val="FF0000"/>
                            </a:solidFill>
                            <a:latin typeface="Cambria Math" panose="02040503050406030204" pitchFamily="18" charset="0"/>
                            <a:cs typeface="Times New Roman" panose="02020603050405020304" pitchFamily="18" charset="0"/>
                          </a:rPr>
                          <m:t>11</m:t>
                        </m:r>
                        <m:r>
                          <a:rPr lang="zh-CN" altLang="en-US" sz="2000" b="1" i="1">
                            <a:solidFill>
                              <a:srgbClr val="FF0000"/>
                            </a:solidFill>
                            <a:latin typeface="Cambria Math" panose="02040503050406030204" pitchFamily="18" charset="0"/>
                            <a:cs typeface="Times New Roman" panose="02020603050405020304" pitchFamily="18" charset="0"/>
                          </a:rPr>
                          <m:t>𝝈</m:t>
                        </m:r>
                      </m:e>
                      <m:sub>
                        <m:r>
                          <a:rPr lang="en-US" altLang="zh-CN" sz="2000" b="1" i="1">
                            <a:solidFill>
                              <a:srgbClr val="FF0000"/>
                            </a:solidFill>
                            <a:latin typeface="Cambria Math" panose="02040503050406030204" pitchFamily="18" charset="0"/>
                            <a:cs typeface="Times New Roman" panose="02020603050405020304" pitchFamily="18" charset="0"/>
                          </a:rPr>
                          <m:t>𝒙</m:t>
                        </m:r>
                      </m:sub>
                    </m:sSub>
                    <m:r>
                      <a:rPr lang="en-US" altLang="zh-CN" sz="2000" b="1">
                        <a:solidFill>
                          <a:srgbClr val="FF0000"/>
                        </a:solidFill>
                        <a:latin typeface="Cambria Math" panose="02040503050406030204" pitchFamily="18" charset="0"/>
                        <a:cs typeface="Times New Roman" panose="02020603050405020304" pitchFamily="18" charset="0"/>
                      </a:rPr>
                      <m:t>×</m:t>
                    </m:r>
                    <m:r>
                      <a:rPr lang="en-US" altLang="zh-CN" sz="2000" b="1" i="1">
                        <a:solidFill>
                          <a:srgbClr val="FF0000"/>
                        </a:solidFill>
                        <a:latin typeface="Cambria Math" panose="02040503050406030204" pitchFamily="18" charset="0"/>
                        <a:cs typeface="Times New Roman" panose="02020603050405020304" pitchFamily="18" charset="0"/>
                      </a:rPr>
                      <m:t>𝟏𝟔</m:t>
                    </m:r>
                    <m:sSub>
                      <m:sSubPr>
                        <m:ctrlPr>
                          <a:rPr lang="en-US" altLang="zh-CN" sz="2000" b="1" i="1">
                            <a:solidFill>
                              <a:srgbClr val="FF0000"/>
                            </a:solidFill>
                            <a:latin typeface="Cambria Math" panose="02040503050406030204" pitchFamily="18" charset="0"/>
                            <a:cs typeface="Times New Roman" panose="02020603050405020304" pitchFamily="18" charset="0"/>
                          </a:rPr>
                        </m:ctrlPr>
                      </m:sSubPr>
                      <m:e>
                        <m:r>
                          <a:rPr lang="zh-CN" altLang="en-US" sz="2000" b="1" i="1">
                            <a:solidFill>
                              <a:srgbClr val="FF0000"/>
                            </a:solidFill>
                            <a:latin typeface="Cambria Math" panose="02040503050406030204" pitchFamily="18" charset="0"/>
                            <a:cs typeface="Times New Roman" panose="02020603050405020304" pitchFamily="18" charset="0"/>
                          </a:rPr>
                          <m:t>𝝈</m:t>
                        </m:r>
                      </m:e>
                      <m:sub>
                        <m:r>
                          <a:rPr lang="en-US" altLang="zh-CN" sz="2000" b="1" i="1">
                            <a:solidFill>
                              <a:srgbClr val="FF0000"/>
                            </a:solidFill>
                            <a:latin typeface="Cambria Math" panose="02040503050406030204" pitchFamily="18" charset="0"/>
                            <a:cs typeface="Times New Roman" panose="02020603050405020304" pitchFamily="18" charset="0"/>
                          </a:rPr>
                          <m:t>𝒚</m:t>
                        </m:r>
                      </m:sub>
                    </m:sSub>
                    <m:r>
                      <a:rPr lang="en-US" altLang="zh-CN" sz="2000" b="1">
                        <a:solidFill>
                          <a:srgbClr val="FF0000"/>
                        </a:solidFill>
                        <a:latin typeface="Cambria Math" panose="02040503050406030204" pitchFamily="18" charset="0"/>
                        <a:cs typeface="Times New Roman" panose="02020603050405020304" pitchFamily="18" charset="0"/>
                      </a:rPr>
                      <m:t>×</m:t>
                    </m:r>
                    <m:r>
                      <a:rPr lang="en-US" altLang="zh-CN" sz="2000" b="1" i="1">
                        <a:solidFill>
                          <a:srgbClr val="FF0000"/>
                        </a:solidFill>
                        <a:latin typeface="Cambria Math" panose="02040503050406030204" pitchFamily="18" charset="0"/>
                        <a:cs typeface="Times New Roman" panose="02020603050405020304" pitchFamily="18" charset="0"/>
                      </a:rPr>
                      <m:t>𝟐</m:t>
                    </m:r>
                  </m:oMath>
                </a14:m>
                <a:r>
                  <a:rPr lang="en-US" altLang="zh-CN" sz="2000" b="1" dirty="0">
                    <a:solidFill>
                      <a:srgbClr val="FF0000"/>
                    </a:solidFill>
                    <a:latin typeface="Times New Roman" panose="02020603050405020304" pitchFamily="18" charset="0"/>
                    <a:cs typeface="Times New Roman" panose="02020603050405020304" pitchFamily="18" charset="0"/>
                  </a:rPr>
                  <a:t>.0%.</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839416" y="5087846"/>
                <a:ext cx="10297144" cy="1437498"/>
              </a:xfrm>
              <a:blipFill>
                <a:blip r:embed="rId4"/>
                <a:stretch>
                  <a:fillRect l="-237" t="-3830" b="-4681"/>
                </a:stretch>
              </a:blipFill>
            </p:spPr>
            <p:txBody>
              <a:bodyPr/>
              <a:lstStyle/>
              <a:p>
                <a:r>
                  <a:rPr lang="zh-CN" altLang="en-US">
                    <a:noFill/>
                  </a:rPr>
                  <a:t> </a:t>
                </a:r>
              </a:p>
            </p:txBody>
          </p:sp>
        </mc:Fallback>
      </mc:AlternateContent>
      <p:graphicFrame>
        <p:nvGraphicFramePr>
          <p:cNvPr id="15" name="内容占位符 2"/>
          <p:cNvGraphicFramePr>
            <a:graphicFrameLocks/>
          </p:cNvGraphicFramePr>
          <p:nvPr>
            <p:extLst/>
          </p:nvPr>
        </p:nvGraphicFramePr>
        <p:xfrm>
          <a:off x="8112224" y="1268760"/>
          <a:ext cx="1608429" cy="3225800"/>
        </p:xfrm>
        <a:graphic>
          <a:graphicData uri="http://schemas.openxmlformats.org/drawingml/2006/table">
            <a:tbl>
              <a:tblPr firstRow="1" bandRow="1">
                <a:tableStyleId>{5C22544A-7EE6-4342-B048-85BDC9FD1C3A}</a:tableStyleId>
              </a:tblPr>
              <a:tblGrid>
                <a:gridCol w="1608429">
                  <a:extLst>
                    <a:ext uri="{9D8B030D-6E8A-4147-A177-3AD203B41FA5}">
                      <a16:colId xmlns:a16="http://schemas.microsoft.com/office/drawing/2014/main" val="1233461848"/>
                    </a:ext>
                  </a:extLst>
                </a:gridCol>
              </a:tblGrid>
              <a:tr h="370840">
                <a:tc>
                  <a:txBody>
                    <a:bodyPr/>
                    <a:lstStyle/>
                    <a:p>
                      <a:pPr marL="0" algn="l" defTabSz="914400" rtl="0" eaLnBrk="1" latinLnBrk="0" hangingPunct="1"/>
                      <a:r>
                        <a:rPr lang="en-US" altLang="zh-CN" sz="1200" b="1" kern="1200" dirty="0">
                          <a:solidFill>
                            <a:schemeClr val="bg1"/>
                          </a:solidFill>
                          <a:latin typeface="Times New Roman" panose="02020603050405020304" pitchFamily="18" charset="0"/>
                          <a:ea typeface="+mn-ea"/>
                          <a:cs typeface="Times New Roman" panose="02020603050405020304" pitchFamily="18" charset="0"/>
                        </a:rPr>
                        <a:t>Effects included in tracking</a:t>
                      </a:r>
                      <a:endParaRPr lang="zh-CN" altLang="en-US" sz="1200" b="1" kern="1200" dirty="0">
                        <a:solidFill>
                          <a:schemeClr val="bg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6390715"/>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Synchrotron motion</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732846052"/>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Radiation loss in all magnets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88686501"/>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Tapering</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34324300"/>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Crab waist sextupole</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63087627"/>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Maxwellian fringes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93147769"/>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Kinematic terms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66728716"/>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Finite length of sextupole</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41332027"/>
                  </a:ext>
                </a:extLst>
              </a:tr>
            </a:tbl>
          </a:graphicData>
        </a:graphic>
      </p:graphicFrame>
      <p:graphicFrame>
        <p:nvGraphicFramePr>
          <p:cNvPr id="23" name="表格 22">
            <a:extLst>
              <a:ext uri="{FF2B5EF4-FFF2-40B4-BE49-F238E27FC236}">
                <a16:creationId xmlns:a16="http://schemas.microsoft.com/office/drawing/2014/main" id="{34360026-0A54-4856-BD74-73EEF757835E}"/>
              </a:ext>
            </a:extLst>
          </p:cNvPr>
          <p:cNvGraphicFramePr>
            <a:graphicFrameLocks noGrp="1"/>
          </p:cNvGraphicFramePr>
          <p:nvPr/>
        </p:nvGraphicFramePr>
        <p:xfrm>
          <a:off x="7046648" y="4890864"/>
          <a:ext cx="4373242" cy="914400"/>
        </p:xfrm>
        <a:graphic>
          <a:graphicData uri="http://schemas.openxmlformats.org/drawingml/2006/table">
            <a:tbl>
              <a:tblPr>
                <a:tableStyleId>{5C22544A-7EE6-4342-B048-85BDC9FD1C3A}</a:tableStyleId>
              </a:tblPr>
              <a:tblGrid>
                <a:gridCol w="1204934">
                  <a:extLst>
                    <a:ext uri="{9D8B030D-6E8A-4147-A177-3AD203B41FA5}">
                      <a16:colId xmlns:a16="http://schemas.microsoft.com/office/drawing/2014/main" val="20000"/>
                    </a:ext>
                  </a:extLst>
                </a:gridCol>
                <a:gridCol w="745910">
                  <a:extLst>
                    <a:ext uri="{9D8B030D-6E8A-4147-A177-3AD203B41FA5}">
                      <a16:colId xmlns:a16="http://schemas.microsoft.com/office/drawing/2014/main" val="20001"/>
                    </a:ext>
                  </a:extLst>
                </a:gridCol>
                <a:gridCol w="745910">
                  <a:extLst>
                    <a:ext uri="{9D8B030D-6E8A-4147-A177-3AD203B41FA5}">
                      <a16:colId xmlns:a16="http://schemas.microsoft.com/office/drawing/2014/main" val="20002"/>
                    </a:ext>
                  </a:extLst>
                </a:gridCol>
                <a:gridCol w="860668">
                  <a:extLst>
                    <a:ext uri="{9D8B030D-6E8A-4147-A177-3AD203B41FA5}">
                      <a16:colId xmlns:a16="http://schemas.microsoft.com/office/drawing/2014/main" val="20006"/>
                    </a:ext>
                  </a:extLst>
                </a:gridCol>
                <a:gridCol w="815820">
                  <a:extLst>
                    <a:ext uri="{9D8B030D-6E8A-4147-A177-3AD203B41FA5}">
                      <a16:colId xmlns:a16="http://schemas.microsoft.com/office/drawing/2014/main" val="20007"/>
                    </a:ext>
                  </a:extLst>
                </a:gridCol>
              </a:tblGrid>
              <a:tr h="0">
                <a:tc>
                  <a:txBody>
                    <a:bodyPr/>
                    <a:lstStyle/>
                    <a:p>
                      <a:pP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Component</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200" b="0" dirty="0">
                          <a:solidFill>
                            <a:schemeClr val="tx1"/>
                          </a:solidFill>
                          <a:effectLst/>
                          <a:latin typeface="Times New Roman" panose="02020603050405020304" pitchFamily="18" charset="0"/>
                          <a:cs typeface="Times New Roman" panose="02020603050405020304" pitchFamily="18" charset="0"/>
                        </a:rPr>
                        <a:t>x (mm)</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200" b="0" dirty="0">
                          <a:solidFill>
                            <a:schemeClr val="tx1"/>
                          </a:solidFill>
                          <a:effectLst/>
                          <a:latin typeface="Times New Roman" panose="02020603050405020304" pitchFamily="18" charset="0"/>
                          <a:cs typeface="Times New Roman" panose="02020603050405020304" pitchFamily="18" charset="0"/>
                        </a:rPr>
                        <a:t>y (mm)</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200" b="0" baseline="-25000" dirty="0">
                          <a:solidFill>
                            <a:schemeClr val="tx1"/>
                          </a:solidFill>
                          <a:effectLst/>
                          <a:latin typeface="Times New Roman" panose="02020603050405020304" pitchFamily="18" charset="0"/>
                          <a:cs typeface="Times New Roman" panose="02020603050405020304" pitchFamily="18" charset="0"/>
                        </a:rPr>
                        <a:t>z</a:t>
                      </a:r>
                      <a:r>
                        <a:rPr lang="en-GB" sz="1200" b="0" dirty="0">
                          <a:solidFill>
                            <a:schemeClr val="tx1"/>
                          </a:solidFill>
                          <a:effectLst/>
                          <a:latin typeface="Times New Roman" panose="02020603050405020304" pitchFamily="18" charset="0"/>
                          <a:cs typeface="Times New Roman" panose="02020603050405020304" pitchFamily="18" charset="0"/>
                        </a:rPr>
                        <a:t> (mrad)</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Field error </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Dipole</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b="0" dirty="0">
                          <a:solidFill>
                            <a:schemeClr val="tx1"/>
                          </a:solidFill>
                          <a:effectLst/>
                          <a:latin typeface="Times New Roman" panose="02020603050405020304" pitchFamily="18" charset="0"/>
                          <a:cs typeface="Times New Roman" panose="02020603050405020304" pitchFamily="18" charset="0"/>
                        </a:rPr>
                        <a:t>0.01%</a:t>
                      </a:r>
                      <a:endParaRPr lang="zh-CN" sz="1200" b="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spcBef>
                          <a:spcPts val="120"/>
                        </a:spcBef>
                        <a:spcAft>
                          <a:spcPts val="120"/>
                        </a:spcAft>
                      </a:pPr>
                      <a:r>
                        <a:rPr lang="en-US" altLang="zh-CN" sz="1200" b="0" dirty="0">
                          <a:solidFill>
                            <a:schemeClr val="tx1"/>
                          </a:solidFill>
                          <a:effectLst/>
                          <a:latin typeface="Times New Roman" panose="02020603050405020304" pitchFamily="18" charset="0"/>
                          <a:cs typeface="Times New Roman" panose="02020603050405020304" pitchFamily="18" charset="0"/>
                        </a:rPr>
                        <a:t>Arc </a:t>
                      </a:r>
                      <a:r>
                        <a:rPr lang="en-GB" sz="1200" b="0" dirty="0">
                          <a:solidFill>
                            <a:schemeClr val="tx1"/>
                          </a:solidFill>
                          <a:effectLst/>
                          <a:latin typeface="Times New Roman" panose="02020603050405020304" pitchFamily="18" charset="0"/>
                          <a:cs typeface="Times New Roman" panose="02020603050405020304" pitchFamily="18" charset="0"/>
                        </a:rPr>
                        <a:t>Quadrupole</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b="0" dirty="0">
                          <a:solidFill>
                            <a:schemeClr val="tx1"/>
                          </a:solidFill>
                          <a:effectLst/>
                          <a:latin typeface="Times New Roman" panose="02020603050405020304" pitchFamily="18" charset="0"/>
                          <a:cs typeface="Times New Roman" panose="02020603050405020304" pitchFamily="18" charset="0"/>
                        </a:rPr>
                        <a:t>0.02%</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IR </a:t>
                      </a:r>
                      <a:r>
                        <a:rPr lang="en-GB" altLang="zh-CN" sz="1200" b="0" dirty="0">
                          <a:solidFill>
                            <a:schemeClr val="tx1"/>
                          </a:solidFill>
                          <a:effectLst/>
                          <a:latin typeface="Times New Roman" panose="02020603050405020304" pitchFamily="18" charset="0"/>
                          <a:cs typeface="Times New Roman" panose="02020603050405020304" pitchFamily="18" charset="0"/>
                        </a:rPr>
                        <a:t>Quadrupole</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rPr>
                        <a:t>0.10</a:t>
                      </a:r>
                      <a:endParaRPr kumimoji="0" lang="zh-CN"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rPr>
                        <a:t>0.10</a:t>
                      </a:r>
                      <a:endParaRPr kumimoji="0" lang="zh-CN"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200" b="0" dirty="0">
                          <a:solidFill>
                            <a:schemeClr val="tx1"/>
                          </a:solidFill>
                          <a:effectLst/>
                          <a:latin typeface="Times New Roman" panose="02020603050405020304" pitchFamily="18" charset="0"/>
                          <a:cs typeface="Times New Roman" panose="02020603050405020304" pitchFamily="18" charset="0"/>
                        </a:rPr>
                        <a:t>0.02%</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  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  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26" name="组合 25"/>
          <p:cNvGrpSpPr/>
          <p:nvPr/>
        </p:nvGrpSpPr>
        <p:grpSpPr>
          <a:xfrm>
            <a:off x="842714" y="1214795"/>
            <a:ext cx="7341518" cy="3919096"/>
            <a:chOff x="842714" y="1214795"/>
            <a:chExt cx="7341518" cy="3919096"/>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9022" y="1226924"/>
              <a:ext cx="2763808" cy="1986052"/>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8398" y="3140968"/>
              <a:ext cx="2773368" cy="1992923"/>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714" y="1214795"/>
              <a:ext cx="2743873" cy="1971728"/>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2483" y="3284983"/>
              <a:ext cx="1559222" cy="720081"/>
            </a:xfrm>
            <a:prstGeom prst="rect">
              <a:avLst/>
            </a:prstGeom>
          </p:spPr>
        </p:pic>
        <p:sp>
          <p:nvSpPr>
            <p:cNvPr id="16" name="内容占位符 2">
              <a:extLst>
                <a:ext uri="{FF2B5EF4-FFF2-40B4-BE49-F238E27FC236}">
                  <a16:creationId xmlns:a16="http://schemas.microsoft.com/office/drawing/2014/main" id="{FDF9F705-16B6-4F8B-88D5-40ECE8162CD0}"/>
                </a:ext>
              </a:extLst>
            </p:cNvPr>
            <p:cNvSpPr txBox="1">
              <a:spLocks/>
            </p:cNvSpPr>
            <p:nvPr/>
          </p:nvSpPr>
          <p:spPr>
            <a:xfrm>
              <a:off x="6672064" y="1340768"/>
              <a:ext cx="1512168" cy="1869546"/>
            </a:xfrm>
            <a:prstGeom prst="rect">
              <a:avLst/>
            </a:prstGeom>
            <a:ln>
              <a:noFill/>
            </a:ln>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50000"/>
                </a:lnSpc>
                <a:spcBef>
                  <a:spcPts val="0"/>
                </a:spcBef>
                <a:buNone/>
              </a:pPr>
              <a:r>
                <a:rPr lang="en-US" altLang="zh-CN" sz="1400" b="1" dirty="0"/>
                <a:t>—w/o error</a:t>
              </a:r>
            </a:p>
            <a:p>
              <a:pPr marL="0" indent="0">
                <a:lnSpc>
                  <a:spcPct val="150000"/>
                </a:lnSpc>
                <a:spcBef>
                  <a:spcPts val="0"/>
                </a:spcBef>
                <a:buNone/>
              </a:pPr>
              <a:r>
                <a:rPr lang="en-US" altLang="zh-CN" sz="1400" b="1" dirty="0">
                  <a:solidFill>
                    <a:srgbClr val="FFC000"/>
                  </a:solidFill>
                </a:rPr>
                <a:t>—mean value </a:t>
              </a:r>
            </a:p>
            <a:p>
              <a:pPr marL="0" indent="0">
                <a:lnSpc>
                  <a:spcPct val="150000"/>
                </a:lnSpc>
                <a:spcBef>
                  <a:spcPts val="0"/>
                </a:spcBef>
                <a:buNone/>
              </a:pPr>
              <a:r>
                <a:rPr lang="en-US" altLang="zh-CN" sz="1400" b="1" dirty="0">
                  <a:solidFill>
                    <a:srgbClr val="00B050"/>
                  </a:solidFill>
                </a:rPr>
                <a:t>—statistic errors</a:t>
              </a:r>
            </a:p>
            <a:p>
              <a:pPr marL="0" indent="0">
                <a:lnSpc>
                  <a:spcPct val="150000"/>
                </a:lnSpc>
                <a:spcBef>
                  <a:spcPts val="0"/>
                </a:spcBef>
                <a:buNone/>
              </a:pPr>
              <a:r>
                <a:rPr lang="en-US" altLang="zh-CN" sz="1400" b="1" dirty="0">
                  <a:solidFill>
                    <a:srgbClr val="0000FF"/>
                  </a:solidFill>
                </a:rPr>
                <a:t>—seeds</a:t>
              </a:r>
              <a:endParaRPr lang="en-US" altLang="zh-CN" sz="1400" b="1" dirty="0">
                <a:solidFill>
                  <a:srgbClr val="00B050"/>
                </a:solidFill>
              </a:endParaRPr>
            </a:p>
            <a:p>
              <a:pPr marL="0" indent="0">
                <a:lnSpc>
                  <a:spcPct val="150000"/>
                </a:lnSpc>
                <a:spcBef>
                  <a:spcPts val="0"/>
                </a:spcBef>
                <a:buNone/>
              </a:pPr>
              <a:r>
                <a:rPr lang="en-US" altLang="zh-CN" sz="1400" b="1" dirty="0">
                  <a:solidFill>
                    <a:srgbClr val="FF0000"/>
                  </a:solidFill>
                </a:rPr>
                <a:t>—requirement</a:t>
              </a:r>
            </a:p>
            <a:p>
              <a:pPr marL="0" indent="0">
                <a:lnSpc>
                  <a:spcPct val="150000"/>
                </a:lnSpc>
                <a:spcBef>
                  <a:spcPts val="0"/>
                </a:spcBef>
                <a:buNone/>
              </a:pPr>
              <a:endParaRPr lang="en-US" altLang="zh-CN" sz="1400" b="1" dirty="0">
                <a:solidFill>
                  <a:srgbClr val="00B050"/>
                </a:solidFill>
              </a:endParaRPr>
            </a:p>
          </p:txBody>
        </p:sp>
        <p:cxnSp>
          <p:nvCxnSpPr>
            <p:cNvPr id="19" name="直接箭头连接符 18"/>
            <p:cNvCxnSpPr/>
            <p:nvPr/>
          </p:nvCxnSpPr>
          <p:spPr>
            <a:xfrm flipH="1" flipV="1">
              <a:off x="5375920" y="1772816"/>
              <a:ext cx="2" cy="11220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295800" y="2894850"/>
              <a:ext cx="2160240"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flipV="1">
              <a:off x="5375622" y="4428338"/>
              <a:ext cx="300" cy="3688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4295800" y="4797152"/>
              <a:ext cx="2160240"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8630885"/>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16" y="3068960"/>
            <a:ext cx="2805793" cy="2016224"/>
          </a:xfrm>
          <a:prstGeom prst="rect">
            <a:avLst/>
          </a:prstGeom>
        </p:spPr>
      </p:pic>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13</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600" b="1" dirty="0">
                <a:solidFill>
                  <a:srgbClr val="C00000"/>
                </a:solidFill>
              </a:rPr>
              <a:t>Emittance and dynamic aperture with error @ Higgs</a:t>
            </a:r>
            <a:endParaRPr lang="zh-CN" altLang="en-US" sz="3600" b="1" dirty="0">
              <a:solidFill>
                <a:srgbClr val="C00000"/>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03079" y="5052384"/>
                <a:ext cx="10009112" cy="1563884"/>
              </a:xfrm>
            </p:spPr>
            <p:txBody>
              <a:bodyPr>
                <a:normAutofit fontScale="92500" lnSpcReduction="10000"/>
              </a:bodyPr>
              <a:lstStyle/>
              <a:p>
                <a:pPr marL="342900" lvl="1" indent="-342900">
                  <a:lnSpc>
                    <a:spcPct val="110000"/>
                  </a:lnSpc>
                  <a:spcBef>
                    <a:spcPts val="0"/>
                  </a:spcBef>
                  <a:spcAft>
                    <a:spcPts val="1000"/>
                  </a:spcAft>
                  <a:buClr>
                    <a:srgbClr val="FFC000"/>
                  </a:buClr>
                  <a:buSzPct val="80000"/>
                  <a:buFont typeface="Wingdings" pitchFamily="2" charset="2"/>
                  <a:buChar char="n"/>
                </a:pPr>
                <a:r>
                  <a:rPr lang="en-US" altLang="zh-CN" sz="2000" dirty="0">
                    <a:latin typeface="Times New Roman" panose="02020603050405020304" pitchFamily="18" charset="0"/>
                    <a:cs typeface="Times New Roman" panose="02020603050405020304" pitchFamily="18" charset="0"/>
                  </a:rPr>
                  <a:t>The emittance coupling fulfill the requirement (&lt;0.2%)</a:t>
                </a:r>
                <a:endParaRPr lang="en-US" altLang="zh-CN" sz="2000" dirty="0"/>
              </a:p>
              <a:p>
                <a:pPr marL="342900" lvl="1" indent="-342900">
                  <a:lnSpc>
                    <a:spcPct val="110000"/>
                  </a:lnSpc>
                  <a:spcBef>
                    <a:spcPts val="0"/>
                  </a:spcBef>
                  <a:spcAft>
                    <a:spcPts val="1000"/>
                  </a:spcAft>
                  <a:buClr>
                    <a:srgbClr val="FFC000"/>
                  </a:buClr>
                  <a:buSzPct val="80000"/>
                  <a:buFont typeface="Wingdings" pitchFamily="2" charset="2"/>
                  <a:buChar char="n"/>
                </a:pPr>
                <a:r>
                  <a:rPr lang="en-US" altLang="zh-CN" sz="2000" dirty="0">
                    <a:latin typeface="Times New Roman" panose="02020603050405020304" pitchFamily="18" charset="0"/>
                    <a:cs typeface="Times New Roman" panose="02020603050405020304" pitchFamily="18" charset="0"/>
                  </a:rPr>
                  <a:t>100 lattice seeds with errors are corrected. </a:t>
                </a:r>
              </a:p>
              <a:p>
                <a:pPr marL="342900" lvl="1" indent="-342900">
                  <a:lnSpc>
                    <a:spcPct val="110000"/>
                  </a:lnSpc>
                  <a:spcBef>
                    <a:spcPts val="0"/>
                  </a:spcBef>
                  <a:spcAft>
                    <a:spcPts val="1000"/>
                  </a:spcAft>
                  <a:buClr>
                    <a:srgbClr val="FFC000"/>
                  </a:buClr>
                  <a:buSzPct val="80000"/>
                  <a:buFont typeface="Wingdings" pitchFamily="2" charset="2"/>
                  <a:buChar char="n"/>
                </a:pPr>
                <a:r>
                  <a:rPr lang="en-US" altLang="zh-CN" sz="2000" b="1" dirty="0">
                    <a:solidFill>
                      <a:srgbClr val="FF0000"/>
                    </a:solidFill>
                    <a:latin typeface="Times New Roman" panose="02020603050405020304" pitchFamily="18" charset="0"/>
                    <a:cs typeface="Times New Roman" panose="02020603050405020304" pitchFamily="18" charset="0"/>
                  </a:rPr>
                  <a:t>90% lattice seeds with error correction fulfill the requirement of on axis top-up injection </a:t>
                </a:r>
                <a14:m>
                  <m:oMath xmlns:m="http://schemas.openxmlformats.org/officeDocument/2006/math">
                    <m:sSub>
                      <m:sSubPr>
                        <m:ctrlPr>
                          <a:rPr lang="en-US" altLang="zh-CN" sz="2000" b="1" i="1">
                            <a:solidFill>
                              <a:srgbClr val="FF0000"/>
                            </a:solidFill>
                            <a:latin typeface="Cambria Math" panose="02040503050406030204" pitchFamily="18" charset="0"/>
                            <a:cs typeface="Times New Roman" panose="02020603050405020304" pitchFamily="18" charset="0"/>
                          </a:rPr>
                        </m:ctrlPr>
                      </m:sSubPr>
                      <m:e>
                        <m:r>
                          <m:rPr>
                            <m:nor/>
                          </m:rPr>
                          <a:rPr lang="en-US" altLang="zh-CN" sz="2000" b="1">
                            <a:solidFill>
                              <a:srgbClr val="FF0000"/>
                            </a:solidFill>
                            <a:latin typeface="Cambria Math" panose="02040503050406030204" pitchFamily="18" charset="0"/>
                            <a:cs typeface="Times New Roman" panose="02020603050405020304" pitchFamily="18" charset="0"/>
                          </a:rPr>
                          <m:t>7</m:t>
                        </m:r>
                        <m:r>
                          <a:rPr lang="zh-CN" altLang="en-US" sz="2000" b="1" i="1">
                            <a:solidFill>
                              <a:srgbClr val="FF0000"/>
                            </a:solidFill>
                            <a:latin typeface="Cambria Math" panose="02040503050406030204" pitchFamily="18" charset="0"/>
                            <a:cs typeface="Times New Roman" panose="02020603050405020304" pitchFamily="18" charset="0"/>
                          </a:rPr>
                          <m:t>𝝈</m:t>
                        </m:r>
                      </m:e>
                      <m:sub>
                        <m:r>
                          <a:rPr lang="en-US" altLang="zh-CN" sz="2000" b="1" i="1">
                            <a:solidFill>
                              <a:srgbClr val="FF0000"/>
                            </a:solidFill>
                            <a:latin typeface="Cambria Math" panose="02040503050406030204" pitchFamily="18" charset="0"/>
                            <a:cs typeface="Times New Roman" panose="02020603050405020304" pitchFamily="18" charset="0"/>
                          </a:rPr>
                          <m:t>𝒙</m:t>
                        </m:r>
                      </m:sub>
                    </m:sSub>
                    <m:r>
                      <a:rPr lang="en-US" altLang="zh-CN" sz="2000" b="1">
                        <a:solidFill>
                          <a:srgbClr val="FF0000"/>
                        </a:solidFill>
                        <a:latin typeface="Cambria Math" panose="02040503050406030204" pitchFamily="18" charset="0"/>
                        <a:cs typeface="Times New Roman" panose="02020603050405020304" pitchFamily="18" charset="0"/>
                      </a:rPr>
                      <m:t>×</m:t>
                    </m:r>
                    <m:r>
                      <a:rPr lang="en-US" altLang="zh-CN" sz="2000" b="1" i="1">
                        <a:solidFill>
                          <a:srgbClr val="FF0000"/>
                        </a:solidFill>
                        <a:latin typeface="Cambria Math" panose="02040503050406030204" pitchFamily="18" charset="0"/>
                        <a:cs typeface="Times New Roman" panose="02020603050405020304" pitchFamily="18" charset="0"/>
                      </a:rPr>
                      <m:t>𝟐𝟎</m:t>
                    </m:r>
                    <m:sSub>
                      <m:sSubPr>
                        <m:ctrlPr>
                          <a:rPr lang="en-US" altLang="zh-CN" sz="2000" b="1" i="1">
                            <a:solidFill>
                              <a:srgbClr val="FF0000"/>
                            </a:solidFill>
                            <a:latin typeface="Cambria Math" panose="02040503050406030204" pitchFamily="18" charset="0"/>
                            <a:cs typeface="Times New Roman" panose="02020603050405020304" pitchFamily="18" charset="0"/>
                          </a:rPr>
                        </m:ctrlPr>
                      </m:sSubPr>
                      <m:e>
                        <m:r>
                          <a:rPr lang="zh-CN" altLang="en-US" sz="2000" b="1" i="1">
                            <a:solidFill>
                              <a:srgbClr val="FF0000"/>
                            </a:solidFill>
                            <a:latin typeface="Cambria Math" panose="02040503050406030204" pitchFamily="18" charset="0"/>
                            <a:cs typeface="Times New Roman" panose="02020603050405020304" pitchFamily="18" charset="0"/>
                          </a:rPr>
                          <m:t>𝝈</m:t>
                        </m:r>
                      </m:e>
                      <m:sub>
                        <m:r>
                          <a:rPr lang="en-US" altLang="zh-CN" sz="2000" b="1" i="1">
                            <a:solidFill>
                              <a:srgbClr val="FF0000"/>
                            </a:solidFill>
                            <a:latin typeface="Cambria Math" panose="02040503050406030204" pitchFamily="18" charset="0"/>
                            <a:cs typeface="Times New Roman" panose="02020603050405020304" pitchFamily="18" charset="0"/>
                          </a:rPr>
                          <m:t>𝒚</m:t>
                        </m:r>
                      </m:sub>
                    </m:sSub>
                    <m:r>
                      <a:rPr lang="en-US" altLang="zh-CN" sz="2000" b="1">
                        <a:solidFill>
                          <a:srgbClr val="FF0000"/>
                        </a:solidFill>
                        <a:latin typeface="Cambria Math" panose="02040503050406030204" pitchFamily="18" charset="0"/>
                        <a:cs typeface="Times New Roman" panose="02020603050405020304" pitchFamily="18" charset="0"/>
                      </a:rPr>
                      <m:t>×</m:t>
                    </m:r>
                  </m:oMath>
                </a14:m>
                <a:r>
                  <a:rPr lang="en-US" altLang="zh-CN" sz="2000" b="1" dirty="0">
                    <a:solidFill>
                      <a:srgbClr val="FF0000"/>
                    </a:solidFill>
                    <a:latin typeface="Times New Roman" panose="02020603050405020304" pitchFamily="18" charset="0"/>
                    <a:cs typeface="Times New Roman" panose="02020603050405020304" pitchFamily="18" charset="0"/>
                  </a:rPr>
                  <a:t>1.6%.</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03079" y="5052384"/>
                <a:ext cx="10009112" cy="1563884"/>
              </a:xfrm>
              <a:blipFill>
                <a:blip r:embed="rId4"/>
                <a:stretch>
                  <a:fillRect l="-183" t="-2344" b="-3125"/>
                </a:stretch>
              </a:blipFill>
            </p:spPr>
            <p:txBody>
              <a:bodyPr/>
              <a:lstStyle/>
              <a:p>
                <a:r>
                  <a:rPr lang="zh-CN" altLang="en-US">
                    <a:noFill/>
                  </a:rPr>
                  <a:t> </a:t>
                </a:r>
              </a:p>
            </p:txBody>
          </p:sp>
        </mc:Fallback>
      </mc:AlternateContent>
      <p:graphicFrame>
        <p:nvGraphicFramePr>
          <p:cNvPr id="15" name="内容占位符 2"/>
          <p:cNvGraphicFramePr>
            <a:graphicFrameLocks/>
          </p:cNvGraphicFramePr>
          <p:nvPr>
            <p:extLst/>
          </p:nvPr>
        </p:nvGraphicFramePr>
        <p:xfrm>
          <a:off x="8112224" y="1238057"/>
          <a:ext cx="1608429" cy="3225800"/>
        </p:xfrm>
        <a:graphic>
          <a:graphicData uri="http://schemas.openxmlformats.org/drawingml/2006/table">
            <a:tbl>
              <a:tblPr firstRow="1" bandRow="1">
                <a:tableStyleId>{5C22544A-7EE6-4342-B048-85BDC9FD1C3A}</a:tableStyleId>
              </a:tblPr>
              <a:tblGrid>
                <a:gridCol w="1608429">
                  <a:extLst>
                    <a:ext uri="{9D8B030D-6E8A-4147-A177-3AD203B41FA5}">
                      <a16:colId xmlns:a16="http://schemas.microsoft.com/office/drawing/2014/main" val="1233461848"/>
                    </a:ext>
                  </a:extLst>
                </a:gridCol>
              </a:tblGrid>
              <a:tr h="370840">
                <a:tc>
                  <a:txBody>
                    <a:bodyPr/>
                    <a:lstStyle/>
                    <a:p>
                      <a:pPr marL="0" algn="l" defTabSz="914400" rtl="0" eaLnBrk="1" latinLnBrk="0" hangingPunct="1"/>
                      <a:r>
                        <a:rPr lang="en-US" altLang="zh-CN" sz="1200" b="1" kern="1200" dirty="0">
                          <a:solidFill>
                            <a:schemeClr val="bg1"/>
                          </a:solidFill>
                          <a:latin typeface="Times New Roman" panose="02020603050405020304" pitchFamily="18" charset="0"/>
                          <a:ea typeface="+mn-ea"/>
                          <a:cs typeface="Times New Roman" panose="02020603050405020304" pitchFamily="18" charset="0"/>
                        </a:rPr>
                        <a:t>Effects included in tracking</a:t>
                      </a:r>
                      <a:endParaRPr lang="zh-CN" altLang="en-US" sz="1200" b="1" kern="1200" dirty="0">
                        <a:solidFill>
                          <a:schemeClr val="bg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6390715"/>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Synchrotron motion</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732846052"/>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Radiation loss in all magnets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88686501"/>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Tapering</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34324300"/>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Crab waist sextupole</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63087627"/>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Maxwellian fringes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93147769"/>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Kinematic terms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66728716"/>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Finite length of sextupole</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41332027"/>
                  </a:ext>
                </a:extLst>
              </a:tr>
            </a:tbl>
          </a:graphicData>
        </a:graphic>
      </p:graphicFrame>
      <p:graphicFrame>
        <p:nvGraphicFramePr>
          <p:cNvPr id="23" name="表格 22">
            <a:extLst>
              <a:ext uri="{FF2B5EF4-FFF2-40B4-BE49-F238E27FC236}">
                <a16:creationId xmlns:a16="http://schemas.microsoft.com/office/drawing/2014/main" id="{34360026-0A54-4856-BD74-73EEF757835E}"/>
              </a:ext>
            </a:extLst>
          </p:cNvPr>
          <p:cNvGraphicFramePr>
            <a:graphicFrameLocks noGrp="1"/>
          </p:cNvGraphicFramePr>
          <p:nvPr>
            <p:extLst/>
          </p:nvPr>
        </p:nvGraphicFramePr>
        <p:xfrm>
          <a:off x="7046648" y="4869160"/>
          <a:ext cx="4373242" cy="914400"/>
        </p:xfrm>
        <a:graphic>
          <a:graphicData uri="http://schemas.openxmlformats.org/drawingml/2006/table">
            <a:tbl>
              <a:tblPr>
                <a:tableStyleId>{5C22544A-7EE6-4342-B048-85BDC9FD1C3A}</a:tableStyleId>
              </a:tblPr>
              <a:tblGrid>
                <a:gridCol w="1204934">
                  <a:extLst>
                    <a:ext uri="{9D8B030D-6E8A-4147-A177-3AD203B41FA5}">
                      <a16:colId xmlns:a16="http://schemas.microsoft.com/office/drawing/2014/main" val="20000"/>
                    </a:ext>
                  </a:extLst>
                </a:gridCol>
                <a:gridCol w="745910">
                  <a:extLst>
                    <a:ext uri="{9D8B030D-6E8A-4147-A177-3AD203B41FA5}">
                      <a16:colId xmlns:a16="http://schemas.microsoft.com/office/drawing/2014/main" val="20001"/>
                    </a:ext>
                  </a:extLst>
                </a:gridCol>
                <a:gridCol w="745910">
                  <a:extLst>
                    <a:ext uri="{9D8B030D-6E8A-4147-A177-3AD203B41FA5}">
                      <a16:colId xmlns:a16="http://schemas.microsoft.com/office/drawing/2014/main" val="20002"/>
                    </a:ext>
                  </a:extLst>
                </a:gridCol>
                <a:gridCol w="860668">
                  <a:extLst>
                    <a:ext uri="{9D8B030D-6E8A-4147-A177-3AD203B41FA5}">
                      <a16:colId xmlns:a16="http://schemas.microsoft.com/office/drawing/2014/main" val="20006"/>
                    </a:ext>
                  </a:extLst>
                </a:gridCol>
                <a:gridCol w="815820">
                  <a:extLst>
                    <a:ext uri="{9D8B030D-6E8A-4147-A177-3AD203B41FA5}">
                      <a16:colId xmlns:a16="http://schemas.microsoft.com/office/drawing/2014/main" val="20007"/>
                    </a:ext>
                  </a:extLst>
                </a:gridCol>
              </a:tblGrid>
              <a:tr h="0">
                <a:tc>
                  <a:txBody>
                    <a:bodyPr/>
                    <a:lstStyle/>
                    <a:p>
                      <a:pP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Component</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200" b="0" dirty="0">
                          <a:solidFill>
                            <a:schemeClr val="tx1"/>
                          </a:solidFill>
                          <a:effectLst/>
                          <a:latin typeface="Times New Roman" panose="02020603050405020304" pitchFamily="18" charset="0"/>
                          <a:cs typeface="Times New Roman" panose="02020603050405020304" pitchFamily="18" charset="0"/>
                        </a:rPr>
                        <a:t>x (mm)</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200" b="0" dirty="0">
                          <a:solidFill>
                            <a:schemeClr val="tx1"/>
                          </a:solidFill>
                          <a:effectLst/>
                          <a:latin typeface="Times New Roman" panose="02020603050405020304" pitchFamily="18" charset="0"/>
                          <a:cs typeface="Times New Roman" panose="02020603050405020304" pitchFamily="18" charset="0"/>
                        </a:rPr>
                        <a:t>y (mm)</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200" b="0" baseline="-25000" dirty="0">
                          <a:solidFill>
                            <a:schemeClr val="tx1"/>
                          </a:solidFill>
                          <a:effectLst/>
                          <a:latin typeface="Times New Roman" panose="02020603050405020304" pitchFamily="18" charset="0"/>
                          <a:cs typeface="Times New Roman" panose="02020603050405020304" pitchFamily="18" charset="0"/>
                        </a:rPr>
                        <a:t>z</a:t>
                      </a:r>
                      <a:r>
                        <a:rPr lang="en-GB" sz="1200" b="0" dirty="0">
                          <a:solidFill>
                            <a:schemeClr val="tx1"/>
                          </a:solidFill>
                          <a:effectLst/>
                          <a:latin typeface="Times New Roman" panose="02020603050405020304" pitchFamily="18" charset="0"/>
                          <a:cs typeface="Times New Roman" panose="02020603050405020304" pitchFamily="18" charset="0"/>
                        </a:rPr>
                        <a:t> (mrad)</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Field error </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Dipole</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b="0" dirty="0">
                          <a:solidFill>
                            <a:schemeClr val="tx1"/>
                          </a:solidFill>
                          <a:effectLst/>
                          <a:latin typeface="Times New Roman" panose="02020603050405020304" pitchFamily="18" charset="0"/>
                          <a:cs typeface="Times New Roman" panose="02020603050405020304" pitchFamily="18" charset="0"/>
                        </a:rPr>
                        <a:t>0.01%</a:t>
                      </a:r>
                      <a:endParaRPr lang="zh-CN" sz="1200" b="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spcBef>
                          <a:spcPts val="120"/>
                        </a:spcBef>
                        <a:spcAft>
                          <a:spcPts val="120"/>
                        </a:spcAft>
                      </a:pPr>
                      <a:r>
                        <a:rPr lang="en-US" altLang="zh-CN" sz="1200" b="0" dirty="0">
                          <a:solidFill>
                            <a:schemeClr val="tx1"/>
                          </a:solidFill>
                          <a:effectLst/>
                          <a:latin typeface="Times New Roman" panose="02020603050405020304" pitchFamily="18" charset="0"/>
                          <a:cs typeface="Times New Roman" panose="02020603050405020304" pitchFamily="18" charset="0"/>
                        </a:rPr>
                        <a:t>Arc </a:t>
                      </a:r>
                      <a:r>
                        <a:rPr lang="en-GB" sz="1200" b="0" dirty="0">
                          <a:solidFill>
                            <a:schemeClr val="tx1"/>
                          </a:solidFill>
                          <a:effectLst/>
                          <a:latin typeface="Times New Roman" panose="02020603050405020304" pitchFamily="18" charset="0"/>
                          <a:cs typeface="Times New Roman" panose="02020603050405020304" pitchFamily="18" charset="0"/>
                        </a:rPr>
                        <a:t>Quadrupole</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b="0" dirty="0">
                          <a:solidFill>
                            <a:schemeClr val="tx1"/>
                          </a:solidFill>
                          <a:effectLst/>
                          <a:latin typeface="Times New Roman" panose="02020603050405020304" pitchFamily="18" charset="0"/>
                          <a:cs typeface="Times New Roman" panose="02020603050405020304" pitchFamily="18" charset="0"/>
                        </a:rPr>
                        <a:t>0.02%</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IR </a:t>
                      </a:r>
                      <a:r>
                        <a:rPr lang="en-GB" altLang="zh-CN" sz="1200" b="0" dirty="0">
                          <a:solidFill>
                            <a:schemeClr val="tx1"/>
                          </a:solidFill>
                          <a:effectLst/>
                          <a:latin typeface="Times New Roman" panose="02020603050405020304" pitchFamily="18" charset="0"/>
                          <a:cs typeface="Times New Roman" panose="02020603050405020304" pitchFamily="18" charset="0"/>
                        </a:rPr>
                        <a:t>Quadrupole</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rPr>
                        <a:t>0.10</a:t>
                      </a:r>
                      <a:endParaRPr kumimoji="0" lang="zh-CN"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rPr>
                        <a:t>0.10</a:t>
                      </a:r>
                      <a:endParaRPr kumimoji="0" lang="zh-CN"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200" b="0" dirty="0">
                          <a:solidFill>
                            <a:schemeClr val="tx1"/>
                          </a:solidFill>
                          <a:effectLst/>
                          <a:latin typeface="Times New Roman" panose="02020603050405020304" pitchFamily="18" charset="0"/>
                          <a:cs typeface="Times New Roman" panose="02020603050405020304" pitchFamily="18" charset="0"/>
                        </a:rPr>
                        <a:t>0.02%</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  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  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200" b="0" dirty="0">
                          <a:solidFill>
                            <a:schemeClr val="tx1"/>
                          </a:solidFill>
                          <a:effectLst/>
                          <a:latin typeface="Times New Roman" panose="02020603050405020304" pitchFamily="18" charset="0"/>
                          <a:cs typeface="Times New Roman" panose="02020603050405020304" pitchFamily="18" charset="0"/>
                        </a:rPr>
                        <a:t>0.02%</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28" name="组合 27"/>
          <p:cNvGrpSpPr/>
          <p:nvPr/>
        </p:nvGrpSpPr>
        <p:grpSpPr>
          <a:xfrm>
            <a:off x="911424" y="1119493"/>
            <a:ext cx="7200800" cy="3912274"/>
            <a:chOff x="911424" y="1114861"/>
            <a:chExt cx="7200800" cy="3912274"/>
          </a:xfrm>
        </p:grpSpPr>
        <p:sp>
          <p:nvSpPr>
            <p:cNvPr id="14" name="内容占位符 2">
              <a:extLst>
                <a:ext uri="{FF2B5EF4-FFF2-40B4-BE49-F238E27FC236}">
                  <a16:creationId xmlns:a16="http://schemas.microsoft.com/office/drawing/2014/main" id="{FDF9F705-16B6-4F8B-88D5-40ECE8162CD0}"/>
                </a:ext>
              </a:extLst>
            </p:cNvPr>
            <p:cNvSpPr txBox="1">
              <a:spLocks/>
            </p:cNvSpPr>
            <p:nvPr/>
          </p:nvSpPr>
          <p:spPr>
            <a:xfrm>
              <a:off x="6600056" y="1196752"/>
              <a:ext cx="1512168" cy="1869546"/>
            </a:xfrm>
            <a:prstGeom prst="rect">
              <a:avLst/>
            </a:prstGeom>
            <a:ln>
              <a:noFill/>
            </a:ln>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50000"/>
                </a:lnSpc>
                <a:spcBef>
                  <a:spcPts val="0"/>
                </a:spcBef>
                <a:buNone/>
              </a:pPr>
              <a:r>
                <a:rPr lang="en-US" altLang="zh-CN" sz="1400" b="1" dirty="0"/>
                <a:t>—w/o error</a:t>
              </a:r>
            </a:p>
            <a:p>
              <a:pPr marL="0" indent="0">
                <a:lnSpc>
                  <a:spcPct val="150000"/>
                </a:lnSpc>
                <a:spcBef>
                  <a:spcPts val="0"/>
                </a:spcBef>
                <a:buNone/>
              </a:pPr>
              <a:r>
                <a:rPr lang="en-US" altLang="zh-CN" sz="1400" b="1" dirty="0">
                  <a:solidFill>
                    <a:srgbClr val="FFC000"/>
                  </a:solidFill>
                </a:rPr>
                <a:t>—mean value </a:t>
              </a:r>
            </a:p>
            <a:p>
              <a:pPr marL="0" indent="0">
                <a:lnSpc>
                  <a:spcPct val="150000"/>
                </a:lnSpc>
                <a:spcBef>
                  <a:spcPts val="0"/>
                </a:spcBef>
                <a:buNone/>
              </a:pPr>
              <a:r>
                <a:rPr lang="en-US" altLang="zh-CN" sz="1400" b="1" dirty="0">
                  <a:solidFill>
                    <a:srgbClr val="00B050"/>
                  </a:solidFill>
                </a:rPr>
                <a:t>—statistic errors</a:t>
              </a:r>
            </a:p>
            <a:p>
              <a:pPr marL="0" indent="0">
                <a:lnSpc>
                  <a:spcPct val="150000"/>
                </a:lnSpc>
                <a:spcBef>
                  <a:spcPts val="0"/>
                </a:spcBef>
                <a:buNone/>
              </a:pPr>
              <a:r>
                <a:rPr lang="en-US" altLang="zh-CN" sz="1400" b="1" dirty="0">
                  <a:solidFill>
                    <a:srgbClr val="0000FF"/>
                  </a:solidFill>
                </a:rPr>
                <a:t>—seeds</a:t>
              </a:r>
              <a:endParaRPr lang="en-US" altLang="zh-CN" sz="1400" b="1" dirty="0">
                <a:solidFill>
                  <a:srgbClr val="00B050"/>
                </a:solidFill>
              </a:endParaRPr>
            </a:p>
            <a:p>
              <a:pPr marL="0" indent="0">
                <a:lnSpc>
                  <a:spcPct val="150000"/>
                </a:lnSpc>
                <a:spcBef>
                  <a:spcPts val="0"/>
                </a:spcBef>
                <a:buNone/>
              </a:pPr>
              <a:r>
                <a:rPr lang="en-US" altLang="zh-CN" sz="1400" b="1" dirty="0">
                  <a:solidFill>
                    <a:srgbClr val="FF0000"/>
                  </a:solidFill>
                </a:rPr>
                <a:t>—requirement</a:t>
              </a:r>
            </a:p>
            <a:p>
              <a:pPr marL="0" indent="0">
                <a:lnSpc>
                  <a:spcPct val="150000"/>
                </a:lnSpc>
                <a:spcBef>
                  <a:spcPts val="0"/>
                </a:spcBef>
                <a:buNone/>
              </a:pPr>
              <a:endParaRPr lang="en-US" altLang="zh-CN" sz="1400" b="1" dirty="0">
                <a:solidFill>
                  <a:srgbClr val="00B050"/>
                </a:solidFill>
              </a:endParaRPr>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424" y="1114927"/>
              <a:ext cx="2715544" cy="1951371"/>
            </a:xfrm>
            <a:prstGeom prst="rect">
              <a:avLst/>
            </a:prstGeom>
          </p:spPr>
        </p:pic>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5520" y="3291281"/>
              <a:ext cx="1667108" cy="781159"/>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9736" y="2996952"/>
              <a:ext cx="2825220" cy="2030183"/>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9736" y="1114861"/>
              <a:ext cx="2825220" cy="1954099"/>
            </a:xfrm>
            <a:prstGeom prst="rect">
              <a:avLst/>
            </a:prstGeom>
          </p:spPr>
        </p:pic>
        <p:cxnSp>
          <p:nvCxnSpPr>
            <p:cNvPr id="19" name="直接箭头连接符 18"/>
            <p:cNvCxnSpPr/>
            <p:nvPr/>
          </p:nvCxnSpPr>
          <p:spPr>
            <a:xfrm flipV="1">
              <a:off x="5231904" y="2200232"/>
              <a:ext cx="0" cy="544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5231904" y="3596446"/>
              <a:ext cx="0" cy="10566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4242689" y="4677724"/>
              <a:ext cx="1908090" cy="284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4259918" y="2744566"/>
              <a:ext cx="1908090" cy="284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8518798"/>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14</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600" b="1" dirty="0">
                <a:solidFill>
                  <a:srgbClr val="C00000"/>
                </a:solidFill>
              </a:rPr>
              <a:t>Emittance and dynamic aperture with error @ </a:t>
            </a:r>
            <a:r>
              <a:rPr lang="en-US" altLang="zh-CN" sz="3600" b="1" dirty="0" smtClean="0">
                <a:solidFill>
                  <a:srgbClr val="C00000"/>
                </a:solidFill>
              </a:rPr>
              <a:t>W</a:t>
            </a:r>
            <a:endParaRPr lang="zh-CN" altLang="en-US" sz="3600" b="1" dirty="0">
              <a:solidFill>
                <a:srgbClr val="C00000"/>
              </a:solidFill>
            </a:endParaRPr>
          </a:p>
        </p:txBody>
      </p:sp>
      <p:sp>
        <p:nvSpPr>
          <p:cNvPr id="4" name="Content Placeholder 3"/>
          <p:cNvSpPr>
            <a:spLocks noGrp="1"/>
          </p:cNvSpPr>
          <p:nvPr>
            <p:ph idx="1"/>
          </p:nvPr>
        </p:nvSpPr>
        <p:spPr>
          <a:xfrm>
            <a:off x="839416" y="5087846"/>
            <a:ext cx="10297144" cy="1437498"/>
          </a:xfrm>
        </p:spPr>
        <p:txBody>
          <a:bodyPr>
            <a:normAutofit fontScale="92500"/>
          </a:bodyPr>
          <a:lstStyle/>
          <a:p>
            <a:pPr marL="342900" lvl="1" indent="-342900">
              <a:lnSpc>
                <a:spcPct val="110000"/>
              </a:lnSpc>
              <a:spcBef>
                <a:spcPts val="0"/>
              </a:spcBef>
              <a:spcAft>
                <a:spcPts val="1000"/>
              </a:spcAft>
              <a:buClr>
                <a:srgbClr val="FFC000"/>
              </a:buClr>
              <a:buSzPct val="80000"/>
              <a:buFont typeface="Wingdings" pitchFamily="2" charset="2"/>
              <a:buChar char="n"/>
            </a:pPr>
            <a:r>
              <a:rPr lang="en-US" altLang="zh-CN" sz="2000" dirty="0" smtClean="0"/>
              <a:t>Dynamic </a:t>
            </a:r>
            <a:r>
              <a:rPr lang="en-US" altLang="zh-CN" sz="2000" dirty="0"/>
              <a:t>aperture for the W lattice with global error correction, where the yellow lines and green bands are the mean value and its corresponding statistical errors. The black line is the DA of bare lattice. The blue lines are the DA of each lattice seed. </a:t>
            </a:r>
            <a:r>
              <a:rPr lang="en-US" altLang="zh-CN" sz="2000" b="1" dirty="0">
                <a:solidFill>
                  <a:srgbClr val="FF0000"/>
                </a:solidFill>
              </a:rPr>
              <a:t>91% lattice seeds with error correction fulfil the requirement of off-axis top-up injection 8.5</a:t>
            </a:r>
            <a:r>
              <a:rPr lang="zh-CN" altLang="en-US" sz="2000" b="1" dirty="0">
                <a:solidFill>
                  <a:srgbClr val="FF0000"/>
                </a:solidFill>
              </a:rPr>
              <a:t>𝜎𝑥</a:t>
            </a:r>
            <a:r>
              <a:rPr lang="en-US" altLang="zh-CN" sz="2000" b="1" dirty="0">
                <a:solidFill>
                  <a:srgbClr val="FF0000"/>
                </a:solidFill>
              </a:rPr>
              <a:t>×20</a:t>
            </a:r>
            <a:r>
              <a:rPr lang="zh-CN" altLang="en-US" sz="2000" b="1" dirty="0">
                <a:solidFill>
                  <a:srgbClr val="FF0000"/>
                </a:solidFill>
              </a:rPr>
              <a:t>𝜎𝑦</a:t>
            </a:r>
            <a:r>
              <a:rPr lang="en-US" altLang="zh-CN" sz="2000" b="1" dirty="0">
                <a:solidFill>
                  <a:srgbClr val="FF0000"/>
                </a:solidFill>
              </a:rPr>
              <a:t>×1.05%</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5" name="内容占位符 2"/>
          <p:cNvGraphicFramePr>
            <a:graphicFrameLocks/>
          </p:cNvGraphicFramePr>
          <p:nvPr>
            <p:extLst/>
          </p:nvPr>
        </p:nvGraphicFramePr>
        <p:xfrm>
          <a:off x="8112224" y="1268760"/>
          <a:ext cx="1608429" cy="3225800"/>
        </p:xfrm>
        <a:graphic>
          <a:graphicData uri="http://schemas.openxmlformats.org/drawingml/2006/table">
            <a:tbl>
              <a:tblPr firstRow="1" bandRow="1">
                <a:tableStyleId>{5C22544A-7EE6-4342-B048-85BDC9FD1C3A}</a:tableStyleId>
              </a:tblPr>
              <a:tblGrid>
                <a:gridCol w="1608429">
                  <a:extLst>
                    <a:ext uri="{9D8B030D-6E8A-4147-A177-3AD203B41FA5}">
                      <a16:colId xmlns:a16="http://schemas.microsoft.com/office/drawing/2014/main" val="1233461848"/>
                    </a:ext>
                  </a:extLst>
                </a:gridCol>
              </a:tblGrid>
              <a:tr h="370840">
                <a:tc>
                  <a:txBody>
                    <a:bodyPr/>
                    <a:lstStyle/>
                    <a:p>
                      <a:pPr marL="0" algn="l" defTabSz="914400" rtl="0" eaLnBrk="1" latinLnBrk="0" hangingPunct="1"/>
                      <a:r>
                        <a:rPr lang="en-US" altLang="zh-CN" sz="1200" b="1" kern="1200" dirty="0">
                          <a:solidFill>
                            <a:schemeClr val="bg1"/>
                          </a:solidFill>
                          <a:latin typeface="Times New Roman" panose="02020603050405020304" pitchFamily="18" charset="0"/>
                          <a:ea typeface="+mn-ea"/>
                          <a:cs typeface="Times New Roman" panose="02020603050405020304" pitchFamily="18" charset="0"/>
                        </a:rPr>
                        <a:t>Effects included in tracking</a:t>
                      </a:r>
                      <a:endParaRPr lang="zh-CN" altLang="en-US" sz="1200" b="1" kern="1200" dirty="0">
                        <a:solidFill>
                          <a:schemeClr val="bg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6390715"/>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Synchrotron motion</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732846052"/>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Radiation loss in all magnets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88686501"/>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Tapering</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34324300"/>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Crab waist sextupole</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63087627"/>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Maxwellian fringes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93147769"/>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Kinematic terms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66728716"/>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Finite length of sextupole</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41332027"/>
                  </a:ext>
                </a:extLst>
              </a:tr>
            </a:tbl>
          </a:graphicData>
        </a:graphic>
      </p:graphicFrame>
      <p:graphicFrame>
        <p:nvGraphicFramePr>
          <p:cNvPr id="23" name="表格 22">
            <a:extLst>
              <a:ext uri="{FF2B5EF4-FFF2-40B4-BE49-F238E27FC236}">
                <a16:creationId xmlns:a16="http://schemas.microsoft.com/office/drawing/2014/main" id="{34360026-0A54-4856-BD74-73EEF757835E}"/>
              </a:ext>
            </a:extLst>
          </p:cNvPr>
          <p:cNvGraphicFramePr>
            <a:graphicFrameLocks noGrp="1"/>
          </p:cNvGraphicFramePr>
          <p:nvPr>
            <p:extLst/>
          </p:nvPr>
        </p:nvGraphicFramePr>
        <p:xfrm>
          <a:off x="1614746" y="3691880"/>
          <a:ext cx="4373242" cy="914400"/>
        </p:xfrm>
        <a:graphic>
          <a:graphicData uri="http://schemas.openxmlformats.org/drawingml/2006/table">
            <a:tbl>
              <a:tblPr>
                <a:tableStyleId>{5C22544A-7EE6-4342-B048-85BDC9FD1C3A}</a:tableStyleId>
              </a:tblPr>
              <a:tblGrid>
                <a:gridCol w="1204934">
                  <a:extLst>
                    <a:ext uri="{9D8B030D-6E8A-4147-A177-3AD203B41FA5}">
                      <a16:colId xmlns:a16="http://schemas.microsoft.com/office/drawing/2014/main" val="20000"/>
                    </a:ext>
                  </a:extLst>
                </a:gridCol>
                <a:gridCol w="745910">
                  <a:extLst>
                    <a:ext uri="{9D8B030D-6E8A-4147-A177-3AD203B41FA5}">
                      <a16:colId xmlns:a16="http://schemas.microsoft.com/office/drawing/2014/main" val="20001"/>
                    </a:ext>
                  </a:extLst>
                </a:gridCol>
                <a:gridCol w="745910">
                  <a:extLst>
                    <a:ext uri="{9D8B030D-6E8A-4147-A177-3AD203B41FA5}">
                      <a16:colId xmlns:a16="http://schemas.microsoft.com/office/drawing/2014/main" val="20002"/>
                    </a:ext>
                  </a:extLst>
                </a:gridCol>
                <a:gridCol w="860668">
                  <a:extLst>
                    <a:ext uri="{9D8B030D-6E8A-4147-A177-3AD203B41FA5}">
                      <a16:colId xmlns:a16="http://schemas.microsoft.com/office/drawing/2014/main" val="20006"/>
                    </a:ext>
                  </a:extLst>
                </a:gridCol>
                <a:gridCol w="815820">
                  <a:extLst>
                    <a:ext uri="{9D8B030D-6E8A-4147-A177-3AD203B41FA5}">
                      <a16:colId xmlns:a16="http://schemas.microsoft.com/office/drawing/2014/main" val="20007"/>
                    </a:ext>
                  </a:extLst>
                </a:gridCol>
              </a:tblGrid>
              <a:tr h="0">
                <a:tc>
                  <a:txBody>
                    <a:bodyPr/>
                    <a:lstStyle/>
                    <a:p>
                      <a:pP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Component</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200" b="0" dirty="0">
                          <a:solidFill>
                            <a:schemeClr val="tx1"/>
                          </a:solidFill>
                          <a:effectLst/>
                          <a:latin typeface="Times New Roman" panose="02020603050405020304" pitchFamily="18" charset="0"/>
                          <a:cs typeface="Times New Roman" panose="02020603050405020304" pitchFamily="18" charset="0"/>
                        </a:rPr>
                        <a:t>x (mm)</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200" b="0" dirty="0">
                          <a:solidFill>
                            <a:schemeClr val="tx1"/>
                          </a:solidFill>
                          <a:effectLst/>
                          <a:latin typeface="Times New Roman" panose="02020603050405020304" pitchFamily="18" charset="0"/>
                          <a:cs typeface="Times New Roman" panose="02020603050405020304" pitchFamily="18" charset="0"/>
                        </a:rPr>
                        <a:t>y (mm)</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200" b="0" baseline="-25000" dirty="0">
                          <a:solidFill>
                            <a:schemeClr val="tx1"/>
                          </a:solidFill>
                          <a:effectLst/>
                          <a:latin typeface="Times New Roman" panose="02020603050405020304" pitchFamily="18" charset="0"/>
                          <a:cs typeface="Times New Roman" panose="02020603050405020304" pitchFamily="18" charset="0"/>
                        </a:rPr>
                        <a:t>z</a:t>
                      </a:r>
                      <a:r>
                        <a:rPr lang="en-GB" sz="1200" b="0" dirty="0">
                          <a:solidFill>
                            <a:schemeClr val="tx1"/>
                          </a:solidFill>
                          <a:effectLst/>
                          <a:latin typeface="Times New Roman" panose="02020603050405020304" pitchFamily="18" charset="0"/>
                          <a:cs typeface="Times New Roman" panose="02020603050405020304" pitchFamily="18" charset="0"/>
                        </a:rPr>
                        <a:t> (mrad)</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Field error </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Dipole</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b="0" dirty="0">
                          <a:solidFill>
                            <a:schemeClr val="tx1"/>
                          </a:solidFill>
                          <a:effectLst/>
                          <a:latin typeface="Times New Roman" panose="02020603050405020304" pitchFamily="18" charset="0"/>
                          <a:cs typeface="Times New Roman" panose="02020603050405020304" pitchFamily="18" charset="0"/>
                        </a:rPr>
                        <a:t>0.01%</a:t>
                      </a:r>
                      <a:endParaRPr lang="zh-CN" sz="1200" b="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spcBef>
                          <a:spcPts val="120"/>
                        </a:spcBef>
                        <a:spcAft>
                          <a:spcPts val="120"/>
                        </a:spcAft>
                      </a:pPr>
                      <a:r>
                        <a:rPr lang="en-US" altLang="zh-CN" sz="1200" b="0" dirty="0">
                          <a:solidFill>
                            <a:schemeClr val="tx1"/>
                          </a:solidFill>
                          <a:effectLst/>
                          <a:latin typeface="Times New Roman" panose="02020603050405020304" pitchFamily="18" charset="0"/>
                          <a:cs typeface="Times New Roman" panose="02020603050405020304" pitchFamily="18" charset="0"/>
                        </a:rPr>
                        <a:t>Arc </a:t>
                      </a:r>
                      <a:r>
                        <a:rPr lang="en-GB" sz="1200" b="0" dirty="0">
                          <a:solidFill>
                            <a:schemeClr val="tx1"/>
                          </a:solidFill>
                          <a:effectLst/>
                          <a:latin typeface="Times New Roman" panose="02020603050405020304" pitchFamily="18" charset="0"/>
                          <a:cs typeface="Times New Roman" panose="02020603050405020304" pitchFamily="18" charset="0"/>
                        </a:rPr>
                        <a:t>Quadrupole</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b="0" dirty="0">
                          <a:solidFill>
                            <a:schemeClr val="tx1"/>
                          </a:solidFill>
                          <a:effectLst/>
                          <a:latin typeface="Times New Roman" panose="02020603050405020304" pitchFamily="18" charset="0"/>
                          <a:cs typeface="Times New Roman" panose="02020603050405020304" pitchFamily="18" charset="0"/>
                        </a:rPr>
                        <a:t>0.02%</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IR </a:t>
                      </a:r>
                      <a:r>
                        <a:rPr lang="en-GB" altLang="zh-CN" sz="1200" b="0" dirty="0">
                          <a:solidFill>
                            <a:schemeClr val="tx1"/>
                          </a:solidFill>
                          <a:effectLst/>
                          <a:latin typeface="Times New Roman" panose="02020603050405020304" pitchFamily="18" charset="0"/>
                          <a:cs typeface="Times New Roman" panose="02020603050405020304" pitchFamily="18" charset="0"/>
                        </a:rPr>
                        <a:t>Quadrupole</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rPr>
                        <a:t>0.10</a:t>
                      </a:r>
                      <a:endParaRPr kumimoji="0" lang="zh-CN"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rPr>
                        <a:t>0.10</a:t>
                      </a:r>
                      <a:endParaRPr kumimoji="0" lang="zh-CN"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200" b="0" dirty="0">
                          <a:solidFill>
                            <a:schemeClr val="tx1"/>
                          </a:solidFill>
                          <a:effectLst/>
                          <a:latin typeface="Times New Roman" panose="02020603050405020304" pitchFamily="18" charset="0"/>
                          <a:cs typeface="Times New Roman" panose="02020603050405020304" pitchFamily="18" charset="0"/>
                        </a:rPr>
                        <a:t>0.02%</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  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  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6" name="内容占位符 2">
            <a:extLst>
              <a:ext uri="{FF2B5EF4-FFF2-40B4-BE49-F238E27FC236}">
                <a16:creationId xmlns:a16="http://schemas.microsoft.com/office/drawing/2014/main" id="{FDF9F705-16B6-4F8B-88D5-40ECE8162CD0}"/>
              </a:ext>
            </a:extLst>
          </p:cNvPr>
          <p:cNvSpPr txBox="1">
            <a:spLocks/>
          </p:cNvSpPr>
          <p:nvPr/>
        </p:nvSpPr>
        <p:spPr>
          <a:xfrm>
            <a:off x="6672064" y="1340768"/>
            <a:ext cx="1512168" cy="1869546"/>
          </a:xfrm>
          <a:prstGeom prst="rect">
            <a:avLst/>
          </a:prstGeom>
          <a:ln>
            <a:noFill/>
          </a:ln>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50000"/>
              </a:lnSpc>
              <a:spcBef>
                <a:spcPts val="0"/>
              </a:spcBef>
              <a:buNone/>
            </a:pPr>
            <a:r>
              <a:rPr lang="en-US" altLang="zh-CN" sz="1400" b="1" dirty="0"/>
              <a:t>—w/o error</a:t>
            </a:r>
          </a:p>
          <a:p>
            <a:pPr marL="0" indent="0">
              <a:lnSpc>
                <a:spcPct val="150000"/>
              </a:lnSpc>
              <a:spcBef>
                <a:spcPts val="0"/>
              </a:spcBef>
              <a:buNone/>
            </a:pPr>
            <a:r>
              <a:rPr lang="en-US" altLang="zh-CN" sz="1400" b="1" dirty="0">
                <a:solidFill>
                  <a:srgbClr val="FFC000"/>
                </a:solidFill>
              </a:rPr>
              <a:t>—mean value </a:t>
            </a:r>
          </a:p>
          <a:p>
            <a:pPr marL="0" indent="0">
              <a:lnSpc>
                <a:spcPct val="150000"/>
              </a:lnSpc>
              <a:spcBef>
                <a:spcPts val="0"/>
              </a:spcBef>
              <a:buNone/>
            </a:pPr>
            <a:r>
              <a:rPr lang="en-US" altLang="zh-CN" sz="1400" b="1" dirty="0">
                <a:solidFill>
                  <a:srgbClr val="00B050"/>
                </a:solidFill>
              </a:rPr>
              <a:t>—statistic errors</a:t>
            </a:r>
          </a:p>
          <a:p>
            <a:pPr marL="0" indent="0">
              <a:lnSpc>
                <a:spcPct val="150000"/>
              </a:lnSpc>
              <a:spcBef>
                <a:spcPts val="0"/>
              </a:spcBef>
              <a:buNone/>
            </a:pPr>
            <a:r>
              <a:rPr lang="en-US" altLang="zh-CN" sz="1400" b="1" dirty="0">
                <a:solidFill>
                  <a:srgbClr val="0000FF"/>
                </a:solidFill>
              </a:rPr>
              <a:t>—seeds</a:t>
            </a:r>
            <a:endParaRPr lang="en-US" altLang="zh-CN" sz="1400" b="1" dirty="0">
              <a:solidFill>
                <a:srgbClr val="00B050"/>
              </a:solidFill>
            </a:endParaRPr>
          </a:p>
          <a:p>
            <a:pPr marL="0" indent="0">
              <a:lnSpc>
                <a:spcPct val="150000"/>
              </a:lnSpc>
              <a:spcBef>
                <a:spcPts val="0"/>
              </a:spcBef>
              <a:buNone/>
            </a:pPr>
            <a:r>
              <a:rPr lang="en-US" altLang="zh-CN" sz="1400" b="1" dirty="0">
                <a:solidFill>
                  <a:srgbClr val="FF0000"/>
                </a:solidFill>
              </a:rPr>
              <a:t>—requirement</a:t>
            </a:r>
          </a:p>
          <a:p>
            <a:pPr marL="0" indent="0">
              <a:lnSpc>
                <a:spcPct val="150000"/>
              </a:lnSpc>
              <a:spcBef>
                <a:spcPts val="0"/>
              </a:spcBef>
              <a:buNone/>
            </a:pPr>
            <a:endParaRPr lang="en-US" altLang="zh-CN" sz="1400" b="1" dirty="0">
              <a:solidFill>
                <a:srgbClr val="00B050"/>
              </a:solidFill>
            </a:endParaRPr>
          </a:p>
        </p:txBody>
      </p:sp>
      <p:pic>
        <p:nvPicPr>
          <p:cNvPr id="9" name="图片 8"/>
          <p:cNvPicPr>
            <a:picLocks noChangeAspect="1"/>
          </p:cNvPicPr>
          <p:nvPr/>
        </p:nvPicPr>
        <p:blipFill>
          <a:blip r:embed="rId3"/>
          <a:stretch>
            <a:fillRect/>
          </a:stretch>
        </p:blipFill>
        <p:spPr>
          <a:xfrm>
            <a:off x="970188" y="1268760"/>
            <a:ext cx="5806943" cy="2042337"/>
          </a:xfrm>
          <a:prstGeom prst="rect">
            <a:avLst/>
          </a:prstGeom>
        </p:spPr>
      </p:pic>
    </p:spTree>
    <p:extLst>
      <p:ext uri="{BB962C8B-B14F-4D97-AF65-F5344CB8AC3E}">
        <p14:creationId xmlns:p14="http://schemas.microsoft.com/office/powerpoint/2010/main" val="338507949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45" y="3108326"/>
            <a:ext cx="2665691" cy="1915546"/>
          </a:xfrm>
          <a:prstGeom prst="rect">
            <a:avLst/>
          </a:prstGeom>
        </p:spPr>
      </p:pic>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15</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600" b="1" dirty="0">
                <a:solidFill>
                  <a:srgbClr val="C00000"/>
                </a:solidFill>
              </a:rPr>
              <a:t>Emittance and dynamic aperture with error @ Z</a:t>
            </a:r>
            <a:endParaRPr lang="zh-CN" altLang="en-US" sz="3600" b="1" dirty="0">
              <a:solidFill>
                <a:srgbClr val="C00000"/>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839416" y="5087846"/>
                <a:ext cx="10369152" cy="1437498"/>
              </a:xfrm>
            </p:spPr>
            <p:txBody>
              <a:bodyPr>
                <a:normAutofit fontScale="92500" lnSpcReduction="20000"/>
              </a:bodyPr>
              <a:lstStyle/>
              <a:p>
                <a:pPr marL="342900" lvl="1" indent="-342900">
                  <a:lnSpc>
                    <a:spcPct val="110000"/>
                  </a:lnSpc>
                  <a:spcBef>
                    <a:spcPts val="0"/>
                  </a:spcBef>
                  <a:spcAft>
                    <a:spcPts val="1000"/>
                  </a:spcAft>
                  <a:buClr>
                    <a:srgbClr val="FFC000"/>
                  </a:buClr>
                  <a:buSzPct val="80000"/>
                  <a:buFont typeface="Wingdings" pitchFamily="2" charset="2"/>
                  <a:buChar char="n"/>
                </a:pPr>
                <a:r>
                  <a:rPr lang="en-US" altLang="zh-CN" sz="2000" dirty="0">
                    <a:latin typeface="Times New Roman" panose="02020603050405020304" pitchFamily="18" charset="0"/>
                    <a:cs typeface="Times New Roman" panose="02020603050405020304" pitchFamily="18" charset="0"/>
                  </a:rPr>
                  <a:t>The emittance coupling fulfill the requirement (&lt;0.5%)</a:t>
                </a:r>
                <a:endParaRPr lang="en-US" altLang="zh-CN" sz="2000" dirty="0"/>
              </a:p>
              <a:p>
                <a:pPr marL="342900" lvl="1" indent="-342900">
                  <a:lnSpc>
                    <a:spcPct val="110000"/>
                  </a:lnSpc>
                  <a:spcBef>
                    <a:spcPts val="0"/>
                  </a:spcBef>
                  <a:spcAft>
                    <a:spcPts val="1000"/>
                  </a:spcAft>
                  <a:buClr>
                    <a:srgbClr val="FFC000"/>
                  </a:buClr>
                  <a:buSzPct val="80000"/>
                  <a:buFont typeface="Wingdings" pitchFamily="2" charset="2"/>
                  <a:buChar char="n"/>
                </a:pPr>
                <a:r>
                  <a:rPr lang="en-US" altLang="zh-CN" sz="2000" dirty="0">
                    <a:latin typeface="Times New Roman" panose="02020603050405020304" pitchFamily="18" charset="0"/>
                    <a:cs typeface="Times New Roman" panose="02020603050405020304" pitchFamily="18" charset="0"/>
                  </a:rPr>
                  <a:t>100 lattice seeds with errors are corrected. </a:t>
                </a:r>
              </a:p>
              <a:p>
                <a:pPr marL="342900" lvl="1" indent="-342900">
                  <a:lnSpc>
                    <a:spcPct val="110000"/>
                  </a:lnSpc>
                  <a:spcBef>
                    <a:spcPts val="0"/>
                  </a:spcBef>
                  <a:spcAft>
                    <a:spcPts val="1000"/>
                  </a:spcAft>
                  <a:buClr>
                    <a:srgbClr val="FFC000"/>
                  </a:buClr>
                  <a:buSzPct val="80000"/>
                  <a:buFont typeface="Wingdings" pitchFamily="2" charset="2"/>
                  <a:buChar char="n"/>
                </a:pPr>
                <a:r>
                  <a:rPr lang="en-US" altLang="zh-CN" sz="2000" b="1" dirty="0">
                    <a:solidFill>
                      <a:srgbClr val="FF0000"/>
                    </a:solidFill>
                    <a:latin typeface="Times New Roman" panose="02020603050405020304" pitchFamily="18" charset="0"/>
                    <a:cs typeface="Times New Roman" panose="02020603050405020304" pitchFamily="18" charset="0"/>
                  </a:rPr>
                  <a:t>94% lattice seeds with error correction fulfill the requirement of off axis top-up injection</a:t>
                </a:r>
                <a14:m>
                  <m:oMath xmlns:m="http://schemas.openxmlformats.org/officeDocument/2006/math">
                    <m:sSub>
                      <m:sSubPr>
                        <m:ctrlPr>
                          <a:rPr lang="en-US" altLang="zh-CN" sz="2000" b="1" i="1">
                            <a:solidFill>
                              <a:srgbClr val="FF0000"/>
                            </a:solidFill>
                            <a:latin typeface="Cambria Math" panose="02040503050406030204" pitchFamily="18" charset="0"/>
                            <a:cs typeface="Times New Roman" panose="02020603050405020304" pitchFamily="18" charset="0"/>
                          </a:rPr>
                        </m:ctrlPr>
                      </m:sSubPr>
                      <m:e>
                        <m:r>
                          <m:rPr>
                            <m:nor/>
                          </m:rPr>
                          <a:rPr lang="en-US" altLang="zh-CN" sz="2000" b="1" i="0" smtClean="0">
                            <a:solidFill>
                              <a:srgbClr val="FF0000"/>
                            </a:solidFill>
                            <a:latin typeface="Cambria Math" panose="02040503050406030204" pitchFamily="18" charset="0"/>
                            <a:cs typeface="Times New Roman" panose="02020603050405020304" pitchFamily="18" charset="0"/>
                          </a:rPr>
                          <m:t> </m:t>
                        </m:r>
                        <m:r>
                          <m:rPr>
                            <m:nor/>
                          </m:rPr>
                          <a:rPr lang="en-US" altLang="zh-CN" sz="2000" b="1">
                            <a:solidFill>
                              <a:srgbClr val="FF0000"/>
                            </a:solidFill>
                            <a:latin typeface="Cambria Math" panose="02040503050406030204" pitchFamily="18" charset="0"/>
                            <a:cs typeface="Times New Roman" panose="02020603050405020304" pitchFamily="18" charset="0"/>
                          </a:rPr>
                          <m:t>11</m:t>
                        </m:r>
                        <m:r>
                          <a:rPr lang="zh-CN" altLang="en-US" sz="2000" b="1" i="1">
                            <a:solidFill>
                              <a:srgbClr val="FF0000"/>
                            </a:solidFill>
                            <a:latin typeface="Cambria Math" panose="02040503050406030204" pitchFamily="18" charset="0"/>
                            <a:cs typeface="Times New Roman" panose="02020603050405020304" pitchFamily="18" charset="0"/>
                          </a:rPr>
                          <m:t>𝝈</m:t>
                        </m:r>
                      </m:e>
                      <m:sub>
                        <m:r>
                          <a:rPr lang="en-US" altLang="zh-CN" sz="2000" b="1" i="1">
                            <a:solidFill>
                              <a:srgbClr val="FF0000"/>
                            </a:solidFill>
                            <a:latin typeface="Cambria Math" panose="02040503050406030204" pitchFamily="18" charset="0"/>
                            <a:cs typeface="Times New Roman" panose="02020603050405020304" pitchFamily="18" charset="0"/>
                          </a:rPr>
                          <m:t>𝒙</m:t>
                        </m:r>
                      </m:sub>
                    </m:sSub>
                    <m:r>
                      <a:rPr lang="en-US" altLang="zh-CN" sz="2000" b="1">
                        <a:solidFill>
                          <a:srgbClr val="FF0000"/>
                        </a:solidFill>
                        <a:latin typeface="Cambria Math" panose="02040503050406030204" pitchFamily="18" charset="0"/>
                        <a:cs typeface="Times New Roman" panose="02020603050405020304" pitchFamily="18" charset="0"/>
                      </a:rPr>
                      <m:t>×</m:t>
                    </m:r>
                    <m:r>
                      <a:rPr lang="en-US" altLang="zh-CN" sz="2000" b="1" i="1">
                        <a:solidFill>
                          <a:srgbClr val="FF0000"/>
                        </a:solidFill>
                        <a:latin typeface="Cambria Math" panose="02040503050406030204" pitchFamily="18" charset="0"/>
                        <a:cs typeface="Times New Roman" panose="02020603050405020304" pitchFamily="18" charset="0"/>
                      </a:rPr>
                      <m:t>𝟐𝟑</m:t>
                    </m:r>
                    <m:sSub>
                      <m:sSubPr>
                        <m:ctrlPr>
                          <a:rPr lang="en-US" altLang="zh-CN" sz="2000" b="1" i="1">
                            <a:solidFill>
                              <a:srgbClr val="FF0000"/>
                            </a:solidFill>
                            <a:latin typeface="Cambria Math" panose="02040503050406030204" pitchFamily="18" charset="0"/>
                            <a:cs typeface="Times New Roman" panose="02020603050405020304" pitchFamily="18" charset="0"/>
                          </a:rPr>
                        </m:ctrlPr>
                      </m:sSubPr>
                      <m:e>
                        <m:r>
                          <a:rPr lang="zh-CN" altLang="en-US" sz="2000" b="1" i="1">
                            <a:solidFill>
                              <a:srgbClr val="FF0000"/>
                            </a:solidFill>
                            <a:latin typeface="Cambria Math" panose="02040503050406030204" pitchFamily="18" charset="0"/>
                            <a:cs typeface="Times New Roman" panose="02020603050405020304" pitchFamily="18" charset="0"/>
                          </a:rPr>
                          <m:t>𝝈</m:t>
                        </m:r>
                      </m:e>
                      <m:sub>
                        <m:r>
                          <a:rPr lang="en-US" altLang="zh-CN" sz="2000" b="1" i="1">
                            <a:solidFill>
                              <a:srgbClr val="FF0000"/>
                            </a:solidFill>
                            <a:latin typeface="Cambria Math" panose="02040503050406030204" pitchFamily="18" charset="0"/>
                            <a:cs typeface="Times New Roman" panose="02020603050405020304" pitchFamily="18" charset="0"/>
                          </a:rPr>
                          <m:t>𝒚</m:t>
                        </m:r>
                      </m:sub>
                    </m:sSub>
                    <m:r>
                      <a:rPr lang="en-US" altLang="zh-CN" sz="2000" b="1">
                        <a:solidFill>
                          <a:srgbClr val="FF0000"/>
                        </a:solidFill>
                        <a:latin typeface="Cambria Math" panose="02040503050406030204" pitchFamily="18" charset="0"/>
                        <a:cs typeface="Times New Roman" panose="02020603050405020304" pitchFamily="18" charset="0"/>
                      </a:rPr>
                      <m:t>×</m:t>
                    </m:r>
                  </m:oMath>
                </a14:m>
                <a:r>
                  <a:rPr lang="en-US" altLang="zh-CN" sz="2000" b="1" dirty="0">
                    <a:solidFill>
                      <a:srgbClr val="FF0000"/>
                    </a:solidFill>
                    <a:latin typeface="Times New Roman" panose="02020603050405020304" pitchFamily="18" charset="0"/>
                    <a:cs typeface="Times New Roman" panose="02020603050405020304" pitchFamily="18" charset="0"/>
                  </a:rPr>
                  <a:t>1.0%.</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839416" y="5087846"/>
                <a:ext cx="10369152" cy="1437498"/>
              </a:xfrm>
              <a:blipFill>
                <a:blip r:embed="rId4"/>
                <a:stretch>
                  <a:fillRect l="-235" t="-3830" b="-4681"/>
                </a:stretch>
              </a:blipFill>
            </p:spPr>
            <p:txBody>
              <a:bodyPr/>
              <a:lstStyle/>
              <a:p>
                <a:r>
                  <a:rPr lang="zh-CN" altLang="en-US">
                    <a:noFill/>
                  </a:rPr>
                  <a:t> </a:t>
                </a:r>
              </a:p>
            </p:txBody>
          </p:sp>
        </mc:Fallback>
      </mc:AlternateContent>
      <p:graphicFrame>
        <p:nvGraphicFramePr>
          <p:cNvPr id="15" name="内容占位符 2"/>
          <p:cNvGraphicFramePr>
            <a:graphicFrameLocks/>
          </p:cNvGraphicFramePr>
          <p:nvPr>
            <p:extLst/>
          </p:nvPr>
        </p:nvGraphicFramePr>
        <p:xfrm>
          <a:off x="8112224" y="1268760"/>
          <a:ext cx="1608429" cy="3225800"/>
        </p:xfrm>
        <a:graphic>
          <a:graphicData uri="http://schemas.openxmlformats.org/drawingml/2006/table">
            <a:tbl>
              <a:tblPr firstRow="1" bandRow="1">
                <a:tableStyleId>{5C22544A-7EE6-4342-B048-85BDC9FD1C3A}</a:tableStyleId>
              </a:tblPr>
              <a:tblGrid>
                <a:gridCol w="1608429">
                  <a:extLst>
                    <a:ext uri="{9D8B030D-6E8A-4147-A177-3AD203B41FA5}">
                      <a16:colId xmlns:a16="http://schemas.microsoft.com/office/drawing/2014/main" val="1233461848"/>
                    </a:ext>
                  </a:extLst>
                </a:gridCol>
              </a:tblGrid>
              <a:tr h="370840">
                <a:tc>
                  <a:txBody>
                    <a:bodyPr/>
                    <a:lstStyle/>
                    <a:p>
                      <a:pPr marL="0" algn="l" defTabSz="914400" rtl="0" eaLnBrk="1" latinLnBrk="0" hangingPunct="1"/>
                      <a:r>
                        <a:rPr lang="en-US" altLang="zh-CN" sz="1200" b="1" kern="1200" dirty="0">
                          <a:solidFill>
                            <a:schemeClr val="bg1"/>
                          </a:solidFill>
                          <a:latin typeface="Times New Roman" panose="02020603050405020304" pitchFamily="18" charset="0"/>
                          <a:ea typeface="+mn-ea"/>
                          <a:cs typeface="Times New Roman" panose="02020603050405020304" pitchFamily="18" charset="0"/>
                        </a:rPr>
                        <a:t>Effects included in tracking</a:t>
                      </a:r>
                      <a:endParaRPr lang="zh-CN" altLang="en-US" sz="1200" b="1" kern="1200" dirty="0">
                        <a:solidFill>
                          <a:schemeClr val="bg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6390715"/>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Synchrotron motion</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732846052"/>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Radiation loss in all magnets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88686501"/>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Tapering</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34324300"/>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Crab waist sextupole</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63087627"/>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Maxwellian fringes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93147769"/>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Kinematic terms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66728716"/>
                  </a:ext>
                </a:extLst>
              </a:tr>
              <a:tr h="370840">
                <a:tc>
                  <a:txBody>
                    <a:bodyPr/>
                    <a:lstStyle/>
                    <a:p>
                      <a:pPr marL="0" algn="l" defTabSz="914400" rtl="0" eaLnBrk="1" latinLnBrk="0" hangingPunct="1"/>
                      <a:r>
                        <a:rPr lang="en-US" altLang="zh-CN" sz="1200" b="0" kern="1200" dirty="0">
                          <a:solidFill>
                            <a:schemeClr val="tx1"/>
                          </a:solidFill>
                          <a:latin typeface="Times New Roman" panose="02020603050405020304" pitchFamily="18" charset="0"/>
                          <a:ea typeface="+mn-ea"/>
                          <a:cs typeface="Times New Roman" panose="02020603050405020304" pitchFamily="18" charset="0"/>
                        </a:rPr>
                        <a:t>Finite length of sextupole</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41332027"/>
                  </a:ext>
                </a:extLst>
              </a:tr>
            </a:tbl>
          </a:graphicData>
        </a:graphic>
      </p:graphicFrame>
      <p:graphicFrame>
        <p:nvGraphicFramePr>
          <p:cNvPr id="23" name="表格 22">
            <a:extLst>
              <a:ext uri="{FF2B5EF4-FFF2-40B4-BE49-F238E27FC236}">
                <a16:creationId xmlns:a16="http://schemas.microsoft.com/office/drawing/2014/main" id="{34360026-0A54-4856-BD74-73EEF757835E}"/>
              </a:ext>
            </a:extLst>
          </p:cNvPr>
          <p:cNvGraphicFramePr>
            <a:graphicFrameLocks noGrp="1"/>
          </p:cNvGraphicFramePr>
          <p:nvPr>
            <p:extLst/>
          </p:nvPr>
        </p:nvGraphicFramePr>
        <p:xfrm>
          <a:off x="7046648" y="4890864"/>
          <a:ext cx="4373242" cy="914400"/>
        </p:xfrm>
        <a:graphic>
          <a:graphicData uri="http://schemas.openxmlformats.org/drawingml/2006/table">
            <a:tbl>
              <a:tblPr>
                <a:tableStyleId>{5C22544A-7EE6-4342-B048-85BDC9FD1C3A}</a:tableStyleId>
              </a:tblPr>
              <a:tblGrid>
                <a:gridCol w="1204934">
                  <a:extLst>
                    <a:ext uri="{9D8B030D-6E8A-4147-A177-3AD203B41FA5}">
                      <a16:colId xmlns:a16="http://schemas.microsoft.com/office/drawing/2014/main" val="20000"/>
                    </a:ext>
                  </a:extLst>
                </a:gridCol>
                <a:gridCol w="745910">
                  <a:extLst>
                    <a:ext uri="{9D8B030D-6E8A-4147-A177-3AD203B41FA5}">
                      <a16:colId xmlns:a16="http://schemas.microsoft.com/office/drawing/2014/main" val="20001"/>
                    </a:ext>
                  </a:extLst>
                </a:gridCol>
                <a:gridCol w="745910">
                  <a:extLst>
                    <a:ext uri="{9D8B030D-6E8A-4147-A177-3AD203B41FA5}">
                      <a16:colId xmlns:a16="http://schemas.microsoft.com/office/drawing/2014/main" val="20002"/>
                    </a:ext>
                  </a:extLst>
                </a:gridCol>
                <a:gridCol w="860668">
                  <a:extLst>
                    <a:ext uri="{9D8B030D-6E8A-4147-A177-3AD203B41FA5}">
                      <a16:colId xmlns:a16="http://schemas.microsoft.com/office/drawing/2014/main" val="20006"/>
                    </a:ext>
                  </a:extLst>
                </a:gridCol>
                <a:gridCol w="815820">
                  <a:extLst>
                    <a:ext uri="{9D8B030D-6E8A-4147-A177-3AD203B41FA5}">
                      <a16:colId xmlns:a16="http://schemas.microsoft.com/office/drawing/2014/main" val="20007"/>
                    </a:ext>
                  </a:extLst>
                </a:gridCol>
              </a:tblGrid>
              <a:tr h="0">
                <a:tc>
                  <a:txBody>
                    <a:bodyPr/>
                    <a:lstStyle/>
                    <a:p>
                      <a:pP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Component</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200" b="0" dirty="0">
                          <a:solidFill>
                            <a:schemeClr val="tx1"/>
                          </a:solidFill>
                          <a:effectLst/>
                          <a:latin typeface="Times New Roman" panose="02020603050405020304" pitchFamily="18" charset="0"/>
                          <a:cs typeface="Times New Roman" panose="02020603050405020304" pitchFamily="18" charset="0"/>
                        </a:rPr>
                        <a:t>x (mm)</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200" b="0" dirty="0">
                          <a:solidFill>
                            <a:schemeClr val="tx1"/>
                          </a:solidFill>
                          <a:effectLst/>
                          <a:latin typeface="Times New Roman" panose="02020603050405020304" pitchFamily="18" charset="0"/>
                          <a:cs typeface="Times New Roman" panose="02020603050405020304" pitchFamily="18" charset="0"/>
                        </a:rPr>
                        <a:t>y (mm)</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200" b="0" baseline="-25000" dirty="0">
                          <a:solidFill>
                            <a:schemeClr val="tx1"/>
                          </a:solidFill>
                          <a:effectLst/>
                          <a:latin typeface="Times New Roman" panose="02020603050405020304" pitchFamily="18" charset="0"/>
                          <a:cs typeface="Times New Roman" panose="02020603050405020304" pitchFamily="18" charset="0"/>
                        </a:rPr>
                        <a:t>z</a:t>
                      </a:r>
                      <a:r>
                        <a:rPr lang="en-GB" sz="1200" b="0" dirty="0">
                          <a:solidFill>
                            <a:schemeClr val="tx1"/>
                          </a:solidFill>
                          <a:effectLst/>
                          <a:latin typeface="Times New Roman" panose="02020603050405020304" pitchFamily="18" charset="0"/>
                          <a:cs typeface="Times New Roman" panose="02020603050405020304" pitchFamily="18" charset="0"/>
                        </a:rPr>
                        <a:t> (mrad)</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Field error </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Dipole</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b="0" dirty="0">
                          <a:solidFill>
                            <a:schemeClr val="tx1"/>
                          </a:solidFill>
                          <a:effectLst/>
                          <a:latin typeface="Times New Roman" panose="02020603050405020304" pitchFamily="18" charset="0"/>
                          <a:cs typeface="Times New Roman" panose="02020603050405020304" pitchFamily="18" charset="0"/>
                        </a:rPr>
                        <a:t>0.01%</a:t>
                      </a:r>
                      <a:endParaRPr lang="zh-CN" sz="1200" b="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spcBef>
                          <a:spcPts val="120"/>
                        </a:spcBef>
                        <a:spcAft>
                          <a:spcPts val="120"/>
                        </a:spcAft>
                      </a:pPr>
                      <a:r>
                        <a:rPr lang="en-US" altLang="zh-CN" sz="1200" b="0" dirty="0">
                          <a:solidFill>
                            <a:schemeClr val="tx1"/>
                          </a:solidFill>
                          <a:effectLst/>
                          <a:latin typeface="Times New Roman" panose="02020603050405020304" pitchFamily="18" charset="0"/>
                          <a:cs typeface="Times New Roman" panose="02020603050405020304" pitchFamily="18" charset="0"/>
                        </a:rPr>
                        <a:t>Arc </a:t>
                      </a:r>
                      <a:r>
                        <a:rPr lang="en-GB" sz="1200" b="0" dirty="0">
                          <a:solidFill>
                            <a:schemeClr val="tx1"/>
                          </a:solidFill>
                          <a:effectLst/>
                          <a:latin typeface="Times New Roman" panose="02020603050405020304" pitchFamily="18" charset="0"/>
                          <a:cs typeface="Times New Roman" panose="02020603050405020304" pitchFamily="18" charset="0"/>
                        </a:rPr>
                        <a:t>Quadrupole</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200" b="0" dirty="0">
                          <a:solidFill>
                            <a:schemeClr val="tx1"/>
                          </a:solidFill>
                          <a:effectLst/>
                          <a:latin typeface="Times New Roman" panose="02020603050405020304" pitchFamily="18" charset="0"/>
                          <a:cs typeface="Times New Roman" panose="02020603050405020304" pitchFamily="18" charset="0"/>
                        </a:rPr>
                        <a:t>0.02%</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IR </a:t>
                      </a:r>
                      <a:r>
                        <a:rPr lang="en-GB" altLang="zh-CN" sz="1200" b="0" dirty="0">
                          <a:solidFill>
                            <a:schemeClr val="tx1"/>
                          </a:solidFill>
                          <a:effectLst/>
                          <a:latin typeface="Times New Roman" panose="02020603050405020304" pitchFamily="18" charset="0"/>
                          <a:cs typeface="Times New Roman" panose="02020603050405020304" pitchFamily="18" charset="0"/>
                        </a:rPr>
                        <a:t>Quadrupole</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rPr>
                        <a:t>0.10</a:t>
                      </a:r>
                      <a:endParaRPr kumimoji="0" lang="zh-CN"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rPr>
                        <a:t>0.10</a:t>
                      </a:r>
                      <a:endParaRPr kumimoji="0" lang="zh-CN"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200" b="0" dirty="0">
                          <a:solidFill>
                            <a:schemeClr val="tx1"/>
                          </a:solidFill>
                          <a:effectLst/>
                          <a:latin typeface="Times New Roman" panose="02020603050405020304" pitchFamily="18" charset="0"/>
                          <a:cs typeface="Times New Roman" panose="02020603050405020304" pitchFamily="18" charset="0"/>
                        </a:rPr>
                        <a:t>0.02%</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  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  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200" b="0" dirty="0">
                          <a:solidFill>
                            <a:schemeClr val="tx1"/>
                          </a:solidFill>
                          <a:effectLst/>
                          <a:latin typeface="Times New Roman" panose="02020603050405020304" pitchFamily="18" charset="0"/>
                          <a:cs typeface="Times New Roman" panose="02020603050405020304" pitchFamily="18" charset="0"/>
                        </a:rPr>
                        <a:t>0.10</a:t>
                      </a:r>
                      <a:endParaRPr 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2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30" name="组合 29"/>
          <p:cNvGrpSpPr/>
          <p:nvPr/>
        </p:nvGrpSpPr>
        <p:grpSpPr>
          <a:xfrm>
            <a:off x="1052860" y="1111886"/>
            <a:ext cx="6987356" cy="3911986"/>
            <a:chOff x="1052860" y="1111886"/>
            <a:chExt cx="6987356" cy="3911986"/>
          </a:xfrm>
        </p:grpSpPr>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860" y="1111886"/>
              <a:ext cx="2663587" cy="1914036"/>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3552" y="3322611"/>
              <a:ext cx="1473477" cy="682453"/>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5760" y="1181164"/>
              <a:ext cx="2627074" cy="1887796"/>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7145" y="3108326"/>
              <a:ext cx="2665690" cy="1915546"/>
            </a:xfrm>
            <a:prstGeom prst="rect">
              <a:avLst/>
            </a:prstGeom>
          </p:spPr>
        </p:pic>
        <p:sp>
          <p:nvSpPr>
            <p:cNvPr id="16" name="内容占位符 2">
              <a:extLst>
                <a:ext uri="{FF2B5EF4-FFF2-40B4-BE49-F238E27FC236}">
                  <a16:creationId xmlns:a16="http://schemas.microsoft.com/office/drawing/2014/main" id="{FDF9F705-16B6-4F8B-88D5-40ECE8162CD0}"/>
                </a:ext>
              </a:extLst>
            </p:cNvPr>
            <p:cNvSpPr txBox="1">
              <a:spLocks/>
            </p:cNvSpPr>
            <p:nvPr/>
          </p:nvSpPr>
          <p:spPr>
            <a:xfrm>
              <a:off x="6528048" y="1196752"/>
              <a:ext cx="1512168" cy="1869546"/>
            </a:xfrm>
            <a:prstGeom prst="rect">
              <a:avLst/>
            </a:prstGeom>
            <a:ln>
              <a:noFill/>
            </a:ln>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50000"/>
                </a:lnSpc>
                <a:spcBef>
                  <a:spcPts val="0"/>
                </a:spcBef>
                <a:buNone/>
              </a:pPr>
              <a:r>
                <a:rPr lang="en-US" altLang="zh-CN" sz="1400" b="1" dirty="0"/>
                <a:t>—w/o error</a:t>
              </a:r>
            </a:p>
            <a:p>
              <a:pPr marL="0" indent="0">
                <a:lnSpc>
                  <a:spcPct val="150000"/>
                </a:lnSpc>
                <a:spcBef>
                  <a:spcPts val="0"/>
                </a:spcBef>
                <a:buNone/>
              </a:pPr>
              <a:r>
                <a:rPr lang="en-US" altLang="zh-CN" sz="1400" b="1" dirty="0">
                  <a:solidFill>
                    <a:srgbClr val="FFC000"/>
                  </a:solidFill>
                </a:rPr>
                <a:t>—mean value </a:t>
              </a:r>
            </a:p>
            <a:p>
              <a:pPr marL="0" indent="0">
                <a:lnSpc>
                  <a:spcPct val="150000"/>
                </a:lnSpc>
                <a:spcBef>
                  <a:spcPts val="0"/>
                </a:spcBef>
                <a:buNone/>
              </a:pPr>
              <a:r>
                <a:rPr lang="en-US" altLang="zh-CN" sz="1400" b="1" dirty="0">
                  <a:solidFill>
                    <a:srgbClr val="00B050"/>
                  </a:solidFill>
                </a:rPr>
                <a:t>—statistic errors</a:t>
              </a:r>
            </a:p>
            <a:p>
              <a:pPr marL="0" indent="0">
                <a:lnSpc>
                  <a:spcPct val="150000"/>
                </a:lnSpc>
                <a:spcBef>
                  <a:spcPts val="0"/>
                </a:spcBef>
                <a:buNone/>
              </a:pPr>
              <a:r>
                <a:rPr lang="en-US" altLang="zh-CN" sz="1400" b="1" dirty="0">
                  <a:solidFill>
                    <a:srgbClr val="0000FF"/>
                  </a:solidFill>
                </a:rPr>
                <a:t>—seeds</a:t>
              </a:r>
              <a:endParaRPr lang="en-US" altLang="zh-CN" sz="1400" b="1" dirty="0">
                <a:solidFill>
                  <a:srgbClr val="00B050"/>
                </a:solidFill>
              </a:endParaRPr>
            </a:p>
            <a:p>
              <a:pPr marL="0" indent="0">
                <a:lnSpc>
                  <a:spcPct val="150000"/>
                </a:lnSpc>
                <a:spcBef>
                  <a:spcPts val="0"/>
                </a:spcBef>
                <a:buNone/>
              </a:pPr>
              <a:r>
                <a:rPr lang="en-US" altLang="zh-CN" sz="1400" b="1" dirty="0">
                  <a:solidFill>
                    <a:srgbClr val="FF0000"/>
                  </a:solidFill>
                </a:rPr>
                <a:t>—requirement</a:t>
              </a:r>
            </a:p>
            <a:p>
              <a:pPr marL="0" indent="0">
                <a:lnSpc>
                  <a:spcPct val="150000"/>
                </a:lnSpc>
                <a:spcBef>
                  <a:spcPts val="0"/>
                </a:spcBef>
                <a:buNone/>
              </a:pPr>
              <a:endParaRPr lang="en-US" altLang="zh-CN" sz="1400" b="1" dirty="0">
                <a:solidFill>
                  <a:srgbClr val="00B050"/>
                </a:solidFill>
              </a:endParaRPr>
            </a:p>
          </p:txBody>
        </p:sp>
        <p:cxnSp>
          <p:nvCxnSpPr>
            <p:cNvPr id="17" name="直接箭头连接符 16"/>
            <p:cNvCxnSpPr/>
            <p:nvPr/>
          </p:nvCxnSpPr>
          <p:spPr>
            <a:xfrm flipV="1">
              <a:off x="5303912" y="3861048"/>
              <a:ext cx="0" cy="8640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439816" y="4725143"/>
              <a:ext cx="1728192" cy="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flipV="1">
              <a:off x="5303912" y="1988840"/>
              <a:ext cx="2" cy="7619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4439816" y="2750829"/>
              <a:ext cx="1728192" cy="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6482042"/>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1010" y="384468"/>
            <a:ext cx="10515600" cy="692754"/>
          </a:xfrm>
        </p:spPr>
        <p:txBody>
          <a:bodyPr>
            <a:noAutofit/>
          </a:bodyPr>
          <a:lstStyle/>
          <a:p>
            <a:pPr algn="ctr"/>
            <a:r>
              <a:rPr lang="en-US" altLang="zh-CN" sz="3200" b="1" dirty="0">
                <a:solidFill>
                  <a:srgbClr val="C00000"/>
                </a:solidFill>
                <a:latin typeface="Arial" panose="020B0604020202020204" pitchFamily="34" charset="0"/>
                <a:cs typeface="Arial" panose="020B0604020202020204" pitchFamily="34" charset="0"/>
              </a:rPr>
              <a:t>Layout of the CEPC accelerator complex</a:t>
            </a:r>
            <a:endParaRPr lang="zh-CN" altLang="en-US" sz="3200" b="1" dirty="0">
              <a:solidFill>
                <a:srgbClr val="C00000"/>
              </a:solidFill>
              <a:latin typeface="Arial" panose="020B0604020202020204" pitchFamily="34" charset="0"/>
              <a:cs typeface="Arial" panose="020B0604020202020204" pitchFamily="34" charset="0"/>
            </a:endParaRPr>
          </a:p>
        </p:txBody>
      </p:sp>
      <p:sp>
        <p:nvSpPr>
          <p:cNvPr id="5" name="灯片编号占位符 4"/>
          <p:cNvSpPr>
            <a:spLocks noGrp="1"/>
          </p:cNvSpPr>
          <p:nvPr>
            <p:ph type="sldNum" sz="quarter" idx="12"/>
          </p:nvPr>
        </p:nvSpPr>
        <p:spPr/>
        <p:txBody>
          <a:bodyPr/>
          <a:lstStyle/>
          <a:p>
            <a:fld id="{5E85E2D4-2725-4FFC-A6D2-3A56C1620C03}" type="slidenum">
              <a:rPr lang="zh-CN" altLang="en-US" smtClean="0"/>
              <a:t>2</a:t>
            </a:fld>
            <a:endParaRPr lang="zh-CN" altLang="en-US" dirty="0"/>
          </a:p>
        </p:txBody>
      </p:sp>
      <mc:AlternateContent xmlns:mc="http://schemas.openxmlformats.org/markup-compatibility/2006" xmlns:a14="http://schemas.microsoft.com/office/drawing/2010/main">
        <mc:Choice Requires="a14">
          <p:sp>
            <p:nvSpPr>
              <p:cNvPr id="13" name="内容占位符 2"/>
              <p:cNvSpPr>
                <a:spLocks noGrp="1"/>
              </p:cNvSpPr>
              <p:nvPr>
                <p:ph idx="1"/>
              </p:nvPr>
            </p:nvSpPr>
            <p:spPr>
              <a:xfrm>
                <a:off x="740688" y="1249622"/>
                <a:ext cx="10727412" cy="1243274"/>
              </a:xfrm>
            </p:spPr>
            <p:txBody>
              <a:bodyPr>
                <a:noAutofit/>
              </a:bodyPr>
              <a:lstStyle/>
              <a:p>
                <a:r>
                  <a:rPr lang="en-US" altLang="zh-CN" sz="2000" dirty="0">
                    <a:solidFill>
                      <a:schemeClr val="tx1"/>
                    </a:solidFill>
                    <a:latin typeface="Times New Roman" panose="02020603050405020304" pitchFamily="18" charset="0"/>
                    <a:cs typeface="Times New Roman" panose="02020603050405020304" pitchFamily="18" charset="0"/>
                  </a:rPr>
                  <a:t>SR power per beam 30 MW (50 MW upgradable), 100 km, 2 interaction points</a:t>
                </a:r>
              </a:p>
              <a:p>
                <a:r>
                  <a:rPr lang="en-US" altLang="zh-CN" sz="2000" dirty="0">
                    <a:latin typeface="Times New Roman" panose="02020603050405020304" pitchFamily="18" charset="0"/>
                    <a:cs typeface="Times New Roman" panose="02020603050405020304" pitchFamily="18" charset="0"/>
                  </a:rPr>
                  <a:t>Compatible modes for H/Z/W/</a:t>
                </a:r>
                <a14:m>
                  <m:oMath xmlns:m="http://schemas.openxmlformats.org/officeDocument/2006/math">
                    <m:r>
                      <a:rPr lang="en-US" altLang="zh-CN" sz="2000" i="1">
                        <a:latin typeface="Cambria Math" panose="02040503050406030204" pitchFamily="18" charset="0"/>
                      </a:rPr>
                      <m:t>𝑡</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𝑡</m:t>
                        </m:r>
                      </m:e>
                    </m:acc>
                    <m:r>
                      <a:rPr lang="en-US" altLang="zh-CN" sz="2000" b="0" i="0" smtClean="0">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runnig: provide high quality beam energy from 45.5 to 180 GeV</a:t>
                </a:r>
              </a:p>
              <a:p>
                <a:r>
                  <a:rPr lang="en-US" altLang="zh-CN" sz="2000" dirty="0">
                    <a:latin typeface="Times New Roman" panose="02020603050405020304" pitchFamily="18" charset="0"/>
                    <a:cs typeface="Times New Roman" panose="02020603050405020304" pitchFamily="18" charset="0"/>
                  </a:rPr>
                  <a:t>Compatible with SPPC: </a:t>
                </a:r>
                <a:r>
                  <a:rPr lang="en-US" altLang="zh-CN" sz="2000" dirty="0" smtClean="0">
                    <a:latin typeface="Times New Roman" panose="02020603050405020304" pitchFamily="18" charset="0"/>
                    <a:cs typeface="Times New Roman" panose="02020603050405020304" pitchFamily="18" charset="0"/>
                  </a:rPr>
                  <a:t>100km, section length, two </a:t>
                </a:r>
                <a:r>
                  <a:rPr lang="en-US" altLang="zh-CN" sz="2000" dirty="0">
                    <a:latin typeface="Times New Roman" panose="02020603050405020304" pitchFamily="18" charset="0"/>
                    <a:cs typeface="Times New Roman" panose="02020603050405020304" pitchFamily="18" charset="0"/>
                  </a:rPr>
                  <a:t>machines share the most </a:t>
                </a:r>
                <a:r>
                  <a:rPr lang="en-US" altLang="zh-CN" sz="2000" dirty="0" smtClean="0">
                    <a:latin typeface="Times New Roman" panose="02020603050405020304" pitchFamily="18" charset="0"/>
                    <a:cs typeface="Times New Roman" panose="02020603050405020304" pitchFamily="18" charset="0"/>
                  </a:rPr>
                  <a:t>tunnels</a:t>
                </a:r>
                <a:endParaRPr lang="en-US" altLang="zh-CN" sz="2000" dirty="0">
                  <a:latin typeface="Times New Roman" panose="02020603050405020304" pitchFamily="18" charset="0"/>
                  <a:cs typeface="Times New Roman" panose="02020603050405020304" pitchFamily="18" charset="0"/>
                </a:endParaRPr>
              </a:p>
            </p:txBody>
          </p:sp>
        </mc:Choice>
        <mc:Fallback xmlns="">
          <p:sp>
            <p:nvSpPr>
              <p:cNvPr id="13" name="内容占位符 2"/>
              <p:cNvSpPr>
                <a:spLocks noGrp="1" noRot="1" noChangeAspect="1" noMove="1" noResize="1" noEditPoints="1" noAdjustHandles="1" noChangeArrowheads="1" noChangeShapeType="1" noTextEdit="1"/>
              </p:cNvSpPr>
              <p:nvPr>
                <p:ph idx="1"/>
              </p:nvPr>
            </p:nvSpPr>
            <p:spPr>
              <a:xfrm>
                <a:off x="740688" y="1249622"/>
                <a:ext cx="10727412" cy="1243274"/>
              </a:xfrm>
              <a:blipFill>
                <a:blip r:embed="rId3"/>
                <a:stretch>
                  <a:fillRect l="-227" t="-2451" b="-15686"/>
                </a:stretch>
              </a:blipFill>
            </p:spPr>
            <p:txBody>
              <a:bodyPr/>
              <a:lstStyle/>
              <a:p>
                <a:r>
                  <a:rPr lang="zh-CN" altLang="en-US">
                    <a:noFill/>
                  </a:rPr>
                  <a:t> </a:t>
                </a:r>
              </a:p>
            </p:txBody>
          </p:sp>
        </mc:Fallback>
      </mc:AlternateContent>
      <p:grpSp>
        <p:nvGrpSpPr>
          <p:cNvPr id="8" name="组合 7"/>
          <p:cNvGrpSpPr/>
          <p:nvPr/>
        </p:nvGrpSpPr>
        <p:grpSpPr>
          <a:xfrm>
            <a:off x="7017944" y="2606377"/>
            <a:ext cx="4258666" cy="3675006"/>
            <a:chOff x="7017944" y="2606377"/>
            <a:chExt cx="4258666" cy="3675006"/>
          </a:xfrm>
        </p:grpSpPr>
        <p:pic>
          <p:nvPicPr>
            <p:cNvPr id="14" name="图片 13">
              <a:extLst>
                <a:ext uri="{FF2B5EF4-FFF2-40B4-BE49-F238E27FC236}">
                  <a16:creationId xmlns:a16="http://schemas.microsoft.com/office/drawing/2014/main" id="{F03FA768-514E-4CD0-AE8D-84678421D43D}"/>
                </a:ext>
              </a:extLst>
            </p:cNvPr>
            <p:cNvPicPr/>
            <p:nvPr/>
          </p:nvPicPr>
          <p:blipFill>
            <a:blip r:embed="rId4"/>
            <a:stretch>
              <a:fillRect/>
            </a:stretch>
          </p:blipFill>
          <p:spPr>
            <a:xfrm>
              <a:off x="7017944" y="2920201"/>
              <a:ext cx="4258666" cy="3361182"/>
            </a:xfrm>
            <a:prstGeom prst="rect">
              <a:avLst/>
            </a:prstGeom>
          </p:spPr>
        </p:pic>
        <p:sp>
          <p:nvSpPr>
            <p:cNvPr id="25" name="文本框 24">
              <a:extLst>
                <a:ext uri="{FF2B5EF4-FFF2-40B4-BE49-F238E27FC236}">
                  <a16:creationId xmlns:a16="http://schemas.microsoft.com/office/drawing/2014/main" id="{F92CC108-355F-4D61-B0AB-068D405ED226}"/>
                </a:ext>
              </a:extLst>
            </p:cNvPr>
            <p:cNvSpPr txBox="1"/>
            <p:nvPr/>
          </p:nvSpPr>
          <p:spPr>
            <a:xfrm>
              <a:off x="7928225" y="2606377"/>
              <a:ext cx="2968309" cy="338554"/>
            </a:xfrm>
            <a:prstGeom prst="rect">
              <a:avLst/>
            </a:prstGeom>
            <a:noFill/>
          </p:spPr>
          <p:txBody>
            <a:bodyPr wrap="square">
              <a:spAutoFit/>
            </a:bodyPr>
            <a:lstStyle/>
            <a:p>
              <a:r>
                <a:rPr lang="en-US" altLang="zh-CN" sz="1600" b="1" dirty="0"/>
                <a:t>Tunnel in the arc regions</a:t>
              </a:r>
              <a:endParaRPr lang="zh-CN" altLang="en-US" sz="1600" b="1" dirty="0"/>
            </a:p>
          </p:txBody>
        </p:sp>
      </p:grpSp>
      <p:grpSp>
        <p:nvGrpSpPr>
          <p:cNvPr id="6" name="组合 5"/>
          <p:cNvGrpSpPr/>
          <p:nvPr/>
        </p:nvGrpSpPr>
        <p:grpSpPr>
          <a:xfrm>
            <a:off x="999134" y="2599567"/>
            <a:ext cx="5935066" cy="3763133"/>
            <a:chOff x="999134" y="2599567"/>
            <a:chExt cx="5935066" cy="3763133"/>
          </a:xfrm>
        </p:grpSpPr>
        <p:grpSp>
          <p:nvGrpSpPr>
            <p:cNvPr id="23" name="组合 22">
              <a:extLst>
                <a:ext uri="{FF2B5EF4-FFF2-40B4-BE49-F238E27FC236}">
                  <a16:creationId xmlns:a16="http://schemas.microsoft.com/office/drawing/2014/main" id="{034A3342-AC2E-4115-8929-02360B9868EB}"/>
                </a:ext>
              </a:extLst>
            </p:cNvPr>
            <p:cNvGrpSpPr/>
            <p:nvPr/>
          </p:nvGrpSpPr>
          <p:grpSpPr>
            <a:xfrm>
              <a:off x="999134" y="2947585"/>
              <a:ext cx="5935066" cy="3415115"/>
              <a:chOff x="999134" y="2795185"/>
              <a:chExt cx="5935066" cy="3415115"/>
            </a:xfrm>
          </p:grpSpPr>
          <p:pic>
            <p:nvPicPr>
              <p:cNvPr id="12" name="图片 11">
                <a:extLst>
                  <a:ext uri="{FF2B5EF4-FFF2-40B4-BE49-F238E27FC236}">
                    <a16:creationId xmlns:a16="http://schemas.microsoft.com/office/drawing/2014/main" id="{A7CF7E98-04C4-4F68-B792-657190078545}"/>
                  </a:ext>
                </a:extLst>
              </p:cNvPr>
              <p:cNvPicPr/>
              <p:nvPr/>
            </p:nvPicPr>
            <p:blipFill rotWithShape="1">
              <a:blip r:embed="rId5" cstate="print">
                <a:extLst>
                  <a:ext uri="{28A0092B-C50C-407E-A947-70E740481C1C}">
                    <a14:useLocalDpi xmlns:a14="http://schemas.microsoft.com/office/drawing/2010/main" val="0"/>
                  </a:ext>
                </a:extLst>
              </a:blip>
              <a:srcRect l="5192" t="12288" r="6214" b="13672"/>
              <a:stretch/>
            </p:blipFill>
            <p:spPr bwMode="auto">
              <a:xfrm>
                <a:off x="999134" y="2795185"/>
                <a:ext cx="5935066" cy="3415115"/>
              </a:xfrm>
              <a:prstGeom prst="rect">
                <a:avLst/>
              </a:prstGeom>
              <a:noFill/>
              <a:ln>
                <a:noFill/>
              </a:ln>
            </p:spPr>
          </p:pic>
          <p:sp>
            <p:nvSpPr>
              <p:cNvPr id="4" name="文本框 3">
                <a:extLst>
                  <a:ext uri="{FF2B5EF4-FFF2-40B4-BE49-F238E27FC236}">
                    <a16:creationId xmlns:a16="http://schemas.microsoft.com/office/drawing/2014/main" id="{B7D19E0B-90C1-4379-93C4-0C54DFE166C2}"/>
                  </a:ext>
                </a:extLst>
              </p:cNvPr>
              <p:cNvSpPr txBox="1"/>
              <p:nvPr/>
            </p:nvSpPr>
            <p:spPr>
              <a:xfrm>
                <a:off x="3829050" y="4401513"/>
                <a:ext cx="2095500" cy="369332"/>
              </a:xfrm>
              <a:prstGeom prst="rect">
                <a:avLst/>
              </a:prstGeom>
              <a:noFill/>
            </p:spPr>
            <p:txBody>
              <a:bodyPr wrap="square" rtlCol="0">
                <a:spAutoFit/>
              </a:bodyPr>
              <a:lstStyle/>
              <a:p>
                <a:r>
                  <a:rPr lang="en-US" altLang="zh-CN" b="1" dirty="0">
                    <a:solidFill>
                      <a:srgbClr val="CC9900"/>
                    </a:solidFill>
                  </a:rPr>
                  <a:t>CEPC detectors</a:t>
                </a:r>
                <a:endParaRPr lang="zh-CN" altLang="en-US" b="1" dirty="0">
                  <a:solidFill>
                    <a:srgbClr val="CC9900"/>
                  </a:solidFill>
                </a:endParaRPr>
              </a:p>
            </p:txBody>
          </p:sp>
          <p:cxnSp>
            <p:nvCxnSpPr>
              <p:cNvPr id="7" name="直接箭头连接符 6">
                <a:extLst>
                  <a:ext uri="{FF2B5EF4-FFF2-40B4-BE49-F238E27FC236}">
                    <a16:creationId xmlns:a16="http://schemas.microsoft.com/office/drawing/2014/main" id="{AD1D750C-A557-4BEF-ACCE-978599E50A58}"/>
                  </a:ext>
                </a:extLst>
              </p:cNvPr>
              <p:cNvCxnSpPr>
                <a:cxnSpLocks/>
              </p:cNvCxnSpPr>
              <p:nvPr/>
            </p:nvCxnSpPr>
            <p:spPr>
              <a:xfrm flipH="1" flipV="1">
                <a:off x="4562475" y="3333750"/>
                <a:ext cx="95252" cy="971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7EEF41BF-F088-4F41-93EA-6414387E966F}"/>
                  </a:ext>
                </a:extLst>
              </p:cNvPr>
              <p:cNvCxnSpPr>
                <a:cxnSpLocks/>
              </p:cNvCxnSpPr>
              <p:nvPr/>
            </p:nvCxnSpPr>
            <p:spPr>
              <a:xfrm flipH="1">
                <a:off x="3695700" y="4827032"/>
                <a:ext cx="742951" cy="10308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文本框 25">
              <a:extLst>
                <a:ext uri="{FF2B5EF4-FFF2-40B4-BE49-F238E27FC236}">
                  <a16:creationId xmlns:a16="http://schemas.microsoft.com/office/drawing/2014/main" id="{6C709730-7BBF-47FA-BA0C-9A7ED4B451B8}"/>
                </a:ext>
              </a:extLst>
            </p:cNvPr>
            <p:cNvSpPr txBox="1"/>
            <p:nvPr/>
          </p:nvSpPr>
          <p:spPr>
            <a:xfrm>
              <a:off x="3221198" y="2599567"/>
              <a:ext cx="2392756" cy="338554"/>
            </a:xfrm>
            <a:prstGeom prst="rect">
              <a:avLst/>
            </a:prstGeom>
            <a:noFill/>
          </p:spPr>
          <p:txBody>
            <a:bodyPr wrap="square" rtlCol="0">
              <a:spAutoFit/>
            </a:bodyPr>
            <a:lstStyle/>
            <a:p>
              <a:r>
                <a:rPr lang="en-US" altLang="zh-CN" sz="1600" b="1" dirty="0"/>
                <a:t>CEPC+SPPC complex</a:t>
              </a:r>
              <a:endParaRPr lang="zh-CN" altLang="en-US" sz="1600" b="1" dirty="0"/>
            </a:p>
          </p:txBody>
        </p:sp>
      </p:grpSp>
    </p:spTree>
    <p:extLst>
      <p:ext uri="{BB962C8B-B14F-4D97-AF65-F5344CB8AC3E}">
        <p14:creationId xmlns:p14="http://schemas.microsoft.com/office/powerpoint/2010/main" val="3559599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3</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189134"/>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rPr>
              <a:t>CEPC Design Parameters</a:t>
            </a:r>
            <a:endParaRPr lang="zh-CN" altLang="en-US" sz="3200" b="1" dirty="0">
              <a:solidFill>
                <a:srgbClr val="C00000"/>
              </a:solidFill>
            </a:endParaRP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2FA795AC-825D-4B20-809C-B809D0585F77}"/>
                  </a:ext>
                </a:extLst>
              </p:cNvPr>
              <p:cNvGraphicFramePr>
                <a:graphicFrameLocks noGrp="1"/>
              </p:cNvGraphicFramePr>
              <p:nvPr>
                <p:extLst>
                  <p:ext uri="{D42A27DB-BD31-4B8C-83A1-F6EECF244321}">
                    <p14:modId xmlns:p14="http://schemas.microsoft.com/office/powerpoint/2010/main" val="3331004098"/>
                  </p:ext>
                </p:extLst>
              </p:nvPr>
            </p:nvGraphicFramePr>
            <p:xfrm>
              <a:off x="1064332" y="1196752"/>
              <a:ext cx="7416824" cy="5020325"/>
            </p:xfrm>
            <a:graphic>
              <a:graphicData uri="http://schemas.openxmlformats.org/drawingml/2006/table">
                <a:tbl>
                  <a:tblPr firstRow="1" firstCol="1" bandRow="1"/>
                  <a:tblGrid>
                    <a:gridCol w="2175638">
                      <a:extLst>
                        <a:ext uri="{9D8B030D-6E8A-4147-A177-3AD203B41FA5}">
                          <a16:colId xmlns:a16="http://schemas.microsoft.com/office/drawing/2014/main" val="3130724924"/>
                        </a:ext>
                      </a:extLst>
                    </a:gridCol>
                    <a:gridCol w="1278975">
                      <a:extLst>
                        <a:ext uri="{9D8B030D-6E8A-4147-A177-3AD203B41FA5}">
                          <a16:colId xmlns:a16="http://schemas.microsoft.com/office/drawing/2014/main" val="1384768707"/>
                        </a:ext>
                      </a:extLst>
                    </a:gridCol>
                    <a:gridCol w="1277971">
                      <a:extLst>
                        <a:ext uri="{9D8B030D-6E8A-4147-A177-3AD203B41FA5}">
                          <a16:colId xmlns:a16="http://schemas.microsoft.com/office/drawing/2014/main" val="2215860670"/>
                        </a:ext>
                      </a:extLst>
                    </a:gridCol>
                    <a:gridCol w="1301025">
                      <a:extLst>
                        <a:ext uri="{9D8B030D-6E8A-4147-A177-3AD203B41FA5}">
                          <a16:colId xmlns:a16="http://schemas.microsoft.com/office/drawing/2014/main" val="2160745236"/>
                        </a:ext>
                      </a:extLst>
                    </a:gridCol>
                    <a:gridCol w="1383215">
                      <a:extLst>
                        <a:ext uri="{9D8B030D-6E8A-4147-A177-3AD203B41FA5}">
                          <a16:colId xmlns:a16="http://schemas.microsoft.com/office/drawing/2014/main" val="1529580387"/>
                        </a:ext>
                      </a:extLst>
                    </a:gridCol>
                  </a:tblGrid>
                  <a:tr h="109716">
                    <a:tc>
                      <a:txBody>
                        <a:bodyPr/>
                        <a:lstStyle/>
                        <a:p>
                          <a:r>
                            <a:rPr lang="en-GB" sz="1050" b="1" dirty="0">
                              <a:effectLst/>
                              <a:latin typeface="Times New Roman" panose="02020603050405020304" pitchFamily="18" charset="0"/>
                              <a:ea typeface="MS Mincho" panose="02020609040205080304" pitchFamily="49" charset="-128"/>
                            </a:rPr>
                            <a:t> </a:t>
                          </a:r>
                          <a:endParaRPr lang="zh-CN" sz="1050" b="1" dirty="0">
                            <a:effectLst/>
                            <a:latin typeface="Times New Roman" panose="02020603050405020304" pitchFamily="18" charset="0"/>
                            <a:ea typeface="MS Mincho" panose="02020609040205080304" pitchFamily="49" charset="-128"/>
                          </a:endParaRPr>
                        </a:p>
                      </a:txBody>
                      <a:tcPr marL="6201" marR="6201" marT="62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Higgs</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Z</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W</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1050" b="1" i="1">
                                    <a:solidFill>
                                      <a:srgbClr val="000000"/>
                                    </a:solidFill>
                                    <a:effectLst/>
                                    <a:latin typeface="Cambria Math" panose="02040503050406030204" pitchFamily="18" charset="0"/>
                                    <a:ea typeface="Times New Roman" panose="02020603050405020304" pitchFamily="18" charset="0"/>
                                  </a:rPr>
                                  <m:t>𝒕</m:t>
                                </m:r>
                                <m:acc>
                                  <m:accPr>
                                    <m:chr m:val="̅"/>
                                    <m:ctrlPr>
                                      <a:rPr lang="zh-CN" sz="1050" b="1" i="1">
                                        <a:solidFill>
                                          <a:srgbClr val="000000"/>
                                        </a:solidFill>
                                        <a:effectLst/>
                                        <a:latin typeface="Cambria Math" panose="02040503050406030204" pitchFamily="18" charset="0"/>
                                        <a:ea typeface="Cambria Math" panose="02040503050406030204" pitchFamily="18" charset="0"/>
                                      </a:rPr>
                                    </m:ctrlPr>
                                  </m:accPr>
                                  <m:e>
                                    <m:r>
                                      <a:rPr lang="en-GB" sz="1050" b="1" i="1">
                                        <a:solidFill>
                                          <a:srgbClr val="000000"/>
                                        </a:solidFill>
                                        <a:effectLst/>
                                        <a:latin typeface="Cambria Math" panose="02040503050406030204" pitchFamily="18" charset="0"/>
                                        <a:ea typeface="Times New Roman" panose="02020603050405020304" pitchFamily="18" charset="0"/>
                                      </a:rPr>
                                      <m:t>𝒕</m:t>
                                    </m:r>
                                  </m:e>
                                </m:acc>
                              </m:oMath>
                            </m:oMathPara>
                          </a14:m>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97398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Number of IPs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77684413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Circumference (km)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a:t>
                          </a:r>
                          <a:r>
                            <a:rPr lang="en-GB" sz="1050" b="1" i="0" kern="1200" dirty="0">
                              <a:solidFill>
                                <a:schemeClr val="tx1"/>
                              </a:solidFill>
                              <a:effectLst/>
                              <a:latin typeface="Times New Roman" panose="02020603050405020304" pitchFamily="18" charset="0"/>
                              <a:ea typeface="Times New Roman" panose="02020603050405020304" pitchFamily="18" charset="0"/>
                              <a:cs typeface="+mn-cs"/>
                            </a:rPr>
                            <a:t>00</a:t>
                          </a:r>
                          <a:r>
                            <a:rPr lang="en-GB" sz="1050" b="1" dirty="0">
                              <a:solidFill>
                                <a:schemeClr val="tx1"/>
                              </a:solidFill>
                              <a:effectLst/>
                              <a:latin typeface="Times New Roman" panose="02020603050405020304" pitchFamily="18" charset="0"/>
                              <a:ea typeface="Times New Roman" panose="02020603050405020304" pitchFamily="18" charset="0"/>
                            </a:rPr>
                            <a:t>.0</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594369306"/>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SR power per beam (MW)</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b="1" i="0" dirty="0">
                              <a:solidFill>
                                <a:schemeClr val="tx1"/>
                              </a:solidFill>
                              <a:effectLst/>
                              <a:latin typeface="Times New Roman" panose="02020603050405020304" pitchFamily="18" charset="0"/>
                              <a:ea typeface="Times New Roman" panose="02020603050405020304" pitchFamily="18" charset="0"/>
                            </a:rPr>
                            <a:t>30</a:t>
                          </a:r>
                          <a:endParaRPr lang="zh-CN" sz="1050" b="1" i="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2536924279"/>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Half crossing angle at IP (mrad)</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16.5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141938888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Bending radius (km)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10.7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125117908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(GeV)</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120</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45.5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80</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180</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37811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loss per turn (GeV)</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1.8</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0.037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0.357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9.1</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054874"/>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Damping time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z </a:t>
                          </a:r>
                          <a:r>
                            <a:rPr lang="en-GB" sz="1050" b="1" dirty="0">
                              <a:solidFill>
                                <a:srgbClr val="000000"/>
                              </a:solidFill>
                              <a:effectLst/>
                              <a:latin typeface="Times New Roman" panose="02020603050405020304" pitchFamily="18" charset="0"/>
                              <a:ea typeface="Times New Roman" panose="02020603050405020304" pitchFamily="18" charset="0"/>
                            </a:rPr>
                            <a:t>(ms)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chemeClr val="tx1"/>
                              </a:solidFill>
                              <a:effectLst/>
                              <a:latin typeface="Times New Roman" panose="02020603050405020304" pitchFamily="18" charset="0"/>
                              <a:ea typeface="Times New Roman" panose="02020603050405020304" pitchFamily="18" charset="0"/>
                            </a:rPr>
                            <a:t>44.6/44.6/22.3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chemeClr val="tx1"/>
                              </a:solidFill>
                              <a:effectLst/>
                              <a:latin typeface="Times New Roman" panose="02020603050405020304" pitchFamily="18" charset="0"/>
                              <a:ea typeface="Times New Roman" panose="02020603050405020304" pitchFamily="18" charset="0"/>
                            </a:rPr>
                            <a:t>816/816/408</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chemeClr val="tx1"/>
                              </a:solidFill>
                              <a:effectLst/>
                              <a:latin typeface="Times New Roman" panose="02020603050405020304" pitchFamily="18" charset="0"/>
                              <a:ea typeface="Times New Roman" panose="02020603050405020304" pitchFamily="18" charset="0"/>
                            </a:rPr>
                            <a:t>150/150/75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chemeClr val="tx1"/>
                              </a:solidFill>
                              <a:effectLst/>
                              <a:latin typeface="Times New Roman" panose="02020603050405020304" pitchFamily="18" charset="0"/>
                              <a:ea typeface="Times New Roman" panose="02020603050405020304" pitchFamily="18" charset="0"/>
                            </a:rPr>
                            <a:t>13.2/13.2/6.6</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280040"/>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Piwinski angle</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4.88</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24.23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5.98</a:t>
                          </a:r>
                          <a:endParaRPr lang="zh-CN" sz="105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1.23</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81907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number</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268</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11934</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1297</a:t>
                          </a:r>
                          <a:endParaRPr lang="zh-CN" sz="105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35</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525379"/>
                      </a:ext>
                    </a:extLst>
                  </a:tr>
                  <a:tr h="110300">
                    <a:tc>
                      <a:txBody>
                        <a:bodyPr/>
                        <a:lstStyle/>
                        <a:p>
                          <a:r>
                            <a:rPr lang="en-US" altLang="zh-CN" sz="1050" b="1" dirty="0">
                              <a:effectLst/>
                              <a:latin typeface="Times New Roman" panose="02020603050405020304" pitchFamily="18" charset="0"/>
                              <a:ea typeface="MS Mincho" panose="02020609040205080304" pitchFamily="49" charset="-128"/>
                            </a:rPr>
                            <a:t>Bunch Spacing (ns)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chemeClr val="tx1"/>
                              </a:solidFill>
                              <a:effectLst/>
                              <a:latin typeface="Times New Roman" panose="02020603050405020304" pitchFamily="18" charset="0"/>
                              <a:ea typeface="MS Mincho" panose="02020609040205080304" pitchFamily="49" charset="-128"/>
                            </a:rPr>
                            <a:t>576.9</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chemeClr val="tx1"/>
                              </a:solidFill>
                              <a:effectLst/>
                              <a:latin typeface="Times New Roman" panose="02020603050405020304" pitchFamily="18" charset="0"/>
                              <a:ea typeface="MS Mincho" panose="02020609040205080304" pitchFamily="49" charset="-128"/>
                            </a:rPr>
                            <a:t>23.1</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chemeClr val="tx1"/>
                              </a:solidFill>
                              <a:effectLst/>
                              <a:latin typeface="Times New Roman" panose="02020603050405020304" pitchFamily="18" charset="0"/>
                              <a:ea typeface="MS Mincho" panose="02020609040205080304" pitchFamily="49" charset="-128"/>
                            </a:rPr>
                            <a:t>253.8</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chemeClr val="tx1"/>
                              </a:solidFill>
                              <a:effectLst/>
                              <a:latin typeface="Times New Roman" panose="02020603050405020304" pitchFamily="18" charset="0"/>
                              <a:ea typeface="MS Mincho" panose="02020609040205080304" pitchFamily="49" charset="-128"/>
                            </a:rPr>
                            <a:t>4523.1</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19224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population (10</a:t>
                          </a:r>
                          <a:r>
                            <a:rPr lang="en-GB" sz="1050" b="1" baseline="30000" dirty="0">
                              <a:solidFill>
                                <a:srgbClr val="000000"/>
                              </a:solidFill>
                              <a:effectLst/>
                              <a:latin typeface="Times New Roman" panose="02020603050405020304" pitchFamily="18" charset="0"/>
                              <a:ea typeface="Times New Roman" panose="02020603050405020304" pitchFamily="18" charset="0"/>
                            </a:rPr>
                            <a:t>11</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1.3</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1.4</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1.35</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2.0</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983858"/>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current (mA)</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16.7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803.5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84.1</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3.3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43106"/>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Phase advance of arc FODO (</a:t>
                          </a:r>
                          <a:r>
                            <a:rPr lang="en-GB" sz="1050" b="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90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60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60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90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59549"/>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Momentum compaction (10</a:t>
                          </a:r>
                          <a:r>
                            <a:rPr lang="en-GB" sz="1050" b="1" baseline="30000" dirty="0">
                              <a:solidFill>
                                <a:srgbClr val="000000"/>
                              </a:solidFill>
                              <a:effectLst/>
                              <a:latin typeface="Times New Roman" panose="02020603050405020304" pitchFamily="18" charset="0"/>
                              <a:ea typeface="Times New Roman" panose="02020603050405020304" pitchFamily="18" charset="0"/>
                            </a:rPr>
                            <a:t>-5</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0.71</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1.43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1.43</a:t>
                          </a:r>
                          <a:endParaRPr lang="zh-CN" sz="105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0.71</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11734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Beta functions at IP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i="1" baseline="30000" dirty="0">
                              <a:solidFill>
                                <a:srgbClr val="000000"/>
                              </a:solidFill>
                              <a:effectLst/>
                              <a:latin typeface="Times New Roman" panose="02020603050405020304" pitchFamily="18" charset="0"/>
                              <a:ea typeface="Times New Roman" panose="02020603050405020304" pitchFamily="18" charset="0"/>
                            </a:rPr>
                            <a:t>*</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i="1" baseline="30000"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dirty="0">
                              <a:solidFill>
                                <a:srgbClr val="000000"/>
                              </a:solidFill>
                              <a:effectLst/>
                              <a:latin typeface="Times New Roman" panose="02020603050405020304" pitchFamily="18" charset="0"/>
                              <a:ea typeface="Times New Roman" panose="02020603050405020304" pitchFamily="18" charset="0"/>
                            </a:rPr>
                            <a:t>(m/mm)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0.3/</a:t>
                          </a:r>
                          <a:r>
                            <a:rPr lang="en-GB" sz="1050" b="1" dirty="0">
                              <a:solidFill>
                                <a:schemeClr val="tx1"/>
                              </a:solidFill>
                              <a:effectLst/>
                              <a:latin typeface="Times New Roman" panose="02020603050405020304" pitchFamily="18" charset="0"/>
                              <a:ea typeface="Times New Roman" panose="02020603050405020304" pitchFamily="18" charset="0"/>
                            </a:rPr>
                            <a:t>1</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0.13/</a:t>
                          </a:r>
                          <a:r>
                            <a:rPr lang="en-GB" sz="1050" b="1" dirty="0">
                              <a:solidFill>
                                <a:schemeClr val="tx1"/>
                              </a:solidFill>
                              <a:effectLst/>
                              <a:latin typeface="Times New Roman" panose="02020603050405020304" pitchFamily="18" charset="0"/>
                              <a:ea typeface="Times New Roman" panose="02020603050405020304" pitchFamily="18" charset="0"/>
                            </a:rPr>
                            <a:t>0.9</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0.21/</a:t>
                          </a:r>
                          <a:r>
                            <a:rPr lang="en-GB" sz="1050" b="1" dirty="0">
                              <a:solidFill>
                                <a:schemeClr val="tx1"/>
                              </a:solidFill>
                              <a:effectLst/>
                              <a:latin typeface="Times New Roman" panose="02020603050405020304" pitchFamily="18" charset="0"/>
                              <a:ea typeface="Times New Roman" panose="02020603050405020304" pitchFamily="18" charset="0"/>
                            </a:rPr>
                            <a:t>1</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1.04/</a:t>
                          </a:r>
                          <a:r>
                            <a:rPr lang="en-GB" sz="1050" b="1" dirty="0">
                              <a:solidFill>
                                <a:schemeClr val="tx1"/>
                              </a:solidFill>
                              <a:effectLst/>
                              <a:latin typeface="Times New Roman" panose="02020603050405020304" pitchFamily="18" charset="0"/>
                              <a:ea typeface="Times New Roman" panose="02020603050405020304" pitchFamily="18" charset="0"/>
                            </a:rPr>
                            <a:t>2.7</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15251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Emittance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dirty="0">
                              <a:solidFill>
                                <a:srgbClr val="000000"/>
                              </a:solidFill>
                              <a:effectLst/>
                              <a:latin typeface="Times New Roman" panose="02020603050405020304" pitchFamily="18" charset="0"/>
                              <a:ea typeface="Times New Roman" panose="02020603050405020304" pitchFamily="18" charset="0"/>
                            </a:rPr>
                            <a:t>  (nm/pm)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0.64/1.3</a:t>
                          </a:r>
                          <a:endParaRPr lang="zh-CN" sz="1050" b="1" dirty="0">
                            <a:solidFill>
                              <a:srgbClr val="FF0000"/>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0.27/1.4</a:t>
                          </a:r>
                          <a:endParaRPr lang="zh-CN" sz="1050" b="1" dirty="0">
                            <a:solidFill>
                              <a:srgbClr val="FF0000"/>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0.87/1.7</a:t>
                          </a:r>
                          <a:endParaRPr lang="zh-CN" sz="1050" b="1" dirty="0">
                            <a:solidFill>
                              <a:srgbClr val="FF0000"/>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1.4/4.7</a:t>
                          </a:r>
                          <a:endParaRPr lang="zh-CN" sz="1050" b="1" dirty="0">
                            <a:solidFill>
                              <a:srgbClr val="FF0000"/>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820879"/>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Betatron tune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445/445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宋体" panose="02010600030101010101" pitchFamily="2" charset="-122"/>
                            </a:rPr>
                            <a:t>317</a:t>
                          </a:r>
                          <a:r>
                            <a:rPr lang="en-GB" sz="1050" dirty="0">
                              <a:solidFill>
                                <a:schemeClr val="tx1"/>
                              </a:solidFill>
                              <a:effectLst/>
                              <a:latin typeface="Times New Roman" panose="02020603050405020304" pitchFamily="18" charset="0"/>
                              <a:ea typeface="Times New Roman" panose="02020603050405020304" pitchFamily="18" charset="0"/>
                            </a:rPr>
                            <a:t>/317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317/317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445/445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8574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size at IP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s</a:t>
                          </a:r>
                          <a:r>
                            <a:rPr lang="en-GB" sz="1050" b="1" i="1" baseline="-25000" dirty="0">
                              <a:solidFill>
                                <a:srgbClr val="000000"/>
                              </a:solidFill>
                              <a:effectLst/>
                              <a:latin typeface="Times New Roman" panose="02020603050405020304" pitchFamily="18" charset="0"/>
                              <a:ea typeface="Times New Roman" panose="02020603050405020304" pitchFamily="18" charset="0"/>
                            </a:rPr>
                            <a:t>x </a:t>
                          </a:r>
                          <a:r>
                            <a:rPr lang="en-GB" sz="1050" b="1" i="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s</a:t>
                          </a:r>
                          <a:r>
                            <a:rPr lang="en-GB" sz="1050" b="1" i="1" baseline="-25000" dirty="0">
                              <a:solidFill>
                                <a:srgbClr val="000000"/>
                              </a:solidFill>
                              <a:effectLst/>
                              <a:latin typeface="Times New Roman" panose="02020603050405020304" pitchFamily="18" charset="0"/>
                              <a:ea typeface="Times New Roman" panose="02020603050405020304" pitchFamily="18" charset="0"/>
                            </a:rPr>
                            <a:t>y </a:t>
                          </a:r>
                          <a:r>
                            <a:rPr lang="en-GB" sz="1050" b="1" dirty="0">
                              <a:solidFill>
                                <a:srgbClr val="000000"/>
                              </a:solidFill>
                              <a:effectLst/>
                              <a:latin typeface="Times New Roman" panose="02020603050405020304" pitchFamily="18" charset="0"/>
                              <a:ea typeface="Times New Roman" panose="02020603050405020304" pitchFamily="18" charset="0"/>
                            </a:rPr>
                            <a:t>(um/nm)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14/36</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6/35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13/42</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39/113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63559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length (natural/total) (mm)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2.3</a:t>
                          </a:r>
                          <a:r>
                            <a:rPr lang="en-GB" sz="1050" dirty="0">
                              <a:solidFill>
                                <a:schemeClr val="tx1"/>
                              </a:solidFill>
                              <a:effectLst/>
                              <a:latin typeface="Times New Roman" panose="02020603050405020304" pitchFamily="18" charset="0"/>
                              <a:ea typeface="Times New Roman" panose="02020603050405020304" pitchFamily="18" charset="0"/>
                            </a:rPr>
                            <a:t>/4.1</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2.5/8.7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2.5/4.9</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2.2/2.9</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26050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spread (natural/total) (%)</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0.10</a:t>
                          </a:r>
                          <a:r>
                            <a:rPr lang="en-GB" sz="1050" dirty="0">
                              <a:solidFill>
                                <a:schemeClr val="tx1"/>
                              </a:solidFill>
                              <a:effectLst/>
                              <a:latin typeface="Times New Roman" panose="02020603050405020304" pitchFamily="18" charset="0"/>
                              <a:ea typeface="Times New Roman" panose="02020603050405020304" pitchFamily="18" charset="0"/>
                            </a:rPr>
                            <a:t>/0.17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0.04</a:t>
                          </a:r>
                          <a:r>
                            <a:rPr lang="en-GB" sz="1050" dirty="0">
                              <a:solidFill>
                                <a:schemeClr val="tx1"/>
                              </a:solidFill>
                              <a:effectLst/>
                              <a:latin typeface="Times New Roman" panose="02020603050405020304" pitchFamily="18" charset="0"/>
                              <a:ea typeface="Times New Roman" panose="02020603050405020304" pitchFamily="18" charset="0"/>
                            </a:rPr>
                            <a:t>/0.13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0.07</a:t>
                          </a:r>
                          <a:r>
                            <a:rPr lang="en-GB" sz="1050" dirty="0">
                              <a:solidFill>
                                <a:schemeClr val="tx1"/>
                              </a:solidFill>
                              <a:effectLst/>
                              <a:latin typeface="Times New Roman" panose="02020603050405020304" pitchFamily="18" charset="0"/>
                              <a:ea typeface="Times New Roman" panose="02020603050405020304" pitchFamily="18" charset="0"/>
                            </a:rPr>
                            <a:t>/0.14</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0.15</a:t>
                          </a:r>
                          <a:r>
                            <a:rPr lang="en-GB" sz="1050" dirty="0">
                              <a:solidFill>
                                <a:schemeClr val="tx1"/>
                              </a:solidFill>
                              <a:effectLst/>
                              <a:latin typeface="Times New Roman" panose="02020603050405020304" pitchFamily="18" charset="0"/>
                              <a:ea typeface="Times New Roman" panose="02020603050405020304" pitchFamily="18" charset="0"/>
                            </a:rPr>
                            <a:t>/0.20</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75094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acceptance (DA/RF) (%)</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1.6</a:t>
                          </a:r>
                          <a:r>
                            <a:rPr lang="en-GB" sz="1050" dirty="0">
                              <a:solidFill>
                                <a:schemeClr val="tx1"/>
                              </a:solidFill>
                              <a:effectLst/>
                              <a:latin typeface="Times New Roman" panose="02020603050405020304" pitchFamily="18" charset="0"/>
                              <a:ea typeface="Times New Roman" panose="02020603050405020304" pitchFamily="18" charset="0"/>
                            </a:rPr>
                            <a:t>/2.2</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1.0</a:t>
                          </a:r>
                          <a:r>
                            <a:rPr lang="en-GB" sz="1050" dirty="0">
                              <a:solidFill>
                                <a:schemeClr val="tx1"/>
                              </a:solidFill>
                              <a:effectLst/>
                              <a:latin typeface="Times New Roman" panose="02020603050405020304" pitchFamily="18" charset="0"/>
                              <a:ea typeface="Times New Roman" panose="02020603050405020304" pitchFamily="18" charset="0"/>
                            </a:rPr>
                            <a:t>/1.7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1.05</a:t>
                          </a:r>
                          <a:r>
                            <a:rPr lang="en-GB" sz="1050" dirty="0">
                              <a:solidFill>
                                <a:schemeClr val="tx1"/>
                              </a:solidFill>
                              <a:effectLst/>
                              <a:latin typeface="Times New Roman" panose="02020603050405020304" pitchFamily="18" charset="0"/>
                              <a:ea typeface="Times New Roman" panose="02020603050405020304" pitchFamily="18" charset="0"/>
                            </a:rPr>
                            <a:t>/2.5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2.0</a:t>
                          </a:r>
                          <a:r>
                            <a:rPr lang="en-GB" sz="1050" dirty="0">
                              <a:solidFill>
                                <a:schemeClr val="tx1"/>
                              </a:solidFill>
                              <a:effectLst/>
                              <a:latin typeface="Times New Roman" panose="02020603050405020304" pitchFamily="18" charset="0"/>
                              <a:ea typeface="Times New Roman" panose="02020603050405020304" pitchFamily="18" charset="0"/>
                            </a:rPr>
                            <a:t>/2.6</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400228"/>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Beam-beam parameters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x</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x</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0.015/0.11</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0.004/0.127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0.012/0.113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0.071/0.1</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095449"/>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RF voltage (GV)</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2.2</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0.12</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10</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903090"/>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RF frequency (MHz)</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650</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3422173018"/>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Longitudinal tune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0.049</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0.035</a:t>
                          </a:r>
                          <a:endParaRPr lang="zh-CN" sz="105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0.062</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0.078</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58845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lifetime (min)</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altLang="zh-CN" sz="1050" b="1" dirty="0">
                              <a:solidFill>
                                <a:schemeClr val="tx1"/>
                              </a:solidFill>
                              <a:effectLst/>
                              <a:latin typeface="Times New Roman" panose="02020603050405020304" pitchFamily="18" charset="0"/>
                              <a:ea typeface="MS Mincho" panose="02020609040205080304" pitchFamily="49" charset="-128"/>
                            </a:rPr>
                            <a:t>18</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77</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22</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18</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99629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Hourglass Factor</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0.9</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0.97</a:t>
                          </a:r>
                          <a:endParaRPr lang="zh-CN" sz="105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0.9</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0.89</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7019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Luminosity per IP (10</a:t>
                          </a:r>
                          <a:r>
                            <a:rPr lang="en-GB" sz="1050" b="1" baseline="30000" dirty="0">
                              <a:solidFill>
                                <a:srgbClr val="000000"/>
                              </a:solidFill>
                              <a:effectLst/>
                              <a:latin typeface="Times New Roman" panose="02020603050405020304" pitchFamily="18" charset="0"/>
                              <a:ea typeface="Times New Roman" panose="02020603050405020304" pitchFamily="18" charset="0"/>
                            </a:rPr>
                            <a:t>34</a:t>
                          </a:r>
                          <a:r>
                            <a:rPr lang="en-GB" sz="1050" b="1" dirty="0">
                              <a:solidFill>
                                <a:srgbClr val="FF0000"/>
                              </a:solidFill>
                              <a:effectLst/>
                              <a:latin typeface="Times New Roman" panose="02020603050405020304" pitchFamily="18" charset="0"/>
                              <a:ea typeface="Times New Roman" panose="02020603050405020304" pitchFamily="18" charset="0"/>
                            </a:rPr>
                            <a:t> </a:t>
                          </a:r>
                          <a:r>
                            <a:rPr lang="en-GB" sz="1050" b="1" dirty="0">
                              <a:solidFill>
                                <a:srgbClr val="000000"/>
                              </a:solidFill>
                              <a:effectLst/>
                              <a:latin typeface="Times New Roman" panose="02020603050405020304" pitchFamily="18" charset="0"/>
                              <a:ea typeface="Times New Roman" panose="02020603050405020304" pitchFamily="18" charset="0"/>
                            </a:rPr>
                            <a:t>cm</a:t>
                          </a:r>
                          <a:r>
                            <a:rPr lang="en-GB" sz="1050" b="1" baseline="30000" dirty="0">
                              <a:solidFill>
                                <a:srgbClr val="000000"/>
                              </a:solidFill>
                              <a:effectLst/>
                              <a:latin typeface="Times New Roman" panose="02020603050405020304" pitchFamily="18" charset="0"/>
                              <a:ea typeface="Times New Roman" panose="02020603050405020304" pitchFamily="18" charset="0"/>
                            </a:rPr>
                            <a:t>–2</a:t>
                          </a:r>
                          <a:r>
                            <a:rPr lang="en-GB" sz="1050" b="1" dirty="0">
                              <a:solidFill>
                                <a:srgbClr val="000000"/>
                              </a:solidFill>
                              <a:effectLst/>
                              <a:latin typeface="Times New Roman" panose="02020603050405020304" pitchFamily="18" charset="0"/>
                              <a:ea typeface="Times New Roman" panose="02020603050405020304" pitchFamily="18" charset="0"/>
                            </a:rPr>
                            <a:t> s</a:t>
                          </a:r>
                          <a:r>
                            <a:rPr lang="en-GB" sz="1050" b="1" baseline="30000" dirty="0">
                              <a:solidFill>
                                <a:srgbClr val="000000"/>
                              </a:solidFill>
                              <a:effectLst/>
                              <a:latin typeface="Times New Roman" panose="02020603050405020304" pitchFamily="18" charset="0"/>
                              <a:ea typeface="Times New Roman" panose="02020603050405020304" pitchFamily="18" charset="0"/>
                            </a:rPr>
                            <a:t>–1</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5.0</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115</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16</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0.5</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837602"/>
                      </a:ext>
                    </a:extLst>
                  </a:tr>
                </a:tbl>
              </a:graphicData>
            </a:graphic>
          </p:graphicFrame>
        </mc:Choice>
        <mc:Fallback xmlns="">
          <p:graphicFrame>
            <p:nvGraphicFramePr>
              <p:cNvPr id="8" name="表格 7">
                <a:extLst>
                  <a:ext uri="{FF2B5EF4-FFF2-40B4-BE49-F238E27FC236}">
                    <a16:creationId xmlns:a16="http://schemas.microsoft.com/office/drawing/2014/main" id="{2FA795AC-825D-4B20-809C-B809D0585F77}"/>
                  </a:ext>
                </a:extLst>
              </p:cNvPr>
              <p:cNvGraphicFramePr>
                <a:graphicFrameLocks noGrp="1"/>
              </p:cNvGraphicFramePr>
              <p:nvPr>
                <p:extLst>
                  <p:ext uri="{D42A27DB-BD31-4B8C-83A1-F6EECF244321}">
                    <p14:modId xmlns:p14="http://schemas.microsoft.com/office/powerpoint/2010/main" val="3331004098"/>
                  </p:ext>
                </p:extLst>
              </p:nvPr>
            </p:nvGraphicFramePr>
            <p:xfrm>
              <a:off x="1064332" y="1196752"/>
              <a:ext cx="7416824" cy="5012324"/>
            </p:xfrm>
            <a:graphic>
              <a:graphicData uri="http://schemas.openxmlformats.org/drawingml/2006/table">
                <a:tbl>
                  <a:tblPr firstRow="1" firstCol="1" bandRow="1"/>
                  <a:tblGrid>
                    <a:gridCol w="2175638">
                      <a:extLst>
                        <a:ext uri="{9D8B030D-6E8A-4147-A177-3AD203B41FA5}">
                          <a16:colId xmlns:a16="http://schemas.microsoft.com/office/drawing/2014/main" val="3130724924"/>
                        </a:ext>
                      </a:extLst>
                    </a:gridCol>
                    <a:gridCol w="1278975">
                      <a:extLst>
                        <a:ext uri="{9D8B030D-6E8A-4147-A177-3AD203B41FA5}">
                          <a16:colId xmlns:a16="http://schemas.microsoft.com/office/drawing/2014/main" val="1384768707"/>
                        </a:ext>
                      </a:extLst>
                    </a:gridCol>
                    <a:gridCol w="1277971">
                      <a:extLst>
                        <a:ext uri="{9D8B030D-6E8A-4147-A177-3AD203B41FA5}">
                          <a16:colId xmlns:a16="http://schemas.microsoft.com/office/drawing/2014/main" val="2215860670"/>
                        </a:ext>
                      </a:extLst>
                    </a:gridCol>
                    <a:gridCol w="1301025">
                      <a:extLst>
                        <a:ext uri="{9D8B030D-6E8A-4147-A177-3AD203B41FA5}">
                          <a16:colId xmlns:a16="http://schemas.microsoft.com/office/drawing/2014/main" val="2160745236"/>
                        </a:ext>
                      </a:extLst>
                    </a:gridCol>
                    <a:gridCol w="1383215">
                      <a:extLst>
                        <a:ext uri="{9D8B030D-6E8A-4147-A177-3AD203B41FA5}">
                          <a16:colId xmlns:a16="http://schemas.microsoft.com/office/drawing/2014/main" val="1529580387"/>
                        </a:ext>
                      </a:extLst>
                    </a:gridCol>
                  </a:tblGrid>
                  <a:tr h="166221">
                    <a:tc>
                      <a:txBody>
                        <a:bodyPr/>
                        <a:lstStyle/>
                        <a:p>
                          <a:r>
                            <a:rPr lang="en-GB" sz="1050" b="1" dirty="0">
                              <a:effectLst/>
                              <a:latin typeface="Times New Roman" panose="02020603050405020304" pitchFamily="18" charset="0"/>
                              <a:ea typeface="MS Mincho" panose="02020609040205080304" pitchFamily="49" charset="-128"/>
                            </a:rPr>
                            <a:t> </a:t>
                          </a:r>
                          <a:endParaRPr lang="zh-CN" sz="1050" b="1" dirty="0">
                            <a:effectLst/>
                            <a:latin typeface="Times New Roman" panose="02020603050405020304" pitchFamily="18" charset="0"/>
                            <a:ea typeface="MS Mincho" panose="02020609040205080304" pitchFamily="49" charset="-128"/>
                          </a:endParaRPr>
                        </a:p>
                      </a:txBody>
                      <a:tcPr marL="6201" marR="6201" marT="62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Higgs</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Z</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W</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37004" t="-22222" r="-881" b="-2996296"/>
                          </a:stretch>
                        </a:blipFill>
                      </a:tcPr>
                    </a:tc>
                    <a:extLst>
                      <a:ext uri="{0D108BD9-81ED-4DB2-BD59-A6C34878D82A}">
                        <a16:rowId xmlns:a16="http://schemas.microsoft.com/office/drawing/2014/main" val="334397398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Number of IPs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77684413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Circumference (km)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a:t>
                          </a:r>
                          <a:r>
                            <a:rPr lang="en-GB" sz="1050" b="1" i="0" kern="1200" dirty="0">
                              <a:solidFill>
                                <a:schemeClr val="tx1"/>
                              </a:solidFill>
                              <a:effectLst/>
                              <a:latin typeface="Times New Roman" panose="02020603050405020304" pitchFamily="18" charset="0"/>
                              <a:ea typeface="Times New Roman" panose="02020603050405020304" pitchFamily="18" charset="0"/>
                              <a:cs typeface="+mn-cs"/>
                            </a:rPr>
                            <a:t>00</a:t>
                          </a:r>
                          <a:r>
                            <a:rPr lang="en-GB" sz="1050" b="1" dirty="0">
                              <a:solidFill>
                                <a:schemeClr val="tx1"/>
                              </a:solidFill>
                              <a:effectLst/>
                              <a:latin typeface="Times New Roman" panose="02020603050405020304" pitchFamily="18" charset="0"/>
                              <a:ea typeface="Times New Roman" panose="02020603050405020304" pitchFamily="18" charset="0"/>
                            </a:rPr>
                            <a:t>.0</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594369306"/>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SR power per beam (MW)</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b="1" i="0" dirty="0">
                              <a:solidFill>
                                <a:schemeClr val="tx1"/>
                              </a:solidFill>
                              <a:effectLst/>
                              <a:latin typeface="Times New Roman" panose="02020603050405020304" pitchFamily="18" charset="0"/>
                              <a:ea typeface="Times New Roman" panose="02020603050405020304" pitchFamily="18" charset="0"/>
                            </a:rPr>
                            <a:t>30</a:t>
                          </a:r>
                          <a:endParaRPr lang="zh-CN" sz="1050" b="1" i="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2536924279"/>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Half crossing angle at IP (mrad)</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16.5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141938888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Bending radius (km)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10.7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125117908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(GeV)</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120</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45.5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80</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180</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37811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loss per turn (GeV)</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1.8</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0.037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0.357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9.1</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054874"/>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Damping time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z </a:t>
                          </a:r>
                          <a:r>
                            <a:rPr lang="en-GB" sz="1050" b="1" dirty="0">
                              <a:solidFill>
                                <a:srgbClr val="000000"/>
                              </a:solidFill>
                              <a:effectLst/>
                              <a:latin typeface="Times New Roman" panose="02020603050405020304" pitchFamily="18" charset="0"/>
                              <a:ea typeface="Times New Roman" panose="02020603050405020304" pitchFamily="18" charset="0"/>
                            </a:rPr>
                            <a:t>(ms)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chemeClr val="tx1"/>
                              </a:solidFill>
                              <a:effectLst/>
                              <a:latin typeface="Times New Roman" panose="02020603050405020304" pitchFamily="18" charset="0"/>
                              <a:ea typeface="Times New Roman" panose="02020603050405020304" pitchFamily="18" charset="0"/>
                            </a:rPr>
                            <a:t>44.6/44.6/22.3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chemeClr val="tx1"/>
                              </a:solidFill>
                              <a:effectLst/>
                              <a:latin typeface="Times New Roman" panose="02020603050405020304" pitchFamily="18" charset="0"/>
                              <a:ea typeface="Times New Roman" panose="02020603050405020304" pitchFamily="18" charset="0"/>
                            </a:rPr>
                            <a:t>816/816/408</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chemeClr val="tx1"/>
                              </a:solidFill>
                              <a:effectLst/>
                              <a:latin typeface="Times New Roman" panose="02020603050405020304" pitchFamily="18" charset="0"/>
                              <a:ea typeface="Times New Roman" panose="02020603050405020304" pitchFamily="18" charset="0"/>
                            </a:rPr>
                            <a:t>150/150/75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chemeClr val="tx1"/>
                              </a:solidFill>
                              <a:effectLst/>
                              <a:latin typeface="Times New Roman" panose="02020603050405020304" pitchFamily="18" charset="0"/>
                              <a:ea typeface="Times New Roman" panose="02020603050405020304" pitchFamily="18" charset="0"/>
                            </a:rPr>
                            <a:t>13.2/13.2/6.6</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280040"/>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Piwinski angle</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4.88</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24.23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5.98</a:t>
                          </a:r>
                          <a:endParaRPr lang="zh-CN" sz="105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1.23</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81907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number</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268</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11934</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1297</a:t>
                          </a:r>
                          <a:endParaRPr lang="zh-CN" sz="105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35</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525379"/>
                      </a:ext>
                    </a:extLst>
                  </a:tr>
                  <a:tr h="167107">
                    <a:tc>
                      <a:txBody>
                        <a:bodyPr/>
                        <a:lstStyle/>
                        <a:p>
                          <a:r>
                            <a:rPr lang="en-US" altLang="zh-CN" sz="1050" b="1" dirty="0">
                              <a:effectLst/>
                              <a:latin typeface="Times New Roman" panose="02020603050405020304" pitchFamily="18" charset="0"/>
                              <a:ea typeface="MS Mincho" panose="02020609040205080304" pitchFamily="49" charset="-128"/>
                            </a:rPr>
                            <a:t>Bunch Spacing (ns)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chemeClr val="tx1"/>
                              </a:solidFill>
                              <a:effectLst/>
                              <a:latin typeface="Times New Roman" panose="02020603050405020304" pitchFamily="18" charset="0"/>
                              <a:ea typeface="MS Mincho" panose="02020609040205080304" pitchFamily="49" charset="-128"/>
                            </a:rPr>
                            <a:t>576.9</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chemeClr val="tx1"/>
                              </a:solidFill>
                              <a:effectLst/>
                              <a:latin typeface="Times New Roman" panose="02020603050405020304" pitchFamily="18" charset="0"/>
                              <a:ea typeface="MS Mincho" panose="02020609040205080304" pitchFamily="49" charset="-128"/>
                            </a:rPr>
                            <a:t>23.1</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chemeClr val="tx1"/>
                              </a:solidFill>
                              <a:effectLst/>
                              <a:latin typeface="Times New Roman" panose="02020603050405020304" pitchFamily="18" charset="0"/>
                              <a:ea typeface="MS Mincho" panose="02020609040205080304" pitchFamily="49" charset="-128"/>
                            </a:rPr>
                            <a:t>253.8</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chemeClr val="tx1"/>
                              </a:solidFill>
                              <a:effectLst/>
                              <a:latin typeface="Times New Roman" panose="02020603050405020304" pitchFamily="18" charset="0"/>
                              <a:ea typeface="MS Mincho" panose="02020609040205080304" pitchFamily="49" charset="-128"/>
                            </a:rPr>
                            <a:t>4523.1</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19224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population (10</a:t>
                          </a:r>
                          <a:r>
                            <a:rPr lang="en-GB" sz="1050" b="1" baseline="30000" dirty="0">
                              <a:solidFill>
                                <a:srgbClr val="000000"/>
                              </a:solidFill>
                              <a:effectLst/>
                              <a:latin typeface="Times New Roman" panose="02020603050405020304" pitchFamily="18" charset="0"/>
                              <a:ea typeface="Times New Roman" panose="02020603050405020304" pitchFamily="18" charset="0"/>
                            </a:rPr>
                            <a:t>11</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1.3</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1.4</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1.35</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2.0</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983858"/>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current (mA)</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16.7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803.5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84.1</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3.3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43106"/>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Phase advance of arc FODO (</a:t>
                          </a:r>
                          <a:r>
                            <a:rPr lang="en-GB" sz="1050" b="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90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60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60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90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59549"/>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Momentum compaction (10</a:t>
                          </a:r>
                          <a:r>
                            <a:rPr lang="en-GB" sz="1050" b="1" baseline="30000" dirty="0">
                              <a:solidFill>
                                <a:srgbClr val="000000"/>
                              </a:solidFill>
                              <a:effectLst/>
                              <a:latin typeface="Times New Roman" panose="02020603050405020304" pitchFamily="18" charset="0"/>
                              <a:ea typeface="Times New Roman" panose="02020603050405020304" pitchFamily="18" charset="0"/>
                            </a:rPr>
                            <a:t>-5</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0.71</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1.43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1.43</a:t>
                          </a:r>
                          <a:endParaRPr lang="zh-CN" sz="105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0.71</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11734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Beta functions at IP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i="1" baseline="30000" dirty="0">
                              <a:solidFill>
                                <a:srgbClr val="000000"/>
                              </a:solidFill>
                              <a:effectLst/>
                              <a:latin typeface="Times New Roman" panose="02020603050405020304" pitchFamily="18" charset="0"/>
                              <a:ea typeface="Times New Roman" panose="02020603050405020304" pitchFamily="18" charset="0"/>
                            </a:rPr>
                            <a:t>*</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i="1" baseline="30000"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dirty="0">
                              <a:solidFill>
                                <a:srgbClr val="000000"/>
                              </a:solidFill>
                              <a:effectLst/>
                              <a:latin typeface="Times New Roman" panose="02020603050405020304" pitchFamily="18" charset="0"/>
                              <a:ea typeface="Times New Roman" panose="02020603050405020304" pitchFamily="18" charset="0"/>
                            </a:rPr>
                            <a:t>(m/mm)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0.3/</a:t>
                          </a:r>
                          <a:r>
                            <a:rPr lang="en-GB" sz="1050" b="1" dirty="0">
                              <a:solidFill>
                                <a:schemeClr val="tx1"/>
                              </a:solidFill>
                              <a:effectLst/>
                              <a:latin typeface="Times New Roman" panose="02020603050405020304" pitchFamily="18" charset="0"/>
                              <a:ea typeface="Times New Roman" panose="02020603050405020304" pitchFamily="18" charset="0"/>
                            </a:rPr>
                            <a:t>1</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0.13/</a:t>
                          </a:r>
                          <a:r>
                            <a:rPr lang="en-GB" sz="1050" b="1" dirty="0">
                              <a:solidFill>
                                <a:schemeClr val="tx1"/>
                              </a:solidFill>
                              <a:effectLst/>
                              <a:latin typeface="Times New Roman" panose="02020603050405020304" pitchFamily="18" charset="0"/>
                              <a:ea typeface="Times New Roman" panose="02020603050405020304" pitchFamily="18" charset="0"/>
                            </a:rPr>
                            <a:t>0.9</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0.21/</a:t>
                          </a:r>
                          <a:r>
                            <a:rPr lang="en-GB" sz="1050" b="1" dirty="0">
                              <a:solidFill>
                                <a:schemeClr val="tx1"/>
                              </a:solidFill>
                              <a:effectLst/>
                              <a:latin typeface="Times New Roman" panose="02020603050405020304" pitchFamily="18" charset="0"/>
                              <a:ea typeface="Times New Roman" panose="02020603050405020304" pitchFamily="18" charset="0"/>
                            </a:rPr>
                            <a:t>1</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1.04/</a:t>
                          </a:r>
                          <a:r>
                            <a:rPr lang="en-GB" sz="1050" b="1" dirty="0">
                              <a:solidFill>
                                <a:schemeClr val="tx1"/>
                              </a:solidFill>
                              <a:effectLst/>
                              <a:latin typeface="Times New Roman" panose="02020603050405020304" pitchFamily="18" charset="0"/>
                              <a:ea typeface="Times New Roman" panose="02020603050405020304" pitchFamily="18" charset="0"/>
                            </a:rPr>
                            <a:t>2.7</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15251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Emittance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dirty="0">
                              <a:solidFill>
                                <a:srgbClr val="000000"/>
                              </a:solidFill>
                              <a:effectLst/>
                              <a:latin typeface="Times New Roman" panose="02020603050405020304" pitchFamily="18" charset="0"/>
                              <a:ea typeface="Times New Roman" panose="02020603050405020304" pitchFamily="18" charset="0"/>
                            </a:rPr>
                            <a:t>  (nm/pm)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0.64/1.3</a:t>
                          </a:r>
                          <a:endParaRPr lang="zh-CN" sz="1050" b="1" dirty="0">
                            <a:solidFill>
                              <a:srgbClr val="FF0000"/>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0.27/1.4</a:t>
                          </a:r>
                          <a:endParaRPr lang="zh-CN" sz="1050" b="1" dirty="0">
                            <a:solidFill>
                              <a:srgbClr val="FF0000"/>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0.87/1.7</a:t>
                          </a:r>
                          <a:endParaRPr lang="zh-CN" sz="1050" b="1" dirty="0">
                            <a:solidFill>
                              <a:srgbClr val="FF0000"/>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1.4/4.7</a:t>
                          </a:r>
                          <a:endParaRPr lang="zh-CN" sz="1050" b="1" dirty="0">
                            <a:solidFill>
                              <a:srgbClr val="FF0000"/>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820879"/>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Betatron tune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445/445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宋体" panose="02010600030101010101" pitchFamily="2" charset="-122"/>
                            </a:rPr>
                            <a:t>317</a:t>
                          </a:r>
                          <a:r>
                            <a:rPr lang="en-GB" sz="1050" dirty="0">
                              <a:solidFill>
                                <a:schemeClr val="tx1"/>
                              </a:solidFill>
                              <a:effectLst/>
                              <a:latin typeface="Times New Roman" panose="02020603050405020304" pitchFamily="18" charset="0"/>
                              <a:ea typeface="Times New Roman" panose="02020603050405020304" pitchFamily="18" charset="0"/>
                            </a:rPr>
                            <a:t>/317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317/317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445/445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8574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size at IP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s</a:t>
                          </a:r>
                          <a:r>
                            <a:rPr lang="en-GB" sz="1050" b="1" i="1" baseline="-25000" dirty="0">
                              <a:solidFill>
                                <a:srgbClr val="000000"/>
                              </a:solidFill>
                              <a:effectLst/>
                              <a:latin typeface="Times New Roman" panose="02020603050405020304" pitchFamily="18" charset="0"/>
                              <a:ea typeface="Times New Roman" panose="02020603050405020304" pitchFamily="18" charset="0"/>
                            </a:rPr>
                            <a:t>x </a:t>
                          </a:r>
                          <a:r>
                            <a:rPr lang="en-GB" sz="1050" b="1" i="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s</a:t>
                          </a:r>
                          <a:r>
                            <a:rPr lang="en-GB" sz="1050" b="1" i="1" baseline="-25000" dirty="0">
                              <a:solidFill>
                                <a:srgbClr val="000000"/>
                              </a:solidFill>
                              <a:effectLst/>
                              <a:latin typeface="Times New Roman" panose="02020603050405020304" pitchFamily="18" charset="0"/>
                              <a:ea typeface="Times New Roman" panose="02020603050405020304" pitchFamily="18" charset="0"/>
                            </a:rPr>
                            <a:t>y </a:t>
                          </a:r>
                          <a:r>
                            <a:rPr lang="en-GB" sz="1050" b="1" dirty="0">
                              <a:solidFill>
                                <a:srgbClr val="000000"/>
                              </a:solidFill>
                              <a:effectLst/>
                              <a:latin typeface="Times New Roman" panose="02020603050405020304" pitchFamily="18" charset="0"/>
                              <a:ea typeface="Times New Roman" panose="02020603050405020304" pitchFamily="18" charset="0"/>
                            </a:rPr>
                            <a:t>(um/nm)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14/36</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6/35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13/42</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39/113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63559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length (natural/total) (mm)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2.3</a:t>
                          </a:r>
                          <a:r>
                            <a:rPr lang="en-GB" sz="1050" dirty="0">
                              <a:solidFill>
                                <a:schemeClr val="tx1"/>
                              </a:solidFill>
                              <a:effectLst/>
                              <a:latin typeface="Times New Roman" panose="02020603050405020304" pitchFamily="18" charset="0"/>
                              <a:ea typeface="Times New Roman" panose="02020603050405020304" pitchFamily="18" charset="0"/>
                            </a:rPr>
                            <a:t>/4.1</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2.5/8.7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2.5/4.9</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2.2/2.9</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26050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spread (natural/total) (%)</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0.10</a:t>
                          </a:r>
                          <a:r>
                            <a:rPr lang="en-GB" sz="1050" dirty="0">
                              <a:solidFill>
                                <a:schemeClr val="tx1"/>
                              </a:solidFill>
                              <a:effectLst/>
                              <a:latin typeface="Times New Roman" panose="02020603050405020304" pitchFamily="18" charset="0"/>
                              <a:ea typeface="Times New Roman" panose="02020603050405020304" pitchFamily="18" charset="0"/>
                            </a:rPr>
                            <a:t>/0.17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0.04</a:t>
                          </a:r>
                          <a:r>
                            <a:rPr lang="en-GB" sz="1050" dirty="0">
                              <a:solidFill>
                                <a:schemeClr val="tx1"/>
                              </a:solidFill>
                              <a:effectLst/>
                              <a:latin typeface="Times New Roman" panose="02020603050405020304" pitchFamily="18" charset="0"/>
                              <a:ea typeface="Times New Roman" panose="02020603050405020304" pitchFamily="18" charset="0"/>
                            </a:rPr>
                            <a:t>/0.13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0.07</a:t>
                          </a:r>
                          <a:r>
                            <a:rPr lang="en-GB" sz="1050" dirty="0">
                              <a:solidFill>
                                <a:schemeClr val="tx1"/>
                              </a:solidFill>
                              <a:effectLst/>
                              <a:latin typeface="Times New Roman" panose="02020603050405020304" pitchFamily="18" charset="0"/>
                              <a:ea typeface="Times New Roman" panose="02020603050405020304" pitchFamily="18" charset="0"/>
                            </a:rPr>
                            <a:t>/0.14</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FF0000"/>
                              </a:solidFill>
                              <a:effectLst/>
                              <a:latin typeface="Times New Roman" panose="02020603050405020304" pitchFamily="18" charset="0"/>
                              <a:ea typeface="Times New Roman" panose="02020603050405020304" pitchFamily="18" charset="0"/>
                            </a:rPr>
                            <a:t>0.15</a:t>
                          </a:r>
                          <a:r>
                            <a:rPr lang="en-GB" sz="1050" dirty="0">
                              <a:solidFill>
                                <a:schemeClr val="tx1"/>
                              </a:solidFill>
                              <a:effectLst/>
                              <a:latin typeface="Times New Roman" panose="02020603050405020304" pitchFamily="18" charset="0"/>
                              <a:ea typeface="Times New Roman" panose="02020603050405020304" pitchFamily="18" charset="0"/>
                            </a:rPr>
                            <a:t>/0.20</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75094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acceptance (DA/RF) (%)</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1.6</a:t>
                          </a:r>
                          <a:r>
                            <a:rPr lang="en-GB" sz="1050" dirty="0">
                              <a:solidFill>
                                <a:schemeClr val="tx1"/>
                              </a:solidFill>
                              <a:effectLst/>
                              <a:latin typeface="Times New Roman" panose="02020603050405020304" pitchFamily="18" charset="0"/>
                              <a:ea typeface="Times New Roman" panose="02020603050405020304" pitchFamily="18" charset="0"/>
                            </a:rPr>
                            <a:t>/2.2</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1.0</a:t>
                          </a:r>
                          <a:r>
                            <a:rPr lang="en-GB" sz="1050" dirty="0">
                              <a:solidFill>
                                <a:schemeClr val="tx1"/>
                              </a:solidFill>
                              <a:effectLst/>
                              <a:latin typeface="Times New Roman" panose="02020603050405020304" pitchFamily="18" charset="0"/>
                              <a:ea typeface="Times New Roman" panose="02020603050405020304" pitchFamily="18" charset="0"/>
                            </a:rPr>
                            <a:t>/1.7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1.05</a:t>
                          </a:r>
                          <a:r>
                            <a:rPr lang="en-GB" sz="1050" dirty="0">
                              <a:solidFill>
                                <a:schemeClr val="tx1"/>
                              </a:solidFill>
                              <a:effectLst/>
                              <a:latin typeface="Times New Roman" panose="02020603050405020304" pitchFamily="18" charset="0"/>
                              <a:ea typeface="Times New Roman" panose="02020603050405020304" pitchFamily="18" charset="0"/>
                            </a:rPr>
                            <a:t>/2.5</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2.0</a:t>
                          </a:r>
                          <a:r>
                            <a:rPr lang="en-GB" sz="1050" dirty="0">
                              <a:solidFill>
                                <a:schemeClr val="tx1"/>
                              </a:solidFill>
                              <a:effectLst/>
                              <a:latin typeface="Times New Roman" panose="02020603050405020304" pitchFamily="18" charset="0"/>
                              <a:ea typeface="Times New Roman" panose="02020603050405020304" pitchFamily="18" charset="0"/>
                            </a:rPr>
                            <a:t>/2.6</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400228"/>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Beam-beam parameters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x</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x</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0.015/0.11</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0.004/0.127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0.012/0.113</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0.071/0.1</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095449"/>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RF voltage (GV)</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2.2</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0.12</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0.7</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10</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903090"/>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RF frequency (MHz)</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650</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3422173018"/>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Longitudinal tune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0.049</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0.035</a:t>
                          </a:r>
                          <a:endParaRPr lang="zh-CN" sz="105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0.062</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0.078</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58845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lifetime (min)</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altLang="zh-CN" sz="1050" b="1" dirty="0">
                              <a:solidFill>
                                <a:schemeClr val="tx1"/>
                              </a:solidFill>
                              <a:effectLst/>
                              <a:latin typeface="Times New Roman" panose="02020603050405020304" pitchFamily="18" charset="0"/>
                              <a:ea typeface="MS Mincho" panose="02020609040205080304" pitchFamily="49" charset="-128"/>
                            </a:rPr>
                            <a:t>18</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77</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22</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18</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99629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Hourglass Factor</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0.9</a:t>
                          </a:r>
                          <a:endParaRPr lang="zh-CN" sz="105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0.97</a:t>
                          </a:r>
                          <a:endParaRPr lang="zh-CN" sz="105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0.9</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chemeClr val="tx1"/>
                              </a:solidFill>
                              <a:effectLst/>
                              <a:latin typeface="Times New Roman" panose="02020603050405020304" pitchFamily="18" charset="0"/>
                              <a:ea typeface="Times New Roman" panose="02020603050405020304" pitchFamily="18" charset="0"/>
                            </a:rPr>
                            <a:t>0.89</a:t>
                          </a:r>
                          <a:endParaRPr lang="zh-CN" sz="105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7019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Luminosity per IP (10</a:t>
                          </a:r>
                          <a:r>
                            <a:rPr lang="en-GB" sz="1050" b="1" baseline="30000" dirty="0">
                              <a:solidFill>
                                <a:srgbClr val="000000"/>
                              </a:solidFill>
                              <a:effectLst/>
                              <a:latin typeface="Times New Roman" panose="02020603050405020304" pitchFamily="18" charset="0"/>
                              <a:ea typeface="Times New Roman" panose="02020603050405020304" pitchFamily="18" charset="0"/>
                            </a:rPr>
                            <a:t>34</a:t>
                          </a:r>
                          <a:r>
                            <a:rPr lang="en-GB" sz="1050" b="1" dirty="0">
                              <a:solidFill>
                                <a:srgbClr val="FF0000"/>
                              </a:solidFill>
                              <a:effectLst/>
                              <a:latin typeface="Times New Roman" panose="02020603050405020304" pitchFamily="18" charset="0"/>
                              <a:ea typeface="Times New Roman" panose="02020603050405020304" pitchFamily="18" charset="0"/>
                            </a:rPr>
                            <a:t> </a:t>
                          </a:r>
                          <a:r>
                            <a:rPr lang="en-GB" sz="1050" b="1" dirty="0">
                              <a:solidFill>
                                <a:srgbClr val="000000"/>
                              </a:solidFill>
                              <a:effectLst/>
                              <a:latin typeface="Times New Roman" panose="02020603050405020304" pitchFamily="18" charset="0"/>
                              <a:ea typeface="Times New Roman" panose="02020603050405020304" pitchFamily="18" charset="0"/>
                            </a:rPr>
                            <a:t>cm</a:t>
                          </a:r>
                          <a:r>
                            <a:rPr lang="en-GB" sz="1050" b="1" baseline="30000" dirty="0">
                              <a:solidFill>
                                <a:srgbClr val="000000"/>
                              </a:solidFill>
                              <a:effectLst/>
                              <a:latin typeface="Times New Roman" panose="02020603050405020304" pitchFamily="18" charset="0"/>
                              <a:ea typeface="Times New Roman" panose="02020603050405020304" pitchFamily="18" charset="0"/>
                            </a:rPr>
                            <a:t>–2</a:t>
                          </a:r>
                          <a:r>
                            <a:rPr lang="en-GB" sz="1050" b="1" dirty="0">
                              <a:solidFill>
                                <a:srgbClr val="000000"/>
                              </a:solidFill>
                              <a:effectLst/>
                              <a:latin typeface="Times New Roman" panose="02020603050405020304" pitchFamily="18" charset="0"/>
                              <a:ea typeface="Times New Roman" panose="02020603050405020304" pitchFamily="18" charset="0"/>
                            </a:rPr>
                            <a:t> s</a:t>
                          </a:r>
                          <a:r>
                            <a:rPr lang="en-GB" sz="1050" b="1" baseline="30000" dirty="0">
                              <a:solidFill>
                                <a:srgbClr val="000000"/>
                              </a:solidFill>
                              <a:effectLst/>
                              <a:latin typeface="Times New Roman" panose="02020603050405020304" pitchFamily="18" charset="0"/>
                              <a:ea typeface="Times New Roman" panose="02020603050405020304" pitchFamily="18" charset="0"/>
                            </a:rPr>
                            <a:t>–1</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5.0</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115</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16</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chemeClr val="tx1"/>
                              </a:solidFill>
                              <a:effectLst/>
                              <a:latin typeface="Times New Roman" panose="02020603050405020304" pitchFamily="18" charset="0"/>
                              <a:ea typeface="Times New Roman" panose="02020603050405020304" pitchFamily="18" charset="0"/>
                            </a:rPr>
                            <a:t>0.5</a:t>
                          </a:r>
                          <a:endParaRPr lang="zh-CN" sz="1050" b="1"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837602"/>
                      </a:ext>
                    </a:extLst>
                  </a:tr>
                </a:tbl>
              </a:graphicData>
            </a:graphic>
          </p:graphicFrame>
        </mc:Fallback>
      </mc:AlternateContent>
      <p:sp>
        <p:nvSpPr>
          <p:cNvPr id="9" name="矩形 8"/>
          <p:cNvSpPr/>
          <p:nvPr/>
        </p:nvSpPr>
        <p:spPr>
          <a:xfrm>
            <a:off x="8868047" y="1196752"/>
            <a:ext cx="3019250" cy="3046988"/>
          </a:xfrm>
          <a:prstGeom prst="rect">
            <a:avLst/>
          </a:prstGeom>
        </p:spPr>
        <p:txBody>
          <a:bodyPr wrap="square">
            <a:spAutoFit/>
          </a:bodyPr>
          <a:lstStyle/>
          <a:p>
            <a:pPr marL="285750" indent="-285750">
              <a:buFontTx/>
              <a:buChar char="-"/>
            </a:pPr>
            <a:r>
              <a:rPr lang="zh-CN" altLang="en-US" sz="1600" dirty="0">
                <a:latin typeface="Times New Roman" panose="02020603050405020304" pitchFamily="18" charset="0"/>
                <a:cs typeface="Times New Roman" panose="02020603050405020304" pitchFamily="18" charset="0"/>
              </a:rPr>
              <a:t>𝛽</a:t>
            </a:r>
            <a:r>
              <a:rPr lang="en-US" altLang="zh-CN" sz="1600" dirty="0">
                <a:latin typeface="Times New Roman" panose="02020603050405020304" pitchFamily="18" charset="0"/>
                <a:cs typeface="Times New Roman" panose="02020603050405020304" pitchFamily="18" charset="0"/>
              </a:rPr>
              <a:t>y</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and emittance chosen for luminosity</a:t>
            </a:r>
          </a:p>
          <a:p>
            <a:pPr marL="285750" indent="-285750">
              <a:buFontTx/>
              <a:buChar char="-"/>
            </a:pPr>
            <a:r>
              <a:rPr lang="en-US" altLang="zh-CN" sz="1600" dirty="0">
                <a:latin typeface="Times New Roman" panose="02020603050405020304" pitchFamily="18" charset="0"/>
                <a:cs typeface="Times New Roman" panose="02020603050405020304" pitchFamily="18" charset="0"/>
              </a:rPr>
              <a:t>adequate bunch population Ne for the luminosity and the achievable energy acceptance for lattice design</a:t>
            </a:r>
          </a:p>
          <a:p>
            <a:pPr marL="285750" indent="-285750">
              <a:buFontTx/>
              <a:buChar char="-"/>
            </a:pPr>
            <a:r>
              <a:rPr lang="en-US" altLang="zh-CN" sz="1600" dirty="0">
                <a:latin typeface="Times New Roman" panose="02020603050405020304" pitchFamily="18" charset="0"/>
                <a:cs typeface="Times New Roman" panose="02020603050405020304" pitchFamily="18" charset="0"/>
              </a:rPr>
              <a:t>Number of bunches Nb is adjusted to keep the beam current</a:t>
            </a:r>
          </a:p>
          <a:p>
            <a:pPr marL="285750" indent="-285750">
              <a:buFontTx/>
              <a:buChar char="-"/>
            </a:pPr>
            <a:r>
              <a:rPr lang="en-US" altLang="zh-CN" sz="1600" dirty="0">
                <a:latin typeface="Times New Roman" panose="02020603050405020304" pitchFamily="18" charset="0"/>
                <a:cs typeface="Times New Roman" panose="02020603050405020304" pitchFamily="18" charset="0"/>
              </a:rPr>
              <a:t>Updated bunch spacing for the requirement from detector (D. Wang, Aug 2024, CEPC day)</a:t>
            </a:r>
          </a:p>
        </p:txBody>
      </p:sp>
      <p:sp>
        <p:nvSpPr>
          <p:cNvPr id="10" name="文本框 9"/>
          <p:cNvSpPr txBox="1"/>
          <p:nvPr/>
        </p:nvSpPr>
        <p:spPr>
          <a:xfrm>
            <a:off x="8868047" y="4653136"/>
            <a:ext cx="3065687" cy="954107"/>
          </a:xfrm>
          <a:prstGeom prst="rect">
            <a:avLst/>
          </a:prstGeom>
          <a:noFill/>
        </p:spPr>
        <p:txBody>
          <a:bodyPr wrap="square" rtlCol="0">
            <a:spAutoFit/>
          </a:bodyPr>
          <a:lstStyle/>
          <a:p>
            <a:r>
              <a:rPr lang="en-US" altLang="zh-CN" sz="1400" dirty="0"/>
              <a:t>Ref: CEPC TDR; Radiation Detection Technology and Methods (2024) 8:1–1105, </a:t>
            </a:r>
            <a:r>
              <a:rPr lang="en-US" altLang="zh-CN" sz="1400" dirty="0">
                <a:hlinkClick r:id="rId4"/>
              </a:rPr>
              <a:t>https://doi.org/10.1007/s41605-024-00463-y</a:t>
            </a:r>
            <a:r>
              <a:rPr lang="en-US" altLang="zh-CN" sz="1400" dirty="0"/>
              <a:t>; </a:t>
            </a:r>
            <a:endParaRPr lang="zh-CN" altLang="en-US" sz="1400" dirty="0"/>
          </a:p>
        </p:txBody>
      </p:sp>
    </p:spTree>
    <p:extLst>
      <p:ext uri="{BB962C8B-B14F-4D97-AF65-F5344CB8AC3E}">
        <p14:creationId xmlns:p14="http://schemas.microsoft.com/office/powerpoint/2010/main" val="1501549902"/>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solidFill>
                  <a:srgbClr val="C00000"/>
                </a:solidFill>
                <a:latin typeface="Arial" panose="020B0604020202020204" pitchFamily="34" charset="0"/>
                <a:cs typeface="Arial" panose="020B0604020202020204" pitchFamily="34" charset="0"/>
              </a:rPr>
              <a:t>Linac</a:t>
            </a:r>
            <a:endParaRPr lang="zh-CN" altLang="en-US" sz="3200" b="1" dirty="0">
              <a:solidFill>
                <a:srgbClr val="C00000"/>
              </a:solidFill>
              <a:latin typeface="Arial" panose="020B0604020202020204" pitchFamily="34" charset="0"/>
              <a:cs typeface="Arial" panose="020B0604020202020204" pitchFamily="34" charset="0"/>
            </a:endParaRPr>
          </a:p>
        </p:txBody>
      </p:sp>
      <p:sp>
        <p:nvSpPr>
          <p:cNvPr id="7" name="内容占位符 6"/>
          <p:cNvSpPr>
            <a:spLocks noGrp="1"/>
          </p:cNvSpPr>
          <p:nvPr>
            <p:ph idx="1"/>
          </p:nvPr>
        </p:nvSpPr>
        <p:spPr>
          <a:xfrm>
            <a:off x="838200" y="1825626"/>
            <a:ext cx="10515600" cy="907064"/>
          </a:xfrm>
        </p:spPr>
        <p:txBody>
          <a:bodyPr>
            <a:normAutofit/>
          </a:bodyPr>
          <a:lstStyle/>
          <a:p>
            <a:r>
              <a:rPr lang="en-US" altLang="zh-CN" dirty="0" smtClean="0"/>
              <a:t>Emittance and energy spread of beams from linac with errors </a:t>
            </a:r>
            <a:endParaRPr lang="zh-CN" altLang="en-US" dirty="0"/>
          </a:p>
        </p:txBody>
      </p:sp>
      <p:pic>
        <p:nvPicPr>
          <p:cNvPr id="9" name="图片 8"/>
          <p:cNvPicPr>
            <a:picLocks noChangeAspect="1"/>
          </p:cNvPicPr>
          <p:nvPr/>
        </p:nvPicPr>
        <p:blipFill rotWithShape="1">
          <a:blip r:embed="rId2"/>
          <a:srcRect t="5737"/>
          <a:stretch/>
        </p:blipFill>
        <p:spPr>
          <a:xfrm>
            <a:off x="838200" y="2301837"/>
            <a:ext cx="5462321" cy="3240809"/>
          </a:xfrm>
          <a:prstGeom prst="rect">
            <a:avLst/>
          </a:prstGeom>
        </p:spPr>
      </p:pic>
      <p:pic>
        <p:nvPicPr>
          <p:cNvPr id="10" name="图片 9"/>
          <p:cNvPicPr>
            <a:picLocks noChangeAspect="1"/>
          </p:cNvPicPr>
          <p:nvPr/>
        </p:nvPicPr>
        <p:blipFill rotWithShape="1">
          <a:blip r:embed="rId3"/>
          <a:srcRect t="9663"/>
          <a:stretch/>
        </p:blipFill>
        <p:spPr>
          <a:xfrm>
            <a:off x="6300521" y="2558005"/>
            <a:ext cx="5774596" cy="2394803"/>
          </a:xfrm>
          <a:prstGeom prst="rect">
            <a:avLst/>
          </a:prstGeom>
        </p:spPr>
      </p:pic>
      <p:sp>
        <p:nvSpPr>
          <p:cNvPr id="3" name="灯片编号占位符 2"/>
          <p:cNvSpPr>
            <a:spLocks noGrp="1"/>
          </p:cNvSpPr>
          <p:nvPr>
            <p:ph type="sldNum" sz="quarter" idx="12"/>
          </p:nvPr>
        </p:nvSpPr>
        <p:spPr/>
        <p:txBody>
          <a:bodyPr/>
          <a:lstStyle/>
          <a:p>
            <a:fld id="{459EC59E-6BB9-4ED8-8021-F4D14E71BBFB}" type="slidenum">
              <a:rPr lang="zh-CN" altLang="en-US" smtClean="0"/>
              <a:t>4</a:t>
            </a:fld>
            <a:endParaRPr lang="zh-CN" altLang="en-US"/>
          </a:p>
        </p:txBody>
      </p:sp>
    </p:spTree>
    <p:extLst>
      <p:ext uri="{BB962C8B-B14F-4D97-AF65-F5344CB8AC3E}">
        <p14:creationId xmlns:p14="http://schemas.microsoft.com/office/powerpoint/2010/main" val="230779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7875"/>
            <a:ext cx="10515600" cy="1325563"/>
          </a:xfrm>
        </p:spPr>
        <p:txBody>
          <a:bodyPr>
            <a:normAutofit/>
          </a:bodyPr>
          <a:lstStyle/>
          <a:p>
            <a:pPr algn="ctr"/>
            <a:r>
              <a:rPr lang="en-US" altLang="zh-CN" sz="3200" b="1" dirty="0">
                <a:solidFill>
                  <a:srgbClr val="C00000"/>
                </a:solidFill>
                <a:latin typeface="Arial" panose="020B0604020202020204" pitchFamily="34" charset="0"/>
                <a:cs typeface="Arial" panose="020B0604020202020204" pitchFamily="34" charset="0"/>
              </a:rPr>
              <a:t>Booster</a:t>
            </a:r>
            <a:endParaRPr lang="zh-CN" altLang="en-US" sz="3200" b="1" dirty="0">
              <a:solidFill>
                <a:srgbClr val="C00000"/>
              </a:solidFill>
              <a:latin typeface="Arial" panose="020B0604020202020204" pitchFamily="34" charset="0"/>
              <a:cs typeface="Arial" panose="020B0604020202020204" pitchFamily="34" charset="0"/>
            </a:endParaRPr>
          </a:p>
        </p:txBody>
      </p:sp>
      <p:sp>
        <p:nvSpPr>
          <p:cNvPr id="7" name="内容占位符 6"/>
          <p:cNvSpPr>
            <a:spLocks noGrp="1"/>
          </p:cNvSpPr>
          <p:nvPr>
            <p:ph idx="1"/>
          </p:nvPr>
        </p:nvSpPr>
        <p:spPr>
          <a:xfrm>
            <a:off x="838200" y="1172702"/>
            <a:ext cx="10515600" cy="1150761"/>
          </a:xfrm>
        </p:spPr>
        <p:txBody>
          <a:bodyPr/>
          <a:lstStyle/>
          <a:p>
            <a:r>
              <a:rPr lang="en-US" altLang="zh-CN" dirty="0"/>
              <a:t>Emittance and energy spread of beams from </a:t>
            </a:r>
            <a:r>
              <a:rPr lang="en-US" altLang="zh-CN" dirty="0" smtClean="0"/>
              <a:t>booster </a:t>
            </a:r>
            <a:r>
              <a:rPr lang="en-US" altLang="zh-CN" dirty="0"/>
              <a:t>with errors </a:t>
            </a:r>
            <a:endParaRPr lang="zh-CN" altLang="en-US" dirty="0"/>
          </a:p>
          <a:p>
            <a:endParaRPr lang="zh-CN" altLang="en-US" dirty="0"/>
          </a:p>
        </p:txBody>
      </p:sp>
      <p:graphicFrame>
        <p:nvGraphicFramePr>
          <p:cNvPr id="9" name="内容占位符 3"/>
          <p:cNvGraphicFramePr/>
          <p:nvPr>
            <p:extLst>
              <p:ext uri="{D42A27DB-BD31-4B8C-83A1-F6EECF244321}">
                <p14:modId xmlns:p14="http://schemas.microsoft.com/office/powerpoint/2010/main" val="4283082285"/>
              </p:ext>
            </p:extLst>
          </p:nvPr>
        </p:nvGraphicFramePr>
        <p:xfrm>
          <a:off x="1246678" y="1768091"/>
          <a:ext cx="4917726" cy="1417320"/>
        </p:xfrm>
        <a:graphic>
          <a:graphicData uri="http://schemas.openxmlformats.org/drawingml/2006/table">
            <a:tbl>
              <a:tblPr firstRow="1" firstCol="1" bandRow="1">
                <a:tableStyleId>{1FECB4D8-DB02-4DC6-A0A2-4F2EBAE1DC90}</a:tableStyleId>
              </a:tblPr>
              <a:tblGrid>
                <a:gridCol w="2290091">
                  <a:extLst>
                    <a:ext uri="{9D8B030D-6E8A-4147-A177-3AD203B41FA5}">
                      <a16:colId xmlns:a16="http://schemas.microsoft.com/office/drawing/2014/main" val="20000"/>
                    </a:ext>
                  </a:extLst>
                </a:gridCol>
                <a:gridCol w="662377">
                  <a:extLst>
                    <a:ext uri="{9D8B030D-6E8A-4147-A177-3AD203B41FA5}">
                      <a16:colId xmlns:a16="http://schemas.microsoft.com/office/drawing/2014/main" val="20001"/>
                    </a:ext>
                  </a:extLst>
                </a:gridCol>
                <a:gridCol w="982629">
                  <a:extLst>
                    <a:ext uri="{9D8B030D-6E8A-4147-A177-3AD203B41FA5}">
                      <a16:colId xmlns:a16="http://schemas.microsoft.com/office/drawing/2014/main" val="20002"/>
                    </a:ext>
                  </a:extLst>
                </a:gridCol>
                <a:gridCol w="982629">
                  <a:extLst>
                    <a:ext uri="{9D8B030D-6E8A-4147-A177-3AD203B41FA5}">
                      <a16:colId xmlns:a16="http://schemas.microsoft.com/office/drawing/2014/main" val="20003"/>
                    </a:ext>
                  </a:extLst>
                </a:gridCol>
              </a:tblGrid>
              <a:tr h="0">
                <a:tc>
                  <a:txBody>
                    <a:bodyPr/>
                    <a:lstStyle/>
                    <a:p>
                      <a:endParaRPr lang="zh-CN" altLang="en-US" sz="1100" dirty="0">
                        <a:solidFill>
                          <a:schemeClr val="tx1"/>
                        </a:solidFill>
                      </a:endParaRPr>
                    </a:p>
                  </a:txBody>
                  <a:tcPr marL="68580" marR="68580" marT="34290" marB="34290"/>
                </a:tc>
                <a:tc>
                  <a:txBody>
                    <a:bodyPr/>
                    <a:lstStyle/>
                    <a:p>
                      <a:pPr algn="ctr"/>
                      <a:r>
                        <a:rPr lang="en-US" altLang="zh-CN" sz="1100" dirty="0"/>
                        <a:t>Dipole</a:t>
                      </a:r>
                      <a:endParaRPr lang="zh-CN" altLang="en-US" sz="1100" dirty="0">
                        <a:solidFill>
                          <a:schemeClr val="bg1"/>
                        </a:solidFill>
                      </a:endParaRPr>
                    </a:p>
                  </a:txBody>
                  <a:tcPr marL="68580" marR="68580" marT="34290" marB="34290"/>
                </a:tc>
                <a:tc>
                  <a:txBody>
                    <a:bodyPr/>
                    <a:lstStyle/>
                    <a:p>
                      <a:pPr algn="ctr"/>
                      <a:r>
                        <a:rPr lang="en-US" altLang="zh-CN" sz="1100" dirty="0"/>
                        <a:t>Quadrupole</a:t>
                      </a:r>
                      <a:endParaRPr lang="zh-CN" altLang="en-US" sz="1100" dirty="0">
                        <a:solidFill>
                          <a:schemeClr val="bg1"/>
                        </a:solidFill>
                      </a:endParaRPr>
                    </a:p>
                  </a:txBody>
                  <a:tcPr marL="68580" marR="68580" marT="34290" marB="34290"/>
                </a:tc>
                <a:tc>
                  <a:txBody>
                    <a:bodyPr/>
                    <a:lstStyle/>
                    <a:p>
                      <a:pPr algn="ctr"/>
                      <a:r>
                        <a:rPr lang="en-US" altLang="zh-CN" sz="1100" dirty="0"/>
                        <a:t>Sextupole</a:t>
                      </a:r>
                      <a:endParaRPr lang="zh-CN" altLang="en-US" sz="1100" dirty="0">
                        <a:solidFill>
                          <a:schemeClr val="bg1"/>
                        </a:solidFill>
                      </a:endParaRPr>
                    </a:p>
                  </a:txBody>
                  <a:tcPr marL="68580" marR="68580" marT="34290" marB="34290"/>
                </a:tc>
                <a:extLst>
                  <a:ext uri="{0D108BD9-81ED-4DB2-BD59-A6C34878D82A}">
                    <a16:rowId xmlns:a16="http://schemas.microsoft.com/office/drawing/2014/main" val="10000"/>
                  </a:ext>
                </a:extLst>
              </a:tr>
              <a:tr h="0">
                <a:tc>
                  <a:txBody>
                    <a:bodyPr/>
                    <a:lstStyle/>
                    <a:p>
                      <a:r>
                        <a:rPr lang="en-US" altLang="zh-CN" sz="1100" dirty="0"/>
                        <a:t>Transverse shift X/Y</a:t>
                      </a:r>
                      <a:r>
                        <a:rPr lang="en-US" altLang="zh-CN" sz="1100" kern="100" dirty="0"/>
                        <a:t> (μm)</a:t>
                      </a:r>
                      <a:endParaRPr lang="zh-CN" altLang="en-US" sz="1100" dirty="0">
                        <a:solidFill>
                          <a:schemeClr val="tx1"/>
                        </a:solidFill>
                      </a:endParaRPr>
                    </a:p>
                  </a:txBody>
                  <a:tcPr marL="68580" marR="68580" marT="34290" marB="34290"/>
                </a:tc>
                <a:tc>
                  <a:txBody>
                    <a:bodyPr/>
                    <a:lstStyle/>
                    <a:p>
                      <a:pPr algn="ctr"/>
                      <a:r>
                        <a:rPr lang="en-US" altLang="zh-CN" sz="1100" dirty="0"/>
                        <a:t>100</a:t>
                      </a:r>
                      <a:endParaRPr lang="zh-CN" altLang="en-US" sz="1100" dirty="0">
                        <a:solidFill>
                          <a:schemeClr val="tx1"/>
                        </a:solidFill>
                      </a:endParaRPr>
                    </a:p>
                  </a:txBody>
                  <a:tcPr marL="68580" marR="68580" marT="34290" marB="34290"/>
                </a:tc>
                <a:tc>
                  <a:txBody>
                    <a:bodyPr/>
                    <a:lstStyle/>
                    <a:p>
                      <a:pPr algn="ctr"/>
                      <a:r>
                        <a:rPr lang="en-US" altLang="zh-CN" sz="1100" dirty="0"/>
                        <a:t>100</a:t>
                      </a:r>
                      <a:endParaRPr lang="zh-CN" altLang="en-US" sz="1100" dirty="0">
                        <a:solidFill>
                          <a:schemeClr val="tx1"/>
                        </a:solidFill>
                      </a:endParaRPr>
                    </a:p>
                  </a:txBody>
                  <a:tcPr marL="68580" marR="68580" marT="34290" marB="34290"/>
                </a:tc>
                <a:tc>
                  <a:txBody>
                    <a:bodyPr/>
                    <a:lstStyle/>
                    <a:p>
                      <a:pPr algn="ctr"/>
                      <a:r>
                        <a:rPr lang="en-US" altLang="zh-CN" sz="1100" dirty="0">
                          <a:solidFill>
                            <a:schemeClr val="tx1"/>
                          </a:solidFill>
                        </a:rPr>
                        <a:t>-</a:t>
                      </a:r>
                      <a:endParaRPr lang="zh-CN" altLang="en-US" sz="1100" dirty="0">
                        <a:solidFill>
                          <a:schemeClr val="tx1"/>
                        </a:solidFill>
                      </a:endParaRPr>
                    </a:p>
                  </a:txBody>
                  <a:tcPr marL="68580" marR="68580" marT="34290" marB="34290"/>
                </a:tc>
                <a:extLst>
                  <a:ext uri="{0D108BD9-81ED-4DB2-BD59-A6C34878D82A}">
                    <a16:rowId xmlns:a16="http://schemas.microsoft.com/office/drawing/2014/main" val="10001"/>
                  </a:ext>
                </a:extLst>
              </a:tr>
              <a:tr h="0">
                <a:tc>
                  <a:txBody>
                    <a:bodyPr/>
                    <a:lstStyle/>
                    <a:p>
                      <a:r>
                        <a:rPr lang="en-US" altLang="zh-CN" sz="1100" dirty="0"/>
                        <a:t>Longitudinal shift Z</a:t>
                      </a:r>
                      <a:r>
                        <a:rPr lang="en-US" altLang="zh-CN" sz="1100" kern="100" dirty="0"/>
                        <a:t> (μm)</a:t>
                      </a:r>
                      <a:endParaRPr lang="zh-CN" altLang="en-US" sz="1100" dirty="0">
                        <a:solidFill>
                          <a:schemeClr val="tx1"/>
                        </a:solidFill>
                      </a:endParaRPr>
                    </a:p>
                  </a:txBody>
                  <a:tcPr marL="68580" marR="68580" marT="34290" marB="34290"/>
                </a:tc>
                <a:tc>
                  <a:txBody>
                    <a:bodyPr/>
                    <a:lstStyle/>
                    <a:p>
                      <a:pPr algn="ctr"/>
                      <a:r>
                        <a:rPr lang="en-US" altLang="zh-CN" sz="1100" dirty="0"/>
                        <a:t>100</a:t>
                      </a:r>
                      <a:endParaRPr lang="zh-CN" altLang="en-US" sz="1100" dirty="0">
                        <a:solidFill>
                          <a:schemeClr val="tx1"/>
                        </a:solidFill>
                      </a:endParaRPr>
                    </a:p>
                  </a:txBody>
                  <a:tcPr marL="68580" marR="68580" marT="34290" marB="34290"/>
                </a:tc>
                <a:tc>
                  <a:txBody>
                    <a:bodyPr/>
                    <a:lstStyle/>
                    <a:p>
                      <a:pPr algn="ctr"/>
                      <a:r>
                        <a:rPr lang="en-US" altLang="zh-CN" sz="1100" dirty="0"/>
                        <a:t>150</a:t>
                      </a:r>
                      <a:endParaRPr lang="zh-CN" altLang="en-US" sz="1100" dirty="0">
                        <a:solidFill>
                          <a:schemeClr val="tx1"/>
                        </a:solidFill>
                      </a:endParaRPr>
                    </a:p>
                  </a:txBody>
                  <a:tcPr marL="68580" marR="68580" marT="34290" marB="34290"/>
                </a:tc>
                <a:tc>
                  <a:txBody>
                    <a:bodyPr/>
                    <a:lstStyle/>
                    <a:p>
                      <a:pPr algn="ctr"/>
                      <a:r>
                        <a:rPr lang="en-US" altLang="zh-CN" sz="1100" dirty="0">
                          <a:solidFill>
                            <a:schemeClr val="tx1"/>
                          </a:solidFill>
                        </a:rPr>
                        <a:t>-</a:t>
                      </a:r>
                      <a:endParaRPr lang="zh-CN" altLang="en-US" sz="1100" dirty="0">
                        <a:solidFill>
                          <a:schemeClr val="tx1"/>
                        </a:solidFill>
                      </a:endParaRPr>
                    </a:p>
                  </a:txBody>
                  <a:tcPr marL="68580" marR="68580" marT="34290" marB="34290"/>
                </a:tc>
                <a:extLst>
                  <a:ext uri="{0D108BD9-81ED-4DB2-BD59-A6C34878D82A}">
                    <a16:rowId xmlns:a16="http://schemas.microsoft.com/office/drawing/2014/main" val="10002"/>
                  </a:ext>
                </a:extLst>
              </a:tr>
              <a:tr h="0">
                <a:tc>
                  <a:txBody>
                    <a:bodyPr/>
                    <a:lstStyle/>
                    <a:p>
                      <a:pPr marL="0" algn="l" defTabSz="914400" rtl="0" eaLnBrk="1" latinLnBrk="0" hangingPunct="1"/>
                      <a:r>
                        <a:rPr lang="en-US" altLang="zh-CN" sz="1100" kern="1200" dirty="0"/>
                        <a:t>Tilt about X/Y (mrad)</a:t>
                      </a:r>
                      <a:endParaRPr lang="zh-CN" altLang="en-US" sz="1100" kern="1200" dirty="0">
                        <a:solidFill>
                          <a:schemeClr val="tx1"/>
                        </a:solidFill>
                        <a:latin typeface="+mn-lt"/>
                        <a:ea typeface="+mn-ea"/>
                        <a:cs typeface="+mn-cs"/>
                      </a:endParaRPr>
                    </a:p>
                  </a:txBody>
                  <a:tcPr marL="68580" marR="68580" marT="34290" marB="34290"/>
                </a:tc>
                <a:tc>
                  <a:txBody>
                    <a:bodyPr/>
                    <a:lstStyle/>
                    <a:p>
                      <a:pPr marL="0" algn="ctr" defTabSz="914400" rtl="0" eaLnBrk="1" latinLnBrk="0" hangingPunct="1"/>
                      <a:r>
                        <a:rPr lang="en-US" altLang="zh-CN" sz="1100" kern="1200" dirty="0"/>
                        <a:t>0.2</a:t>
                      </a:r>
                      <a:endParaRPr lang="zh-CN" altLang="en-US" sz="1100" kern="1200" dirty="0">
                        <a:solidFill>
                          <a:schemeClr val="tx1"/>
                        </a:solidFill>
                        <a:latin typeface="+mn-lt"/>
                        <a:ea typeface="+mn-ea"/>
                        <a:cs typeface="+mn-cs"/>
                      </a:endParaRPr>
                    </a:p>
                  </a:txBody>
                  <a:tcPr marL="68580" marR="68580" marT="34290" marB="34290"/>
                </a:tc>
                <a:tc>
                  <a:txBody>
                    <a:bodyPr/>
                    <a:lstStyle/>
                    <a:p>
                      <a:pPr marL="0" algn="ctr" defTabSz="914400" rtl="0" eaLnBrk="1" latinLnBrk="0" hangingPunct="1"/>
                      <a:r>
                        <a:rPr lang="en-US" altLang="zh-CN" sz="1100" kern="1200" dirty="0"/>
                        <a:t>0.2</a:t>
                      </a:r>
                      <a:endParaRPr lang="zh-CN" altLang="en-US" sz="1100" kern="1200" dirty="0">
                        <a:solidFill>
                          <a:schemeClr val="tx1"/>
                        </a:solidFill>
                        <a:latin typeface="+mn-lt"/>
                        <a:ea typeface="+mn-ea"/>
                        <a:cs typeface="+mn-cs"/>
                      </a:endParaRPr>
                    </a:p>
                  </a:txBody>
                  <a:tcPr marL="68580" marR="68580" marT="34290" marB="34290"/>
                </a:tc>
                <a:tc>
                  <a:txBody>
                    <a:bodyPr/>
                    <a:lstStyle/>
                    <a:p>
                      <a:pPr marL="0" algn="ctr" defTabSz="914400" rtl="0" eaLnBrk="1" latinLnBrk="0" hangingPunct="1"/>
                      <a:r>
                        <a:rPr lang="en-US" altLang="zh-CN" sz="1100" kern="1200" dirty="0">
                          <a:solidFill>
                            <a:schemeClr val="tx1"/>
                          </a:solidFill>
                          <a:latin typeface="+mn-lt"/>
                          <a:ea typeface="+mn-ea"/>
                          <a:cs typeface="+mn-cs"/>
                        </a:rPr>
                        <a:t>-</a:t>
                      </a:r>
                      <a:endParaRPr lang="zh-CN" altLang="en-US" sz="11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100" dirty="0"/>
                        <a:t>Tilt about Z (mrad)</a:t>
                      </a:r>
                      <a:endParaRPr lang="zh-CN" altLang="en-US" sz="1100" dirty="0">
                        <a:solidFill>
                          <a:schemeClr val="tx1"/>
                        </a:solidFill>
                      </a:endParaRPr>
                    </a:p>
                  </a:txBody>
                  <a:tcPr marL="68580" marR="68580" marT="34290" marB="34290"/>
                </a:tc>
                <a:tc>
                  <a:txBody>
                    <a:bodyPr/>
                    <a:lstStyle/>
                    <a:p>
                      <a:pPr algn="ctr"/>
                      <a:r>
                        <a:rPr lang="en-US" altLang="zh-CN" sz="1100" dirty="0"/>
                        <a:t>0.1</a:t>
                      </a:r>
                      <a:endParaRPr lang="zh-CN" altLang="en-US" sz="1100" dirty="0">
                        <a:solidFill>
                          <a:schemeClr val="tx1"/>
                        </a:solidFill>
                      </a:endParaRPr>
                    </a:p>
                  </a:txBody>
                  <a:tcPr marL="68580" marR="68580" marT="34290" marB="34290"/>
                </a:tc>
                <a:tc>
                  <a:txBody>
                    <a:bodyPr/>
                    <a:lstStyle/>
                    <a:p>
                      <a:pPr algn="ctr"/>
                      <a:r>
                        <a:rPr lang="en-US" altLang="zh-CN" sz="1100" dirty="0"/>
                        <a:t>0.2</a:t>
                      </a:r>
                      <a:endParaRPr lang="zh-CN" altLang="en-US" sz="1100" dirty="0">
                        <a:solidFill>
                          <a:schemeClr val="tx1"/>
                        </a:solidFill>
                      </a:endParaRPr>
                    </a:p>
                  </a:txBody>
                  <a:tcPr marL="68580" marR="68580" marT="34290" marB="34290"/>
                </a:tc>
                <a:tc>
                  <a:txBody>
                    <a:bodyPr/>
                    <a:lstStyle/>
                    <a:p>
                      <a:pPr algn="ctr"/>
                      <a:r>
                        <a:rPr lang="en-US" altLang="zh-CN" sz="1100" dirty="0">
                          <a:solidFill>
                            <a:schemeClr val="tx1"/>
                          </a:solidFill>
                        </a:rPr>
                        <a:t>-</a:t>
                      </a:r>
                      <a:endParaRPr lang="zh-CN" altLang="en-US" sz="1100" dirty="0">
                        <a:solidFill>
                          <a:schemeClr val="tx1"/>
                        </a:solidFill>
                      </a:endParaRPr>
                    </a:p>
                  </a:txBody>
                  <a:tcPr marL="68580" marR="68580" marT="34290" marB="34290"/>
                </a:tc>
                <a:extLst>
                  <a:ext uri="{0D108BD9-81ED-4DB2-BD59-A6C34878D82A}">
                    <a16:rowId xmlns:a16="http://schemas.microsoft.com/office/drawing/2014/main" val="10004"/>
                  </a:ext>
                </a:extLst>
              </a:tr>
              <a:tr h="0">
                <a:tc>
                  <a:txBody>
                    <a:bodyPr/>
                    <a:lstStyle/>
                    <a:p>
                      <a:r>
                        <a:rPr lang="en-US" altLang="zh-CN" sz="1100" dirty="0"/>
                        <a:t>Nominal field </a:t>
                      </a:r>
                      <a:endParaRPr lang="zh-CN" altLang="en-US" sz="1100" dirty="0">
                        <a:solidFill>
                          <a:schemeClr val="tx1"/>
                        </a:solidFill>
                      </a:endParaRPr>
                    </a:p>
                  </a:txBody>
                  <a:tcPr marL="68580" marR="68580" marT="34290" marB="34290"/>
                </a:tc>
                <a:tc>
                  <a:txBody>
                    <a:bodyPr/>
                    <a:lstStyle/>
                    <a:p>
                      <a:pPr algn="ctr"/>
                      <a:r>
                        <a:rPr lang="en-US" altLang="zh-CN" sz="1100" dirty="0"/>
                        <a:t>1e-3</a:t>
                      </a:r>
                      <a:endParaRPr lang="zh-CN" altLang="en-US" sz="1100" dirty="0">
                        <a:solidFill>
                          <a:schemeClr val="tx1"/>
                        </a:solidFill>
                      </a:endParaRPr>
                    </a:p>
                  </a:txBody>
                  <a:tcPr marL="68580" marR="68580" marT="34290" marB="34290"/>
                </a:tc>
                <a:tc>
                  <a:txBody>
                    <a:bodyPr/>
                    <a:lstStyle/>
                    <a:p>
                      <a:pPr algn="ctr"/>
                      <a:r>
                        <a:rPr lang="en-US" altLang="zh-CN" sz="1100" dirty="0"/>
                        <a:t>2e-4</a:t>
                      </a:r>
                      <a:endParaRPr lang="zh-CN" altLang="en-US" sz="1100" dirty="0">
                        <a:solidFill>
                          <a:schemeClr val="tx1"/>
                        </a:solidFill>
                      </a:endParaRPr>
                    </a:p>
                  </a:txBody>
                  <a:tcPr marL="68580" marR="68580" marT="34290" marB="34290"/>
                </a:tc>
                <a:tc>
                  <a:txBody>
                    <a:bodyPr/>
                    <a:lstStyle/>
                    <a:p>
                      <a:pPr algn="ctr"/>
                      <a:r>
                        <a:rPr lang="en-US" altLang="zh-CN" sz="1100" dirty="0"/>
                        <a:t>1e-3</a:t>
                      </a:r>
                      <a:endParaRPr lang="zh-CN" altLang="en-US" sz="1100" dirty="0">
                        <a:solidFill>
                          <a:schemeClr val="tx1"/>
                        </a:solidFill>
                      </a:endParaRPr>
                    </a:p>
                  </a:txBody>
                  <a:tcPr marL="68580" marR="68580" marT="34290" marB="34290"/>
                </a:tc>
                <a:extLst>
                  <a:ext uri="{0D108BD9-81ED-4DB2-BD59-A6C34878D82A}">
                    <a16:rowId xmlns:a16="http://schemas.microsoft.com/office/drawing/2014/main" val="10005"/>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2889452519"/>
              </p:ext>
            </p:extLst>
          </p:nvPr>
        </p:nvGraphicFramePr>
        <p:xfrm>
          <a:off x="1246679" y="3195562"/>
          <a:ext cx="4917726" cy="537486"/>
        </p:xfrm>
        <a:graphic>
          <a:graphicData uri="http://schemas.openxmlformats.org/drawingml/2006/table">
            <a:tbl>
              <a:tblPr firstRow="1" firstCol="1" bandRow="1">
                <a:tableStyleId>{1FECB4D8-DB02-4DC6-A0A2-4F2EBAE1DC90}</a:tableStyleId>
              </a:tblPr>
              <a:tblGrid>
                <a:gridCol w="1118702">
                  <a:extLst>
                    <a:ext uri="{9D8B030D-6E8A-4147-A177-3AD203B41FA5}">
                      <a16:colId xmlns:a16="http://schemas.microsoft.com/office/drawing/2014/main" val="20000"/>
                    </a:ext>
                  </a:extLst>
                </a:gridCol>
                <a:gridCol w="847596">
                  <a:extLst>
                    <a:ext uri="{9D8B030D-6E8A-4147-A177-3AD203B41FA5}">
                      <a16:colId xmlns:a16="http://schemas.microsoft.com/office/drawing/2014/main" val="20001"/>
                    </a:ext>
                  </a:extLst>
                </a:gridCol>
                <a:gridCol w="834960">
                  <a:extLst>
                    <a:ext uri="{9D8B030D-6E8A-4147-A177-3AD203B41FA5}">
                      <a16:colId xmlns:a16="http://schemas.microsoft.com/office/drawing/2014/main" val="20002"/>
                    </a:ext>
                  </a:extLst>
                </a:gridCol>
                <a:gridCol w="537782">
                  <a:extLst>
                    <a:ext uri="{9D8B030D-6E8A-4147-A177-3AD203B41FA5}">
                      <a16:colId xmlns:a16="http://schemas.microsoft.com/office/drawing/2014/main" val="20003"/>
                    </a:ext>
                  </a:extLst>
                </a:gridCol>
                <a:gridCol w="1578686">
                  <a:extLst>
                    <a:ext uri="{9D8B030D-6E8A-4147-A177-3AD203B41FA5}">
                      <a16:colId xmlns:a16="http://schemas.microsoft.com/office/drawing/2014/main" val="20004"/>
                    </a:ext>
                  </a:extLst>
                </a:gridCol>
              </a:tblGrid>
              <a:tr h="291459">
                <a:tc>
                  <a:txBody>
                    <a:bodyPr/>
                    <a:lstStyle/>
                    <a:p>
                      <a:pPr algn="ctr">
                        <a:spcAft>
                          <a:spcPts val="0"/>
                        </a:spcAft>
                      </a:pPr>
                      <a:r>
                        <a:rPr lang="en-US" sz="1100" kern="100" dirty="0">
                          <a:effectLst/>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kern="100" dirty="0">
                          <a:effectLst/>
                        </a:rPr>
                        <a:t>Accuracy (um)</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kern="100" dirty="0">
                          <a:effectLst/>
                        </a:rPr>
                        <a:t>Tilt (mrad)</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100" kern="100" dirty="0">
                          <a:effectLst/>
                        </a:rPr>
                        <a:t>Gain</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kern="100" dirty="0">
                          <a:effectLst/>
                        </a:rPr>
                        <a:t>Offset w/ BBA(um)</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202206">
                <a:tc>
                  <a:txBody>
                    <a:bodyPr/>
                    <a:lstStyle/>
                    <a:p>
                      <a:pPr algn="ctr">
                        <a:spcAft>
                          <a:spcPts val="0"/>
                        </a:spcAft>
                      </a:pPr>
                      <a:r>
                        <a:rPr lang="en-US" sz="1100" kern="100" dirty="0">
                          <a:effectLst/>
                        </a:rPr>
                        <a:t>BPM(10Hz)</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100" kern="100" dirty="0">
                          <a:effectLst/>
                        </a:rPr>
                        <a:t>0.1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100" kern="100" dirty="0">
                          <a:effectLst/>
                        </a:rPr>
                        <a:t>10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100" kern="100" dirty="0">
                          <a:effectLst/>
                        </a:rPr>
                        <a:t>5%</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100" kern="100" dirty="0">
                          <a:effectLst/>
                        </a:rPr>
                        <a:t>30</a:t>
                      </a:r>
                      <a:endParaRPr lang="zh-CN" sz="11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1477277071"/>
              </p:ext>
            </p:extLst>
          </p:nvPr>
        </p:nvGraphicFramePr>
        <p:xfrm>
          <a:off x="6999537" y="1752842"/>
          <a:ext cx="3537946" cy="2072640"/>
        </p:xfrm>
        <a:graphic>
          <a:graphicData uri="http://schemas.openxmlformats.org/drawingml/2006/table">
            <a:tbl>
              <a:tblPr firstRow="1" bandRow="1">
                <a:tableStyleId>{F5AB1C69-6EDB-4FF4-983F-18BD219EF322}</a:tableStyleId>
              </a:tblPr>
              <a:tblGrid>
                <a:gridCol w="1754199">
                  <a:extLst>
                    <a:ext uri="{9D8B030D-6E8A-4147-A177-3AD203B41FA5}">
                      <a16:colId xmlns:a16="http://schemas.microsoft.com/office/drawing/2014/main" val="20000"/>
                    </a:ext>
                  </a:extLst>
                </a:gridCol>
                <a:gridCol w="1783747">
                  <a:extLst>
                    <a:ext uri="{9D8B030D-6E8A-4147-A177-3AD203B41FA5}">
                      <a16:colId xmlns:a16="http://schemas.microsoft.com/office/drawing/2014/main" val="20001"/>
                    </a:ext>
                  </a:extLst>
                </a:gridCol>
              </a:tblGrid>
              <a:tr h="202875">
                <a:tc>
                  <a:txBody>
                    <a:bodyPr/>
                    <a:lstStyle/>
                    <a:p>
                      <a:pPr algn="ctr"/>
                      <a:r>
                        <a:rPr lang="en-US" altLang="zh-CN" sz="1600" dirty="0"/>
                        <a:t>dipole</a:t>
                      </a:r>
                      <a:endParaRPr lang="zh-CN" altLang="en-US" sz="16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600" dirty="0"/>
                        <a:t>quadrupole</a:t>
                      </a:r>
                      <a:endParaRPr lang="zh-CN" altLang="en-US" sz="16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0"/>
                  </a:ext>
                </a:extLst>
              </a:tr>
              <a:tr h="14491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t>B1/B0 </a:t>
                      </a:r>
                      <a:r>
                        <a:rPr lang="en-US" altLang="zh-CN" sz="1200" dirty="0">
                          <a:sym typeface="Symbol" panose="05050102010706020507"/>
                        </a:rPr>
                        <a:t> </a:t>
                      </a:r>
                      <a:r>
                        <a:rPr lang="en-US" altLang="zh-CN" sz="1200" dirty="0">
                          <a:solidFill>
                            <a:schemeClr val="tx1"/>
                          </a:solidFill>
                          <a:sym typeface="Symbol" panose="05050102010706020507"/>
                        </a:rPr>
                        <a:t>2</a:t>
                      </a:r>
                      <a:r>
                        <a:rPr lang="en-US" altLang="zh-CN" sz="1200" dirty="0">
                          <a:sym typeface="Symbol" panose="05050102010706020507"/>
                        </a:rPr>
                        <a:t>10</a:t>
                      </a:r>
                      <a:r>
                        <a:rPr lang="en-US" altLang="zh-CN" sz="1200" baseline="30000" dirty="0">
                          <a:sym typeface="Symbol" panose="05050102010706020507"/>
                        </a:rPr>
                        <a:t>-4</a:t>
                      </a:r>
                      <a:endParaRPr lang="zh-CN" altLang="en-US" sz="1200" baseline="30000" dirty="0">
                        <a:latin typeface="Times New Roman" panose="02020603050405020304" pitchFamily="18" charset="0"/>
                        <a:cs typeface="Times New Roman" panose="02020603050405020304" pitchFamily="18" charset="0"/>
                      </a:endParaRP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200" baseline="300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1"/>
                  </a:ext>
                </a:extLst>
              </a:tr>
              <a:tr h="14491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t>B2/B0 </a:t>
                      </a:r>
                      <a:r>
                        <a:rPr lang="en-US" altLang="zh-CN" sz="1200" dirty="0">
                          <a:sym typeface="Symbol" panose="05050102010706020507"/>
                        </a:rPr>
                        <a:t> </a:t>
                      </a:r>
                      <a:r>
                        <a:rPr lang="en-US" altLang="zh-CN" sz="1200" dirty="0">
                          <a:solidFill>
                            <a:schemeClr val="tx1"/>
                          </a:solidFill>
                          <a:sym typeface="Symbol" panose="05050102010706020507"/>
                        </a:rPr>
                        <a:t>5</a:t>
                      </a:r>
                      <a:r>
                        <a:rPr lang="en-US" altLang="zh-CN" sz="1200" dirty="0">
                          <a:sym typeface="Symbol" panose="05050102010706020507"/>
                        </a:rPr>
                        <a:t>10</a:t>
                      </a:r>
                      <a:r>
                        <a:rPr lang="en-US" altLang="zh-CN" sz="1200" baseline="30000" dirty="0">
                          <a:sym typeface="Symbol" panose="05050102010706020507"/>
                        </a:rPr>
                        <a:t>-4</a:t>
                      </a:r>
                      <a:endParaRPr lang="zh-CN" altLang="en-US" sz="1200" baseline="30000" dirty="0">
                        <a:latin typeface="Times New Roman" panose="02020603050405020304" pitchFamily="18" charset="0"/>
                        <a:cs typeface="Times New Roman" panose="02020603050405020304" pitchFamily="18" charset="0"/>
                      </a:endParaRPr>
                    </a:p>
                  </a:txBody>
                  <a:tcPr marL="9000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a:t>B2/B1 </a:t>
                      </a:r>
                      <a:r>
                        <a:rPr lang="en-US" altLang="zh-CN" sz="1200" dirty="0">
                          <a:sym typeface="Symbol" panose="05050102010706020507"/>
                        </a:rPr>
                        <a:t> 310</a:t>
                      </a:r>
                      <a:r>
                        <a:rPr lang="en-US" altLang="zh-CN" sz="1200" baseline="30000" dirty="0">
                          <a:sym typeface="Symbol" panose="05050102010706020507"/>
                        </a:rPr>
                        <a:t>-4</a:t>
                      </a:r>
                      <a:endParaRPr lang="zh-CN" altLang="en-US" sz="1200" baseline="300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2"/>
                  </a:ext>
                </a:extLst>
              </a:tr>
              <a:tr h="144911">
                <a:tc>
                  <a:txBody>
                    <a:bodyPr/>
                    <a:lstStyle/>
                    <a:p>
                      <a:pPr algn="ctr"/>
                      <a:r>
                        <a:rPr lang="en-US" altLang="zh-CN" sz="1200" dirty="0"/>
                        <a:t>B3/B0 </a:t>
                      </a:r>
                      <a:r>
                        <a:rPr lang="en-US" altLang="zh-CN" sz="1200" dirty="0">
                          <a:sym typeface="Symbol" panose="05050102010706020507"/>
                        </a:rPr>
                        <a:t> 210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t>B3/B1 </a:t>
                      </a:r>
                      <a:r>
                        <a:rPr lang="en-US" altLang="zh-CN" sz="1200" dirty="0">
                          <a:sym typeface="Symbol" panose="05050102010706020507"/>
                        </a:rPr>
                        <a:t> </a:t>
                      </a:r>
                      <a:r>
                        <a:rPr lang="en-US" altLang="zh-CN" sz="1200" dirty="0">
                          <a:solidFill>
                            <a:schemeClr val="tx1"/>
                          </a:solidFill>
                          <a:sym typeface="Symbol" panose="05050102010706020507"/>
                        </a:rPr>
                        <a:t>2</a:t>
                      </a:r>
                      <a:r>
                        <a:rPr lang="en-US" altLang="zh-CN" sz="1200" dirty="0">
                          <a:sym typeface="Symbol" panose="05050102010706020507"/>
                        </a:rPr>
                        <a:t>10</a:t>
                      </a:r>
                      <a:r>
                        <a:rPr lang="en-US" altLang="zh-CN" sz="1200" baseline="30000" dirty="0">
                          <a:sym typeface="Symbol" panose="05050102010706020507"/>
                        </a:rPr>
                        <a:t>-4</a:t>
                      </a:r>
                      <a:endParaRPr lang="zh-CN" altLang="en-US" sz="1200" baseline="300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3"/>
                  </a:ext>
                </a:extLst>
              </a:tr>
              <a:tr h="179635">
                <a:tc>
                  <a:txBody>
                    <a:bodyPr/>
                    <a:lstStyle/>
                    <a:p>
                      <a:pPr algn="ctr"/>
                      <a:r>
                        <a:rPr lang="en-US" altLang="zh-CN" sz="1200" dirty="0"/>
                        <a:t>B4/B0 </a:t>
                      </a:r>
                      <a:r>
                        <a:rPr lang="en-US" altLang="zh-CN" sz="1200" dirty="0">
                          <a:sym typeface="Symbol" panose="05050102010706020507"/>
                        </a:rPr>
                        <a:t> 810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B4/B1 </a:t>
                      </a:r>
                      <a:r>
                        <a:rPr lang="en-US" altLang="zh-CN" sz="1200" dirty="0">
                          <a:sym typeface="Symbol" panose="05050102010706020507"/>
                        </a:rPr>
                        <a:t> 110</a:t>
                      </a:r>
                      <a:r>
                        <a:rPr lang="en-US" altLang="zh-CN" sz="1200" baseline="30000" dirty="0">
                          <a:sym typeface="Symbol" panose="05050102010706020507"/>
                        </a:rPr>
                        <a:t>-4</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4"/>
                  </a:ext>
                </a:extLst>
              </a:tr>
              <a:tr h="182113">
                <a:tc>
                  <a:txBody>
                    <a:bodyPr/>
                    <a:lstStyle/>
                    <a:p>
                      <a:pPr algn="ctr"/>
                      <a:r>
                        <a:rPr lang="en-US" altLang="zh-CN" sz="1200" dirty="0"/>
                        <a:t>B5/B0 </a:t>
                      </a:r>
                      <a:r>
                        <a:rPr lang="en-US" altLang="zh-CN" sz="1200" dirty="0">
                          <a:sym typeface="Symbol" panose="05050102010706020507"/>
                        </a:rPr>
                        <a:t> 210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B5/B1 </a:t>
                      </a:r>
                      <a:r>
                        <a:rPr lang="en-US" altLang="zh-CN" sz="1200" dirty="0">
                          <a:sym typeface="Symbol" panose="05050102010706020507"/>
                        </a:rPr>
                        <a:t> 110</a:t>
                      </a:r>
                      <a:r>
                        <a:rPr lang="en-US" altLang="zh-CN" sz="1200" baseline="30000" dirty="0">
                          <a:sym typeface="Symbol" panose="05050102010706020507"/>
                        </a:rPr>
                        <a:t>-4</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5"/>
                  </a:ext>
                </a:extLst>
              </a:tr>
              <a:tr h="182113">
                <a:tc>
                  <a:txBody>
                    <a:bodyPr/>
                    <a:lstStyle/>
                    <a:p>
                      <a:pPr algn="ctr"/>
                      <a:r>
                        <a:rPr lang="en-US" altLang="zh-CN" sz="1200" dirty="0"/>
                        <a:t>B6/B0 </a:t>
                      </a:r>
                      <a:r>
                        <a:rPr lang="en-US" altLang="zh-CN" sz="1200" dirty="0">
                          <a:sym typeface="Symbol" panose="05050102010706020507"/>
                        </a:rPr>
                        <a:t> 810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B6/B1 </a:t>
                      </a:r>
                      <a:r>
                        <a:rPr lang="en-US" altLang="zh-CN" sz="1200" dirty="0">
                          <a:sym typeface="Symbol" panose="05050102010706020507"/>
                        </a:rPr>
                        <a:t> 510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6"/>
                  </a:ext>
                </a:extLst>
              </a:tr>
              <a:tr h="182113">
                <a:tc>
                  <a:txBody>
                    <a:bodyPr/>
                    <a:lstStyle/>
                    <a:p>
                      <a:pPr algn="ctr"/>
                      <a:r>
                        <a:rPr lang="en-US" altLang="zh-CN" sz="1200" dirty="0"/>
                        <a:t>B7/B0 </a:t>
                      </a:r>
                      <a:r>
                        <a:rPr lang="en-US" altLang="zh-CN" sz="1200" dirty="0">
                          <a:sym typeface="Symbol" panose="05050102010706020507"/>
                        </a:rPr>
                        <a:t> 210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B7/B1 </a:t>
                      </a:r>
                      <a:r>
                        <a:rPr lang="en-US" altLang="zh-CN" sz="1200" dirty="0">
                          <a:sym typeface="Symbol" panose="05050102010706020507"/>
                        </a:rPr>
                        <a:t> 510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7"/>
                  </a:ext>
                </a:extLst>
              </a:tr>
              <a:tr h="182113">
                <a:tc>
                  <a:txBody>
                    <a:bodyPr/>
                    <a:lstStyle/>
                    <a:p>
                      <a:pPr algn="ctr"/>
                      <a:r>
                        <a:rPr lang="en-US" altLang="zh-CN" sz="1200" dirty="0"/>
                        <a:t>B8/B0 </a:t>
                      </a:r>
                      <a:r>
                        <a:rPr lang="en-US" altLang="zh-CN" sz="1200" dirty="0">
                          <a:sym typeface="Symbol" panose="05050102010706020507"/>
                        </a:rPr>
                        <a:t> 810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B8/B1 </a:t>
                      </a:r>
                      <a:r>
                        <a:rPr lang="en-US" altLang="zh-CN" sz="1200" dirty="0">
                          <a:sym typeface="Symbol" panose="05050102010706020507"/>
                        </a:rPr>
                        <a:t> 510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8"/>
                  </a:ext>
                </a:extLst>
              </a:tr>
              <a:tr h="144911">
                <a:tc>
                  <a:txBody>
                    <a:bodyPr/>
                    <a:lstStyle/>
                    <a:p>
                      <a:pPr algn="ctr"/>
                      <a:r>
                        <a:rPr lang="en-US" altLang="zh-CN" sz="1200" dirty="0"/>
                        <a:t>B9/B0 </a:t>
                      </a:r>
                      <a:r>
                        <a:rPr lang="en-US" altLang="zh-CN" sz="1200" dirty="0">
                          <a:sym typeface="Symbol" panose="05050102010706020507"/>
                        </a:rPr>
                        <a:t> 210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B9/B1 </a:t>
                      </a:r>
                      <a:r>
                        <a:rPr lang="en-US" altLang="zh-CN" sz="1200" dirty="0">
                          <a:sym typeface="Symbol" panose="05050102010706020507"/>
                        </a:rPr>
                        <a:t> 510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9"/>
                  </a:ext>
                </a:extLst>
              </a:tr>
              <a:tr h="182113">
                <a:tc>
                  <a:txBody>
                    <a:bodyPr/>
                    <a:lstStyle/>
                    <a:p>
                      <a:pPr algn="ctr"/>
                      <a:r>
                        <a:rPr lang="en-US" altLang="zh-CN" sz="1200" dirty="0"/>
                        <a:t>B10/B0 </a:t>
                      </a:r>
                      <a:r>
                        <a:rPr lang="en-US" altLang="zh-CN" sz="1200" dirty="0">
                          <a:sym typeface="Symbol" panose="05050102010706020507"/>
                        </a:rPr>
                        <a:t> 810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B10/B1 </a:t>
                      </a:r>
                      <a:r>
                        <a:rPr lang="en-US" altLang="zh-CN" sz="1200" dirty="0">
                          <a:sym typeface="Symbol" panose="05050102010706020507"/>
                        </a:rPr>
                        <a:t> 510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10"/>
                  </a:ext>
                </a:extLst>
              </a:tr>
            </a:tbl>
          </a:graphicData>
        </a:graphic>
      </p:graphicFrame>
      <p:graphicFrame>
        <p:nvGraphicFramePr>
          <p:cNvPr id="8" name="表格 7">
            <a:extLst>
              <a:ext uri="{FF2B5EF4-FFF2-40B4-BE49-F238E27FC236}">
                <a16:creationId xmlns:a16="http://schemas.microsoft.com/office/drawing/2014/main" id="{3084BAF1-1D94-4D59-A147-2B2AB88E82C4}"/>
              </a:ext>
            </a:extLst>
          </p:cNvPr>
          <p:cNvGraphicFramePr>
            <a:graphicFrameLocks noGrp="1"/>
          </p:cNvGraphicFramePr>
          <p:nvPr>
            <p:extLst>
              <p:ext uri="{D42A27DB-BD31-4B8C-83A1-F6EECF244321}">
                <p14:modId xmlns:p14="http://schemas.microsoft.com/office/powerpoint/2010/main" val="2325629404"/>
              </p:ext>
            </p:extLst>
          </p:nvPr>
        </p:nvGraphicFramePr>
        <p:xfrm>
          <a:off x="1256958" y="3929188"/>
          <a:ext cx="10096841" cy="1318260"/>
        </p:xfrm>
        <a:graphic>
          <a:graphicData uri="http://schemas.openxmlformats.org/drawingml/2006/table">
            <a:tbl>
              <a:tblPr>
                <a:tableStyleId>{5C22544A-7EE6-4342-B048-85BDC9FD1C3A}</a:tableStyleId>
              </a:tblPr>
              <a:tblGrid>
                <a:gridCol w="702389">
                  <a:extLst>
                    <a:ext uri="{9D8B030D-6E8A-4147-A177-3AD203B41FA5}">
                      <a16:colId xmlns:a16="http://schemas.microsoft.com/office/drawing/2014/main" val="2307206680"/>
                    </a:ext>
                  </a:extLst>
                </a:gridCol>
                <a:gridCol w="1024317">
                  <a:extLst>
                    <a:ext uri="{9D8B030D-6E8A-4147-A177-3AD203B41FA5}">
                      <a16:colId xmlns:a16="http://schemas.microsoft.com/office/drawing/2014/main" val="174178424"/>
                    </a:ext>
                  </a:extLst>
                </a:gridCol>
                <a:gridCol w="1215112">
                  <a:extLst>
                    <a:ext uri="{9D8B030D-6E8A-4147-A177-3AD203B41FA5}">
                      <a16:colId xmlns:a16="http://schemas.microsoft.com/office/drawing/2014/main" val="549796527"/>
                    </a:ext>
                  </a:extLst>
                </a:gridCol>
                <a:gridCol w="994487">
                  <a:extLst>
                    <a:ext uri="{9D8B030D-6E8A-4147-A177-3AD203B41FA5}">
                      <a16:colId xmlns:a16="http://schemas.microsoft.com/office/drawing/2014/main" val="1346992004"/>
                    </a:ext>
                  </a:extLst>
                </a:gridCol>
                <a:gridCol w="1244859">
                  <a:extLst>
                    <a:ext uri="{9D8B030D-6E8A-4147-A177-3AD203B41FA5}">
                      <a16:colId xmlns:a16="http://schemas.microsoft.com/office/drawing/2014/main" val="3115927913"/>
                    </a:ext>
                  </a:extLst>
                </a:gridCol>
                <a:gridCol w="1389099">
                  <a:extLst>
                    <a:ext uri="{9D8B030D-6E8A-4147-A177-3AD203B41FA5}">
                      <a16:colId xmlns:a16="http://schemas.microsoft.com/office/drawing/2014/main" val="1082107232"/>
                    </a:ext>
                  </a:extLst>
                </a:gridCol>
                <a:gridCol w="1736657">
                  <a:extLst>
                    <a:ext uri="{9D8B030D-6E8A-4147-A177-3AD203B41FA5}">
                      <a16:colId xmlns:a16="http://schemas.microsoft.com/office/drawing/2014/main" val="2913984250"/>
                    </a:ext>
                  </a:extLst>
                </a:gridCol>
                <a:gridCol w="780237">
                  <a:extLst>
                    <a:ext uri="{9D8B030D-6E8A-4147-A177-3AD203B41FA5}">
                      <a16:colId xmlns:a16="http://schemas.microsoft.com/office/drawing/2014/main" val="2081375669"/>
                    </a:ext>
                  </a:extLst>
                </a:gridCol>
                <a:gridCol w="1009684">
                  <a:extLst>
                    <a:ext uri="{9D8B030D-6E8A-4147-A177-3AD203B41FA5}">
                      <a16:colId xmlns:a16="http://schemas.microsoft.com/office/drawing/2014/main" val="2508134445"/>
                    </a:ext>
                  </a:extLst>
                </a:gridCol>
              </a:tblGrid>
              <a:tr h="157515">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E (GeV)</a:t>
                      </a:r>
                      <a:endPar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ctr" fontAlgn="b"/>
                      <a:r>
                        <a:rPr lang="en-US" sz="1400" b="0" u="none" strike="noStrike" dirty="0">
                          <a:solidFill>
                            <a:schemeClr val="tx1"/>
                          </a:solidFill>
                          <a:effectLst/>
                          <a:latin typeface="Times New Roman" panose="02020603050405020304" pitchFamily="18" charset="0"/>
                          <a:cs typeface="Times New Roman" panose="02020603050405020304" pitchFamily="18" charset="0"/>
                        </a:rPr>
                        <a:t>emitx_0 (m)</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emitx_RMS (m)</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emity_0 (m)</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emity_RMS (m)</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bunch length (mm)</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bunch length_RMS (mm)</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US" sz="1400" u="none" strike="noStrike" dirty="0">
                          <a:solidFill>
                            <a:schemeClr val="tx1"/>
                          </a:solidFill>
                          <a:effectLst/>
                          <a:latin typeface="Times New Roman" panose="02020603050405020304" pitchFamily="18" charset="0"/>
                          <a:cs typeface="Times New Roman" panose="02020603050405020304" pitchFamily="18" charset="0"/>
                        </a:rPr>
                        <a:t>_RMS</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extLst>
                  <a:ext uri="{0D108BD9-81ED-4DB2-BD59-A6C34878D82A}">
                    <a16:rowId xmlns:a16="http://schemas.microsoft.com/office/drawing/2014/main" val="4025723786"/>
                  </a:ext>
                </a:extLst>
              </a:tr>
              <a:tr h="152720">
                <a:tc>
                  <a:txBody>
                    <a:bodyPr/>
                    <a:lstStyle/>
                    <a:p>
                      <a:pPr algn="ctr" fontAlgn="b"/>
                      <a:r>
                        <a:rPr lang="en-US" altLang="zh-SG" sz="1400" u="none" strike="noStrike" dirty="0">
                          <a:effectLst/>
                        </a:rPr>
                        <a:t>45.5</a:t>
                      </a:r>
                      <a:endParaRPr lang="en-US" altLang="zh-SG" sz="14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u="none" strike="noStrike" dirty="0">
                          <a:solidFill>
                            <a:schemeClr val="tx1"/>
                          </a:solidFill>
                          <a:effectLst/>
                        </a:rPr>
                        <a:t>1.80E-10</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4.50E-13</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1.44E-12</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3.61E-13</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altLang="zh-SG" sz="1400" u="none" strike="noStrike" dirty="0">
                          <a:solidFill>
                            <a:schemeClr val="tx1"/>
                          </a:solidFill>
                          <a:effectLst/>
                        </a:rPr>
                        <a:t>0.750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altLang="zh-SG" sz="1400" u="none" strike="noStrike" dirty="0">
                          <a:solidFill>
                            <a:schemeClr val="tx1"/>
                          </a:solidFill>
                          <a:effectLst/>
                        </a:rPr>
                        <a:t>0.00375</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altLang="zh-SG" sz="1400" u="none" strike="noStrike" dirty="0">
                          <a:solidFill>
                            <a:schemeClr val="tx1"/>
                          </a:solidFill>
                          <a:effectLst/>
                        </a:rPr>
                        <a:t>0.000370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1.850E-06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861048830"/>
                  </a:ext>
                </a:extLst>
              </a:tr>
              <a:tr h="152720">
                <a:tc>
                  <a:txBody>
                    <a:bodyPr/>
                    <a:lstStyle/>
                    <a:p>
                      <a:pPr algn="ctr" fontAlgn="b"/>
                      <a:r>
                        <a:rPr lang="en-US" altLang="zh-SG" sz="1400" u="none" strike="noStrike" dirty="0">
                          <a:effectLst/>
                        </a:rPr>
                        <a:t>80</a:t>
                      </a:r>
                      <a:endParaRPr lang="en-US" altLang="zh-SG" sz="14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u="none" strike="noStrike" dirty="0">
                          <a:solidFill>
                            <a:schemeClr val="tx1"/>
                          </a:solidFill>
                          <a:effectLst/>
                        </a:rPr>
                        <a:t>5.58E-10</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1.50E-12</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4.46E-12</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1.12E-12</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altLang="zh-SG" sz="1400" u="none" strike="noStrike" dirty="0">
                          <a:solidFill>
                            <a:schemeClr val="tx1"/>
                          </a:solidFill>
                          <a:effectLst/>
                        </a:rPr>
                        <a:t>1.300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altLang="zh-SG" sz="1400" u="none" strike="noStrike" dirty="0">
                          <a:solidFill>
                            <a:schemeClr val="tx1"/>
                          </a:solidFill>
                          <a:effectLst/>
                        </a:rPr>
                        <a:t>0.0065</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altLang="zh-SG" sz="1400" u="none" strike="noStrike" dirty="0">
                          <a:solidFill>
                            <a:schemeClr val="tx1"/>
                          </a:solidFill>
                          <a:effectLst/>
                        </a:rPr>
                        <a:t>0.000660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3.300E-06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599886510"/>
                  </a:ext>
                </a:extLst>
              </a:tr>
              <a:tr h="152720">
                <a:tc>
                  <a:txBody>
                    <a:bodyPr/>
                    <a:lstStyle/>
                    <a:p>
                      <a:pPr algn="ctr" fontAlgn="b"/>
                      <a:r>
                        <a:rPr lang="en-US" altLang="zh-SG" sz="1400" u="none" strike="noStrike" dirty="0">
                          <a:effectLst/>
                        </a:rPr>
                        <a:t>120</a:t>
                      </a:r>
                      <a:endParaRPr lang="en-US" altLang="zh-SG" sz="14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u="none" strike="noStrike" dirty="0">
                          <a:solidFill>
                            <a:schemeClr val="tx1"/>
                          </a:solidFill>
                          <a:effectLst/>
                        </a:rPr>
                        <a:t>1.26E-09</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3.00E-12</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1.01E-11</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2.52E-12</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altLang="zh-SG" sz="1400" u="none" strike="noStrike" dirty="0">
                          <a:solidFill>
                            <a:schemeClr val="tx1"/>
                          </a:solidFill>
                          <a:effectLst/>
                        </a:rPr>
                        <a:t>1.850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altLang="zh-SG" sz="1400" u="none" strike="noStrike" dirty="0">
                          <a:solidFill>
                            <a:schemeClr val="tx1"/>
                          </a:solidFill>
                          <a:effectLst/>
                        </a:rPr>
                        <a:t>0.00925</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altLang="zh-SG" sz="1400" u="none" strike="noStrike" dirty="0">
                          <a:solidFill>
                            <a:schemeClr val="tx1"/>
                          </a:solidFill>
                          <a:effectLst/>
                        </a:rPr>
                        <a:t>0.000990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4.950E-06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178961994"/>
                  </a:ext>
                </a:extLst>
              </a:tr>
              <a:tr h="152720">
                <a:tc>
                  <a:txBody>
                    <a:bodyPr/>
                    <a:lstStyle/>
                    <a:p>
                      <a:pPr algn="ctr" fontAlgn="b"/>
                      <a:r>
                        <a:rPr lang="en-US" altLang="zh-SG" sz="1400" u="none" strike="noStrike" dirty="0">
                          <a:effectLst/>
                        </a:rPr>
                        <a:t>180</a:t>
                      </a:r>
                      <a:endParaRPr lang="en-US" altLang="zh-SG" sz="14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u="none" strike="noStrike" dirty="0">
                          <a:solidFill>
                            <a:schemeClr val="tx1"/>
                          </a:solidFill>
                          <a:effectLst/>
                        </a:rPr>
                        <a:t>2.88E-09</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2.00E-11</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2.30E-11</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5.76E-12</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altLang="zh-SG" sz="1400" u="none" strike="noStrike" dirty="0">
                          <a:solidFill>
                            <a:schemeClr val="tx1"/>
                          </a:solidFill>
                          <a:effectLst/>
                        </a:rPr>
                        <a:t>1.800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altLang="zh-SG" sz="1400" u="none" strike="noStrike" dirty="0">
                          <a:solidFill>
                            <a:schemeClr val="tx1"/>
                          </a:solidFill>
                          <a:effectLst/>
                        </a:rPr>
                        <a:t>0.009</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altLang="zh-SG" sz="1400" u="none" strike="noStrike" dirty="0">
                          <a:solidFill>
                            <a:schemeClr val="tx1"/>
                          </a:solidFill>
                          <a:effectLst/>
                        </a:rPr>
                        <a:t>0.001500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a:solidFill>
                            <a:schemeClr val="tx1"/>
                          </a:solidFill>
                          <a:effectLst/>
                        </a:rPr>
                        <a:t>7.500E-06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498762454"/>
                  </a:ext>
                </a:extLst>
              </a:tr>
            </a:tbl>
          </a:graphicData>
        </a:graphic>
      </p:graphicFrame>
      <p:sp>
        <p:nvSpPr>
          <p:cNvPr id="3" name="灯片编号占位符 2"/>
          <p:cNvSpPr>
            <a:spLocks noGrp="1"/>
          </p:cNvSpPr>
          <p:nvPr>
            <p:ph type="sldNum" sz="quarter" idx="12"/>
          </p:nvPr>
        </p:nvSpPr>
        <p:spPr/>
        <p:txBody>
          <a:bodyPr/>
          <a:lstStyle/>
          <a:p>
            <a:fld id="{459EC59E-6BB9-4ED8-8021-F4D14E71BBFB}" type="slidenum">
              <a:rPr lang="zh-CN" altLang="en-US" smtClean="0"/>
              <a:t>5</a:t>
            </a:fld>
            <a:endParaRPr lang="zh-CN" altLang="en-US"/>
          </a:p>
        </p:txBody>
      </p:sp>
      <p:graphicFrame>
        <p:nvGraphicFramePr>
          <p:cNvPr id="12" name="表格 11">
            <a:extLst>
              <a:ext uri="{FF2B5EF4-FFF2-40B4-BE49-F238E27FC236}">
                <a16:creationId xmlns:a16="http://schemas.microsoft.com/office/drawing/2014/main" id="{3084BAF1-1D94-4D59-A147-2B2AB88E82C4}"/>
              </a:ext>
            </a:extLst>
          </p:cNvPr>
          <p:cNvGraphicFramePr>
            <a:graphicFrameLocks noGrp="1"/>
          </p:cNvGraphicFramePr>
          <p:nvPr>
            <p:extLst>
              <p:ext uri="{D42A27DB-BD31-4B8C-83A1-F6EECF244321}">
                <p14:modId xmlns:p14="http://schemas.microsoft.com/office/powerpoint/2010/main" val="1494905687"/>
              </p:ext>
            </p:extLst>
          </p:nvPr>
        </p:nvGraphicFramePr>
        <p:xfrm>
          <a:off x="1246678" y="5403215"/>
          <a:ext cx="7233899" cy="1104900"/>
        </p:xfrm>
        <a:graphic>
          <a:graphicData uri="http://schemas.openxmlformats.org/drawingml/2006/table">
            <a:tbl>
              <a:tblPr>
                <a:tableStyleId>{5C22544A-7EE6-4342-B048-85BDC9FD1C3A}</a:tableStyleId>
              </a:tblPr>
              <a:tblGrid>
                <a:gridCol w="1016709">
                  <a:extLst>
                    <a:ext uri="{9D8B030D-6E8A-4147-A177-3AD203B41FA5}">
                      <a16:colId xmlns:a16="http://schemas.microsoft.com/office/drawing/2014/main" val="2307206680"/>
                    </a:ext>
                  </a:extLst>
                </a:gridCol>
                <a:gridCol w="1734653">
                  <a:extLst>
                    <a:ext uri="{9D8B030D-6E8A-4147-A177-3AD203B41FA5}">
                      <a16:colId xmlns:a16="http://schemas.microsoft.com/office/drawing/2014/main" val="174178424"/>
                    </a:ext>
                  </a:extLst>
                </a:gridCol>
                <a:gridCol w="1186744">
                  <a:extLst>
                    <a:ext uri="{9D8B030D-6E8A-4147-A177-3AD203B41FA5}">
                      <a16:colId xmlns:a16="http://schemas.microsoft.com/office/drawing/2014/main" val="549796527"/>
                    </a:ext>
                  </a:extLst>
                </a:gridCol>
                <a:gridCol w="1759709">
                  <a:extLst>
                    <a:ext uri="{9D8B030D-6E8A-4147-A177-3AD203B41FA5}">
                      <a16:colId xmlns:a16="http://schemas.microsoft.com/office/drawing/2014/main" val="1346992004"/>
                    </a:ext>
                  </a:extLst>
                </a:gridCol>
                <a:gridCol w="1536084">
                  <a:extLst>
                    <a:ext uri="{9D8B030D-6E8A-4147-A177-3AD203B41FA5}">
                      <a16:colId xmlns:a16="http://schemas.microsoft.com/office/drawing/2014/main" val="3115927913"/>
                    </a:ext>
                  </a:extLst>
                </a:gridCol>
              </a:tblGrid>
              <a:tr h="206615">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E (GeV)</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ctr" fontAlgn="b"/>
                      <a:r>
                        <a:rPr lang="en-US" sz="1400" b="0" u="none" strike="noStrike" dirty="0" smtClean="0">
                          <a:solidFill>
                            <a:schemeClr val="tx1"/>
                          </a:solidFill>
                          <a:effectLst/>
                          <a:latin typeface="Times New Roman" panose="02020603050405020304" pitchFamily="18" charset="0"/>
                          <a:cs typeface="Times New Roman" panose="02020603050405020304" pitchFamily="18" charset="0"/>
                        </a:rPr>
                        <a:t>emitx_sim (nm</a:t>
                      </a:r>
                      <a:r>
                        <a:rPr lang="en-US" sz="1400" b="0" u="none" strike="noStrike" dirty="0">
                          <a:solidFill>
                            <a:schemeClr val="tx1"/>
                          </a:solidFill>
                          <a:effectLst/>
                          <a:latin typeface="Times New Roman" panose="02020603050405020304" pitchFamily="18" charset="0"/>
                          <a:cs typeface="Times New Roman" panose="02020603050405020304" pitchFamily="18" charset="0"/>
                        </a:rPr>
                        <a:t>)</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b="0" u="none" strike="noStrike" dirty="0" smtClean="0">
                          <a:solidFill>
                            <a:schemeClr val="tx1"/>
                          </a:solidFill>
                          <a:effectLst/>
                          <a:latin typeface="Times New Roman" panose="02020603050405020304" pitchFamily="18" charset="0"/>
                          <a:cs typeface="Times New Roman" panose="02020603050405020304" pitchFamily="18" charset="0"/>
                        </a:rPr>
                        <a:t>Emitx_req (nm)</a:t>
                      </a:r>
                      <a:endParaRPr lang="en-US" altLang="zh-CN" sz="1400" b="0" i="0" u="none" strike="noStrike" dirty="0" smtClean="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tc>
                <a:tc>
                  <a:txBody>
                    <a:bodyPr/>
                    <a:lstStyle/>
                    <a:p>
                      <a:pPr algn="ctr" fontAlgn="b"/>
                      <a:r>
                        <a:rPr lang="en-US" sz="1400" u="none" strike="noStrike" dirty="0" smtClean="0">
                          <a:solidFill>
                            <a:schemeClr val="tx1"/>
                          </a:solidFill>
                          <a:effectLst/>
                          <a:latin typeface="Times New Roman" panose="02020603050405020304" pitchFamily="18" charset="0"/>
                          <a:cs typeface="Times New Roman" panose="02020603050405020304" pitchFamily="18" charset="0"/>
                        </a:rPr>
                        <a:t>emity_sim (</a:t>
                      </a:r>
                      <a:r>
                        <a:rPr lang="en-US" altLang="zh-CN" sz="1400" u="none" strike="noStrike" dirty="0" smtClean="0">
                          <a:solidFill>
                            <a:schemeClr val="tx1"/>
                          </a:solidFill>
                          <a:effectLst/>
                          <a:latin typeface="Times New Roman" panose="02020603050405020304" pitchFamily="18" charset="0"/>
                          <a:cs typeface="Times New Roman" panose="02020603050405020304" pitchFamily="18" charset="0"/>
                        </a:rPr>
                        <a:t>p</a:t>
                      </a:r>
                      <a:r>
                        <a:rPr lang="en-US" sz="1400" u="none" strike="noStrike" dirty="0" smtClean="0">
                          <a:solidFill>
                            <a:schemeClr val="tx1"/>
                          </a:solidFill>
                          <a:effectLst/>
                          <a:latin typeface="Times New Roman" panose="02020603050405020304" pitchFamily="18" charset="0"/>
                          <a:cs typeface="Times New Roman" panose="02020603050405020304" pitchFamily="18" charset="0"/>
                        </a:rPr>
                        <a:t>m</a:t>
                      </a:r>
                      <a:r>
                        <a:rPr lang="en-US" sz="1400" u="none" strike="noStrike" dirty="0">
                          <a:solidFill>
                            <a:schemeClr val="tx1"/>
                          </a:solidFill>
                          <a:effectLst/>
                          <a:latin typeface="Times New Roman" panose="02020603050405020304" pitchFamily="18" charset="0"/>
                          <a:cs typeface="Times New Roman" panose="02020603050405020304" pitchFamily="18" charset="0"/>
                        </a:rPr>
                        <a:t>)</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u="none" strike="noStrike" dirty="0" smtClean="0">
                          <a:solidFill>
                            <a:schemeClr val="tx1"/>
                          </a:solidFill>
                          <a:effectLst/>
                          <a:latin typeface="Times New Roman" panose="02020603050405020304" pitchFamily="18" charset="0"/>
                          <a:cs typeface="Times New Roman" panose="02020603050405020304" pitchFamily="18" charset="0"/>
                        </a:rPr>
                        <a:t>emity_req (pm)</a:t>
                      </a:r>
                      <a:endParaRPr lang="en-US" altLang="zh-CN" sz="1400" b="0" i="0" u="none" strike="noStrike" dirty="0" smtClean="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tc>
                <a:extLst>
                  <a:ext uri="{0D108BD9-81ED-4DB2-BD59-A6C34878D82A}">
                    <a16:rowId xmlns:a16="http://schemas.microsoft.com/office/drawing/2014/main" val="4025723786"/>
                  </a:ext>
                </a:extLst>
              </a:tr>
              <a:tr h="105120">
                <a:tc>
                  <a:txBody>
                    <a:bodyPr/>
                    <a:lstStyle/>
                    <a:p>
                      <a:pPr algn="ctr" fontAlgn="b"/>
                      <a:r>
                        <a:rPr lang="en-US" altLang="zh-SG" sz="1400" u="none" strike="noStrike" dirty="0">
                          <a:solidFill>
                            <a:schemeClr val="tx1"/>
                          </a:solidFill>
                          <a:effectLst/>
                        </a:rPr>
                        <a:t>45.5</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u="none" strike="noStrike" dirty="0" smtClean="0">
                          <a:solidFill>
                            <a:schemeClr val="tx1"/>
                          </a:solidFill>
                          <a:effectLst/>
                        </a:rPr>
                        <a:t>0.18</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0.19</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smtClean="0">
                          <a:solidFill>
                            <a:schemeClr val="tx1"/>
                          </a:solidFill>
                          <a:effectLst/>
                        </a:rPr>
                        <a:t>1.44</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1.9</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861048830"/>
                  </a:ext>
                </a:extLst>
              </a:tr>
              <a:tr h="105120">
                <a:tc>
                  <a:txBody>
                    <a:bodyPr/>
                    <a:lstStyle/>
                    <a:p>
                      <a:pPr algn="ctr" fontAlgn="b"/>
                      <a:r>
                        <a:rPr lang="en-US" altLang="zh-SG" sz="1400" u="none" strike="noStrike" dirty="0">
                          <a:solidFill>
                            <a:schemeClr val="tx1"/>
                          </a:solidFill>
                          <a:effectLst/>
                        </a:rPr>
                        <a:t>80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u="none" strike="noStrike" dirty="0" smtClean="0">
                          <a:solidFill>
                            <a:schemeClr val="tx1"/>
                          </a:solidFill>
                          <a:effectLst/>
                        </a:rPr>
                        <a:t>0.558</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0.56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smtClean="0">
                          <a:solidFill>
                            <a:schemeClr val="tx1"/>
                          </a:solidFill>
                          <a:effectLst/>
                        </a:rPr>
                        <a:t>4.46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5.6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599886510"/>
                  </a:ext>
                </a:extLst>
              </a:tr>
              <a:tr h="105120">
                <a:tc>
                  <a:txBody>
                    <a:bodyPr/>
                    <a:lstStyle/>
                    <a:p>
                      <a:pPr algn="ctr" fontAlgn="b"/>
                      <a:r>
                        <a:rPr lang="en-US" altLang="zh-SG" sz="1400" u="none" strike="noStrike" dirty="0">
                          <a:solidFill>
                            <a:schemeClr val="tx1"/>
                          </a:solidFill>
                          <a:effectLst/>
                        </a:rPr>
                        <a:t>120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u="none" strike="noStrike" dirty="0" smtClean="0">
                          <a:solidFill>
                            <a:schemeClr val="tx1"/>
                          </a:solidFill>
                          <a:effectLst/>
                        </a:rPr>
                        <a:t>1.26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1.26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smtClean="0">
                          <a:solidFill>
                            <a:schemeClr val="tx1"/>
                          </a:solidFill>
                          <a:effectLst/>
                        </a:rPr>
                        <a:t>10.1</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12.6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178961994"/>
                  </a:ext>
                </a:extLst>
              </a:tr>
              <a:tr h="105120">
                <a:tc>
                  <a:txBody>
                    <a:bodyPr/>
                    <a:lstStyle/>
                    <a:p>
                      <a:pPr algn="ctr" fontAlgn="b"/>
                      <a:r>
                        <a:rPr lang="en-US" altLang="zh-SG" sz="1400" u="none" strike="noStrike" dirty="0">
                          <a:solidFill>
                            <a:schemeClr val="tx1"/>
                          </a:solidFill>
                          <a:effectLst/>
                        </a:rPr>
                        <a:t>180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u="none" strike="noStrike" dirty="0" smtClean="0">
                          <a:solidFill>
                            <a:schemeClr val="tx1"/>
                          </a:solidFill>
                          <a:effectLst/>
                        </a:rPr>
                        <a:t>2.88</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rgbClr val="FF0000"/>
                          </a:solidFill>
                          <a:effectLst/>
                          <a:latin typeface="等线" panose="02010600030101010101" pitchFamily="2" charset="-122"/>
                          <a:ea typeface="等线" panose="02010600030101010101" pitchFamily="2" charset="-122"/>
                        </a:rPr>
                        <a:t>2.83</a:t>
                      </a:r>
                      <a:endParaRPr lang="en-US" sz="1400" b="0" i="0" u="none" strike="noStrike" dirty="0">
                        <a:solidFill>
                          <a:srgbClr val="FF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u="none" strike="noStrike" dirty="0" smtClean="0">
                          <a:solidFill>
                            <a:schemeClr val="tx1"/>
                          </a:solidFill>
                          <a:effectLst/>
                        </a:rPr>
                        <a:t>23</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28.3</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498762454"/>
                  </a:ext>
                </a:extLst>
              </a:tr>
            </a:tbl>
          </a:graphicData>
        </a:graphic>
      </p:graphicFrame>
      <p:sp>
        <p:nvSpPr>
          <p:cNvPr id="4" name="文本框 3"/>
          <p:cNvSpPr txBox="1"/>
          <p:nvPr/>
        </p:nvSpPr>
        <p:spPr>
          <a:xfrm>
            <a:off x="97712" y="4341038"/>
            <a:ext cx="1032075" cy="307777"/>
          </a:xfrm>
          <a:prstGeom prst="rect">
            <a:avLst/>
          </a:prstGeom>
          <a:noFill/>
        </p:spPr>
        <p:txBody>
          <a:bodyPr wrap="square" rtlCol="0">
            <a:spAutoFit/>
          </a:bodyPr>
          <a:lstStyle/>
          <a:p>
            <a:r>
              <a:rPr lang="en-US" altLang="zh-CN" sz="1400" dirty="0" smtClean="0"/>
              <a:t>simulation</a:t>
            </a:r>
            <a:endParaRPr lang="zh-CN" altLang="en-US" sz="1400" dirty="0"/>
          </a:p>
        </p:txBody>
      </p:sp>
      <p:sp>
        <p:nvSpPr>
          <p:cNvPr id="13" name="文本框 12"/>
          <p:cNvSpPr txBox="1"/>
          <p:nvPr/>
        </p:nvSpPr>
        <p:spPr>
          <a:xfrm>
            <a:off x="97712" y="5662108"/>
            <a:ext cx="1265856" cy="738664"/>
          </a:xfrm>
          <a:prstGeom prst="rect">
            <a:avLst/>
          </a:prstGeom>
          <a:noFill/>
        </p:spPr>
        <p:txBody>
          <a:bodyPr wrap="square" rtlCol="0">
            <a:spAutoFit/>
          </a:bodyPr>
          <a:lstStyle/>
          <a:p>
            <a:r>
              <a:rPr lang="en-US" altLang="zh-CN" sz="1400" dirty="0" smtClean="0"/>
              <a:t>Simulation</a:t>
            </a:r>
          </a:p>
          <a:p>
            <a:r>
              <a:rPr lang="en-US" altLang="zh-CN" sz="1400" dirty="0" smtClean="0"/>
              <a:t>Vs</a:t>
            </a:r>
          </a:p>
          <a:p>
            <a:r>
              <a:rPr lang="en-US" altLang="zh-CN" sz="1400" dirty="0" smtClean="0"/>
              <a:t>requirement</a:t>
            </a:r>
            <a:endParaRPr lang="zh-CN" altLang="en-US" sz="1400" dirty="0"/>
          </a:p>
        </p:txBody>
      </p:sp>
    </p:spTree>
    <p:extLst>
      <p:ext uri="{BB962C8B-B14F-4D97-AF65-F5344CB8AC3E}">
        <p14:creationId xmlns:p14="http://schemas.microsoft.com/office/powerpoint/2010/main" val="1106172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a:spLocks noGrp="1"/>
          </p:cNvSpPr>
          <p:nvPr>
            <p:ph type="title"/>
          </p:nvPr>
        </p:nvSpPr>
        <p:spPr>
          <a:xfrm>
            <a:off x="609600" y="384014"/>
            <a:ext cx="10879454" cy="765778"/>
          </a:xfrm>
        </p:spPr>
        <p:txBody>
          <a:bodyPr>
            <a:normAutofit/>
          </a:bodyPr>
          <a:lstStyle/>
          <a:p>
            <a:pPr algn="ctr"/>
            <a:r>
              <a:rPr lang="en-US" altLang="zh-CN" sz="3200" b="1" dirty="0">
                <a:solidFill>
                  <a:srgbClr val="C00000"/>
                </a:solidFill>
                <a:latin typeface="Arial" panose="020B0604020202020204" pitchFamily="34" charset="0"/>
                <a:cs typeface="Arial" panose="020B0604020202020204" pitchFamily="34" charset="0"/>
              </a:rPr>
              <a:t>Dynamic aperture requirement</a:t>
            </a:r>
            <a:endParaRPr lang="zh-CN" altLang="en-US" sz="3200" b="1" dirty="0">
              <a:solidFill>
                <a:srgbClr val="C00000"/>
              </a:solidFill>
              <a:latin typeface="Arial" panose="020B0604020202020204" pitchFamily="34" charset="0"/>
              <a:cs typeface="Arial" panose="020B0604020202020204" pitchFamily="34" charset="0"/>
            </a:endParaRPr>
          </a:p>
        </p:txBody>
      </p:sp>
      <p:sp>
        <p:nvSpPr>
          <p:cNvPr id="6" name="灯片编号占位符 5"/>
          <p:cNvSpPr>
            <a:spLocks noGrp="1"/>
          </p:cNvSpPr>
          <p:nvPr>
            <p:ph type="sldNum" sz="quarter" idx="12"/>
          </p:nvPr>
        </p:nvSpPr>
        <p:spPr/>
        <p:txBody>
          <a:bodyPr/>
          <a:lstStyle/>
          <a:p>
            <a:fld id="{22E91457-C063-4D8E-B76C-6152AF5215F9}" type="slidenum">
              <a:rPr lang="zh-CN" altLang="en-US" smtClean="0"/>
              <a:t>6</a:t>
            </a:fld>
            <a:endParaRPr lang="zh-CN" altLang="en-US"/>
          </a:p>
        </p:txBody>
      </p:sp>
      <p:sp>
        <p:nvSpPr>
          <p:cNvPr id="2" name="内容占位符 1"/>
          <p:cNvSpPr>
            <a:spLocks noGrp="1"/>
          </p:cNvSpPr>
          <p:nvPr>
            <p:ph idx="1"/>
          </p:nvPr>
        </p:nvSpPr>
        <p:spPr>
          <a:xfrm>
            <a:off x="609600" y="1285862"/>
            <a:ext cx="11164908" cy="1207034"/>
          </a:xfrm>
        </p:spPr>
        <p:txBody>
          <a:bodyPr>
            <a:normAutofit/>
          </a:bodyPr>
          <a:lstStyle/>
          <a:p>
            <a:pPr marL="342900" lvl="1" indent="-342900">
              <a:lnSpc>
                <a:spcPct val="110000"/>
              </a:lnSpc>
              <a:spcBef>
                <a:spcPts val="0"/>
              </a:spcBef>
              <a:spcAft>
                <a:spcPts val="1000"/>
              </a:spcAft>
              <a:buClr>
                <a:srgbClr val="FFC000"/>
              </a:buClr>
              <a:buSzPct val="80000"/>
              <a:buFont typeface="Wingdings" pitchFamily="2" charset="2"/>
              <a:buChar char="n"/>
            </a:pPr>
            <a:r>
              <a:rPr lang="en-US" altLang="zh-CN" dirty="0">
                <a:solidFill>
                  <a:schemeClr val="tx1"/>
                </a:solidFill>
                <a:latin typeface="Times New Roman" panose="02020603050405020304" pitchFamily="18" charset="0"/>
                <a:cs typeface="Times New Roman" panose="02020603050405020304" pitchFamily="18" charset="0"/>
              </a:rPr>
              <a:t>The dynamic aperture requirement comes </a:t>
            </a:r>
            <a:r>
              <a:rPr lang="en-US" altLang="zh-CN" b="1" dirty="0">
                <a:solidFill>
                  <a:srgbClr val="FF0000"/>
                </a:solidFill>
                <a:latin typeface="Times New Roman" panose="02020603050405020304" pitchFamily="18" charset="0"/>
                <a:cs typeface="Times New Roman" panose="02020603050405020304" pitchFamily="18" charset="0"/>
              </a:rPr>
              <a:t>from the </a:t>
            </a:r>
            <a:r>
              <a:rPr lang="en-US" altLang="zh-CN" b="1" dirty="0" smtClean="0">
                <a:solidFill>
                  <a:srgbClr val="FF0000"/>
                </a:solidFill>
                <a:latin typeface="Times New Roman" panose="02020603050405020304" pitchFamily="18" charset="0"/>
                <a:cs typeface="Times New Roman" panose="02020603050405020304" pitchFamily="18" charset="0"/>
              </a:rPr>
              <a:t>injection parameters, </a:t>
            </a:r>
            <a:r>
              <a:rPr lang="en-US" altLang="zh-CN" dirty="0">
                <a:solidFill>
                  <a:schemeClr val="tx1"/>
                </a:solidFill>
                <a:latin typeface="Times New Roman" panose="02020603050405020304" pitchFamily="18" charset="0"/>
                <a:cs typeface="Times New Roman" panose="02020603050405020304" pitchFamily="18" charset="0"/>
              </a:rPr>
              <a:t>beam lifetime for the top-up injection.</a:t>
            </a:r>
          </a:p>
          <a:p>
            <a:endParaRPr lang="zh-CN" altLang="en-US" dirty="0"/>
          </a:p>
        </p:txBody>
      </p:sp>
      <p:pic>
        <p:nvPicPr>
          <p:cNvPr id="9" name="图片 8"/>
          <p:cNvPicPr>
            <a:picLocks noChangeAspect="1"/>
          </p:cNvPicPr>
          <p:nvPr/>
        </p:nvPicPr>
        <p:blipFill>
          <a:blip r:embed="rId3"/>
          <a:stretch>
            <a:fillRect/>
          </a:stretch>
        </p:blipFill>
        <p:spPr>
          <a:xfrm>
            <a:off x="2279938" y="2238679"/>
            <a:ext cx="6546018" cy="1522541"/>
          </a:xfrm>
          <a:prstGeom prst="rect">
            <a:avLst/>
          </a:prstGeom>
        </p:spPr>
      </p:pic>
      <p:sp>
        <p:nvSpPr>
          <p:cNvPr id="4" name="文本框 3"/>
          <p:cNvSpPr txBox="1"/>
          <p:nvPr/>
        </p:nvSpPr>
        <p:spPr>
          <a:xfrm>
            <a:off x="996370" y="3744922"/>
            <a:ext cx="9770014" cy="1754326"/>
          </a:xfrm>
          <a:prstGeom prst="rect">
            <a:avLst/>
          </a:prstGeom>
          <a:noFill/>
        </p:spPr>
        <p:txBody>
          <a:bodyPr wrap="square" rtlCol="0">
            <a:spAutoFit/>
          </a:bodyPr>
          <a:lstStyle/>
          <a:p>
            <a:r>
              <a:rPr lang="en-US" altLang="zh-CN" dirty="0" smtClean="0"/>
              <a:t>Considering: 3 </a:t>
            </a:r>
            <a:r>
              <a:rPr lang="en-US" altLang="zh-CN" dirty="0"/>
              <a:t>sigma injection beam from booster (nominal booster emittance x and energy spread, 1% coupling for emittance x), 4 sigma circulated beam in </a:t>
            </a:r>
            <a:r>
              <a:rPr lang="en-US" altLang="zh-CN" dirty="0" smtClean="0"/>
              <a:t>collider, beam </a:t>
            </a:r>
            <a:r>
              <a:rPr lang="en-US" altLang="zh-CN" dirty="0"/>
              <a:t>jitter due to kicker strength jitter are usually limit at the order of 10% sigma for circular </a:t>
            </a:r>
            <a:r>
              <a:rPr lang="en-US" altLang="zh-CN" dirty="0" smtClean="0"/>
              <a:t>accelerators. </a:t>
            </a:r>
          </a:p>
          <a:p>
            <a:endParaRPr lang="en-US" altLang="zh-CN" dirty="0" smtClean="0"/>
          </a:p>
          <a:p>
            <a:r>
              <a:rPr lang="en-US" altLang="zh-CN" b="1" dirty="0" smtClean="0"/>
              <a:t>All the particles from injection will survival </a:t>
            </a:r>
            <a:r>
              <a:rPr lang="pl-PL" altLang="zh-CN" b="1" dirty="0"/>
              <a:t>w/ error, w/ jitter, w/o beam-beam</a:t>
            </a:r>
            <a:r>
              <a:rPr lang="en-US" altLang="zh-CN" b="1" dirty="0" smtClean="0"/>
              <a:t> as the particles located within the dynamic aperture.</a:t>
            </a:r>
            <a:endParaRPr lang="en-US" altLang="zh-CN" b="1" dirty="0"/>
          </a:p>
        </p:txBody>
      </p:sp>
      <p:graphicFrame>
        <p:nvGraphicFramePr>
          <p:cNvPr id="7" name="表格 6">
            <a:extLst>
              <a:ext uri="{FF2B5EF4-FFF2-40B4-BE49-F238E27FC236}">
                <a16:creationId xmlns:a16="http://schemas.microsoft.com/office/drawing/2014/main" id="{3084BAF1-1D94-4D59-A147-2B2AB88E82C4}"/>
              </a:ext>
            </a:extLst>
          </p:cNvPr>
          <p:cNvGraphicFramePr>
            <a:graphicFrameLocks noGrp="1"/>
          </p:cNvGraphicFramePr>
          <p:nvPr>
            <p:extLst>
              <p:ext uri="{D42A27DB-BD31-4B8C-83A1-F6EECF244321}">
                <p14:modId xmlns:p14="http://schemas.microsoft.com/office/powerpoint/2010/main" val="2053605534"/>
              </p:ext>
            </p:extLst>
          </p:nvPr>
        </p:nvGraphicFramePr>
        <p:xfrm>
          <a:off x="2712862" y="5616575"/>
          <a:ext cx="6113094" cy="1104900"/>
        </p:xfrm>
        <a:graphic>
          <a:graphicData uri="http://schemas.openxmlformats.org/drawingml/2006/table">
            <a:tbl>
              <a:tblPr>
                <a:tableStyleId>{5C22544A-7EE6-4342-B048-85BDC9FD1C3A}</a:tableStyleId>
              </a:tblPr>
              <a:tblGrid>
                <a:gridCol w="859184">
                  <a:extLst>
                    <a:ext uri="{9D8B030D-6E8A-4147-A177-3AD203B41FA5}">
                      <a16:colId xmlns:a16="http://schemas.microsoft.com/office/drawing/2014/main" val="2307206680"/>
                    </a:ext>
                  </a:extLst>
                </a:gridCol>
                <a:gridCol w="1465889">
                  <a:extLst>
                    <a:ext uri="{9D8B030D-6E8A-4147-A177-3AD203B41FA5}">
                      <a16:colId xmlns:a16="http://schemas.microsoft.com/office/drawing/2014/main" val="174178424"/>
                    </a:ext>
                  </a:extLst>
                </a:gridCol>
                <a:gridCol w="1002872">
                  <a:extLst>
                    <a:ext uri="{9D8B030D-6E8A-4147-A177-3AD203B41FA5}">
                      <a16:colId xmlns:a16="http://schemas.microsoft.com/office/drawing/2014/main" val="549796527"/>
                    </a:ext>
                  </a:extLst>
                </a:gridCol>
                <a:gridCol w="1487063">
                  <a:extLst>
                    <a:ext uri="{9D8B030D-6E8A-4147-A177-3AD203B41FA5}">
                      <a16:colId xmlns:a16="http://schemas.microsoft.com/office/drawing/2014/main" val="1346992004"/>
                    </a:ext>
                  </a:extLst>
                </a:gridCol>
                <a:gridCol w="1298086">
                  <a:extLst>
                    <a:ext uri="{9D8B030D-6E8A-4147-A177-3AD203B41FA5}">
                      <a16:colId xmlns:a16="http://schemas.microsoft.com/office/drawing/2014/main" val="3115927913"/>
                    </a:ext>
                  </a:extLst>
                </a:gridCol>
              </a:tblGrid>
              <a:tr h="124067">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E (GeV)</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ctr" fontAlgn="b"/>
                      <a:r>
                        <a:rPr lang="en-US" sz="1400" b="0" u="none" strike="noStrike" dirty="0" smtClean="0">
                          <a:solidFill>
                            <a:schemeClr val="tx1"/>
                          </a:solidFill>
                          <a:effectLst/>
                          <a:latin typeface="Times New Roman" panose="02020603050405020304" pitchFamily="18" charset="0"/>
                          <a:cs typeface="Times New Roman" panose="02020603050405020304" pitchFamily="18" charset="0"/>
                        </a:rPr>
                        <a:t>emitx_b (nm</a:t>
                      </a:r>
                      <a:r>
                        <a:rPr lang="en-US" sz="1400" b="0" u="none" strike="noStrike" dirty="0">
                          <a:solidFill>
                            <a:schemeClr val="tx1"/>
                          </a:solidFill>
                          <a:effectLst/>
                          <a:latin typeface="Times New Roman" panose="02020603050405020304" pitchFamily="18" charset="0"/>
                          <a:cs typeface="Times New Roman" panose="02020603050405020304" pitchFamily="18" charset="0"/>
                        </a:rPr>
                        <a:t>)</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b="0" u="none" strike="noStrike" dirty="0" smtClean="0">
                          <a:solidFill>
                            <a:schemeClr val="tx1"/>
                          </a:solidFill>
                          <a:effectLst/>
                          <a:latin typeface="Times New Roman" panose="02020603050405020304" pitchFamily="18" charset="0"/>
                          <a:cs typeface="Times New Roman" panose="02020603050405020304" pitchFamily="18" charset="0"/>
                        </a:rPr>
                        <a:t>emitx_c (nm)</a:t>
                      </a:r>
                      <a:endParaRPr lang="en-US" altLang="zh-CN" sz="1400" b="0" i="0" u="none" strike="noStrike" dirty="0" smtClean="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tc>
                <a:tc>
                  <a:txBody>
                    <a:bodyPr/>
                    <a:lstStyle/>
                    <a:p>
                      <a:pPr algn="ctr" fontAlgn="b"/>
                      <a:r>
                        <a:rPr lang="en-US" sz="1400" u="none" strike="noStrike" dirty="0" smtClean="0">
                          <a:solidFill>
                            <a:schemeClr val="tx1"/>
                          </a:solidFill>
                          <a:effectLst/>
                          <a:latin typeface="Times New Roman" panose="02020603050405020304" pitchFamily="18" charset="0"/>
                          <a:cs typeface="Times New Roman" panose="02020603050405020304" pitchFamily="18" charset="0"/>
                        </a:rPr>
                        <a:t>emity_b (</a:t>
                      </a:r>
                      <a:r>
                        <a:rPr lang="en-US" altLang="zh-CN" sz="1400" u="none" strike="noStrike" dirty="0" smtClean="0">
                          <a:solidFill>
                            <a:schemeClr val="tx1"/>
                          </a:solidFill>
                          <a:effectLst/>
                          <a:latin typeface="Times New Roman" panose="02020603050405020304" pitchFamily="18" charset="0"/>
                          <a:cs typeface="Times New Roman" panose="02020603050405020304" pitchFamily="18" charset="0"/>
                        </a:rPr>
                        <a:t>p</a:t>
                      </a:r>
                      <a:r>
                        <a:rPr lang="en-US" sz="1400" u="none" strike="noStrike" dirty="0" smtClean="0">
                          <a:solidFill>
                            <a:schemeClr val="tx1"/>
                          </a:solidFill>
                          <a:effectLst/>
                          <a:latin typeface="Times New Roman" panose="02020603050405020304" pitchFamily="18" charset="0"/>
                          <a:cs typeface="Times New Roman" panose="02020603050405020304" pitchFamily="18" charset="0"/>
                        </a:rPr>
                        <a:t>m</a:t>
                      </a:r>
                      <a:r>
                        <a:rPr lang="en-US" sz="1400" u="none" strike="noStrike" dirty="0">
                          <a:solidFill>
                            <a:schemeClr val="tx1"/>
                          </a:solidFill>
                          <a:effectLst/>
                          <a:latin typeface="Times New Roman" panose="02020603050405020304" pitchFamily="18" charset="0"/>
                          <a:cs typeface="Times New Roman" panose="02020603050405020304" pitchFamily="18" charset="0"/>
                        </a:rPr>
                        <a:t>)</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u="none" strike="noStrike" dirty="0" smtClean="0">
                          <a:solidFill>
                            <a:schemeClr val="tx1"/>
                          </a:solidFill>
                          <a:effectLst/>
                          <a:latin typeface="Times New Roman" panose="02020603050405020304" pitchFamily="18" charset="0"/>
                          <a:cs typeface="Times New Roman" panose="02020603050405020304" pitchFamily="18" charset="0"/>
                        </a:rPr>
                        <a:t>emity_c (pm)</a:t>
                      </a:r>
                      <a:endParaRPr lang="en-US" altLang="zh-CN" sz="1400" b="0" i="0" u="none" strike="noStrike" dirty="0" smtClean="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tc>
                <a:extLst>
                  <a:ext uri="{0D108BD9-81ED-4DB2-BD59-A6C34878D82A}">
                    <a16:rowId xmlns:a16="http://schemas.microsoft.com/office/drawing/2014/main" val="4025723786"/>
                  </a:ext>
                </a:extLst>
              </a:tr>
              <a:tr h="124067">
                <a:tc>
                  <a:txBody>
                    <a:bodyPr/>
                    <a:lstStyle/>
                    <a:p>
                      <a:pPr algn="ctr" fontAlgn="b"/>
                      <a:r>
                        <a:rPr lang="en-US" altLang="zh-SG" sz="1400" u="none" strike="noStrike" dirty="0">
                          <a:solidFill>
                            <a:schemeClr val="tx1"/>
                          </a:solidFill>
                          <a:effectLst/>
                        </a:rPr>
                        <a:t>45.5</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0.19</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0.27</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1.9</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1.4</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861048830"/>
                  </a:ext>
                </a:extLst>
              </a:tr>
              <a:tr h="124067">
                <a:tc>
                  <a:txBody>
                    <a:bodyPr/>
                    <a:lstStyle/>
                    <a:p>
                      <a:pPr algn="ctr" fontAlgn="b"/>
                      <a:r>
                        <a:rPr lang="en-US" altLang="zh-SG" sz="1400" u="none" strike="noStrike" dirty="0">
                          <a:solidFill>
                            <a:schemeClr val="tx1"/>
                          </a:solidFill>
                          <a:effectLst/>
                        </a:rPr>
                        <a:t>80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0.56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0.87</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5.6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1.7</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599886510"/>
                  </a:ext>
                </a:extLst>
              </a:tr>
              <a:tr h="124067">
                <a:tc>
                  <a:txBody>
                    <a:bodyPr/>
                    <a:lstStyle/>
                    <a:p>
                      <a:pPr algn="ctr" fontAlgn="b"/>
                      <a:r>
                        <a:rPr lang="en-US" altLang="zh-SG" sz="1400" u="none" strike="noStrike" dirty="0">
                          <a:solidFill>
                            <a:schemeClr val="tx1"/>
                          </a:solidFill>
                          <a:effectLst/>
                        </a:rPr>
                        <a:t>120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1.26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0.64</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12.6</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1.3</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178961994"/>
                  </a:ext>
                </a:extLst>
              </a:tr>
              <a:tr h="124067">
                <a:tc>
                  <a:txBody>
                    <a:bodyPr/>
                    <a:lstStyle/>
                    <a:p>
                      <a:pPr algn="ctr" fontAlgn="b"/>
                      <a:r>
                        <a:rPr lang="en-US" altLang="zh-SG" sz="1400" u="none" strike="noStrike" dirty="0">
                          <a:solidFill>
                            <a:schemeClr val="tx1"/>
                          </a:solidFill>
                          <a:effectLst/>
                        </a:rPr>
                        <a:t>180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2.83</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1.4</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28.3</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smtClean="0">
                          <a:solidFill>
                            <a:schemeClr val="tx1"/>
                          </a:solidFill>
                          <a:effectLst/>
                          <a:latin typeface="等线" panose="02010600030101010101" pitchFamily="2" charset="-122"/>
                          <a:ea typeface="等线" panose="02010600030101010101" pitchFamily="2" charset="-122"/>
                        </a:rPr>
                        <a:t>4.7</a:t>
                      </a:r>
                      <a:endParaRPr lang="en-US"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498762454"/>
                  </a:ext>
                </a:extLst>
              </a:tr>
            </a:tbl>
          </a:graphicData>
        </a:graphic>
      </p:graphicFrame>
    </p:spTree>
    <p:extLst>
      <p:ext uri="{BB962C8B-B14F-4D97-AF65-F5344CB8AC3E}">
        <p14:creationId xmlns:p14="http://schemas.microsoft.com/office/powerpoint/2010/main" val="1915699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961" y="3834992"/>
            <a:ext cx="2665691" cy="1915546"/>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961" y="1669477"/>
            <a:ext cx="2764627" cy="1986642"/>
          </a:xfrm>
          <a:prstGeom prst="rect">
            <a:avLst/>
          </a:prstGeom>
        </p:spPr>
      </p:pic>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7</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388707" y="444927"/>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rPr>
              <a:t>Error assumption in the collider</a:t>
            </a:r>
            <a:endParaRPr lang="zh-CN" altLang="en-US" sz="3200" b="1" dirty="0">
              <a:solidFill>
                <a:srgbClr val="C00000"/>
              </a:solidFill>
            </a:endParaRPr>
          </a:p>
        </p:txBody>
      </p:sp>
      <p:pic>
        <p:nvPicPr>
          <p:cNvPr id="2" name="内容占位符 1"/>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460765" y="3801979"/>
            <a:ext cx="2621350" cy="1949651"/>
          </a:xfr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6102" y="1688139"/>
            <a:ext cx="2747170" cy="1904403"/>
          </a:xfrm>
          <a:prstGeom prst="rect">
            <a:avLst/>
          </a:prstGeom>
        </p:spPr>
      </p:pic>
      <p:pic>
        <p:nvPicPr>
          <p:cNvPr id="25" name="图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4644" y="2001851"/>
            <a:ext cx="1730280" cy="799079"/>
          </a:xfrm>
          <a:prstGeom prst="rect">
            <a:avLst/>
          </a:prstGeom>
        </p:spPr>
      </p:pic>
      <p:pic>
        <p:nvPicPr>
          <p:cNvPr id="27" name="图片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1665" y="2003981"/>
            <a:ext cx="1667108" cy="781159"/>
          </a:xfrm>
          <a:prstGeom prst="rect">
            <a:avLst/>
          </a:prstGeom>
        </p:spPr>
      </p:pic>
      <p:sp>
        <p:nvSpPr>
          <p:cNvPr id="9" name="文本框 8"/>
          <p:cNvSpPr txBox="1"/>
          <p:nvPr/>
        </p:nvSpPr>
        <p:spPr>
          <a:xfrm>
            <a:off x="6598943" y="2834621"/>
            <a:ext cx="783772" cy="369332"/>
          </a:xfrm>
          <a:prstGeom prst="rect">
            <a:avLst/>
          </a:prstGeom>
          <a:noFill/>
        </p:spPr>
        <p:txBody>
          <a:bodyPr wrap="square" rtlCol="0">
            <a:spAutoFit/>
          </a:bodyPr>
          <a:lstStyle/>
          <a:p>
            <a:r>
              <a:rPr lang="en-US" altLang="zh-CN" dirty="0" smtClean="0"/>
              <a:t>ttbar</a:t>
            </a:r>
            <a:endParaRPr lang="zh-CN" altLang="en-US" dirty="0"/>
          </a:p>
        </p:txBody>
      </p:sp>
      <p:sp>
        <p:nvSpPr>
          <p:cNvPr id="29" name="文本框 28"/>
          <p:cNvSpPr txBox="1"/>
          <p:nvPr/>
        </p:nvSpPr>
        <p:spPr>
          <a:xfrm>
            <a:off x="9523333" y="2864796"/>
            <a:ext cx="783772" cy="369332"/>
          </a:xfrm>
          <a:prstGeom prst="rect">
            <a:avLst/>
          </a:prstGeom>
          <a:noFill/>
        </p:spPr>
        <p:txBody>
          <a:bodyPr wrap="square" rtlCol="0">
            <a:spAutoFit/>
          </a:bodyPr>
          <a:lstStyle/>
          <a:p>
            <a:r>
              <a:rPr lang="en-US" altLang="zh-CN" dirty="0" smtClean="0"/>
              <a:t>Higgs</a:t>
            </a:r>
            <a:endParaRPr lang="zh-CN" altLang="en-US" dirty="0"/>
          </a:p>
        </p:txBody>
      </p:sp>
      <p:pic>
        <p:nvPicPr>
          <p:cNvPr id="30" name="图片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2108" y="4164652"/>
            <a:ext cx="1473477" cy="682453"/>
          </a:xfrm>
          <a:prstGeom prst="rect">
            <a:avLst/>
          </a:prstGeom>
        </p:spPr>
      </p:pic>
      <p:sp>
        <p:nvSpPr>
          <p:cNvPr id="32" name="文本框 31"/>
          <p:cNvSpPr txBox="1"/>
          <p:nvPr/>
        </p:nvSpPr>
        <p:spPr>
          <a:xfrm>
            <a:off x="9399954" y="4955778"/>
            <a:ext cx="783772" cy="369332"/>
          </a:xfrm>
          <a:prstGeom prst="rect">
            <a:avLst/>
          </a:prstGeom>
          <a:noFill/>
        </p:spPr>
        <p:txBody>
          <a:bodyPr wrap="square" rtlCol="0">
            <a:spAutoFit/>
          </a:bodyPr>
          <a:lstStyle/>
          <a:p>
            <a:r>
              <a:rPr lang="en-US" altLang="zh-CN" dirty="0" smtClean="0"/>
              <a:t>Z</a:t>
            </a:r>
            <a:endParaRPr lang="zh-CN" altLang="en-US" dirty="0"/>
          </a:p>
        </p:txBody>
      </p:sp>
      <p:sp>
        <p:nvSpPr>
          <p:cNvPr id="33" name="文本框 32"/>
          <p:cNvSpPr txBox="1"/>
          <p:nvPr/>
        </p:nvSpPr>
        <p:spPr>
          <a:xfrm>
            <a:off x="782216" y="3404281"/>
            <a:ext cx="4361004" cy="600164"/>
          </a:xfrm>
          <a:prstGeom prst="rect">
            <a:avLst/>
          </a:prstGeom>
          <a:noFill/>
        </p:spPr>
        <p:txBody>
          <a:bodyPr wrap="square" rtlCol="0">
            <a:spAutoFit/>
          </a:bodyPr>
          <a:lstStyle/>
          <a:p>
            <a:r>
              <a:rPr lang="en-US" altLang="zh-CN" sz="1100" dirty="0">
                <a:latin typeface="Times New Roman" panose="02020603050405020304" pitchFamily="18" charset="0"/>
                <a:cs typeface="Times New Roman" panose="02020603050405020304" pitchFamily="18" charset="0"/>
              </a:rPr>
              <a:t>*implement beam-based alignment techniques to reach rms offsets in the order of 10 um with respect to the beam</a:t>
            </a:r>
          </a:p>
          <a:p>
            <a:pPr marL="285750" indent="-285750">
              <a:buFont typeface="Arial" panose="020B0604020202020204" pitchFamily="34" charset="0"/>
              <a:buChar char="•"/>
            </a:pPr>
            <a:r>
              <a:rPr lang="en-US" altLang="zh-CN" sz="1100" dirty="0">
                <a:latin typeface="Times New Roman" panose="02020603050405020304" pitchFamily="18" charset="0"/>
                <a:cs typeface="Times New Roman" panose="02020603050405020304" pitchFamily="18" charset="0"/>
              </a:rPr>
              <a:t>with a large beta* </a:t>
            </a:r>
            <a:r>
              <a:rPr lang="en-US" altLang="zh-CN" sz="1100" dirty="0" smtClean="0">
                <a:latin typeface="Times New Roman" panose="02020603050405020304" pitchFamily="18" charset="0"/>
                <a:cs typeface="Times New Roman" panose="02020603050405020304" pitchFamily="18" charset="0"/>
              </a:rPr>
              <a:t>lattice</a:t>
            </a:r>
            <a:endParaRPr lang="en-US" altLang="zh-CN" sz="1100" dirty="0">
              <a:latin typeface="Times New Roman" panose="02020603050405020304" pitchFamily="18" charset="0"/>
              <a:cs typeface="Times New Roman" panose="02020603050405020304" pitchFamily="18" charset="0"/>
            </a:endParaRPr>
          </a:p>
        </p:txBody>
      </p:sp>
      <p:graphicFrame>
        <p:nvGraphicFramePr>
          <p:cNvPr id="34" name="表格 33">
            <a:extLst>
              <a:ext uri="{FF2B5EF4-FFF2-40B4-BE49-F238E27FC236}">
                <a16:creationId xmlns:a16="http://schemas.microsoft.com/office/drawing/2014/main" id="{34360026-0A54-4856-BD74-73EEF757835E}"/>
              </a:ext>
            </a:extLst>
          </p:cNvPr>
          <p:cNvGraphicFramePr>
            <a:graphicFrameLocks noGrp="1"/>
          </p:cNvGraphicFramePr>
          <p:nvPr>
            <p:extLst>
              <p:ext uri="{D42A27DB-BD31-4B8C-83A1-F6EECF244321}">
                <p14:modId xmlns:p14="http://schemas.microsoft.com/office/powerpoint/2010/main" val="2811119777"/>
              </p:ext>
            </p:extLst>
          </p:nvPr>
        </p:nvGraphicFramePr>
        <p:xfrm>
          <a:off x="782216" y="1808952"/>
          <a:ext cx="4453196" cy="1493520"/>
        </p:xfrm>
        <a:graphic>
          <a:graphicData uri="http://schemas.openxmlformats.org/drawingml/2006/table">
            <a:tbl>
              <a:tblPr>
                <a:tableStyleId>{5C22544A-7EE6-4342-B048-85BDC9FD1C3A}</a:tableStyleId>
              </a:tblPr>
              <a:tblGrid>
                <a:gridCol w="1226964">
                  <a:extLst>
                    <a:ext uri="{9D8B030D-6E8A-4147-A177-3AD203B41FA5}">
                      <a16:colId xmlns:a16="http://schemas.microsoft.com/office/drawing/2014/main" val="20000"/>
                    </a:ext>
                  </a:extLst>
                </a:gridCol>
                <a:gridCol w="759548">
                  <a:extLst>
                    <a:ext uri="{9D8B030D-6E8A-4147-A177-3AD203B41FA5}">
                      <a16:colId xmlns:a16="http://schemas.microsoft.com/office/drawing/2014/main" val="20001"/>
                    </a:ext>
                  </a:extLst>
                </a:gridCol>
                <a:gridCol w="759548">
                  <a:extLst>
                    <a:ext uri="{9D8B030D-6E8A-4147-A177-3AD203B41FA5}">
                      <a16:colId xmlns:a16="http://schemas.microsoft.com/office/drawing/2014/main" val="20002"/>
                    </a:ext>
                  </a:extLst>
                </a:gridCol>
                <a:gridCol w="876402">
                  <a:extLst>
                    <a:ext uri="{9D8B030D-6E8A-4147-A177-3AD203B41FA5}">
                      <a16:colId xmlns:a16="http://schemas.microsoft.com/office/drawing/2014/main" val="20006"/>
                    </a:ext>
                  </a:extLst>
                </a:gridCol>
                <a:gridCol w="830734">
                  <a:extLst>
                    <a:ext uri="{9D8B030D-6E8A-4147-A177-3AD203B41FA5}">
                      <a16:colId xmlns:a16="http://schemas.microsoft.com/office/drawing/2014/main" val="20007"/>
                    </a:ext>
                  </a:extLst>
                </a:gridCol>
              </a:tblGrid>
              <a:tr h="212975">
                <a:tc>
                  <a:txBody>
                    <a:bodyPr/>
                    <a:lstStyle/>
                    <a:p>
                      <a:pP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Component</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400" b="0" dirty="0">
                          <a:solidFill>
                            <a:schemeClr val="tx1"/>
                          </a:solidFill>
                          <a:effectLst/>
                          <a:latin typeface="Times New Roman" panose="02020603050405020304" pitchFamily="18" charset="0"/>
                          <a:cs typeface="Times New Roman" panose="02020603050405020304" pitchFamily="18" charset="0"/>
                        </a:rPr>
                        <a:t>x (mm)</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400" b="0" dirty="0">
                          <a:solidFill>
                            <a:schemeClr val="tx1"/>
                          </a:solidFill>
                          <a:effectLst/>
                          <a:latin typeface="Times New Roman" panose="02020603050405020304" pitchFamily="18" charset="0"/>
                          <a:cs typeface="Times New Roman" panose="02020603050405020304" pitchFamily="18" charset="0"/>
                        </a:rPr>
                        <a:t>y (mm)</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400" b="0" baseline="-25000" dirty="0">
                          <a:solidFill>
                            <a:schemeClr val="tx1"/>
                          </a:solidFill>
                          <a:effectLst/>
                          <a:latin typeface="Times New Roman" panose="02020603050405020304" pitchFamily="18" charset="0"/>
                          <a:cs typeface="Times New Roman" panose="02020603050405020304" pitchFamily="18" charset="0"/>
                        </a:rPr>
                        <a:t>z</a:t>
                      </a:r>
                      <a:r>
                        <a:rPr lang="en-GB" sz="1400" b="0" dirty="0">
                          <a:solidFill>
                            <a:schemeClr val="tx1"/>
                          </a:solidFill>
                          <a:effectLst/>
                          <a:latin typeface="Times New Roman" panose="02020603050405020304" pitchFamily="18" charset="0"/>
                          <a:cs typeface="Times New Roman" panose="02020603050405020304" pitchFamily="18" charset="0"/>
                        </a:rPr>
                        <a:t> (mrad)</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Field error </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2975">
                <a:tc>
                  <a:txBody>
                    <a:bodyPr/>
                    <a:lstStyle/>
                    <a:p>
                      <a:pP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Dipole</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b="0" dirty="0">
                          <a:solidFill>
                            <a:schemeClr val="tx1"/>
                          </a:solidFill>
                          <a:effectLst/>
                          <a:latin typeface="Times New Roman" panose="02020603050405020304" pitchFamily="18" charset="0"/>
                          <a:cs typeface="Times New Roman" panose="02020603050405020304" pitchFamily="18" charset="0"/>
                        </a:rPr>
                        <a:t>0.01%</a:t>
                      </a:r>
                      <a:endParaRPr lang="zh-CN" sz="1400" b="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2975">
                <a:tc>
                  <a:txBody>
                    <a:bodyPr/>
                    <a:lstStyle/>
                    <a:p>
                      <a:pPr>
                        <a:spcBef>
                          <a:spcPts val="120"/>
                        </a:spcBef>
                        <a:spcAft>
                          <a:spcPts val="120"/>
                        </a:spcAft>
                      </a:pPr>
                      <a:r>
                        <a:rPr lang="en-US" altLang="zh-CN" sz="1400" b="0" dirty="0">
                          <a:solidFill>
                            <a:schemeClr val="tx1"/>
                          </a:solidFill>
                          <a:effectLst/>
                          <a:latin typeface="Times New Roman" panose="02020603050405020304" pitchFamily="18" charset="0"/>
                          <a:cs typeface="Times New Roman" panose="02020603050405020304" pitchFamily="18" charset="0"/>
                        </a:rPr>
                        <a:t>Arc </a:t>
                      </a:r>
                      <a:r>
                        <a:rPr lang="en-GB" sz="1400" b="0" dirty="0">
                          <a:solidFill>
                            <a:schemeClr val="tx1"/>
                          </a:solidFill>
                          <a:effectLst/>
                          <a:latin typeface="Times New Roman" panose="02020603050405020304" pitchFamily="18" charset="0"/>
                          <a:cs typeface="Times New Roman" panose="02020603050405020304" pitchFamily="18" charset="0"/>
                        </a:rPr>
                        <a:t>Quadrupole</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b="0" dirty="0">
                          <a:solidFill>
                            <a:schemeClr val="tx1"/>
                          </a:solidFill>
                          <a:effectLst/>
                          <a:latin typeface="Times New Roman" panose="02020603050405020304" pitchFamily="18" charset="0"/>
                          <a:cs typeface="Times New Roman" panose="02020603050405020304" pitchFamily="18" charset="0"/>
                        </a:rPr>
                        <a:t>0.02%</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975">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IR </a:t>
                      </a:r>
                      <a:r>
                        <a:rPr lang="en-GB" altLang="zh-CN" sz="1400" b="0" dirty="0">
                          <a:solidFill>
                            <a:schemeClr val="tx1"/>
                          </a:solidFill>
                          <a:effectLst/>
                          <a:latin typeface="Times New Roman" panose="02020603050405020304" pitchFamily="18" charset="0"/>
                          <a:cs typeface="Times New Roman" panose="02020603050405020304" pitchFamily="18" charset="0"/>
                        </a:rPr>
                        <a:t>Quadrupole</a:t>
                      </a:r>
                      <a:endParaRPr lang="zh-CN"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kumimoji="0" lang="en-US" altLang="zh-CN" sz="14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rPr>
                        <a:t>0.10</a:t>
                      </a:r>
                      <a:endParaRPr kumimoji="0" lang="zh-CN" altLang="zh-CN" sz="14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kumimoji="0" lang="en-US" altLang="zh-CN" sz="14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rPr>
                        <a:t>0.10</a:t>
                      </a:r>
                      <a:endParaRPr kumimoji="0" lang="zh-CN" altLang="zh-CN" sz="1400" b="0" i="0" u="none" strike="noStrike" kern="1200" cap="none" spc="0" normalizeH="0" baseline="0" noProof="0" dirty="0">
                        <a:ln>
                          <a:noFill/>
                        </a:ln>
                        <a:solidFill>
                          <a:schemeClr val="tx1"/>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400" b="0" dirty="0">
                          <a:solidFill>
                            <a:schemeClr val="tx1"/>
                          </a:solidFill>
                          <a:effectLst/>
                          <a:latin typeface="Times New Roman" panose="02020603050405020304" pitchFamily="18" charset="0"/>
                          <a:cs typeface="Times New Roman" panose="02020603050405020304" pitchFamily="18" charset="0"/>
                        </a:rPr>
                        <a:t>0.02%</a:t>
                      </a:r>
                      <a:endParaRPr lang="zh-CN"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2975">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  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  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400" b="0" dirty="0">
                          <a:solidFill>
                            <a:schemeClr val="tx1"/>
                          </a:solidFill>
                          <a:effectLst/>
                          <a:latin typeface="Times New Roman" panose="02020603050405020304" pitchFamily="18" charset="0"/>
                          <a:cs typeface="Times New Roman" panose="02020603050405020304" pitchFamily="18" charset="0"/>
                        </a:rPr>
                        <a:t>0.02%</a:t>
                      </a:r>
                      <a:endParaRPr lang="zh-CN"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矩形 3"/>
          <p:cNvSpPr/>
          <p:nvPr/>
        </p:nvSpPr>
        <p:spPr>
          <a:xfrm>
            <a:off x="5937322" y="4089311"/>
            <a:ext cx="2004830" cy="646331"/>
          </a:xfrm>
          <a:prstGeom prst="rect">
            <a:avLst/>
          </a:prstGeom>
          <a:solidFill>
            <a:schemeClr val="accent6">
              <a:lumMod val="60000"/>
              <a:lumOff val="40000"/>
            </a:schemeClr>
          </a:solidFill>
        </p:spPr>
        <p:txBody>
          <a:bodyPr wrap="square">
            <a:spAutoFit/>
          </a:bodyPr>
          <a:lstStyle/>
          <a:p>
            <a:r>
              <a:rPr lang="zh-CN" altLang="en-US" sz="1200" dirty="0"/>
              <a:t>ex=0.</a:t>
            </a:r>
            <a:r>
              <a:rPr lang="zh-CN" altLang="en-US" sz="1200" dirty="0" smtClean="0"/>
              <a:t>839 </a:t>
            </a:r>
            <a:r>
              <a:rPr lang="en-US" altLang="zh-CN" sz="1200" dirty="0" smtClean="0"/>
              <a:t>± </a:t>
            </a:r>
            <a:r>
              <a:rPr lang="zh-CN" altLang="en-US" sz="1200" dirty="0" smtClean="0"/>
              <a:t>0</a:t>
            </a:r>
            <a:r>
              <a:rPr lang="zh-CN" altLang="en-US" sz="1200" dirty="0"/>
              <a:t>.001 </a:t>
            </a:r>
            <a:r>
              <a:rPr lang="en-US" altLang="zh-CN" sz="1200" dirty="0" smtClean="0"/>
              <a:t>nm</a:t>
            </a:r>
          </a:p>
          <a:p>
            <a:r>
              <a:rPr lang="zh-CN" altLang="en-US" sz="1200" dirty="0" smtClean="0"/>
              <a:t>ey </a:t>
            </a:r>
            <a:r>
              <a:rPr lang="zh-CN" altLang="en-US" sz="1200" dirty="0"/>
              <a:t>= 0.030 </a:t>
            </a:r>
            <a:r>
              <a:rPr lang="en-US" altLang="zh-CN" sz="1200" dirty="0"/>
              <a:t>±</a:t>
            </a:r>
            <a:r>
              <a:rPr lang="zh-CN" altLang="en-US" sz="1200" dirty="0" smtClean="0"/>
              <a:t> </a:t>
            </a:r>
            <a:r>
              <a:rPr lang="zh-CN" altLang="en-US" sz="1200" dirty="0"/>
              <a:t>0.001 </a:t>
            </a:r>
            <a:r>
              <a:rPr lang="en-US" altLang="zh-CN" sz="1200" dirty="0" smtClean="0"/>
              <a:t>pm</a:t>
            </a:r>
          </a:p>
          <a:p>
            <a:r>
              <a:rPr lang="zh-CN" altLang="en-US" sz="1200" dirty="0" smtClean="0"/>
              <a:t>ey</a:t>
            </a:r>
            <a:r>
              <a:rPr lang="zh-CN" altLang="en-US" sz="1200" dirty="0"/>
              <a:t>/ex = </a:t>
            </a:r>
            <a:r>
              <a:rPr lang="en-US" altLang="zh-CN" sz="1200" dirty="0" smtClean="0"/>
              <a:t>(</a:t>
            </a:r>
            <a:r>
              <a:rPr lang="zh-CN" altLang="en-US" sz="1200" dirty="0"/>
              <a:t>0.036 </a:t>
            </a:r>
            <a:r>
              <a:rPr lang="en-US" altLang="zh-CN" sz="1200" dirty="0"/>
              <a:t>±</a:t>
            </a:r>
            <a:r>
              <a:rPr lang="zh-CN" altLang="en-US" sz="1200" dirty="0"/>
              <a:t> 0.001</a:t>
            </a:r>
            <a:r>
              <a:rPr lang="en-US" altLang="zh-CN" sz="1200" dirty="0" smtClean="0"/>
              <a:t>) %</a:t>
            </a:r>
            <a:endParaRPr lang="zh-CN" altLang="en-US" sz="1200" dirty="0"/>
          </a:p>
        </p:txBody>
      </p:sp>
      <p:sp>
        <p:nvSpPr>
          <p:cNvPr id="18" name="文本框 17"/>
          <p:cNvSpPr txBox="1"/>
          <p:nvPr/>
        </p:nvSpPr>
        <p:spPr>
          <a:xfrm>
            <a:off x="6664853" y="4838308"/>
            <a:ext cx="783772" cy="369332"/>
          </a:xfrm>
          <a:prstGeom prst="rect">
            <a:avLst/>
          </a:prstGeom>
          <a:noFill/>
        </p:spPr>
        <p:txBody>
          <a:bodyPr wrap="square" rtlCol="0">
            <a:spAutoFit/>
          </a:bodyPr>
          <a:lstStyle/>
          <a:p>
            <a:r>
              <a:rPr lang="en-US" altLang="zh-CN" dirty="0" smtClean="0"/>
              <a:t>W</a:t>
            </a:r>
            <a:endParaRPr lang="zh-CN" altLang="en-US" dirty="0"/>
          </a:p>
        </p:txBody>
      </p:sp>
    </p:spTree>
    <p:extLst>
      <p:ext uri="{BB962C8B-B14F-4D97-AF65-F5344CB8AC3E}">
        <p14:creationId xmlns:p14="http://schemas.microsoft.com/office/powerpoint/2010/main" val="352784489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1211046" cy="894508"/>
          </a:xfrm>
        </p:spPr>
        <p:txBody>
          <a:bodyPr>
            <a:noAutofit/>
          </a:bodyPr>
          <a:lstStyle/>
          <a:p>
            <a:r>
              <a:rPr lang="en-US" altLang="zh-CN" sz="3200" b="1" dirty="0">
                <a:solidFill>
                  <a:srgbClr val="C00000"/>
                </a:solidFill>
                <a:latin typeface="Arial" panose="020B0604020202020204" pitchFamily="34" charset="0"/>
                <a:cs typeface="Arial" panose="020B0604020202020204" pitchFamily="34" charset="0"/>
              </a:rPr>
              <a:t>6D Simulation @ Higgs</a:t>
            </a:r>
            <a:br>
              <a:rPr lang="en-US" altLang="zh-CN" sz="3200" b="1" dirty="0">
                <a:solidFill>
                  <a:srgbClr val="C00000"/>
                </a:solidFill>
                <a:latin typeface="Arial" panose="020B0604020202020204" pitchFamily="34" charset="0"/>
                <a:cs typeface="Arial" panose="020B0604020202020204" pitchFamily="34" charset="0"/>
              </a:rPr>
            </a:br>
            <a:r>
              <a:rPr lang="en-US" altLang="zh-CN" sz="3200" b="1" dirty="0">
                <a:solidFill>
                  <a:srgbClr val="C00000"/>
                </a:solidFill>
                <a:latin typeface="Arial" panose="020B0604020202020204" pitchFamily="34" charset="0"/>
                <a:cs typeface="Arial" panose="020B0604020202020204" pitchFamily="34" charset="0"/>
              </a:rPr>
              <a:t>w/ error, w/ jitter, w/o beam-beam</a:t>
            </a:r>
            <a:endParaRPr lang="zh-CN" altLang="en-US" sz="3200" b="1" dirty="0">
              <a:solidFill>
                <a:srgbClr val="C00000"/>
              </a:solidFill>
              <a:latin typeface="Arial" panose="020B0604020202020204" pitchFamily="34" charset="0"/>
              <a:cs typeface="Arial" panose="020B0604020202020204" pitchFamily="34" charset="0"/>
            </a:endParaRP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850" y="1505493"/>
            <a:ext cx="4583574" cy="3025387"/>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56239"/>
            <a:ext cx="4853651" cy="3199681"/>
          </a:xfrm>
          <a:prstGeom prst="rect">
            <a:avLst/>
          </a:prstGeom>
        </p:spPr>
      </p:pic>
      <p:sp>
        <p:nvSpPr>
          <p:cNvPr id="6" name="矩形 5"/>
          <p:cNvSpPr/>
          <p:nvPr/>
        </p:nvSpPr>
        <p:spPr>
          <a:xfrm>
            <a:off x="1889786" y="2249275"/>
            <a:ext cx="3619763" cy="646331"/>
          </a:xfrm>
          <a:prstGeom prst="rect">
            <a:avLst/>
          </a:prstGeom>
        </p:spPr>
        <p:txBody>
          <a:bodyPr wrap="square">
            <a:spAutoFit/>
          </a:bodyPr>
          <a:lstStyle/>
          <a:p>
            <a:r>
              <a:rPr lang="zh-CN" altLang="en-US" dirty="0"/>
              <a:t>emitx = 0.66 </a:t>
            </a:r>
            <a:r>
              <a:rPr lang="zh-CN" altLang="en-US" dirty="0" smtClean="0"/>
              <a:t>nm </a:t>
            </a:r>
            <a:r>
              <a:rPr lang="en-US" altLang="zh-CN" dirty="0" smtClean="0"/>
              <a:t>(design 0.66nm)</a:t>
            </a:r>
          </a:p>
          <a:p>
            <a:r>
              <a:rPr lang="zh-CN" altLang="en-US" dirty="0" smtClean="0"/>
              <a:t>emity </a:t>
            </a:r>
            <a:r>
              <a:rPr lang="zh-CN" altLang="en-US" dirty="0"/>
              <a:t>= 0.93 </a:t>
            </a:r>
            <a:r>
              <a:rPr lang="zh-CN" altLang="en-US" dirty="0" smtClean="0"/>
              <a:t>pm </a:t>
            </a:r>
            <a:r>
              <a:rPr lang="en-US" altLang="zh-CN" dirty="0" smtClean="0"/>
              <a:t>(</a:t>
            </a:r>
            <a:r>
              <a:rPr lang="en-US" altLang="zh-CN" dirty="0"/>
              <a:t>design </a:t>
            </a:r>
            <a:r>
              <a:rPr lang="en-US" altLang="zh-CN" dirty="0" smtClean="0"/>
              <a:t>1.32pm)</a:t>
            </a:r>
            <a:endParaRPr lang="zh-CN" altLang="en-US" dirty="0"/>
          </a:p>
        </p:txBody>
      </p:sp>
      <p:sp>
        <p:nvSpPr>
          <p:cNvPr id="7" name="矩形 6"/>
          <p:cNvSpPr/>
          <p:nvPr/>
        </p:nvSpPr>
        <p:spPr>
          <a:xfrm>
            <a:off x="1426799" y="4655920"/>
            <a:ext cx="10113160" cy="1323439"/>
          </a:xfrm>
          <a:prstGeom prst="rect">
            <a:avLst/>
          </a:prstGeom>
        </p:spPr>
        <p:txBody>
          <a:bodyPr wrap="square">
            <a:spAutoFit/>
          </a:bodyPr>
          <a:lstStyle/>
          <a:p>
            <a:r>
              <a:rPr lang="en-US" altLang="zh-CN" sz="2000" dirty="0" smtClean="0"/>
              <a:t>A Lattice with error  </a:t>
            </a:r>
            <a:r>
              <a:rPr lang="zh-CN" altLang="en-US" sz="2000" dirty="0" smtClean="0"/>
              <a:t>CEPC</a:t>
            </a:r>
            <a:r>
              <a:rPr lang="zh-CN" altLang="en-US" sz="2000" dirty="0"/>
              <a:t>_cor_hlat_</a:t>
            </a:r>
            <a:r>
              <a:rPr lang="zh-CN" altLang="en-US" sz="2000" dirty="0" smtClean="0"/>
              <a:t>03</a:t>
            </a:r>
            <a:r>
              <a:rPr lang="en-US" altLang="zh-CN" sz="2000" dirty="0" smtClean="0"/>
              <a:t>.sad (ideal lattice 0.66 nm)</a:t>
            </a:r>
          </a:p>
          <a:p>
            <a:r>
              <a:rPr lang="en-US" altLang="zh-CN" sz="2000" dirty="0"/>
              <a:t>6D simulation with injection beam and </a:t>
            </a:r>
            <a:r>
              <a:rPr lang="en-US" altLang="zh-CN" sz="2000" dirty="0" smtClean="0"/>
              <a:t>errors, 0.1sigma jitter, 3 damping time</a:t>
            </a:r>
          </a:p>
          <a:p>
            <a:r>
              <a:rPr lang="en-US" altLang="zh-CN" sz="2000" dirty="0"/>
              <a:t>w/ error, w/ jitter, w/o beam-beam, all the particles from injection will survival as the DA is larger than the injected beam.</a:t>
            </a:r>
          </a:p>
        </p:txBody>
      </p:sp>
      <p:sp>
        <p:nvSpPr>
          <p:cNvPr id="9" name="矩形 8"/>
          <p:cNvSpPr/>
          <p:nvPr/>
        </p:nvSpPr>
        <p:spPr>
          <a:xfrm>
            <a:off x="7310377" y="2332512"/>
            <a:ext cx="3700041" cy="369332"/>
          </a:xfrm>
          <a:prstGeom prst="rect">
            <a:avLst/>
          </a:prstGeom>
        </p:spPr>
        <p:txBody>
          <a:bodyPr wrap="square">
            <a:spAutoFit/>
          </a:bodyPr>
          <a:lstStyle/>
          <a:p>
            <a:r>
              <a:rPr lang="zh-CN" altLang="en-US" dirty="0" smtClean="0"/>
              <a:t>sigmap </a:t>
            </a:r>
            <a:r>
              <a:rPr lang="zh-CN" altLang="en-US" dirty="0"/>
              <a:t>= 0.1</a:t>
            </a:r>
            <a:r>
              <a:rPr lang="zh-CN" altLang="en-US" dirty="0" smtClean="0"/>
              <a:t>% </a:t>
            </a:r>
            <a:r>
              <a:rPr lang="en-US" altLang="zh-CN" dirty="0"/>
              <a:t>(design </a:t>
            </a:r>
            <a:r>
              <a:rPr lang="en-US" altLang="zh-CN" dirty="0" smtClean="0"/>
              <a:t>0.10%)</a:t>
            </a:r>
            <a:r>
              <a:rPr lang="zh-CN" altLang="en-US" dirty="0" smtClean="0"/>
              <a:t> </a:t>
            </a:r>
            <a:endParaRPr lang="zh-CN" altLang="en-US" dirty="0"/>
          </a:p>
        </p:txBody>
      </p:sp>
      <p:sp>
        <p:nvSpPr>
          <p:cNvPr id="10" name="灯片编号占位符 9"/>
          <p:cNvSpPr>
            <a:spLocks noGrp="1"/>
          </p:cNvSpPr>
          <p:nvPr>
            <p:ph type="sldNum" sz="quarter" idx="12"/>
          </p:nvPr>
        </p:nvSpPr>
        <p:spPr/>
        <p:txBody>
          <a:bodyPr/>
          <a:lstStyle/>
          <a:p>
            <a:fld id="{459EC59E-6BB9-4ED8-8021-F4D14E71BBFB}" type="slidenum">
              <a:rPr lang="zh-CN" altLang="en-US" smtClean="0"/>
              <a:t>8</a:t>
            </a:fld>
            <a:endParaRPr lang="zh-CN" altLang="en-US"/>
          </a:p>
        </p:txBody>
      </p:sp>
    </p:spTree>
    <p:extLst>
      <p:ext uri="{BB962C8B-B14F-4D97-AF65-F5344CB8AC3E}">
        <p14:creationId xmlns:p14="http://schemas.microsoft.com/office/powerpoint/2010/main" val="935409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541025"/>
            <a:ext cx="11175032" cy="4840303"/>
          </a:xfrm>
        </p:spPr>
        <p:txBody>
          <a:bodyPr>
            <a:normAutofit/>
          </a:bodyPr>
          <a:lstStyle/>
          <a:p>
            <a:r>
              <a:rPr lang="en-US" altLang="zh-CN" sz="2200" dirty="0">
                <a:latin typeface="Times New Roman" panose="02020603050405020304" pitchFamily="18" charset="0"/>
                <a:cs typeface="Times New Roman" panose="02020603050405020304" pitchFamily="18" charset="0"/>
              </a:rPr>
              <a:t>Using an integrated simulation code in APES-T (IHEP homemade, in progress) which can implement element-by-element </a:t>
            </a:r>
            <a:r>
              <a:rPr lang="en-US" altLang="zh-CN" sz="2200" dirty="0" smtClean="0">
                <a:latin typeface="Times New Roman" panose="02020603050405020304" pitchFamily="18" charset="0"/>
                <a:cs typeface="Times New Roman" panose="02020603050405020304" pitchFamily="18" charset="0"/>
              </a:rPr>
              <a:t>tracking </a:t>
            </a:r>
            <a:r>
              <a:rPr lang="en-US" altLang="zh-CN" sz="2200" dirty="0">
                <a:latin typeface="Times New Roman" panose="02020603050405020304" pitchFamily="18" charset="0"/>
                <a:cs typeface="Times New Roman" panose="02020603050405020304" pitchFamily="18" charset="0"/>
              </a:rPr>
              <a:t>with strong-strong beam-beam interaction and </a:t>
            </a:r>
            <a:r>
              <a:rPr lang="en-US" altLang="zh-CN" sz="2200" dirty="0" smtClean="0">
                <a:latin typeface="Times New Roman" panose="02020603050405020304" pitchFamily="18" charset="0"/>
                <a:cs typeface="Times New Roman" panose="02020603050405020304" pitchFamily="18" charset="0"/>
              </a:rPr>
              <a:t>lattice</a:t>
            </a:r>
            <a:endParaRPr lang="zh-CN" alt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2" name="表格 11">
                <a:extLst>
                  <a:ext uri="{FF2B5EF4-FFF2-40B4-BE49-F238E27FC236}">
                    <a16:creationId xmlns:a16="http://schemas.microsoft.com/office/drawing/2014/main" id="{096D6C67-CBD6-3EA6-0919-70A4A563B694}"/>
                  </a:ext>
                </a:extLst>
              </p:cNvPr>
              <p:cNvGraphicFramePr>
                <a:graphicFrameLocks noGrp="1"/>
              </p:cNvGraphicFramePr>
              <p:nvPr>
                <p:extLst/>
              </p:nvPr>
            </p:nvGraphicFramePr>
            <p:xfrm>
              <a:off x="983432" y="2674251"/>
              <a:ext cx="4113060" cy="1834869"/>
            </p:xfrm>
            <a:graphic>
              <a:graphicData uri="http://schemas.openxmlformats.org/drawingml/2006/table">
                <a:tbl>
                  <a:tblPr firstRow="1" firstCol="1" lastCol="1" bandRow="1" bandCol="1">
                    <a:tableStyleId>{5A111915-BE36-4E01-A7E5-04B1672EAD32}</a:tableStyleId>
                  </a:tblPr>
                  <a:tblGrid>
                    <a:gridCol w="1862118">
                      <a:extLst>
                        <a:ext uri="{9D8B030D-6E8A-4147-A177-3AD203B41FA5}">
                          <a16:colId xmlns:a16="http://schemas.microsoft.com/office/drawing/2014/main" val="2401903964"/>
                        </a:ext>
                      </a:extLst>
                    </a:gridCol>
                    <a:gridCol w="1125471">
                      <a:extLst>
                        <a:ext uri="{9D8B030D-6E8A-4147-A177-3AD203B41FA5}">
                          <a16:colId xmlns:a16="http://schemas.microsoft.com/office/drawing/2014/main" val="3029033029"/>
                        </a:ext>
                      </a:extLst>
                    </a:gridCol>
                    <a:gridCol w="1125471">
                      <a:extLst>
                        <a:ext uri="{9D8B030D-6E8A-4147-A177-3AD203B41FA5}">
                          <a16:colId xmlns:a16="http://schemas.microsoft.com/office/drawing/2014/main" val="470838912"/>
                        </a:ext>
                      </a:extLst>
                    </a:gridCol>
                  </a:tblGrid>
                  <a:tr h="598841">
                    <a:tc>
                      <a:txBody>
                        <a:bodyPr/>
                        <a:lstStyle/>
                        <a:p>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dirty="0">
                              <a:latin typeface="Times New Roman" panose="02020603050405020304" pitchFamily="18" charset="0"/>
                              <a:cs typeface="Times New Roman" panose="02020603050405020304" pitchFamily="18" charset="0"/>
                            </a:rPr>
                            <a:t>Equilibrium bunch </a:t>
                          </a:r>
                          <a:r>
                            <a:rPr lang="en-US" altLang="zh-CN" sz="1400" b="1" baseline="0" dirty="0">
                              <a:latin typeface="Times New Roman" panose="02020603050405020304" pitchFamily="18" charset="0"/>
                              <a:cs typeface="Times New Roman" panose="02020603050405020304" pitchFamily="18" charset="0"/>
                            </a:rPr>
                            <a:t>(e-)</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dirty="0">
                              <a:latin typeface="Times New Roman" panose="02020603050405020304" pitchFamily="18" charset="0"/>
                              <a:cs typeface="Times New Roman" panose="02020603050405020304" pitchFamily="18" charset="0"/>
                            </a:rPr>
                            <a:t>Injected bunch</a:t>
                          </a:r>
                          <a:r>
                            <a:rPr lang="en-US" altLang="zh-CN" sz="1400" b="1" baseline="0" dirty="0">
                              <a:latin typeface="Times New Roman" panose="02020603050405020304" pitchFamily="18" charset="0"/>
                              <a:cs typeface="Times New Roman" panose="02020603050405020304" pitchFamily="18" charset="0"/>
                            </a:rPr>
                            <a:t> (e+)</a:t>
                          </a:r>
                          <a:endParaRPr lang="zh-CN" altLang="en-US" sz="1400" b="1"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97537291"/>
                      </a:ext>
                    </a:extLst>
                  </a:tr>
                  <a:tr h="145150">
                    <a:tc>
                      <a:txBody>
                        <a:bodyPr/>
                        <a:lstStyle/>
                        <a:p>
                          <a14:m>
                            <m:oMath xmlns:m="http://schemas.openxmlformats.org/officeDocument/2006/math">
                              <m:sSub>
                                <m:sSubPr>
                                  <m:ctrlPr>
                                    <a:rPr lang="zh-CN" altLang="zh-CN" sz="1400" b="0" i="1" kern="1200" smtClean="0">
                                      <a:solidFill>
                                        <a:schemeClr val="tx1"/>
                                      </a:solidFill>
                                      <a:effectLst/>
                                      <a:latin typeface="Cambria Math" panose="02040503050406030204" pitchFamily="18" charset="0"/>
                                      <a:ea typeface="+mn-ea"/>
                                      <a:cs typeface="+mn-cs"/>
                                    </a:rPr>
                                  </m:ctrlPr>
                                </m:sSubPr>
                                <m:e>
                                  <m:r>
                                    <a:rPr lang="en-US" altLang="zh-CN" sz="1400" b="0" i="1" kern="1200" smtClean="0">
                                      <a:solidFill>
                                        <a:schemeClr val="tx1"/>
                                      </a:solidFill>
                                      <a:effectLst/>
                                      <a:latin typeface="Cambria Math" panose="02040503050406030204" pitchFamily="18" charset="0"/>
                                      <a:ea typeface="+mn-ea"/>
                                      <a:cs typeface="+mn-cs"/>
                                    </a:rPr>
                                    <m:t>𝜀</m:t>
                                  </m:r>
                                </m:e>
                                <m:sub>
                                  <m:r>
                                    <a:rPr lang="en-US" altLang="zh-CN" sz="1400" b="0" i="1" kern="1200" smtClean="0">
                                      <a:solidFill>
                                        <a:schemeClr val="tx1"/>
                                      </a:solidFill>
                                      <a:effectLst/>
                                      <a:latin typeface="Cambria Math" panose="02040503050406030204" pitchFamily="18" charset="0"/>
                                      <a:ea typeface="+mn-ea"/>
                                      <a:cs typeface="+mn-cs"/>
                                    </a:rPr>
                                    <m:t>𝑥</m:t>
                                  </m:r>
                                  <m:r>
                                    <a:rPr lang="en-US" altLang="zh-CN" sz="1400" b="0" i="1" kern="1200" smtClean="0">
                                      <a:solidFill>
                                        <a:schemeClr val="tx1"/>
                                      </a:solidFill>
                                      <a:effectLst/>
                                      <a:latin typeface="Cambria Math" panose="02040503050406030204" pitchFamily="18" charset="0"/>
                                      <a:ea typeface="+mn-ea"/>
                                      <a:cs typeface="+mn-cs"/>
                                    </a:rPr>
                                    <m:t>0</m:t>
                                  </m:r>
                                </m:sub>
                              </m:sSub>
                            </m:oMath>
                          </a14:m>
                          <a:r>
                            <a:rPr lang="en-US" altLang="zh-CN" sz="1400" b="1" baseline="0" dirty="0">
                              <a:latin typeface="Times New Roman" panose="02020603050405020304" pitchFamily="18" charset="0"/>
                              <a:cs typeface="Times New Roman" panose="02020603050405020304" pitchFamily="18" charset="0"/>
                            </a:rPr>
                            <a:t>(nm)</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0.66</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1.26</a:t>
                          </a:r>
                          <a:endParaRPr lang="zh-CN" altLang="en-US" sz="1400" b="1"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44877847"/>
                      </a:ext>
                    </a:extLst>
                  </a:tr>
                  <a:tr h="145150">
                    <a:tc>
                      <a:txBody>
                        <a:bodyPr/>
                        <a:lstStyle/>
                        <a:p>
                          <a14:m>
                            <m:oMath xmlns:m="http://schemas.openxmlformats.org/officeDocument/2006/math">
                              <m:sSub>
                                <m:sSubPr>
                                  <m:ctrlPr>
                                    <a:rPr lang="zh-CN" altLang="zh-CN" sz="1400" b="0" i="1" kern="1200" smtClean="0">
                                      <a:solidFill>
                                        <a:schemeClr val="tx1"/>
                                      </a:solidFill>
                                      <a:effectLst/>
                                      <a:latin typeface="Cambria Math" panose="02040503050406030204" pitchFamily="18" charset="0"/>
                                      <a:ea typeface="+mn-ea"/>
                                      <a:cs typeface="+mn-cs"/>
                                    </a:rPr>
                                  </m:ctrlPr>
                                </m:sSubPr>
                                <m:e>
                                  <m:r>
                                    <a:rPr lang="en-US" altLang="zh-CN" sz="1400" b="0" i="1" kern="1200" smtClean="0">
                                      <a:solidFill>
                                        <a:schemeClr val="tx1"/>
                                      </a:solidFill>
                                      <a:effectLst/>
                                      <a:latin typeface="Cambria Math" panose="02040503050406030204" pitchFamily="18" charset="0"/>
                                      <a:ea typeface="+mn-ea"/>
                                      <a:cs typeface="+mn-cs"/>
                                    </a:rPr>
                                    <m:t>𝜀</m:t>
                                  </m:r>
                                </m:e>
                                <m:sub>
                                  <m:r>
                                    <a:rPr lang="en-US" altLang="zh-CN" sz="1400" b="0" i="1" kern="1200" smtClean="0">
                                      <a:solidFill>
                                        <a:schemeClr val="tx1"/>
                                      </a:solidFill>
                                      <a:effectLst/>
                                      <a:latin typeface="Cambria Math" panose="02040503050406030204" pitchFamily="18" charset="0"/>
                                      <a:ea typeface="+mn-ea"/>
                                      <a:cs typeface="+mn-cs"/>
                                    </a:rPr>
                                    <m:t>𝑦</m:t>
                                  </m:r>
                                  <m:r>
                                    <a:rPr lang="en-US" altLang="zh-CN" sz="1400" b="0" i="1" kern="1200" smtClean="0">
                                      <a:solidFill>
                                        <a:schemeClr val="tx1"/>
                                      </a:solidFill>
                                      <a:effectLst/>
                                      <a:latin typeface="Cambria Math" panose="02040503050406030204" pitchFamily="18" charset="0"/>
                                      <a:ea typeface="+mn-ea"/>
                                      <a:cs typeface="+mn-cs"/>
                                    </a:rPr>
                                    <m:t>0</m:t>
                                  </m:r>
                                </m:sub>
                              </m:sSub>
                            </m:oMath>
                          </a14:m>
                          <a:r>
                            <a:rPr lang="en-US" altLang="zh-CN" sz="1400" b="1" baseline="0" dirty="0">
                              <a:latin typeface="Times New Roman" panose="02020603050405020304" pitchFamily="18" charset="0"/>
                              <a:cs typeface="Times New Roman" panose="02020603050405020304" pitchFamily="18" charset="0"/>
                            </a:rPr>
                            <a:t>(pm)</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1.35</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13</a:t>
                          </a:r>
                          <a:endParaRPr lang="zh-CN" altLang="en-US" sz="1400" b="1"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2153674"/>
                      </a:ext>
                    </a:extLst>
                  </a:tr>
                  <a:tr h="145150">
                    <a:tc>
                      <a:txBody>
                        <a:bodyPr/>
                        <a:lstStyle/>
                        <a:p>
                          <a:r>
                            <a:rPr lang="en-US" altLang="zh-CN" sz="1400" b="1" baseline="0" dirty="0">
                              <a:latin typeface="Times New Roman" panose="02020603050405020304" pitchFamily="18" charset="0"/>
                              <a:cs typeface="Times New Roman" panose="02020603050405020304" pitchFamily="18" charset="0"/>
                            </a:rPr>
                            <a:t>Bunch  length (mm)</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4.1</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1.85</a:t>
                          </a:r>
                          <a:endParaRPr lang="zh-CN" altLang="en-US" sz="1400" b="1"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1965449"/>
                      </a:ext>
                    </a:extLst>
                  </a:tr>
                  <a:tr h="145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CN"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Energy spread (%)</a:t>
                          </a:r>
                          <a:endParaRPr lang="zh-CN" alt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0.17</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0.099</a:t>
                          </a:r>
                          <a:endParaRPr lang="zh-CN" altLang="en-US" sz="1400" b="1"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6505088"/>
                      </a:ext>
                    </a:extLst>
                  </a:tr>
                </a:tbl>
              </a:graphicData>
            </a:graphic>
          </p:graphicFrame>
        </mc:Choice>
        <mc:Fallback xmlns="">
          <p:graphicFrame>
            <p:nvGraphicFramePr>
              <p:cNvPr id="12" name="表格 11">
                <a:extLst>
                  <a:ext uri="{FF2B5EF4-FFF2-40B4-BE49-F238E27FC236}">
                    <a16:creationId xmlns:a16="http://schemas.microsoft.com/office/drawing/2014/main" id="{096D6C67-CBD6-3EA6-0919-70A4A563B694}"/>
                  </a:ext>
                </a:extLst>
              </p:cNvPr>
              <p:cNvGraphicFramePr>
                <a:graphicFrameLocks noGrp="1"/>
              </p:cNvGraphicFramePr>
              <p:nvPr>
                <p:extLst>
                  <p:ext uri="{D42A27DB-BD31-4B8C-83A1-F6EECF244321}">
                    <p14:modId xmlns:p14="http://schemas.microsoft.com/office/powerpoint/2010/main" val="995958272"/>
                  </p:ext>
                </p:extLst>
              </p:nvPr>
            </p:nvGraphicFramePr>
            <p:xfrm>
              <a:off x="983432" y="2674251"/>
              <a:ext cx="4113060" cy="1834869"/>
            </p:xfrm>
            <a:graphic>
              <a:graphicData uri="http://schemas.openxmlformats.org/drawingml/2006/table">
                <a:tbl>
                  <a:tblPr firstRow="1" firstCol="1" lastCol="1" bandRow="1" bandCol="1">
                    <a:tableStyleId>{5A111915-BE36-4E01-A7E5-04B1672EAD32}</a:tableStyleId>
                  </a:tblPr>
                  <a:tblGrid>
                    <a:gridCol w="1862118">
                      <a:extLst>
                        <a:ext uri="{9D8B030D-6E8A-4147-A177-3AD203B41FA5}">
                          <a16:colId xmlns:a16="http://schemas.microsoft.com/office/drawing/2014/main" val="2401903964"/>
                        </a:ext>
                      </a:extLst>
                    </a:gridCol>
                    <a:gridCol w="1125471">
                      <a:extLst>
                        <a:ext uri="{9D8B030D-6E8A-4147-A177-3AD203B41FA5}">
                          <a16:colId xmlns:a16="http://schemas.microsoft.com/office/drawing/2014/main" val="3029033029"/>
                        </a:ext>
                      </a:extLst>
                    </a:gridCol>
                    <a:gridCol w="1125471">
                      <a:extLst>
                        <a:ext uri="{9D8B030D-6E8A-4147-A177-3AD203B41FA5}">
                          <a16:colId xmlns:a16="http://schemas.microsoft.com/office/drawing/2014/main" val="470838912"/>
                        </a:ext>
                      </a:extLst>
                    </a:gridCol>
                  </a:tblGrid>
                  <a:tr h="598841">
                    <a:tc>
                      <a:txBody>
                        <a:bodyPr/>
                        <a:lstStyle/>
                        <a:p>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dirty="0">
                              <a:latin typeface="Times New Roman" panose="02020603050405020304" pitchFamily="18" charset="0"/>
                              <a:cs typeface="Times New Roman" panose="02020603050405020304" pitchFamily="18" charset="0"/>
                            </a:rPr>
                            <a:t>Equilibrium bunch </a:t>
                          </a:r>
                          <a:r>
                            <a:rPr lang="en-US" altLang="zh-CN" sz="1400" b="1" baseline="0" dirty="0">
                              <a:latin typeface="Times New Roman" panose="02020603050405020304" pitchFamily="18" charset="0"/>
                              <a:cs typeface="Times New Roman" panose="02020603050405020304" pitchFamily="18" charset="0"/>
                            </a:rPr>
                            <a:t>(e-)</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dirty="0">
                              <a:latin typeface="Times New Roman" panose="02020603050405020304" pitchFamily="18" charset="0"/>
                              <a:cs typeface="Times New Roman" panose="02020603050405020304" pitchFamily="18" charset="0"/>
                            </a:rPr>
                            <a:t>Injected bunch</a:t>
                          </a:r>
                          <a:r>
                            <a:rPr lang="en-US" altLang="zh-CN" sz="1400" b="1" baseline="0" dirty="0">
                              <a:latin typeface="Times New Roman" panose="02020603050405020304" pitchFamily="18" charset="0"/>
                              <a:cs typeface="Times New Roman" panose="02020603050405020304" pitchFamily="18" charset="0"/>
                            </a:rPr>
                            <a:t> (e+)</a:t>
                          </a:r>
                          <a:endParaRPr lang="zh-CN" altLang="en-US" sz="1400" b="1"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97537291"/>
                      </a:ext>
                    </a:extLst>
                  </a:tr>
                  <a:tr h="304800">
                    <a:tc>
                      <a:txBody>
                        <a:bodyPr/>
                        <a:lstStyle/>
                        <a:p>
                          <a:endParaRPr lang="zh-CN"/>
                        </a:p>
                      </a:txBody>
                      <a:tcPr>
                        <a:blipFill>
                          <a:blip r:embed="rId2"/>
                          <a:stretch>
                            <a:fillRect l="-327" t="-200000" r="-121242" b="-326000"/>
                          </a:stretch>
                        </a:blipFill>
                      </a:tcPr>
                    </a:tc>
                    <a:tc>
                      <a:txBody>
                        <a:bodyPr/>
                        <a:lstStyle/>
                        <a:p>
                          <a:pPr algn="ctr"/>
                          <a:r>
                            <a:rPr lang="en-US" altLang="zh-CN" sz="1400" b="1" baseline="0" dirty="0">
                              <a:latin typeface="Times New Roman" panose="02020603050405020304" pitchFamily="18" charset="0"/>
                              <a:cs typeface="Times New Roman" panose="02020603050405020304" pitchFamily="18" charset="0"/>
                            </a:rPr>
                            <a:t>0.66</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1.26</a:t>
                          </a:r>
                          <a:endParaRPr lang="zh-CN" altLang="en-US" sz="1400" b="1"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44877847"/>
                      </a:ext>
                    </a:extLst>
                  </a:tr>
                  <a:tr h="321628">
                    <a:tc>
                      <a:txBody>
                        <a:bodyPr/>
                        <a:lstStyle/>
                        <a:p>
                          <a:endParaRPr lang="zh-CN"/>
                        </a:p>
                      </a:txBody>
                      <a:tcPr>
                        <a:blipFill>
                          <a:blip r:embed="rId2"/>
                          <a:stretch>
                            <a:fillRect l="-327" t="-283019" r="-121242" b="-207547"/>
                          </a:stretch>
                        </a:blipFill>
                      </a:tcPr>
                    </a:tc>
                    <a:tc>
                      <a:txBody>
                        <a:bodyPr/>
                        <a:lstStyle/>
                        <a:p>
                          <a:pPr algn="ctr"/>
                          <a:r>
                            <a:rPr lang="en-US" altLang="zh-CN" sz="1400" b="1" baseline="0" dirty="0">
                              <a:latin typeface="Times New Roman" panose="02020603050405020304" pitchFamily="18" charset="0"/>
                              <a:cs typeface="Times New Roman" panose="02020603050405020304" pitchFamily="18" charset="0"/>
                            </a:rPr>
                            <a:t>1.35</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13</a:t>
                          </a:r>
                          <a:endParaRPr lang="zh-CN" altLang="en-US" sz="1400" b="1"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2153674"/>
                      </a:ext>
                    </a:extLst>
                  </a:tr>
                  <a:tr h="304800">
                    <a:tc>
                      <a:txBody>
                        <a:bodyPr/>
                        <a:lstStyle/>
                        <a:p>
                          <a:r>
                            <a:rPr lang="en-US" altLang="zh-CN" sz="1400" b="1" baseline="0" dirty="0">
                              <a:latin typeface="Times New Roman" panose="02020603050405020304" pitchFamily="18" charset="0"/>
                              <a:cs typeface="Times New Roman" panose="02020603050405020304" pitchFamily="18" charset="0"/>
                            </a:rPr>
                            <a:t>Bunch  length (mm)</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4.1</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1.85</a:t>
                          </a:r>
                          <a:endParaRPr lang="zh-CN" altLang="en-US" sz="1400" b="1"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1965449"/>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CN"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Energy spread (%)</a:t>
                          </a:r>
                          <a:endParaRPr lang="zh-CN" alt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0.17</a:t>
                          </a:r>
                          <a:endParaRPr lang="zh-CN" altLang="en-US" sz="1400" b="1" baseline="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baseline="0" dirty="0">
                              <a:latin typeface="Times New Roman" panose="02020603050405020304" pitchFamily="18" charset="0"/>
                              <a:cs typeface="Times New Roman" panose="02020603050405020304" pitchFamily="18" charset="0"/>
                            </a:rPr>
                            <a:t>0.099</a:t>
                          </a:r>
                          <a:endParaRPr lang="zh-CN" altLang="en-US" sz="1400" b="1"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6505088"/>
                      </a:ext>
                    </a:extLst>
                  </a:tr>
                </a:tbl>
              </a:graphicData>
            </a:graphic>
          </p:graphicFrame>
        </mc:Fallback>
      </mc:AlternateContent>
      <p:pic>
        <p:nvPicPr>
          <p:cNvPr id="13" name="Picture 2">
            <a:extLst>
              <a:ext uri="{FF2B5EF4-FFF2-40B4-BE49-F238E27FC236}">
                <a16:creationId xmlns:a16="http://schemas.microsoft.com/office/drawing/2014/main" id="{3BEB24E5-CFB0-9C7A-DF6E-761495C66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896" y="2652230"/>
            <a:ext cx="3244761" cy="2151251"/>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137F7191-B9C9-D5DE-4D74-77E7116F0034}"/>
              </a:ext>
            </a:extLst>
          </p:cNvPr>
          <p:cNvSpPr txBox="1"/>
          <p:nvPr/>
        </p:nvSpPr>
        <p:spPr>
          <a:xfrm>
            <a:off x="983432" y="5042680"/>
            <a:ext cx="9505056" cy="923330"/>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The injection pattern reaches a stable state equivalent to the equilibrium collision after 2000 turns, with a lifetime of approximately </a:t>
            </a:r>
            <a:r>
              <a:rPr lang="en-US" altLang="zh-CN" b="1" dirty="0">
                <a:latin typeface="Times New Roman" panose="02020603050405020304" pitchFamily="18" charset="0"/>
                <a:cs typeface="Times New Roman" panose="02020603050405020304" pitchFamily="18" charset="0"/>
              </a:rPr>
              <a:t>40-60 minutes (33 min required)</a:t>
            </a:r>
            <a:r>
              <a:rPr lang="en-US" altLang="zh-CN" dirty="0">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The particle loss before stability is about 0.06%.</a:t>
            </a:r>
            <a:endParaRPr lang="zh-CN" altLang="en-US" b="1" dirty="0">
              <a:solidFill>
                <a:srgbClr val="FF0000"/>
              </a:solidFill>
              <a:latin typeface="Times New Roman" panose="02020603050405020304" pitchFamily="18" charset="0"/>
              <a:cs typeface="Times New Roman" panose="02020603050405020304" pitchFamily="18" charset="0"/>
            </a:endParaRPr>
          </a:p>
        </p:txBody>
      </p:sp>
      <p:pic>
        <p:nvPicPr>
          <p:cNvPr id="15" name="Picture 4">
            <a:extLst>
              <a:ext uri="{FF2B5EF4-FFF2-40B4-BE49-F238E27FC236}">
                <a16:creationId xmlns:a16="http://schemas.microsoft.com/office/drawing/2014/main" id="{9EDE4ADF-D202-4C83-BA1C-DA6F04B76B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492468" y="2658104"/>
            <a:ext cx="3292164" cy="2173523"/>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a:extLst>
              <a:ext uri="{FF2B5EF4-FFF2-40B4-BE49-F238E27FC236}">
                <a16:creationId xmlns:a16="http://schemas.microsoft.com/office/drawing/2014/main" id="{C46CDC2B-9564-4700-8CA2-513A5E53EF30}"/>
              </a:ext>
            </a:extLst>
          </p:cNvPr>
          <p:cNvSpPr txBox="1"/>
          <p:nvPr/>
        </p:nvSpPr>
        <p:spPr>
          <a:xfrm>
            <a:off x="7724911" y="590131"/>
            <a:ext cx="4827277" cy="584775"/>
          </a:xfrm>
          <a:prstGeom prst="rect">
            <a:avLst/>
          </a:prstGeom>
          <a:noFill/>
        </p:spPr>
        <p:txBody>
          <a:bodyPr wrap="square" rtlCol="0">
            <a:spAutoFit/>
          </a:bodyPr>
          <a:lstStyle/>
          <a:p>
            <a:r>
              <a:rPr lang="en-US" altLang="zh-CN" sz="1600" dirty="0"/>
              <a:t>Zhiyuan Li etal., NIMA 1064 (2024) </a:t>
            </a:r>
            <a:r>
              <a:rPr lang="en-US" altLang="zh-CN" sz="1600" dirty="0" smtClean="0"/>
              <a:t>169386</a:t>
            </a:r>
          </a:p>
          <a:p>
            <a:r>
              <a:rPr lang="en-US" altLang="zh-CN" sz="1600" dirty="0"/>
              <a:t>In collaboration with KEK </a:t>
            </a:r>
            <a:r>
              <a:rPr lang="en-US" altLang="zh-CN" sz="1600" dirty="0" smtClean="0"/>
              <a:t>team</a:t>
            </a:r>
            <a:endParaRPr lang="zh-CN" altLang="en-US" sz="1600" dirty="0"/>
          </a:p>
        </p:txBody>
      </p:sp>
      <p:sp>
        <p:nvSpPr>
          <p:cNvPr id="5" name="灯片编号占位符 4"/>
          <p:cNvSpPr>
            <a:spLocks noGrp="1"/>
          </p:cNvSpPr>
          <p:nvPr>
            <p:ph type="sldNum" sz="quarter" idx="12"/>
          </p:nvPr>
        </p:nvSpPr>
        <p:spPr/>
        <p:txBody>
          <a:bodyPr/>
          <a:lstStyle/>
          <a:p>
            <a:fld id="{F15E9139-A00B-4B2A-98A6-095DC08F1345}" type="slidenum">
              <a:rPr lang="zh-CN" altLang="en-US" smtClean="0"/>
              <a:pPr/>
              <a:t>9</a:t>
            </a:fld>
            <a:endParaRPr lang="zh-CN" altLang="en-US"/>
          </a:p>
        </p:txBody>
      </p:sp>
      <p:sp>
        <p:nvSpPr>
          <p:cNvPr id="18" name="标题 1"/>
          <p:cNvSpPr>
            <a:spLocks noGrp="1"/>
          </p:cNvSpPr>
          <p:nvPr>
            <p:ph type="title"/>
          </p:nvPr>
        </p:nvSpPr>
        <p:spPr>
          <a:xfrm>
            <a:off x="838200" y="365126"/>
            <a:ext cx="11211046" cy="894508"/>
          </a:xfrm>
        </p:spPr>
        <p:txBody>
          <a:bodyPr>
            <a:noAutofit/>
          </a:bodyPr>
          <a:lstStyle/>
          <a:p>
            <a:r>
              <a:rPr lang="en-US" altLang="zh-CN" sz="3200" b="1" dirty="0">
                <a:solidFill>
                  <a:srgbClr val="C00000"/>
                </a:solidFill>
                <a:latin typeface="Arial" panose="020B0604020202020204" pitchFamily="34" charset="0"/>
                <a:cs typeface="Arial" panose="020B0604020202020204" pitchFamily="34" charset="0"/>
              </a:rPr>
              <a:t>6D Simulation @ Higgs</a:t>
            </a:r>
            <a:br>
              <a:rPr lang="en-US" altLang="zh-CN" sz="3200" b="1" dirty="0">
                <a:solidFill>
                  <a:srgbClr val="C00000"/>
                </a:solidFill>
                <a:latin typeface="Arial" panose="020B0604020202020204" pitchFamily="34" charset="0"/>
                <a:cs typeface="Arial" panose="020B0604020202020204" pitchFamily="34" charset="0"/>
              </a:rPr>
            </a:br>
            <a:r>
              <a:rPr lang="en-US" altLang="zh-CN" sz="3200" b="1" dirty="0">
                <a:solidFill>
                  <a:srgbClr val="C00000"/>
                </a:solidFill>
                <a:latin typeface="Arial" panose="020B0604020202020204" pitchFamily="34" charset="0"/>
                <a:cs typeface="Arial" panose="020B0604020202020204" pitchFamily="34" charset="0"/>
              </a:rPr>
              <a:t>w/o error, w/o jitter, w/ beam-beam</a:t>
            </a:r>
            <a:endParaRPr lang="zh-CN" altLang="en-U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574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1846</Words>
  <Application>Microsoft Office PowerPoint</Application>
  <PresentationFormat>宽屏</PresentationFormat>
  <Paragraphs>568</Paragraphs>
  <Slides>15</Slides>
  <Notes>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MS Mincho</vt:lpstr>
      <vt:lpstr>等线</vt:lpstr>
      <vt:lpstr>等线 Light</vt:lpstr>
      <vt:lpstr>宋体</vt:lpstr>
      <vt:lpstr>Arial</vt:lpstr>
      <vt:lpstr>Calibri</vt:lpstr>
      <vt:lpstr>Cambria Math</vt:lpstr>
      <vt:lpstr>Symbol</vt:lpstr>
      <vt:lpstr>Times New Roman</vt:lpstr>
      <vt:lpstr>Wingdings</vt:lpstr>
      <vt:lpstr>Office 主题​​</vt:lpstr>
      <vt:lpstr>Progress of the studies of the tolerance to machine errors at all energies, with evaluation of the final emittance and energy spread for injection in the collider</vt:lpstr>
      <vt:lpstr>Layout of the CEPC accelerator complex</vt:lpstr>
      <vt:lpstr>PowerPoint 演示文稿</vt:lpstr>
      <vt:lpstr>Linac</vt:lpstr>
      <vt:lpstr>Booster</vt:lpstr>
      <vt:lpstr>Dynamic aperture requirement</vt:lpstr>
      <vt:lpstr>PowerPoint 演示文稿</vt:lpstr>
      <vt:lpstr>6D Simulation @ Higgs w/ error, w/ jitter, w/o beam-beam</vt:lpstr>
      <vt:lpstr>6D Simulation @ Higgs w/o error, w/o jitter, w/ beam-beam</vt:lpstr>
      <vt:lpstr>Summary and to do list</vt:lpstr>
      <vt:lpstr>Booster design para</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webuser</dc:creator>
  <cp:lastModifiedBy>webuser</cp:lastModifiedBy>
  <cp:revision>305</cp:revision>
  <dcterms:created xsi:type="dcterms:W3CDTF">2025-08-14T06:49:00Z</dcterms:created>
  <dcterms:modified xsi:type="dcterms:W3CDTF">2025-08-15T03:09:25Z</dcterms:modified>
</cp:coreProperties>
</file>