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742" r:id="rId2"/>
    <p:sldId id="907" r:id="rId3"/>
    <p:sldId id="995" r:id="rId4"/>
    <p:sldId id="1002" r:id="rId5"/>
    <p:sldId id="1006" r:id="rId6"/>
    <p:sldId id="1001" r:id="rId7"/>
    <p:sldId id="1003" r:id="rId8"/>
    <p:sldId id="1005" r:id="rId9"/>
    <p:sldId id="1009" r:id="rId10"/>
    <p:sldId id="1007" r:id="rId11"/>
    <p:sldId id="1008" r:id="rId12"/>
    <p:sldId id="994" r:id="rId13"/>
    <p:sldId id="999" r:id="rId14"/>
    <p:sldId id="993" r:id="rId15"/>
    <p:sldId id="996" r:id="rId16"/>
    <p:sldId id="997" r:id="rId17"/>
    <p:sldId id="1000" r:id="rId18"/>
    <p:sldId id="998" r:id="rId19"/>
    <p:sldId id="945" r:id="rId20"/>
    <p:sldId id="1010" r:id="rId21"/>
    <p:sldId id="1011" r:id="rId22"/>
    <p:sldId id="1012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FFF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2033" autoAdjust="0"/>
  </p:normalViewPr>
  <p:slideViewPr>
    <p:cSldViewPr>
      <p:cViewPr varScale="1">
        <p:scale>
          <a:sx n="62" d="100"/>
          <a:sy n="62" d="100"/>
        </p:scale>
        <p:origin x="678" y="3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3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0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4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407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242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2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97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2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17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09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6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81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59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9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2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4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0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3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20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83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B04F-8AD4-479F-AEA8-8482ADD4E909}" type="datetime1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5169-62AA-4FF9-9A8A-C7359445FABC}" type="datetime1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25EB-4841-4E9D-8A09-A9E0164D403E}" type="datetime1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F4B0-6814-47B5-B80E-B3FD3D029F65}" type="datetime1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0F47-47A5-4280-96FB-C46B9C8A3E02}" type="datetime1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EDA7-7C90-4D61-AB9A-8B453C17719B}" type="datetime1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9960" y="4581128"/>
            <a:ext cx="12112080" cy="16561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3399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沙   鹏，</a:t>
            </a:r>
            <a:r>
              <a:rPr lang="en-US" altLang="zh-CN" sz="2400" dirty="0">
                <a:solidFill>
                  <a:srgbClr val="003399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on behalf of CEPC SRF Team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3399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20250815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</a:rPr>
              <a:pPr/>
              <a:t>1</a:t>
            </a:fld>
            <a:endParaRPr lang="zh-CN" altLang="en-US" sz="2000" b="1">
              <a:solidFill>
                <a:srgbClr val="0000FF"/>
              </a:solidFill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-39960" y="162647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dirty="0">
                <a:solidFill>
                  <a:srgbClr val="C00000"/>
                </a:solidFill>
              </a:rPr>
              <a:t>CEPC SRF cavity development status</a:t>
            </a:r>
            <a:endParaRPr lang="zh-CN" alt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3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650MHz 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模组的计划安排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10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0" y="1052736"/>
            <a:ext cx="11665297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目前的进度比计划延误</a:t>
            </a:r>
            <a:r>
              <a:rPr lang="en-US" altLang="zh-CN" sz="2400" dirty="0"/>
              <a:t>4~6</a:t>
            </a:r>
            <a:r>
              <a:rPr lang="zh-CN" altLang="en-US" sz="2400" dirty="0"/>
              <a:t>个月，估计在</a:t>
            </a:r>
            <a:r>
              <a:rPr lang="en-US" altLang="zh-CN" sz="2400" dirty="0"/>
              <a:t>2026</a:t>
            </a:r>
            <a:r>
              <a:rPr lang="zh-CN" altLang="en-US" sz="2400" dirty="0"/>
              <a:t>年年底完成（原计划</a:t>
            </a:r>
            <a:r>
              <a:rPr lang="en-US" altLang="zh-CN" sz="2400" dirty="0"/>
              <a:t>2026</a:t>
            </a:r>
            <a:r>
              <a:rPr lang="zh-CN" altLang="en-US" sz="2400" dirty="0"/>
              <a:t>年</a:t>
            </a:r>
            <a:r>
              <a:rPr lang="en-US" altLang="zh-CN" sz="2400" dirty="0"/>
              <a:t>6</a:t>
            </a:r>
            <a:r>
              <a:rPr lang="zh-CN" altLang="en-US" sz="2400" dirty="0"/>
              <a:t>月）。</a:t>
            </a:r>
            <a:endParaRPr lang="en-US" altLang="zh-CN" sz="2400" dirty="0"/>
          </a:p>
        </p:txBody>
      </p:sp>
      <p:graphicFrame>
        <p:nvGraphicFramePr>
          <p:cNvPr id="11" name="表格 10"/>
          <p:cNvGraphicFramePr/>
          <p:nvPr>
            <p:extLst>
              <p:ext uri="{D42A27DB-BD31-4B8C-83A1-F6EECF244321}">
                <p14:modId xmlns:p14="http://schemas.microsoft.com/office/powerpoint/2010/main" val="608144798"/>
              </p:ext>
            </p:extLst>
          </p:nvPr>
        </p:nvGraphicFramePr>
        <p:xfrm>
          <a:off x="1127449" y="1556793"/>
          <a:ext cx="9577071" cy="5170568"/>
        </p:xfrm>
        <a:graphic>
          <a:graphicData uri="http://schemas.openxmlformats.org/drawingml/2006/table">
            <a:tbl>
              <a:tblPr/>
              <a:tblGrid>
                <a:gridCol w="43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0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10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10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043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33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工作内容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2026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合同签订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结构设计、工艺评审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4.28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结构定稿、工程图出图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原材料采购、外协启动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超导腔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零部件加工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9E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9E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电子束焊接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9E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5.4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后处理及垂测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槽腔集成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耦合器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零部件加工制造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集成焊接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高功率测试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高阶模耦合器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8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零部件加工制造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集成焊接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高阶模吸收器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17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零部件加工制造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集成焊接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恒温器制造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零部件加工制造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集成焊接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9.4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产品测试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调谐器制造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设计评审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零部件加工制造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组装、调试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低电平系统制造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腔串组装、检测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模组集成装配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水平测试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37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700" b="1" i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出厂验收、包装输运</a:t>
                      </a: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sz="700" b="1" i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53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风险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11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11665297" cy="29288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财务风险：按照合同约定，第一笔</a:t>
            </a:r>
            <a:r>
              <a:rPr lang="en-US" altLang="zh-CN" sz="2400" dirty="0"/>
              <a:t>50%</a:t>
            </a:r>
            <a:r>
              <a:rPr lang="zh-CN" altLang="en-US" sz="2400" dirty="0"/>
              <a:t>合同款（</a:t>
            </a:r>
            <a:r>
              <a:rPr lang="en-US" altLang="zh-CN" sz="2400" dirty="0"/>
              <a:t>980</a:t>
            </a:r>
            <a:r>
              <a:rPr lang="zh-CN" altLang="en-US" sz="2400" dirty="0"/>
              <a:t>万元）在合同签订后付款，第二笔</a:t>
            </a:r>
            <a:r>
              <a:rPr lang="en-US" altLang="zh-CN" sz="2400" dirty="0"/>
              <a:t>25%</a:t>
            </a:r>
            <a:r>
              <a:rPr lang="zh-CN" altLang="en-US" sz="2400" dirty="0"/>
              <a:t>合同款（</a:t>
            </a:r>
            <a:r>
              <a:rPr lang="en-US" altLang="zh-CN" sz="2400" dirty="0"/>
              <a:t>490</a:t>
            </a:r>
            <a:r>
              <a:rPr lang="zh-CN" altLang="en-US" sz="2400" dirty="0"/>
              <a:t>万）在工艺评审完成后付款。实际上，截止目前，只付了</a:t>
            </a:r>
            <a:r>
              <a:rPr lang="en-US" altLang="zh-CN" sz="2400" dirty="0"/>
              <a:t>30%</a:t>
            </a:r>
            <a:r>
              <a:rPr lang="zh-CN" altLang="en-US" sz="2400" dirty="0"/>
              <a:t>合同款（</a:t>
            </a:r>
            <a:r>
              <a:rPr lang="en-US" altLang="zh-CN" sz="2400" dirty="0"/>
              <a:t>588</a:t>
            </a:r>
            <a:r>
              <a:rPr lang="zh-CN" altLang="en-US" sz="2400" dirty="0"/>
              <a:t>万）给高能锐新。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高能锐新同时承接</a:t>
            </a:r>
            <a:r>
              <a:rPr lang="en-US" altLang="zh-CN" sz="2400" dirty="0"/>
              <a:t>HEPS</a:t>
            </a:r>
            <a:r>
              <a:rPr lang="zh-CN" altLang="en-US" sz="2400" dirty="0"/>
              <a:t>、</a:t>
            </a:r>
            <a:r>
              <a:rPr lang="en-US" altLang="zh-CN" sz="2400" dirty="0"/>
              <a:t>CSNS</a:t>
            </a:r>
            <a:r>
              <a:rPr lang="zh-CN" altLang="en-US" sz="2400" dirty="0"/>
              <a:t>、</a:t>
            </a:r>
            <a:r>
              <a:rPr lang="en-US" altLang="zh-CN" sz="2400" dirty="0"/>
              <a:t>HALF</a:t>
            </a:r>
            <a:r>
              <a:rPr lang="zh-CN" altLang="en-US" sz="2400" dirty="0"/>
              <a:t>、</a:t>
            </a:r>
            <a:r>
              <a:rPr lang="en-US" altLang="zh-CN" sz="2400" dirty="0"/>
              <a:t>SHINE</a:t>
            </a:r>
            <a:r>
              <a:rPr lang="zh-CN" altLang="en-US" sz="2400" dirty="0"/>
              <a:t>等项目多种类型的超导腔及模组的研制，难以兼顾。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0448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6"/>
            <a:ext cx="7916416" cy="14700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12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5245" y="1554527"/>
            <a:ext cx="1057857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650 MHz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全尺寸连续波模组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1.3 GHz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脉冲高梯度模组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650 MHz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大晶粒超导腔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6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1.3 GHz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连续波高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Q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模组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13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11665297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2021-2023</a:t>
            </a:r>
            <a:r>
              <a:rPr lang="zh-CN" altLang="en-US" sz="2400" dirty="0"/>
              <a:t>，成功研制了我国首台</a:t>
            </a:r>
            <a:r>
              <a:rPr lang="en-US" altLang="zh-CN" sz="2400" dirty="0"/>
              <a:t>1.3 GHz</a:t>
            </a:r>
            <a:r>
              <a:rPr lang="zh-CN" altLang="en-US" sz="2400" dirty="0"/>
              <a:t>高</a:t>
            </a:r>
            <a:r>
              <a:rPr lang="en-US" altLang="zh-CN" sz="2400" dirty="0"/>
              <a:t>Q</a:t>
            </a:r>
            <a:r>
              <a:rPr lang="zh-CN" altLang="en-US" sz="2400" dirty="0"/>
              <a:t>超导腔模组。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平均加速梯度</a:t>
            </a:r>
            <a:r>
              <a:rPr lang="en-US" altLang="zh-CN" sz="2400" dirty="0"/>
              <a:t>23.1MV/m</a:t>
            </a:r>
            <a:r>
              <a:rPr lang="zh-CN" altLang="en-US" sz="2400" dirty="0"/>
              <a:t>，仍有提高的空间。</a:t>
            </a:r>
            <a:endParaRPr lang="en-US" altLang="zh-CN" sz="2400" dirty="0"/>
          </a:p>
        </p:txBody>
      </p:sp>
      <p:graphicFrame>
        <p:nvGraphicFramePr>
          <p:cNvPr id="12" name="内容占位符 4">
            <a:extLst>
              <a:ext uri="{FF2B5EF4-FFF2-40B4-BE49-F238E27FC236}">
                <a16:creationId xmlns:a16="http://schemas.microsoft.com/office/drawing/2014/main" id="{C8DC92CF-9D30-4F4F-B7C9-CE6492B6C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424101"/>
              </p:ext>
            </p:extLst>
          </p:nvPr>
        </p:nvGraphicFramePr>
        <p:xfrm>
          <a:off x="191343" y="2564904"/>
          <a:ext cx="6344843" cy="3024335"/>
        </p:xfrm>
        <a:graphic>
          <a:graphicData uri="http://schemas.openxmlformats.org/drawingml/2006/table">
            <a:tbl>
              <a:tblPr firstRow="1" firstCol="1" bandRow="1"/>
              <a:tblGrid>
                <a:gridCol w="2414829">
                  <a:extLst>
                    <a:ext uri="{9D8B030D-6E8A-4147-A177-3AD203B41FA5}">
                      <a16:colId xmlns:a16="http://schemas.microsoft.com/office/drawing/2014/main" val="1872722233"/>
                    </a:ext>
                  </a:extLst>
                </a:gridCol>
                <a:gridCol w="1562536">
                  <a:extLst>
                    <a:ext uri="{9D8B030D-6E8A-4147-A177-3AD203B41FA5}">
                      <a16:colId xmlns:a16="http://schemas.microsoft.com/office/drawing/2014/main" val="1600021384"/>
                    </a:ext>
                  </a:extLst>
                </a:gridCol>
                <a:gridCol w="1084035">
                  <a:extLst>
                    <a:ext uri="{9D8B030D-6E8A-4147-A177-3AD203B41FA5}">
                      <a16:colId xmlns:a16="http://schemas.microsoft.com/office/drawing/2014/main" val="1476896586"/>
                    </a:ext>
                  </a:extLst>
                </a:gridCol>
                <a:gridCol w="1283443">
                  <a:extLst>
                    <a:ext uri="{9D8B030D-6E8A-4147-A177-3AD203B41FA5}">
                      <a16:colId xmlns:a16="http://schemas.microsoft.com/office/drawing/2014/main" val="3358504848"/>
                    </a:ext>
                  </a:extLst>
                </a:gridCol>
              </a:tblGrid>
              <a:tr h="632564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连续波运行的</a:t>
                      </a:r>
                      <a:endParaRPr lang="en-US" alt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1.3 GHz 8x9-cell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超导加速模组</a:t>
                      </a:r>
                      <a:endParaRPr 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高能所中温退火模组</a:t>
                      </a:r>
                      <a:endParaRPr lang="en-US" alt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endParaRPr 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美国 </a:t>
                      </a:r>
                      <a:r>
                        <a:rPr lang="en-US" altLang="zh-CN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LCLS-II-HE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掺氮模组（</a:t>
                      </a:r>
                      <a:r>
                        <a:rPr lang="en-US" altLang="zh-CN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个）</a:t>
                      </a:r>
                      <a:endParaRPr 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408"/>
                  </a:ext>
                </a:extLst>
              </a:tr>
              <a:tr h="5032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</a:t>
                      </a:r>
                      <a:endParaRPr 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最高</a:t>
                      </a:r>
                      <a:endParaRPr lang="zh-CN" altLang="zh-CN" sz="1800" b="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54769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zh-CN" altLang="en-US" sz="18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模组可用总腔压 </a:t>
                      </a: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(MV)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191.2</a:t>
                      </a:r>
                      <a:endParaRPr lang="zh-CN" sz="1800" b="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209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22958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zh-CN" altLang="en-US" sz="18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平均加速梯度 </a:t>
                      </a:r>
                      <a:r>
                        <a:rPr lang="en-US" altLang="zh-CN" sz="1800" b="0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MV/m)</a:t>
                      </a:r>
                      <a:endParaRPr lang="zh-CN" sz="1800" b="0" kern="1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23.1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24.3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25.1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98965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800" b="0" i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800" b="0" kern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altLang="zh-CN" sz="1800" b="0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@ ~ </a:t>
                      </a:r>
                      <a:r>
                        <a:rPr lang="en-US" altLang="zh-CN" sz="18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21 MV/m</a:t>
                      </a:r>
                      <a:endParaRPr lang="zh-CN" sz="1800" b="0" kern="1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3.6×10</a:t>
                      </a:r>
                      <a:r>
                        <a:rPr lang="en-US" altLang="zh-CN" sz="1800" b="0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2.9×10</a:t>
                      </a:r>
                      <a:r>
                        <a:rPr lang="en-US" altLang="zh-CN" sz="1800" b="0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3.2×10</a:t>
                      </a:r>
                      <a:r>
                        <a:rPr lang="en-US" altLang="zh-CN" sz="1800" b="0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0723" marR="5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4747"/>
                  </a:ext>
                </a:extLst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187" y="2200283"/>
            <a:ext cx="5549433" cy="383745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7752184" y="6138803"/>
            <a:ext cx="36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/>
              <a:t>1.3 GHz</a:t>
            </a:r>
            <a:r>
              <a:rPr lang="zh-CN" altLang="en-US" sz="2000" dirty="0"/>
              <a:t>高</a:t>
            </a:r>
            <a:r>
              <a:rPr lang="en-US" altLang="zh-CN" sz="2000" dirty="0"/>
              <a:t>Q</a:t>
            </a:r>
            <a:r>
              <a:rPr lang="zh-CN" altLang="en-US" sz="2000" dirty="0"/>
              <a:t>模组测试结果</a:t>
            </a:r>
          </a:p>
        </p:txBody>
      </p:sp>
    </p:spTree>
    <p:extLst>
      <p:ext uri="{BB962C8B-B14F-4D97-AF65-F5344CB8AC3E}">
        <p14:creationId xmlns:p14="http://schemas.microsoft.com/office/powerpoint/2010/main" val="387782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1.3 GHz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脉冲高梯度模组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14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11665297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基于</a:t>
            </a:r>
            <a:r>
              <a:rPr lang="en-US" altLang="zh-CN" sz="2400" dirty="0"/>
              <a:t>1.3 GHz</a:t>
            </a:r>
            <a:r>
              <a:rPr lang="zh-CN" altLang="en-US" sz="2400" dirty="0"/>
              <a:t>连续波高</a:t>
            </a:r>
            <a:r>
              <a:rPr lang="en-US" altLang="zh-CN" sz="2400" dirty="0"/>
              <a:t>Q</a:t>
            </a:r>
            <a:r>
              <a:rPr lang="zh-CN" altLang="en-US" sz="2400" dirty="0"/>
              <a:t>模组的成功经验，研制一台脉冲</a:t>
            </a:r>
            <a:r>
              <a:rPr lang="en-US" altLang="zh-CN" sz="2400" dirty="0"/>
              <a:t>1.3 GHz 8x9-cell</a:t>
            </a:r>
            <a:r>
              <a:rPr lang="zh-CN" altLang="en-US" sz="2400" dirty="0"/>
              <a:t>模组，突破高梯度前沿（</a:t>
            </a:r>
            <a:r>
              <a:rPr lang="en-US" altLang="zh-CN" sz="2400" dirty="0"/>
              <a:t>~ 40 MV/m</a:t>
            </a:r>
            <a:r>
              <a:rPr lang="zh-CN" altLang="en-US" sz="2400" dirty="0"/>
              <a:t>），大幅节省未来脉冲超导直线加速器造价。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2024</a:t>
            </a:r>
            <a:r>
              <a:rPr lang="zh-CN" altLang="en-US" sz="2400" dirty="0"/>
              <a:t>年</a:t>
            </a:r>
            <a:r>
              <a:rPr lang="en-US" altLang="zh-CN" sz="2400" dirty="0"/>
              <a:t>10</a:t>
            </a:r>
            <a:r>
              <a:rPr lang="zh-CN" altLang="en-US" sz="2400" dirty="0"/>
              <a:t>月与九院签订合同，计划</a:t>
            </a:r>
            <a:r>
              <a:rPr lang="en-US" altLang="zh-CN" sz="2400" dirty="0"/>
              <a:t>2026</a:t>
            </a:r>
            <a:r>
              <a:rPr lang="zh-CN" altLang="en-US" sz="2400" dirty="0"/>
              <a:t>年完成总装测试（</a:t>
            </a:r>
            <a:r>
              <a:rPr lang="en-US" altLang="zh-CN" sz="2400" dirty="0"/>
              <a:t> PAPS</a:t>
            </a:r>
            <a:r>
              <a:rPr lang="zh-CN" altLang="en-US" sz="2400" dirty="0"/>
              <a:t>南侧水平测试站）。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479376" y="6021288"/>
            <a:ext cx="36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/>
              <a:t>1.3 GHz 5 MW </a:t>
            </a:r>
            <a:r>
              <a:rPr lang="zh-CN" altLang="en-US" sz="2000" dirty="0"/>
              <a:t>速调管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77" y="4485089"/>
            <a:ext cx="6064696" cy="2257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252" y="2498195"/>
            <a:ext cx="5726347" cy="19413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88" y="2636912"/>
            <a:ext cx="466903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3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" y="2337651"/>
            <a:ext cx="5825345" cy="409161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1.3 GHz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脉冲高梯度模组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15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11665297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第一批次（</a:t>
            </a:r>
            <a:r>
              <a:rPr lang="en-US" altLang="zh-CN" sz="2400" dirty="0"/>
              <a:t>2</a:t>
            </a:r>
            <a:r>
              <a:rPr lang="zh-CN" altLang="en-US" sz="2400" dirty="0"/>
              <a:t>只）</a:t>
            </a:r>
            <a:r>
              <a:rPr lang="en-US" altLang="zh-CN" sz="2400" dirty="0"/>
              <a:t>1.3 GHz 9-cell</a:t>
            </a:r>
            <a:r>
              <a:rPr lang="zh-CN" altLang="en-US" sz="2400" dirty="0"/>
              <a:t>超导腔已完成加工，准备进行表面处理（重点是电抛光），争取垂直测试中达到高梯度（</a:t>
            </a:r>
            <a:r>
              <a:rPr lang="en-US" altLang="zh-CN" sz="2400" dirty="0"/>
              <a:t>~ 40 MV/m</a:t>
            </a:r>
            <a:r>
              <a:rPr lang="zh-CN" altLang="en-US" sz="2400" dirty="0"/>
              <a:t>）。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低温恒温器已完成，模组其它部件均在加工和采购中。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18500"/>
          <a:stretch/>
        </p:blipFill>
        <p:spPr>
          <a:xfrm>
            <a:off x="6095999" y="2563673"/>
            <a:ext cx="5602832" cy="349259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7248128" y="6156296"/>
            <a:ext cx="36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低温恒温器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1055440" y="632136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之前的</a:t>
            </a:r>
            <a:r>
              <a:rPr lang="en-US" altLang="zh-CN" sz="2000" dirty="0"/>
              <a:t>1.3 GHz 9-cell</a:t>
            </a:r>
            <a:r>
              <a:rPr lang="zh-CN" altLang="en-US" sz="2000" dirty="0"/>
              <a:t>腔测试结果</a:t>
            </a:r>
          </a:p>
        </p:txBody>
      </p:sp>
      <p:sp>
        <p:nvSpPr>
          <p:cNvPr id="13" name="五角星 12"/>
          <p:cNvSpPr/>
          <p:nvPr/>
        </p:nvSpPr>
        <p:spPr>
          <a:xfrm>
            <a:off x="5447928" y="5373216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9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6"/>
            <a:ext cx="7916416" cy="14700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16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5245" y="1554527"/>
            <a:ext cx="1057857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650 MHz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全尺寸连续波模组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1.3 GHz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脉冲高梯度模组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650 MHz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大晶粒超导腔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4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大晶粒超导腔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17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7632849" cy="53770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目前的超导腔基本都是细晶粒（</a:t>
            </a:r>
            <a:r>
              <a:rPr lang="en-US" altLang="zh-CN" sz="2400" dirty="0"/>
              <a:t>Fine grain, FG</a:t>
            </a:r>
            <a:r>
              <a:rPr lang="zh-CN" altLang="en-US" sz="2400" dirty="0"/>
              <a:t>），大晶粒（</a:t>
            </a:r>
            <a:r>
              <a:rPr lang="en-US" altLang="zh-CN" sz="2400" dirty="0"/>
              <a:t>Large grain, LG</a:t>
            </a:r>
            <a:r>
              <a:rPr lang="zh-CN" altLang="en-US" sz="2400" dirty="0"/>
              <a:t>）的特点：</a:t>
            </a:r>
            <a:endParaRPr lang="en-US" altLang="zh-CN" sz="2400" dirty="0"/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dirty="0"/>
              <a:t>大晶粒铌板的制作工艺简单，生产成本低，适合大批量超导腔的研制</a:t>
            </a:r>
            <a:r>
              <a:rPr lang="en-US" altLang="zh-CN" sz="2000" dirty="0"/>
              <a:t>——</a:t>
            </a:r>
            <a:r>
              <a:rPr lang="en-US" altLang="zh-CN" sz="2000" dirty="0">
                <a:solidFill>
                  <a:srgbClr val="FF0000"/>
                </a:solidFill>
              </a:rPr>
              <a:t>E-XFEL</a:t>
            </a:r>
            <a:r>
              <a:rPr lang="zh-CN" altLang="en-US" sz="2000" dirty="0">
                <a:solidFill>
                  <a:srgbClr val="FF0000"/>
                </a:solidFill>
              </a:rPr>
              <a:t>少量采用。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dirty="0"/>
              <a:t>大晶粒超导腔的</a:t>
            </a:r>
            <a:r>
              <a:rPr lang="en-US" altLang="zh-CN" sz="2000" dirty="0"/>
              <a:t>Q</a:t>
            </a:r>
            <a:r>
              <a:rPr lang="zh-CN" altLang="en-US" sz="2000" dirty="0"/>
              <a:t>值比细晶粒高</a:t>
            </a:r>
            <a:r>
              <a:rPr lang="en-US" altLang="zh-CN" sz="2000" dirty="0"/>
              <a:t>30~50%</a:t>
            </a:r>
            <a:r>
              <a:rPr lang="zh-CN" altLang="en-US" sz="2000" dirty="0"/>
              <a:t>，化学抛光处理的大晶粒比细晶粒的加速梯度</a:t>
            </a:r>
            <a:r>
              <a:rPr lang="en-US" altLang="zh-CN" sz="2000" dirty="0" err="1"/>
              <a:t>Eacc</a:t>
            </a:r>
            <a:r>
              <a:rPr lang="zh-CN" altLang="en-US" sz="2000" dirty="0"/>
              <a:t>高</a:t>
            </a:r>
            <a:r>
              <a:rPr lang="en-US" altLang="zh-CN" sz="2000" dirty="0"/>
              <a:t>5MV/m——</a:t>
            </a:r>
            <a:r>
              <a:rPr lang="zh-CN" altLang="en-US" sz="2000" dirty="0">
                <a:solidFill>
                  <a:srgbClr val="FF0000"/>
                </a:solidFill>
              </a:rPr>
              <a:t>大晶粒可能省去电抛光（昂贵、复杂）。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dirty="0"/>
              <a:t>大晶粒的缺点是机械性能不好，加工过程容易开裂（特别是沿着晶界），</a:t>
            </a:r>
            <a:r>
              <a:rPr lang="zh-CN" altLang="en-US" sz="2000" dirty="0">
                <a:solidFill>
                  <a:srgbClr val="FF0000"/>
                </a:solidFill>
              </a:rPr>
              <a:t>一直没有大规模应用。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dirty="0"/>
              <a:t>目前的大晶的研究多集中在</a:t>
            </a:r>
            <a:r>
              <a:rPr lang="en-US" altLang="zh-CN" sz="2000" dirty="0"/>
              <a:t>1.3/1.5GHz</a:t>
            </a:r>
            <a:r>
              <a:rPr lang="zh-CN" altLang="en-US" sz="2000" dirty="0"/>
              <a:t>，大尺寸的大晶粒腔非常少。</a:t>
            </a:r>
            <a:endParaRPr lang="en-US" altLang="zh-CN" sz="20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2019</a:t>
            </a:r>
            <a:r>
              <a:rPr lang="zh-CN" altLang="en-US" sz="2400" dirty="0"/>
              <a:t>年开始，跟东方钽业合作，研制</a:t>
            </a:r>
            <a:r>
              <a:rPr lang="en-US" altLang="zh-CN" sz="2400" dirty="0"/>
              <a:t>650 MHz</a:t>
            </a:r>
            <a:r>
              <a:rPr lang="zh-CN" altLang="en-US" sz="2400" dirty="0"/>
              <a:t>大晶粒超导腔。</a:t>
            </a:r>
            <a:endParaRPr lang="en-US" altLang="zh-CN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96" y="968894"/>
            <a:ext cx="3028788" cy="23938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76" y="3379718"/>
            <a:ext cx="1824495" cy="243266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7857970" y="581408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/>
              <a:t>650 MHz</a:t>
            </a:r>
            <a:r>
              <a:rPr lang="zh-CN" altLang="en-US" sz="2000" dirty="0"/>
              <a:t>超导腔的化学抛光</a:t>
            </a:r>
            <a:r>
              <a:rPr lang="en-US" altLang="zh-CN" sz="2000" dirty="0"/>
              <a:t>(HEPS, BEPC, CSNS II)</a:t>
            </a:r>
            <a:endParaRPr lang="zh-CN" altLang="en-US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 contrast="6000"/>
                    </a14:imgEffect>
                  </a14:imgLayer>
                </a14:imgProps>
              </a:ext>
            </a:extLst>
          </a:blip>
          <a:srcRect l="37500" t="12500" r="19791" b="4166"/>
          <a:stretch>
            <a:fillRect/>
          </a:stretch>
        </p:blipFill>
        <p:spPr bwMode="auto">
          <a:xfrm>
            <a:off x="10093424" y="3362741"/>
            <a:ext cx="1697363" cy="248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148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650 MHz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大晶粒超导腔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18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69FFB4B-C9D1-4695-8E20-CF3EF02C9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95" y="3521841"/>
            <a:ext cx="4328270" cy="2799127"/>
          </a:xfrm>
          <a:prstGeom prst="rect">
            <a:avLst/>
          </a:prstGeom>
        </p:spPr>
      </p:pic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3C122B05-0B1D-4C96-960C-00424CDA98C9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EB06B1D-08D8-49D4-B8CD-2D6AF512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128" y="6305182"/>
            <a:ext cx="401371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650 MHz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大晶粒超导腔测试结果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7A4D073-321C-4C25-957D-61807A6F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60" y="1277431"/>
            <a:ext cx="1364062" cy="17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2BE929-8BFB-4AAB-92C2-42090B0B3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2360" y="1425531"/>
            <a:ext cx="1670585" cy="149310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3783B94-3247-4611-BF9C-F3DFEE73F767}"/>
              </a:ext>
            </a:extLst>
          </p:cNvPr>
          <p:cNvSpPr/>
          <p:nvPr/>
        </p:nvSpPr>
        <p:spPr>
          <a:xfrm>
            <a:off x="2580268" y="3107779"/>
            <a:ext cx="2968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LG sheet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mm)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右箭头 8">
            <a:extLst>
              <a:ext uri="{FF2B5EF4-FFF2-40B4-BE49-F238E27FC236}">
                <a16:creationId xmlns:a16="http://schemas.microsoft.com/office/drawing/2014/main" id="{0D4BEF1E-33F2-44E2-B638-79C07CC369B4}"/>
              </a:ext>
            </a:extLst>
          </p:cNvPr>
          <p:cNvSpPr/>
          <p:nvPr/>
        </p:nvSpPr>
        <p:spPr>
          <a:xfrm>
            <a:off x="2173408" y="2252613"/>
            <a:ext cx="688743" cy="2875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EBF3523-6448-4668-98A7-302633F724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1331615"/>
            <a:ext cx="2304256" cy="1727517"/>
          </a:xfrm>
          <a:prstGeom prst="rect">
            <a:avLst/>
          </a:prstGeom>
        </p:spPr>
      </p:pic>
      <p:sp>
        <p:nvSpPr>
          <p:cNvPr id="20" name="右箭头 30">
            <a:extLst>
              <a:ext uri="{FF2B5EF4-FFF2-40B4-BE49-F238E27FC236}">
                <a16:creationId xmlns:a16="http://schemas.microsoft.com/office/drawing/2014/main" id="{B34D8DAB-0766-4B26-837D-5AD4E74652A0}"/>
              </a:ext>
            </a:extLst>
          </p:cNvPr>
          <p:cNvSpPr/>
          <p:nvPr/>
        </p:nvSpPr>
        <p:spPr>
          <a:xfrm>
            <a:off x="7996518" y="2252613"/>
            <a:ext cx="569039" cy="2875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7ABABD5-5456-4D10-BCB5-E9800626AF65}"/>
              </a:ext>
            </a:extLst>
          </p:cNvPr>
          <p:cNvSpPr/>
          <p:nvPr/>
        </p:nvSpPr>
        <p:spPr>
          <a:xfrm>
            <a:off x="8846739" y="3082884"/>
            <a:ext cx="2968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650 MHz LG cavity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681E8FC-3AE3-458F-9AD7-51EE6C390E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65588" y="1450765"/>
            <a:ext cx="1801665" cy="1467666"/>
          </a:xfrm>
          <a:prstGeom prst="rect">
            <a:avLst/>
          </a:prstGeom>
        </p:spPr>
      </p:pic>
      <p:sp>
        <p:nvSpPr>
          <p:cNvPr id="23" name="右箭头 33">
            <a:extLst>
              <a:ext uri="{FF2B5EF4-FFF2-40B4-BE49-F238E27FC236}">
                <a16:creationId xmlns:a16="http://schemas.microsoft.com/office/drawing/2014/main" id="{1369DA5B-2F77-42EF-B8D9-B1CBFA472E44}"/>
              </a:ext>
            </a:extLst>
          </p:cNvPr>
          <p:cNvSpPr/>
          <p:nvPr/>
        </p:nvSpPr>
        <p:spPr>
          <a:xfrm>
            <a:off x="5114661" y="2259380"/>
            <a:ext cx="644663" cy="2875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13F130B-0517-4294-8417-152F01C67AD1}"/>
              </a:ext>
            </a:extLst>
          </p:cNvPr>
          <p:cNvSpPr/>
          <p:nvPr/>
        </p:nvSpPr>
        <p:spPr>
          <a:xfrm>
            <a:off x="5436201" y="3082884"/>
            <a:ext cx="2968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Deep-drawing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5C04B66-A75C-4A30-96B6-27C3299DA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3824999"/>
            <a:ext cx="4713795" cy="21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0C7E6557-01D7-4291-BDB7-08AF84E67426}"/>
              </a:ext>
            </a:extLst>
          </p:cNvPr>
          <p:cNvSpPr txBox="1"/>
          <p:nvPr/>
        </p:nvSpPr>
        <p:spPr>
          <a:xfrm>
            <a:off x="2086876" y="1787268"/>
            <a:ext cx="86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内容占位符 1">
            <a:extLst>
              <a:ext uri="{FF2B5EF4-FFF2-40B4-BE49-F238E27FC236}">
                <a16:creationId xmlns:a16="http://schemas.microsoft.com/office/drawing/2014/main" id="{7992AA1E-3EB0-4826-880D-87146350C52E}"/>
              </a:ext>
            </a:extLst>
          </p:cNvPr>
          <p:cNvSpPr txBox="1">
            <a:spLocks/>
          </p:cNvSpPr>
          <p:nvPr/>
        </p:nvSpPr>
        <p:spPr>
          <a:xfrm>
            <a:off x="9048328" y="3691743"/>
            <a:ext cx="3011610" cy="2706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zh-CN" altLang="en-US" sz="2000" dirty="0"/>
              <a:t>东方钽业刚刚购买了一台新的电子束熔炉</a:t>
            </a:r>
            <a:r>
              <a:rPr lang="en-US" altLang="zh-CN" sz="2000" dirty="0"/>
              <a:t>, </a:t>
            </a:r>
            <a:r>
              <a:rPr lang="zh-CN" altLang="en-US" sz="2000" dirty="0"/>
              <a:t>可以生产大尺寸</a:t>
            </a:r>
            <a:r>
              <a:rPr lang="en-US" altLang="zh-CN" sz="2000" dirty="0"/>
              <a:t>(</a:t>
            </a:r>
            <a:r>
              <a:rPr lang="el-GR" altLang="zh-CN" sz="2000" dirty="0"/>
              <a:t>Φ</a:t>
            </a:r>
            <a:r>
              <a:rPr lang="en-US" altLang="zh-CN" sz="2000" dirty="0"/>
              <a:t> &gt; 54</a:t>
            </a:r>
            <a:r>
              <a:rPr lang="el-GR" altLang="zh-CN" sz="2000" dirty="0"/>
              <a:t>0</a:t>
            </a:r>
            <a:r>
              <a:rPr lang="en-US" altLang="zh-CN" sz="2000" dirty="0"/>
              <a:t> mm)</a:t>
            </a:r>
            <a:r>
              <a:rPr lang="zh-CN" altLang="en-US" sz="2000" dirty="0"/>
              <a:t>的大晶粒铌板。</a:t>
            </a:r>
            <a:endParaRPr lang="en-US" altLang="zh-CN" sz="2000" dirty="0"/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altLang="zh-CN" sz="2000" dirty="0">
                <a:solidFill>
                  <a:srgbClr val="C00000"/>
                </a:solidFill>
              </a:rPr>
              <a:t>New 650 MHz LG cavities will be made for CEPC R&amp;D.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B65312C-94BF-4C94-9229-6DD30A6082EA}"/>
              </a:ext>
            </a:extLst>
          </p:cNvPr>
          <p:cNvSpPr/>
          <p:nvPr/>
        </p:nvSpPr>
        <p:spPr>
          <a:xfrm>
            <a:off x="-217210" y="3107779"/>
            <a:ext cx="2968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ingot (</a:t>
            </a:r>
            <a:r>
              <a:rPr lang="el-GR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480mm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0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19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B01A1F8-B370-7E55-1199-8F856967B80D}"/>
              </a:ext>
            </a:extLst>
          </p:cNvPr>
          <p:cNvSpPr txBox="1"/>
          <p:nvPr/>
        </p:nvSpPr>
        <p:spPr>
          <a:xfrm>
            <a:off x="-17474" y="2875002"/>
            <a:ext cx="12205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6600" b="1" dirty="0">
                <a:solidFill>
                  <a:srgbClr val="C00000"/>
                </a:solidFill>
              </a:rPr>
              <a:t>Thanks for your attention!</a:t>
            </a:r>
            <a:endParaRPr lang="zh-CN" alt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9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6"/>
            <a:ext cx="7916416" cy="14700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目录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2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5245" y="1554527"/>
            <a:ext cx="1057857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650 MHz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连续波模组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1.3 GHz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脉冲高梯度模组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650 MHz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大晶粒超导腔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20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B01A1F8-B370-7E55-1199-8F856967B80D}"/>
              </a:ext>
            </a:extLst>
          </p:cNvPr>
          <p:cNvSpPr txBox="1"/>
          <p:nvPr/>
        </p:nvSpPr>
        <p:spPr>
          <a:xfrm>
            <a:off x="-17474" y="2875002"/>
            <a:ext cx="12205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6600" b="1" dirty="0">
                <a:solidFill>
                  <a:srgbClr val="C00000"/>
                </a:solidFill>
              </a:rPr>
              <a:t>Backup</a:t>
            </a:r>
            <a:endParaRPr lang="zh-CN" alt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7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21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4F9EF6-38FE-44B7-88A4-DBFEBE4A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" y="95666"/>
            <a:ext cx="12095238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22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EF710A-E0CF-4ADA-B6CD-AFF03EB3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81"/>
            <a:ext cx="12192000" cy="66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650 MHz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连续波模组简介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3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11665297" cy="27127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在河南省科学院高能物理研究中心的支持下，为</a:t>
            </a:r>
            <a:r>
              <a:rPr lang="en-US" altLang="zh-CN" sz="2400" dirty="0"/>
              <a:t>CEPC</a:t>
            </a:r>
            <a:r>
              <a:rPr lang="zh-CN" altLang="en-US" sz="2400" dirty="0"/>
              <a:t>研制一台</a:t>
            </a:r>
            <a:r>
              <a:rPr lang="en-US" altLang="zh-CN" sz="2400" dirty="0"/>
              <a:t>650 MHz</a:t>
            </a:r>
            <a:r>
              <a:rPr lang="zh-CN" altLang="en-US" sz="2400" dirty="0"/>
              <a:t>连续波模组，其中包括了</a:t>
            </a:r>
            <a:r>
              <a:rPr lang="en-US" altLang="zh-CN" sz="2400" dirty="0"/>
              <a:t>6</a:t>
            </a:r>
            <a:r>
              <a:rPr lang="zh-CN" altLang="en-US" sz="2400" dirty="0"/>
              <a:t>只</a:t>
            </a:r>
            <a:r>
              <a:rPr lang="en-US" altLang="zh-CN" sz="2400" dirty="0"/>
              <a:t>650 MHz 2-cell</a:t>
            </a:r>
            <a:r>
              <a:rPr lang="zh-CN" altLang="en-US" sz="2400" dirty="0"/>
              <a:t>超导腔及其附件（如下）：</a:t>
            </a:r>
            <a:endParaRPr lang="en-US" altLang="zh-CN" sz="2400" dirty="0"/>
          </a:p>
          <a:p>
            <a:pPr marL="685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个主耦合器，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套调谐器，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个高阶模耦合器，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个高阶模吸收器</a:t>
            </a:r>
          </a:p>
          <a:p>
            <a:pPr marL="685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台低温恒温器，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套磁屏蔽，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套真空系统</a:t>
            </a:r>
            <a:endParaRPr lang="en-US" altLang="zh-CN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5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附属部件及配套工装等</a:t>
            </a:r>
          </a:p>
          <a:p>
            <a:pPr marL="685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5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983432" y="615774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模组内部示意图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739" t="21713" r="12975" b="31147"/>
          <a:stretch>
            <a:fillRect/>
          </a:stretch>
        </p:blipFill>
        <p:spPr>
          <a:xfrm>
            <a:off x="53587" y="3964556"/>
            <a:ext cx="6685374" cy="2016224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1C4CFDB-E35B-4F25-A1E3-9E30DEDBE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52449"/>
              </p:ext>
            </p:extLst>
          </p:nvPr>
        </p:nvGraphicFramePr>
        <p:xfrm>
          <a:off x="6734809" y="3068963"/>
          <a:ext cx="5348473" cy="32873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80473">
                  <a:extLst>
                    <a:ext uri="{9D8B030D-6E8A-4147-A177-3AD203B41FA5}">
                      <a16:colId xmlns:a16="http://schemas.microsoft.com/office/drawing/2014/main" val="206384954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91890692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818462233"/>
                    </a:ext>
                  </a:extLst>
                </a:gridCol>
              </a:tblGrid>
              <a:tr h="46962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CEPC 650 MHz</a:t>
                      </a:r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连续波模组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EDR Specification</a:t>
                      </a:r>
                      <a:endParaRPr lang="zh-CN" altLang="en-US" sz="1600" b="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0435"/>
                  </a:ext>
                </a:extLst>
              </a:tr>
              <a:tr h="46962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垂直测试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600" b="0" kern="1200" baseline="-250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acc.max</a:t>
                      </a:r>
                      <a:endParaRPr lang="zh-CN" altLang="en-US" sz="1600" b="0" kern="1200" baseline="-25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 MV/m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0230"/>
                  </a:ext>
                </a:extLst>
              </a:tr>
              <a:tr h="469627">
                <a:tc v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600" b="0" kern="1200" baseline="-25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600" b="0" kern="1200" baseline="-25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3.6E10 @ 25 MV/m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730048"/>
                  </a:ext>
                </a:extLst>
              </a:tr>
              <a:tr h="4696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水平测试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600" b="0" kern="1200" baseline="-250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acc.max</a:t>
                      </a:r>
                      <a:endParaRPr lang="zh-CN" altLang="en-US" sz="1600" b="0" kern="1200" baseline="-25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 MV/m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09285"/>
                  </a:ext>
                </a:extLst>
              </a:tr>
              <a:tr h="46962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600" b="0" kern="1200" baseline="-25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600" b="0" kern="1200" baseline="-25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3.3E10 @ 25 MV/m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537002"/>
                  </a:ext>
                </a:extLst>
              </a:tr>
              <a:tr h="4696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长期稳定运行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600" b="0" kern="1200" baseline="-250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acc.max</a:t>
                      </a:r>
                      <a:endParaRPr lang="zh-CN" altLang="en-US" sz="1600" b="0" kern="1200" baseline="-25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 MV/m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52984"/>
                  </a:ext>
                </a:extLst>
              </a:tr>
              <a:tr h="469627">
                <a:tc vMerge="1">
                  <a:txBody>
                    <a:bodyPr/>
                    <a:lstStyle/>
                    <a:p>
                      <a:pPr algn="ctr"/>
                      <a:endParaRPr lang="zh-CN" alt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600" b="0" kern="1200" baseline="-25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600" b="0" kern="1200" baseline="-25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3.0E10 @ 25 MV/m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23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52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/>
          <a:srcRect l="6294" t="6251" r="7912" b="16347"/>
          <a:stretch>
            <a:fillRect/>
          </a:stretch>
        </p:blipFill>
        <p:spPr>
          <a:xfrm>
            <a:off x="372723" y="2242392"/>
            <a:ext cx="5075206" cy="24107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模组的总体进展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4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59415"/>
            <a:ext cx="11665297" cy="27127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2200" dirty="0"/>
              <a:t>2024</a:t>
            </a:r>
            <a:r>
              <a:rPr lang="zh-CN" altLang="en-US" sz="2200" dirty="0"/>
              <a:t>年底，完成了模组的招标，进行模组各部件的设计。</a:t>
            </a:r>
            <a:r>
              <a:rPr lang="en-US" altLang="zh-CN" sz="2200" dirty="0"/>
              <a:t>2025</a:t>
            </a:r>
            <a:r>
              <a:rPr lang="zh-CN" altLang="en-US" sz="2200" dirty="0"/>
              <a:t>年</a:t>
            </a:r>
            <a:r>
              <a:rPr lang="en-US" altLang="zh-CN" sz="2200" dirty="0"/>
              <a:t>4</a:t>
            </a:r>
            <a:r>
              <a:rPr lang="zh-CN" altLang="en-US" sz="2200" dirty="0"/>
              <a:t>月</a:t>
            </a:r>
            <a:r>
              <a:rPr lang="en-US" altLang="zh-CN" sz="2200" dirty="0"/>
              <a:t>28</a:t>
            </a:r>
            <a:r>
              <a:rPr lang="zh-CN" altLang="en-US" sz="2200" dirty="0"/>
              <a:t>日，完成了工艺设计评审。</a:t>
            </a:r>
            <a:endParaRPr lang="en-US" altLang="zh-CN" sz="22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目前，模组的各部件均在制造或采购过程中。</a:t>
            </a:r>
          </a:p>
          <a:p>
            <a:pPr marL="6858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105" y="1689547"/>
            <a:ext cx="4988915" cy="4849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0" y="3963298"/>
            <a:ext cx="4608512" cy="27227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623392" y="2708920"/>
            <a:ext cx="113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腔串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47328" y="4979749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2000" dirty="0"/>
              <a:t>直径：</a:t>
            </a:r>
            <a:r>
              <a:rPr lang="en-US" altLang="zh-CN" sz="2000" dirty="0"/>
              <a:t>1500mm</a:t>
            </a:r>
          </a:p>
          <a:p>
            <a:pPr algn="l"/>
            <a:r>
              <a:rPr lang="zh-CN" altLang="en-US" sz="2000" dirty="0"/>
              <a:t>长度：</a:t>
            </a:r>
            <a:r>
              <a:rPr lang="en-US" altLang="zh-CN" sz="2000" dirty="0"/>
              <a:t>7747.6mm</a:t>
            </a:r>
          </a:p>
          <a:p>
            <a:pPr algn="l"/>
            <a:r>
              <a:rPr lang="zh-CN" altLang="en-US" sz="2000" dirty="0"/>
              <a:t>总高度：</a:t>
            </a:r>
            <a:r>
              <a:rPr lang="en-US" altLang="zh-CN" sz="2000" dirty="0"/>
              <a:t>3223.8mm</a:t>
            </a:r>
          </a:p>
          <a:p>
            <a:pPr algn="l"/>
            <a:r>
              <a:rPr lang="zh-CN" altLang="en-US" sz="2000" dirty="0"/>
              <a:t>束线总长度：</a:t>
            </a:r>
            <a:r>
              <a:rPr lang="en-US" altLang="zh-CN" sz="2000" dirty="0"/>
              <a:t>9293.6mm</a:t>
            </a:r>
          </a:p>
          <a:p>
            <a:pPr algn="l"/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83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650 MHz 2-cell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超导腔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5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5400601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2400" dirty="0"/>
              <a:t>8</a:t>
            </a:r>
            <a:r>
              <a:rPr lang="zh-CN" altLang="en-US" sz="2400" dirty="0"/>
              <a:t>只</a:t>
            </a:r>
            <a:r>
              <a:rPr lang="en-US" altLang="zh-CN" sz="2400" dirty="0"/>
              <a:t>650 MHz 2-cell</a:t>
            </a:r>
            <a:r>
              <a:rPr lang="zh-CN" altLang="en-US" sz="2400" dirty="0"/>
              <a:t>超导腔的部件加工均已完成，等待电子束焊接。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由于高能锐新最近（</a:t>
            </a:r>
            <a:r>
              <a:rPr lang="en-US" altLang="zh-CN" sz="2400" dirty="0"/>
              <a:t>8.25-9</a:t>
            </a:r>
            <a:r>
              <a:rPr lang="zh-CN" altLang="en-US" sz="2400" dirty="0"/>
              <a:t>月底）要进行电子束焊机的改造，所以十月份开始焊接整腔。</a:t>
            </a:r>
            <a:endParaRPr lang="en-US" altLang="zh-CN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4570040" y="5970239"/>
            <a:ext cx="36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/>
              <a:t>650 MHz 2-cell</a:t>
            </a:r>
            <a:r>
              <a:rPr lang="zh-CN" altLang="en-US" sz="2000" dirty="0"/>
              <a:t>超导腔部件</a:t>
            </a:r>
          </a:p>
        </p:txBody>
      </p:sp>
      <p:pic>
        <p:nvPicPr>
          <p:cNvPr id="11" name="图片 10" descr="E:\WeChat Files\wxid_6270522705422\FileStorage\Temp\228a72ac48d8785e9b00e6b14d7af12.jpg">
            <a:extLst>
              <a:ext uri="{FF2B5EF4-FFF2-40B4-BE49-F238E27FC236}">
                <a16:creationId xmlns:a16="http://schemas.microsoft.com/office/drawing/2014/main" id="{15BDE698-BC37-4E38-8C1D-B2CC727B1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736" y="3378743"/>
            <a:ext cx="7690355" cy="2499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1" descr="E:\WeChat Files\wxid_6270522705422\FileStorage\Temp\d411f484e4531a395c37ae010648986.jpg">
            <a:extLst>
              <a:ext uri="{FF2B5EF4-FFF2-40B4-BE49-F238E27FC236}">
                <a16:creationId xmlns:a16="http://schemas.microsoft.com/office/drawing/2014/main" id="{941C6D20-EE82-457C-ADDE-D034B8715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4232" y="3397850"/>
            <a:ext cx="3147975" cy="2480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91" y="1079715"/>
            <a:ext cx="2689048" cy="20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280" y="1157019"/>
            <a:ext cx="3368908" cy="175922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5824693" y="2557934"/>
            <a:ext cx="936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裸腔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11114351" y="2388322"/>
            <a:ext cx="936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槽腔</a:t>
            </a:r>
          </a:p>
        </p:txBody>
      </p:sp>
    </p:spTree>
    <p:extLst>
      <p:ext uri="{BB962C8B-B14F-4D97-AF65-F5344CB8AC3E}">
        <p14:creationId xmlns:p14="http://schemas.microsoft.com/office/powerpoint/2010/main" val="306040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电抛光设备的升级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6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11665297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为了满足</a:t>
            </a:r>
            <a:r>
              <a:rPr lang="en-US" altLang="zh-CN" sz="2400" dirty="0"/>
              <a:t>650 MHz 2-cell</a:t>
            </a:r>
            <a:r>
              <a:rPr lang="zh-CN" altLang="en-US" sz="2400" dirty="0"/>
              <a:t>腔的要求，正在对电抛光设备进行升级，预计</a:t>
            </a:r>
            <a:r>
              <a:rPr lang="en-US" altLang="zh-CN" sz="2400" dirty="0"/>
              <a:t>9</a:t>
            </a:r>
            <a:r>
              <a:rPr lang="zh-CN" altLang="en-US" sz="2400" dirty="0"/>
              <a:t>月底完成，</a:t>
            </a:r>
            <a:r>
              <a:rPr lang="en-US" altLang="zh-CN" sz="2400" dirty="0"/>
              <a:t>10</a:t>
            </a:r>
            <a:r>
              <a:rPr lang="zh-CN" altLang="en-US" sz="2400" dirty="0"/>
              <a:t>月份可用于</a:t>
            </a:r>
            <a:r>
              <a:rPr lang="en-US" altLang="zh-CN" sz="2400" dirty="0"/>
              <a:t>650 MHz 2-cell</a:t>
            </a:r>
            <a:r>
              <a:rPr lang="zh-CN" altLang="en-US" sz="2400" dirty="0"/>
              <a:t>腔的表面处理。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此外，对真空退火炉、内窥镜等设备也进行了改进，已经完成。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EEE2FC-14C3-46AB-A05D-472C7DE0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780928"/>
            <a:ext cx="5957886" cy="25202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6EF5D2B-80AC-47F2-B447-8FE87A745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79" y="2607203"/>
            <a:ext cx="2505578" cy="334207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FB5BB5-2509-4510-AABA-DD3EC6EAD8D0}"/>
              </a:ext>
            </a:extLst>
          </p:cNvPr>
          <p:cNvSpPr txBox="1"/>
          <p:nvPr/>
        </p:nvSpPr>
        <p:spPr>
          <a:xfrm>
            <a:off x="712536" y="5395575"/>
            <a:ext cx="5544616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关键点：同轴、密封、水平状态下的支撑作用、垂直方向下的支撑作用、在组装过程对腔的</a:t>
            </a:r>
            <a:endParaRPr lang="en-US" altLang="zh-CN" sz="2000" dirty="0">
              <a:solidFill>
                <a:srgbClr val="0033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6B19BB8-8805-465D-8E5F-50FE160C1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722"/>
          <a:stretch/>
        </p:blipFill>
        <p:spPr>
          <a:xfrm>
            <a:off x="6509271" y="2627406"/>
            <a:ext cx="2521256" cy="340898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8FB5BB5-2509-4510-AABA-DD3EC6EAD8D0}"/>
              </a:ext>
            </a:extLst>
          </p:cNvPr>
          <p:cNvSpPr txBox="1"/>
          <p:nvPr/>
        </p:nvSpPr>
        <p:spPr>
          <a:xfrm>
            <a:off x="8122762" y="5911558"/>
            <a:ext cx="231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电抛光设备调试</a:t>
            </a:r>
            <a:endParaRPr lang="en-US" altLang="zh-CN" sz="2000" dirty="0">
              <a:solidFill>
                <a:srgbClr val="0033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1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主耦合器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7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2" y="1145194"/>
            <a:ext cx="8124568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300" dirty="0"/>
              <a:t>目前，正在进行</a:t>
            </a:r>
            <a:r>
              <a:rPr lang="en-US" altLang="zh-CN" sz="2300" dirty="0"/>
              <a:t>8</a:t>
            </a:r>
            <a:r>
              <a:rPr lang="zh-CN" altLang="en-US" sz="2300" dirty="0"/>
              <a:t>只主耦合器陶瓷窗的处理和焊接。</a:t>
            </a:r>
            <a:endParaRPr lang="en-US" altLang="zh-CN" sz="23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300" dirty="0"/>
              <a:t>第一批（</a:t>
            </a:r>
            <a:r>
              <a:rPr lang="en-US" altLang="zh-CN" sz="2300" dirty="0"/>
              <a:t>3</a:t>
            </a:r>
            <a:r>
              <a:rPr lang="zh-CN" altLang="en-US" sz="2300" dirty="0"/>
              <a:t>套）的陶瓷窗框焊接已完成，将进行整窗焊接。</a:t>
            </a:r>
            <a:endParaRPr lang="en-US" altLang="zh-CN" sz="23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300" dirty="0"/>
              <a:t>新采购的陶瓷已到货，将进行第二批陶瓷窗的加工和焊接。</a:t>
            </a:r>
            <a:endParaRPr lang="en-US" altLang="zh-CN" sz="23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8138262" y="6001934"/>
            <a:ext cx="36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陶瓷窗框组装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1" y="2636912"/>
            <a:ext cx="7305475" cy="27348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612BC9-8913-49A6-B7B4-7DDF94E0F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145194"/>
            <a:ext cx="3090204" cy="23176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79AE7A-8FFF-48DD-BE33-2FF17B5B45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607464"/>
            <a:ext cx="3098331" cy="23228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1721" y="5340006"/>
            <a:ext cx="7305475" cy="1346907"/>
            <a:chOff x="263352" y="5345642"/>
            <a:chExt cx="7305475" cy="1346907"/>
          </a:xfrm>
        </p:grpSpPr>
        <p:sp>
          <p:nvSpPr>
            <p:cNvPr id="14" name="矩形 13"/>
            <p:cNvSpPr/>
            <p:nvPr/>
          </p:nvSpPr>
          <p:spPr>
            <a:xfrm>
              <a:off x="263352" y="5345642"/>
              <a:ext cx="7078806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陶瓷窗：芬兰无氧铜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德国摩根陶瓷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+304</a:t>
              </a:r>
            </a:p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真空侧内导体：芬兰无氧铜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+316L</a:t>
              </a:r>
            </a:p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真空侧外导体：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316L/304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（刀口法兰）</a:t>
              </a:r>
            </a:p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门钮：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6061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461472" y="5345642"/>
              <a:ext cx="3107355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 startAt="5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门钮碗：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6061</a:t>
              </a:r>
            </a:p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 startAt="5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门钮保护罩：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6061</a:t>
              </a:r>
            </a:p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 startAt="5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调谐机构：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304</a:t>
              </a:r>
            </a:p>
            <a:p>
              <a:pPr marL="342900" indent="-342900" fontAlgn="auto">
                <a:lnSpc>
                  <a:spcPct val="150000"/>
                </a:lnSpc>
                <a:buFont typeface="+mj-ea"/>
                <a:buAutoNum type="circleNumDbPlain" startAt="5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波纹管组件：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316L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72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高阶模耦合器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8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76251"/>
            <a:ext cx="7992889" cy="13446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高阶模耦合组件（铌）：目前已完成</a:t>
            </a:r>
            <a:r>
              <a:rPr lang="en-US" altLang="zh-CN" sz="2400" dirty="0"/>
              <a:t>12</a:t>
            </a:r>
            <a:r>
              <a:rPr lang="zh-CN" altLang="en-US" sz="2400" dirty="0"/>
              <a:t>只核心部件耦合钩子的加工。</a:t>
            </a:r>
            <a:endParaRPr lang="en-US" altLang="zh-CN" sz="2400" dirty="0"/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功率提取组件（铜）：目前已完成</a:t>
            </a:r>
            <a:r>
              <a:rPr lang="en-US" altLang="zh-CN" sz="2400" dirty="0"/>
              <a:t>10</a:t>
            </a:r>
            <a:r>
              <a:rPr lang="zh-CN" altLang="en-US" sz="2400" dirty="0"/>
              <a:t>只加工，</a:t>
            </a:r>
            <a:r>
              <a:rPr lang="en-US" altLang="zh-CN" sz="2400" dirty="0"/>
              <a:t>2</a:t>
            </a:r>
            <a:r>
              <a:rPr lang="zh-CN" altLang="en-US" sz="2400" dirty="0"/>
              <a:t>只零部件加工完毕。</a:t>
            </a:r>
            <a:endParaRPr lang="en-US" altLang="zh-CN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3E8424-6A24-9C71-D834-7BCE5315011D}"/>
              </a:ext>
            </a:extLst>
          </p:cNvPr>
          <p:cNvSpPr txBox="1"/>
          <p:nvPr/>
        </p:nvSpPr>
        <p:spPr>
          <a:xfrm>
            <a:off x="1410815" y="6288506"/>
            <a:ext cx="450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高阶模耦合组件（铌）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6C18F9-E598-D8C5-3D85-6CABFD3DB759}"/>
              </a:ext>
            </a:extLst>
          </p:cNvPr>
          <p:cNvSpPr txBox="1"/>
          <p:nvPr/>
        </p:nvSpPr>
        <p:spPr>
          <a:xfrm>
            <a:off x="7395303" y="6209257"/>
            <a:ext cx="361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dirty="0"/>
              <a:t>功率提取组件（铜）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641E7B-4A60-48AB-8453-40BEAFA6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27" y="2851494"/>
            <a:ext cx="3256355" cy="30327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588" y="2599714"/>
            <a:ext cx="2649992" cy="34560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9FDCE4-81C0-46A5-A9DE-DD28446CD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8886" y="2519528"/>
            <a:ext cx="1584112" cy="21125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B91722-D92A-4208-A6A1-D5F1F7EC50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1472" y="4271401"/>
            <a:ext cx="1584868" cy="2113569"/>
          </a:xfrm>
          <a:prstGeom prst="rect">
            <a:avLst/>
          </a:prstGeom>
        </p:spPr>
      </p:pic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E77DCD69-4243-4BDF-B49B-E369C78605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94" y="3427558"/>
            <a:ext cx="2747154" cy="20599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AD2A449-8FAB-FA11-0E86-2FBD3E529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500" y="142489"/>
            <a:ext cx="3323159" cy="28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水平测试方案</a:t>
            </a:r>
            <a:endParaRPr lang="en-US" altLang="zh-CN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9</a:t>
            </a:fld>
            <a:endParaRPr lang="zh-CN" altLang="en-US" sz="2000" b="1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D33C1ABF-CD6B-DBA3-9C01-854C78A5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1" y="1052736"/>
            <a:ext cx="11665297" cy="2029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r>
              <a:rPr lang="zh-CN" altLang="en-US" sz="2400" dirty="0"/>
              <a:t>模组测试在</a:t>
            </a:r>
            <a:r>
              <a:rPr lang="en-US" altLang="zh-CN" sz="2400" dirty="0"/>
              <a:t>PAPS</a:t>
            </a:r>
            <a:r>
              <a:rPr lang="zh-CN" altLang="en-US" sz="2400" dirty="0"/>
              <a:t>北侧水平测试站进行，新做一台</a:t>
            </a:r>
            <a:r>
              <a:rPr lang="en-US" altLang="zh-CN" sz="2400" dirty="0"/>
              <a:t>2K</a:t>
            </a:r>
            <a:r>
              <a:rPr lang="zh-CN" altLang="en-US" sz="2400" dirty="0"/>
              <a:t>阀箱及低温传输线。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2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AC74349-D098-4838-B649-5A5AA172F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95" t="29380" r="15123" b="28710"/>
          <a:stretch/>
        </p:blipFill>
        <p:spPr>
          <a:xfrm>
            <a:off x="3863752" y="2360716"/>
            <a:ext cx="7174153" cy="3046372"/>
          </a:xfrm>
          <a:prstGeom prst="rect">
            <a:avLst/>
          </a:prstGeom>
        </p:spPr>
      </p:pic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9BD921DC-0739-43C9-BDF0-AB55D58548BD}"/>
              </a:ext>
            </a:extLst>
          </p:cNvPr>
          <p:cNvSpPr txBox="1">
            <a:spLocks/>
          </p:cNvSpPr>
          <p:nvPr/>
        </p:nvSpPr>
        <p:spPr>
          <a:xfrm>
            <a:off x="7957344" y="56205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B9E3D1-F674-4CF9-AF16-3B93E31857D5}"/>
              </a:ext>
            </a:extLst>
          </p:cNvPr>
          <p:cNvSpPr txBox="1"/>
          <p:nvPr/>
        </p:nvSpPr>
        <p:spPr>
          <a:xfrm>
            <a:off x="6152409" y="2735504"/>
            <a:ext cx="288032" cy="1440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E381BE0-58DF-45A3-A2CC-325166FFE14A}"/>
              </a:ext>
            </a:extLst>
          </p:cNvPr>
          <p:cNvSpPr txBox="1"/>
          <p:nvPr/>
        </p:nvSpPr>
        <p:spPr>
          <a:xfrm>
            <a:off x="6800480" y="2735504"/>
            <a:ext cx="288032" cy="1440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5B545D-CC6F-4DBD-B978-115A8E7FEFD0}"/>
              </a:ext>
            </a:extLst>
          </p:cNvPr>
          <p:cNvSpPr txBox="1"/>
          <p:nvPr/>
        </p:nvSpPr>
        <p:spPr>
          <a:xfrm>
            <a:off x="7475985" y="2734234"/>
            <a:ext cx="288032" cy="1440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8C0C55-AAD8-46DD-918D-CD7CCC6C0B3D}"/>
              </a:ext>
            </a:extLst>
          </p:cNvPr>
          <p:cNvSpPr txBox="1"/>
          <p:nvPr/>
        </p:nvSpPr>
        <p:spPr>
          <a:xfrm>
            <a:off x="8124056" y="2735504"/>
            <a:ext cx="288032" cy="1440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1477A6E-9FA8-46BE-9383-EDBF17E5F8C8}"/>
              </a:ext>
            </a:extLst>
          </p:cNvPr>
          <p:cNvSpPr txBox="1"/>
          <p:nvPr/>
        </p:nvSpPr>
        <p:spPr>
          <a:xfrm>
            <a:off x="5504338" y="2735504"/>
            <a:ext cx="288032" cy="1440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0779CE6-4E5D-4DAE-963B-FD76A2C8D191}"/>
              </a:ext>
            </a:extLst>
          </p:cNvPr>
          <p:cNvSpPr txBox="1"/>
          <p:nvPr/>
        </p:nvSpPr>
        <p:spPr>
          <a:xfrm>
            <a:off x="4862359" y="2738928"/>
            <a:ext cx="288032" cy="1440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2B84CB9-CAE2-4F05-90D5-FDC720555498}"/>
              </a:ext>
            </a:extLst>
          </p:cNvPr>
          <p:cNvSpPr txBox="1"/>
          <p:nvPr/>
        </p:nvSpPr>
        <p:spPr>
          <a:xfrm>
            <a:off x="5748564" y="2318545"/>
            <a:ext cx="267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Waveguide ports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DE1486-E8D0-4A0A-9AD3-46C005BCC35C}"/>
              </a:ext>
            </a:extLst>
          </p:cNvPr>
          <p:cNvSpPr txBox="1"/>
          <p:nvPr/>
        </p:nvSpPr>
        <p:spPr>
          <a:xfrm>
            <a:off x="8238629" y="5413940"/>
            <a:ext cx="2913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2 K valve box for 650MHz cryomodule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31D33E1-565E-436F-83D6-BCC7FDB686BA}"/>
              </a:ext>
            </a:extLst>
          </p:cNvPr>
          <p:cNvSpPr txBox="1"/>
          <p:nvPr/>
        </p:nvSpPr>
        <p:spPr>
          <a:xfrm>
            <a:off x="4097458" y="5335510"/>
            <a:ext cx="3135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4K valve box for 166MHz cryomodule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5CDD69F-6B74-425E-88DA-26D5D18E42B0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665386" y="4675822"/>
            <a:ext cx="430613" cy="659688"/>
          </a:xfrm>
          <a:prstGeom prst="line">
            <a:avLst/>
          </a:prstGeom>
          <a:ln w="34925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C72A570-7DCF-466A-9DB7-5EEDAB23DED3}"/>
              </a:ext>
            </a:extLst>
          </p:cNvPr>
          <p:cNvCxnSpPr>
            <a:cxnSpLocks/>
          </p:cNvCxnSpPr>
          <p:nvPr/>
        </p:nvCxnSpPr>
        <p:spPr>
          <a:xfrm>
            <a:off x="8893513" y="4693011"/>
            <a:ext cx="852431" cy="678621"/>
          </a:xfrm>
          <a:prstGeom prst="line">
            <a:avLst/>
          </a:prstGeom>
          <a:ln w="28575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89C60D01-9EC1-4F57-9D84-3EC42E3FD8C4}"/>
              </a:ext>
            </a:extLst>
          </p:cNvPr>
          <p:cNvCxnSpPr>
            <a:cxnSpLocks/>
          </p:cNvCxnSpPr>
          <p:nvPr/>
        </p:nvCxnSpPr>
        <p:spPr>
          <a:xfrm>
            <a:off x="7720312" y="3479863"/>
            <a:ext cx="691776" cy="474744"/>
          </a:xfrm>
          <a:prstGeom prst="bentConnector3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箭头: 右 30">
            <a:extLst>
              <a:ext uri="{FF2B5EF4-FFF2-40B4-BE49-F238E27FC236}">
                <a16:creationId xmlns:a16="http://schemas.microsoft.com/office/drawing/2014/main" id="{EE2A36D8-7F33-4611-8F0C-A21EA18F3075}"/>
              </a:ext>
            </a:extLst>
          </p:cNvPr>
          <p:cNvSpPr/>
          <p:nvPr/>
        </p:nvSpPr>
        <p:spPr>
          <a:xfrm>
            <a:off x="4016152" y="3368167"/>
            <a:ext cx="455537" cy="20484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4DD0B25-866F-44E2-B532-D33B2D39CD5B}"/>
              </a:ext>
            </a:extLst>
          </p:cNvPr>
          <p:cNvSpPr txBox="1"/>
          <p:nvPr/>
        </p:nvSpPr>
        <p:spPr>
          <a:xfrm>
            <a:off x="3663352" y="27215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</a:p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BD35624-D240-439B-A275-ECBFB687A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" y="2636912"/>
            <a:ext cx="3564248" cy="3221107"/>
          </a:xfrm>
          <a:prstGeom prst="rect">
            <a:avLst/>
          </a:prstGeom>
        </p:spPr>
      </p:pic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AC6CFA-A917-40D8-B446-DBE8A42BD4D7}"/>
              </a:ext>
            </a:extLst>
          </p:cNvPr>
          <p:cNvCxnSpPr>
            <a:cxnSpLocks/>
          </p:cNvCxnSpPr>
          <p:nvPr/>
        </p:nvCxnSpPr>
        <p:spPr>
          <a:xfrm>
            <a:off x="3326240" y="4861369"/>
            <a:ext cx="771218" cy="654972"/>
          </a:xfrm>
          <a:prstGeom prst="line">
            <a:avLst/>
          </a:prstGeom>
          <a:ln w="34925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176CE0D-0C17-476E-8F19-E0296D2E6F2C}"/>
              </a:ext>
            </a:extLst>
          </p:cNvPr>
          <p:cNvSpPr txBox="1"/>
          <p:nvPr/>
        </p:nvSpPr>
        <p:spPr>
          <a:xfrm>
            <a:off x="10960" y="5862092"/>
            <a:ext cx="36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/>
              <a:t>HEPS 166 MHz</a:t>
            </a:r>
            <a:r>
              <a:rPr lang="zh-CN" altLang="en-US" sz="2000" dirty="0"/>
              <a:t>超导腔</a:t>
            </a:r>
            <a:endParaRPr lang="en-US" altLang="zh-CN" sz="2000" dirty="0"/>
          </a:p>
          <a:p>
            <a:r>
              <a:rPr lang="zh-CN" altLang="en-US" sz="2000" dirty="0"/>
              <a:t>水平测试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12681C9F-2496-4BF4-9039-F09000C4994B}"/>
              </a:ext>
            </a:extLst>
          </p:cNvPr>
          <p:cNvCxnSpPr>
            <a:cxnSpLocks/>
          </p:cNvCxnSpPr>
          <p:nvPr/>
        </p:nvCxnSpPr>
        <p:spPr>
          <a:xfrm flipV="1">
            <a:off x="9056860" y="2176302"/>
            <a:ext cx="241921" cy="964250"/>
          </a:xfrm>
          <a:prstGeom prst="line">
            <a:avLst/>
          </a:prstGeom>
          <a:ln w="28575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1BDA2E62-F924-4D67-A54C-FE5AD04E729B}"/>
              </a:ext>
            </a:extLst>
          </p:cNvPr>
          <p:cNvSpPr txBox="1"/>
          <p:nvPr/>
        </p:nvSpPr>
        <p:spPr>
          <a:xfrm>
            <a:off x="8191424" y="1734021"/>
            <a:ext cx="3135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cryomodule 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2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20244</TotalTime>
  <Words>1513</Words>
  <Application>Microsoft Office PowerPoint</Application>
  <PresentationFormat>宽屏</PresentationFormat>
  <Paragraphs>289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黑体</vt:lpstr>
      <vt:lpstr>宋体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目录</vt:lpstr>
      <vt:lpstr>650 MHz连续波模组简介</vt:lpstr>
      <vt:lpstr>模组的总体进展</vt:lpstr>
      <vt:lpstr>650 MHz 2-cell超导腔</vt:lpstr>
      <vt:lpstr>电抛光设备的升级</vt:lpstr>
      <vt:lpstr>主耦合器</vt:lpstr>
      <vt:lpstr>高阶模耦合器</vt:lpstr>
      <vt:lpstr>水平测试方案</vt:lpstr>
      <vt:lpstr>650MHz 模组的计划安排</vt:lpstr>
      <vt:lpstr>风险</vt:lpstr>
      <vt:lpstr>目录</vt:lpstr>
      <vt:lpstr>1.3 GHz连续波高Q模组</vt:lpstr>
      <vt:lpstr>1.3 GHz脉冲高梯度模组</vt:lpstr>
      <vt:lpstr>1.3 GHz脉冲高梯度模组</vt:lpstr>
      <vt:lpstr>目录</vt:lpstr>
      <vt:lpstr>大晶粒超导腔</vt:lpstr>
      <vt:lpstr>650 MHz大晶粒超导腔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沙鹏</cp:lastModifiedBy>
  <cp:revision>1947</cp:revision>
  <cp:lastPrinted>2022-11-06T05:19:21Z</cp:lastPrinted>
  <dcterms:created xsi:type="dcterms:W3CDTF">2012-09-04T11:33:36Z</dcterms:created>
  <dcterms:modified xsi:type="dcterms:W3CDTF">2025-08-15T02:24:49Z</dcterms:modified>
</cp:coreProperties>
</file>