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44"/>
    <p:restoredTop sz="94709"/>
  </p:normalViewPr>
  <p:slideViewPr>
    <p:cSldViewPr snapToGrid="0" snapToObjects="1">
      <p:cViewPr>
        <p:scale>
          <a:sx n="112" d="100"/>
          <a:sy n="112" d="100"/>
        </p:scale>
        <p:origin x="35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p:cNvSpPr>
            <a:spLocks noGrp="1"/>
          </p:cNvSpPr>
          <p:nvPr>
            <p:ph type="dt" sz="half" idx="10"/>
          </p:nvPr>
        </p:nvSpPr>
        <p:spPr/>
        <p:txBody>
          <a:bodyPr/>
          <a:lstStyle/>
          <a:p>
            <a:fld id="{1160EA64-D806-43AC-9DF2-F8C432F32B4C}" type="datetimeFigureOut">
              <a:rPr lang="en-US" smtClean="0"/>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9C37B-1D36-470B-8223-D6C91242EC14}" type="datetimeFigureOut">
              <a:rPr lang="en-US" smtClean="0"/>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7"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C6F52A-A82B-47A2-A83A-8C4C91F2D59F}" type="datetimeFigureOut">
              <a:rPr lang="en-US" smtClean="0"/>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70A7B3-6521-4DCA-87E5-044747A908C1}" type="datetimeFigureOut">
              <a:rPr lang="en-US" smtClean="0"/>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2"/>
            <a:ext cx="5915025" cy="4120620"/>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134690-1557-4C89-A502-4959FE7FAD70}" type="datetimeFigureOut">
              <a:rPr lang="en-US" smtClean="0"/>
              <a:t>8/15/25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60EA64-D806-43AC-9DF2-F8C432F32B4C}" type="datetimeFigureOut">
              <a:rPr lang="en-US" smtClean="0"/>
              <a:t>8/15/25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smtClean="0"/>
              <a:t>8/15/25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8/15/25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a:r>
              <a:rPr lang="en-US"/>
              <a:t>Edit Master text styles</a:t>
            </a:r>
          </a:p>
        </p:txBody>
      </p:sp>
      <p:sp>
        <p:nvSpPr>
          <p:cNvPr id="5" name="Date Placeholder 4"/>
          <p:cNvSpPr>
            <a:spLocks noGrp="1"/>
          </p:cNvSpPr>
          <p:nvPr>
            <p:ph type="dt" sz="half" idx="10"/>
          </p:nvPr>
        </p:nvSpPr>
        <p:spPr/>
        <p:txBody>
          <a:bodyPr/>
          <a:lstStyle/>
          <a:p>
            <a:fld id="{D1BE4249-C0D0-4B06-8692-E8BB871AF643}" type="datetimeFigureOut">
              <a:rPr lang="en-US" smtClean="0"/>
              <a:t>8/15/25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a:r>
              <a:rPr lang="en-US"/>
              <a:t>Edit Master text styles</a:t>
            </a:r>
          </a:p>
        </p:txBody>
      </p:sp>
      <p:sp>
        <p:nvSpPr>
          <p:cNvPr id="5" name="Date Placeholder 4"/>
          <p:cNvSpPr>
            <a:spLocks noGrp="1"/>
          </p:cNvSpPr>
          <p:nvPr>
            <p:ph type="dt" sz="half" idx="10"/>
          </p:nvPr>
        </p:nvSpPr>
        <p:spPr/>
        <p:txBody>
          <a:bodyPr/>
          <a:lstStyle/>
          <a:p>
            <a:fld id="{042B0DB6-F5C7-45FB-8CF3-31B45F9C2DAC}" type="datetimeFigureOut">
              <a:rPr lang="en-US" smtClean="0"/>
              <a:t>8/15/25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1160EA64-D806-43AC-9DF2-F8C432F32B4C}" type="datetimeFigureOut">
              <a:rPr lang="en-US" smtClean="0"/>
              <a:t>8/15/25</a:t>
            </a:fld>
            <a:endParaRPr lang="en-US" dirty="0"/>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8A7A6979-0714-4377-B894-6BE4C2D6E20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905" indent="-128905" algn="l" defTabSz="514350" rtl="0" eaLnBrk="1" latinLnBrk="0" hangingPunct="1">
        <a:lnSpc>
          <a:spcPct val="90000"/>
        </a:lnSpc>
        <a:spcBef>
          <a:spcPts val="565"/>
        </a:spcBef>
        <a:buFont typeface="Arial" panose="020B0604020202090204" pitchFamily="34" charset="0"/>
        <a:buChar char="•"/>
        <a:defRPr sz="1575" kern="1200">
          <a:solidFill>
            <a:schemeClr val="tx1"/>
          </a:solidFill>
          <a:latin typeface="+mn-lt"/>
          <a:ea typeface="+mn-ea"/>
          <a:cs typeface="+mn-cs"/>
        </a:defRPr>
      </a:lvl1pPr>
      <a:lvl2pPr marL="386080" indent="-128905" algn="l" defTabSz="514350" rtl="0" eaLnBrk="1" latinLnBrk="0" hangingPunct="1">
        <a:lnSpc>
          <a:spcPct val="90000"/>
        </a:lnSpc>
        <a:spcBef>
          <a:spcPts val="280"/>
        </a:spcBef>
        <a:buFont typeface="Arial" panose="020B0604020202090204" pitchFamily="34" charset="0"/>
        <a:buChar char="•"/>
        <a:defRPr sz="1350" kern="1200">
          <a:solidFill>
            <a:schemeClr val="tx1"/>
          </a:solidFill>
          <a:latin typeface="+mn-lt"/>
          <a:ea typeface="+mn-ea"/>
          <a:cs typeface="+mn-cs"/>
        </a:defRPr>
      </a:lvl2pPr>
      <a:lvl3pPr marL="643255" indent="-128905" algn="l" defTabSz="514350" rtl="0" eaLnBrk="1" latinLnBrk="0" hangingPunct="1">
        <a:lnSpc>
          <a:spcPct val="90000"/>
        </a:lnSpc>
        <a:spcBef>
          <a:spcPts val="280"/>
        </a:spcBef>
        <a:buFont typeface="Arial" panose="020B0604020202090204" pitchFamily="34" charset="0"/>
        <a:buChar char="•"/>
        <a:defRPr sz="1125" kern="1200">
          <a:solidFill>
            <a:schemeClr val="tx1"/>
          </a:solidFill>
          <a:latin typeface="+mn-lt"/>
          <a:ea typeface="+mn-ea"/>
          <a:cs typeface="+mn-cs"/>
        </a:defRPr>
      </a:lvl3pPr>
      <a:lvl4pPr marL="900430" indent="-128905" algn="l" defTabSz="514350" rtl="0" eaLnBrk="1" latinLnBrk="0" hangingPunct="1">
        <a:lnSpc>
          <a:spcPct val="90000"/>
        </a:lnSpc>
        <a:spcBef>
          <a:spcPts val="280"/>
        </a:spcBef>
        <a:buFont typeface="Arial" panose="020B0604020202090204" pitchFamily="34" charset="0"/>
        <a:buChar char="•"/>
        <a:defRPr sz="1015" kern="1200">
          <a:solidFill>
            <a:schemeClr val="tx1"/>
          </a:solidFill>
          <a:latin typeface="+mn-lt"/>
          <a:ea typeface="+mn-ea"/>
          <a:cs typeface="+mn-cs"/>
        </a:defRPr>
      </a:lvl4pPr>
      <a:lvl5pPr marL="1157605" indent="-128905" algn="l" defTabSz="514350" rtl="0" eaLnBrk="1" latinLnBrk="0" hangingPunct="1">
        <a:lnSpc>
          <a:spcPct val="90000"/>
        </a:lnSpc>
        <a:spcBef>
          <a:spcPts val="280"/>
        </a:spcBef>
        <a:buFont typeface="Arial" panose="020B0604020202090204" pitchFamily="34" charset="0"/>
        <a:buChar char="•"/>
        <a:defRPr sz="1015" kern="1200">
          <a:solidFill>
            <a:schemeClr val="tx1"/>
          </a:solidFill>
          <a:latin typeface="+mn-lt"/>
          <a:ea typeface="+mn-ea"/>
          <a:cs typeface="+mn-cs"/>
        </a:defRPr>
      </a:lvl5pPr>
      <a:lvl6pPr marL="1414780" indent="-128905" algn="l" defTabSz="514350" rtl="0" eaLnBrk="1" latinLnBrk="0" hangingPunct="1">
        <a:lnSpc>
          <a:spcPct val="90000"/>
        </a:lnSpc>
        <a:spcBef>
          <a:spcPts val="280"/>
        </a:spcBef>
        <a:buFont typeface="Arial" panose="020B0604020202090204" pitchFamily="34" charset="0"/>
        <a:buChar char="•"/>
        <a:defRPr sz="1015" kern="1200">
          <a:solidFill>
            <a:schemeClr val="tx1"/>
          </a:solidFill>
          <a:latin typeface="+mn-lt"/>
          <a:ea typeface="+mn-ea"/>
          <a:cs typeface="+mn-cs"/>
        </a:defRPr>
      </a:lvl6pPr>
      <a:lvl7pPr marL="1671955" indent="-128905" algn="l" defTabSz="514350" rtl="0" eaLnBrk="1" latinLnBrk="0" hangingPunct="1">
        <a:lnSpc>
          <a:spcPct val="90000"/>
        </a:lnSpc>
        <a:spcBef>
          <a:spcPts val="280"/>
        </a:spcBef>
        <a:buFont typeface="Arial" panose="020B0604020202090204" pitchFamily="34" charset="0"/>
        <a:buChar char="•"/>
        <a:defRPr sz="1015" kern="1200">
          <a:solidFill>
            <a:schemeClr val="tx1"/>
          </a:solidFill>
          <a:latin typeface="+mn-lt"/>
          <a:ea typeface="+mn-ea"/>
          <a:cs typeface="+mn-cs"/>
        </a:defRPr>
      </a:lvl7pPr>
      <a:lvl8pPr marL="1929130" indent="-128905" algn="l" defTabSz="514350" rtl="0" eaLnBrk="1" latinLnBrk="0" hangingPunct="1">
        <a:lnSpc>
          <a:spcPct val="90000"/>
        </a:lnSpc>
        <a:spcBef>
          <a:spcPts val="280"/>
        </a:spcBef>
        <a:buFont typeface="Arial" panose="020B0604020202090204" pitchFamily="34" charset="0"/>
        <a:buChar char="•"/>
        <a:defRPr sz="1015" kern="1200">
          <a:solidFill>
            <a:schemeClr val="tx1"/>
          </a:solidFill>
          <a:latin typeface="+mn-lt"/>
          <a:ea typeface="+mn-ea"/>
          <a:cs typeface="+mn-cs"/>
        </a:defRPr>
      </a:lvl8pPr>
      <a:lvl9pPr marL="2186305" indent="-128905" algn="l" defTabSz="514350" rtl="0" eaLnBrk="1" latinLnBrk="0" hangingPunct="1">
        <a:lnSpc>
          <a:spcPct val="90000"/>
        </a:lnSpc>
        <a:spcBef>
          <a:spcPts val="280"/>
        </a:spcBef>
        <a:buFont typeface="Arial" panose="020B0604020202090204" pitchFamily="34" charset="0"/>
        <a:buChar char="•"/>
        <a:defRPr sz="1015" kern="1200">
          <a:solidFill>
            <a:schemeClr val="tx1"/>
          </a:solidFill>
          <a:latin typeface="+mn-lt"/>
          <a:ea typeface="+mn-ea"/>
          <a:cs typeface="+mn-cs"/>
        </a:defRPr>
      </a:lvl9pPr>
    </p:bodyStyle>
    <p:otherStyle>
      <a:defPPr>
        <a:defRPr lang="en-US"/>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duotone>
              <a:schemeClr val="bg2">
                <a:shade val="45000"/>
                <a:satMod val="135000"/>
              </a:schemeClr>
              <a:prstClr val="white"/>
            </a:duotone>
          </a:blip>
          <a:stretch>
            <a:fillRect/>
          </a:stretch>
        </p:blipFill>
        <p:spPr>
          <a:xfrm>
            <a:off x="214489" y="5123251"/>
            <a:ext cx="6490089" cy="4238426"/>
          </a:xfrm>
          <a:prstGeom prst="rect">
            <a:avLst/>
          </a:prstGeom>
        </p:spPr>
      </p:pic>
      <p:sp>
        <p:nvSpPr>
          <p:cNvPr id="8" name="Rounded Rectangle 7"/>
          <p:cNvSpPr/>
          <p:nvPr/>
        </p:nvSpPr>
        <p:spPr>
          <a:xfrm>
            <a:off x="242797" y="1103047"/>
            <a:ext cx="6345382" cy="121257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tx1"/>
                </a:solidFill>
                <a:latin typeface="CMU Sans Serif" panose="02000603000000000000" pitchFamily="2" charset="0"/>
                <a:ea typeface="CMU Sans Serif" panose="02000603000000000000" pitchFamily="2" charset="0"/>
                <a:cs typeface="CMU Sans Serif" panose="02000603000000000000" pitchFamily="2" charset="0"/>
              </a:rPr>
              <a:t>MiniCACTUS-V2: A Depleted Active Pixel Sensor Prototype for P</a:t>
            </a:r>
            <a:r>
              <a:rPr lang="en-US" altLang="zh-CN" sz="2400" dirty="0">
                <a:solidFill>
                  <a:schemeClr val="tx1"/>
                </a:solidFill>
                <a:latin typeface="CMU Sans Serif" panose="02000603000000000000" pitchFamily="2" charset="0"/>
                <a:ea typeface="CMU Sans Serif" panose="02000603000000000000" pitchFamily="2" charset="0"/>
                <a:cs typeface="CMU Sans Serif" panose="02000603000000000000" pitchFamily="2" charset="0"/>
              </a:rPr>
              <a:t>recise</a:t>
            </a:r>
            <a:r>
              <a:rPr lang="zh-CN" altLang="en-US" sz="2400" dirty="0">
                <a:solidFill>
                  <a:schemeClr val="tx1"/>
                </a:solidFill>
                <a:latin typeface="CMU Sans Serif" panose="02000603000000000000" pitchFamily="2" charset="0"/>
                <a:ea typeface="CMU Sans Serif" panose="02000603000000000000" pitchFamily="2" charset="0"/>
                <a:cs typeface="CMU Sans Serif" panose="02000603000000000000" pitchFamily="2" charset="0"/>
              </a:rPr>
              <a:t> </a:t>
            </a:r>
            <a:r>
              <a:rPr lang="en-US" sz="2400" dirty="0">
                <a:solidFill>
                  <a:schemeClr val="tx1"/>
                </a:solidFill>
                <a:latin typeface="CMU Sans Serif" panose="02000603000000000000" pitchFamily="2" charset="0"/>
                <a:ea typeface="CMU Sans Serif" panose="02000603000000000000" pitchFamily="2" charset="0"/>
                <a:cs typeface="CMU Sans Serif" panose="02000603000000000000" pitchFamily="2" charset="0"/>
              </a:rPr>
              <a:t>Timing in HEP Experiments</a:t>
            </a:r>
          </a:p>
        </p:txBody>
      </p:sp>
      <p:sp>
        <p:nvSpPr>
          <p:cNvPr id="11" name="TextBox 10"/>
          <p:cNvSpPr txBox="1"/>
          <p:nvPr/>
        </p:nvSpPr>
        <p:spPr>
          <a:xfrm>
            <a:off x="327454" y="4793564"/>
            <a:ext cx="6264156" cy="4847481"/>
          </a:xfrm>
          <a:prstGeom prst="rect">
            <a:avLst/>
          </a:prstGeom>
          <a:solidFill>
            <a:schemeClr val="bg1">
              <a:alpha val="40000"/>
            </a:schemeClr>
          </a:solidFill>
        </p:spPr>
        <p:txBody>
          <a:bodyPr wrap="square" rtlCol="0">
            <a:spAutoFit/>
          </a:bodyPr>
          <a:lstStyle/>
          <a:p>
            <a:pPr algn="just">
              <a:lnSpc>
                <a:spcPct val="150000"/>
              </a:lnSpc>
            </a:pPr>
            <a:r>
              <a:rPr lang="en-US" sz="1400" dirty="0">
                <a:solidFill>
                  <a:schemeClr val="tx1"/>
                </a:solidFill>
                <a:latin typeface="Arial" panose="020B0604020202090204" pitchFamily="34" charset="0"/>
                <a:ea typeface="FZYaShiHeiS" panose="02000500000000000000" pitchFamily="2" charset="-122"/>
                <a:cs typeface="Arial" panose="020B0604020202090204" pitchFamily="34" charset="0"/>
              </a:rPr>
              <a:t>Abstract:</a:t>
            </a:r>
          </a:p>
          <a:p>
            <a:r>
              <a:rPr lang="en-US" altLang="en-US" sz="1300" dirty="0">
                <a:solidFill>
                  <a:schemeClr val="tx1"/>
                </a:solidFill>
                <a:latin typeface="Arial" panose="020B0604020202090204" pitchFamily="34" charset="0"/>
                <a:ea typeface="FZYaShiHeiS" panose="02000500000000000000" pitchFamily="2" charset="-122"/>
                <a:cs typeface="Arial" panose="020B0604020202090204" pitchFamily="34" charset="0"/>
              </a:rPr>
              <a:t>The High-Luminosity LHC (HL-LHC) will increase collision rates by a factor of 5–7, requiring detector upgrades to handle higher pile-up. ATLAS will replace its Inner Detector with an all-silicon Inner Tracker (ITk) and add the High Granularity Timing </a:t>
            </a:r>
            <a:r>
              <a:rPr lang="en-US" altLang="en-US" sz="1300" dirty="0">
                <a:latin typeface="Arial" panose="020B0604020202090204" pitchFamily="34" charset="0"/>
                <a:ea typeface="FZYaShiHeiS" panose="02000500000000000000" pitchFamily="2" charset="-122"/>
                <a:cs typeface="Arial" panose="020B0604020202090204" pitchFamily="34" charset="0"/>
              </a:rPr>
              <a:t>Detector (HGTD) in the forward region, </a:t>
            </a:r>
            <a:r>
              <a:rPr lang="en-US" sz="1300" dirty="0">
                <a:latin typeface="Arial" panose="020B0604020202090204" pitchFamily="34" charset="0"/>
                <a:ea typeface="FZYaShiHeiS" panose="02000500000000000000" pitchFamily="2" charset="-122"/>
                <a:cs typeface="Arial" panose="020B0604020202090204" pitchFamily="34" charset="0"/>
              </a:rPr>
              <a:t>providing a timing resolution</a:t>
            </a:r>
            <a:r>
              <a:rPr lang="zh-CN" altLang="en-US" sz="1300" dirty="0">
                <a:latin typeface="Arial" panose="020B0604020202090204" pitchFamily="34" charset="0"/>
                <a:ea typeface="FZYaShiHeiS" panose="02000500000000000000" pitchFamily="2" charset="-122"/>
                <a:cs typeface="Arial" panose="020B0604020202090204" pitchFamily="34" charset="0"/>
              </a:rPr>
              <a:t> </a:t>
            </a:r>
            <a:r>
              <a:rPr lang="en-US" altLang="en-US" sz="1300" dirty="0">
                <a:latin typeface="Arial" panose="020B0604020202090204" pitchFamily="34" charset="0"/>
                <a:ea typeface="FZYaShiHeiS" panose="02000500000000000000" pitchFamily="2" charset="-122"/>
                <a:cs typeface="Arial" panose="020B0604020202090204" pitchFamily="34" charset="0"/>
              </a:rPr>
              <a:t>with 30–50 ps</a:t>
            </a:r>
            <a:r>
              <a:rPr lang="en-US" altLang="en-US" sz="1300" dirty="0">
                <a:solidFill>
                  <a:schemeClr val="tx1"/>
                </a:solidFill>
                <a:latin typeface="Arial" panose="020B0604020202090204" pitchFamily="34" charset="0"/>
                <a:ea typeface="FZYaShiHeiS" panose="02000500000000000000" pitchFamily="2" charset="-122"/>
                <a:cs typeface="Arial" panose="020B0604020202090204" pitchFamily="34" charset="0"/>
              </a:rPr>
              <a:t>. </a:t>
            </a:r>
            <a:r>
              <a:rPr lang="en-US" altLang="en-US" sz="1300" dirty="0">
                <a:latin typeface="Arial" panose="020B0604020202090204" pitchFamily="34" charset="0"/>
                <a:ea typeface="FZYaShiHeiS" panose="02000500000000000000" pitchFamily="2" charset="-122"/>
                <a:cs typeface="Arial" panose="020B0604020202090204" pitchFamily="34" charset="0"/>
              </a:rPr>
              <a:t>While</a:t>
            </a:r>
            <a:r>
              <a:rPr lang="en-US" altLang="en-US" sz="1300" dirty="0">
                <a:solidFill>
                  <a:schemeClr val="tx1"/>
                </a:solidFill>
                <a:latin typeface="Arial" panose="020B0604020202090204" pitchFamily="34" charset="0"/>
                <a:ea typeface="FZYaShiHeiS" panose="02000500000000000000" pitchFamily="2" charset="-122"/>
                <a:cs typeface="Arial" panose="020B0604020202090204" pitchFamily="34" charset="0"/>
              </a:rPr>
              <a:t> the HGTD baseline uses LGAD sensors, their cost and assembly complexity motivate the exploration of Depleted Monolithic Active Pixel Sensors (DMAPS) as an alternative.</a:t>
            </a:r>
          </a:p>
          <a:p>
            <a:r>
              <a:rPr lang="en-US" altLang="en-US" sz="1300" dirty="0">
                <a:solidFill>
                  <a:schemeClr val="tx1"/>
                </a:solidFill>
                <a:latin typeface="Arial" panose="020B0604020202090204" pitchFamily="34" charset="0"/>
                <a:ea typeface="FZYaShiHeiS" panose="02000500000000000000" pitchFamily="2" charset="-122"/>
                <a:cs typeface="Arial" panose="020B0604020202090204" pitchFamily="34" charset="0"/>
              </a:rPr>
              <a:t>This talk presents MiniCACTUS-V2, a DMAPS prototype designed to have &lt;25 ns readout time while maintaining excellent timing performance. The sensor design incorporates realistic input signal modelling, simulation validation, and transistor-level optimization using foundry data. A gain-boosted cascode preamplifier achieves high gain and low noise with low power consumption. Beam tests demonstrate breakdown voltages within specifications and time resolutions of 63 ps (CSA2) and 80 ps (VPA), both meeting the &lt;25 ns readout target. These results demonstrate DMAPS </a:t>
            </a:r>
            <a:r>
              <a:rPr lang="en-US" altLang="en-US" sz="1300" dirty="0">
                <a:latin typeface="Arial" panose="020B0604020202090204" pitchFamily="34" charset="0"/>
                <a:ea typeface="FZYaShiHeiS" panose="02000500000000000000" pitchFamily="2" charset="-122"/>
                <a:cs typeface="Arial" panose="020B0604020202090204" pitchFamily="34" charset="0"/>
              </a:rPr>
              <a:t>can provide </a:t>
            </a:r>
            <a:r>
              <a:rPr lang="en-US" altLang="en-US" sz="1300" dirty="0">
                <a:solidFill>
                  <a:schemeClr val="tx1"/>
                </a:solidFill>
                <a:latin typeface="Arial" panose="020B0604020202090204" pitchFamily="34" charset="0"/>
                <a:ea typeface="FZYaShiHeiS" panose="02000500000000000000" pitchFamily="2" charset="-122"/>
                <a:cs typeface="Arial" panose="020B0604020202090204" pitchFamily="34" charset="0"/>
              </a:rPr>
              <a:t>competitive, high resolution timing solution for future high-energy physics experiments.</a:t>
            </a:r>
          </a:p>
          <a:p>
            <a:endParaRPr lang="en-US" altLang="en-US" sz="1400" dirty="0">
              <a:solidFill>
                <a:schemeClr val="tx1"/>
              </a:solidFill>
              <a:latin typeface="Arial" panose="020B0604020202090204" pitchFamily="34" charset="0"/>
              <a:ea typeface="FZYaShiHeiS" panose="02000500000000000000" pitchFamily="2" charset="-122"/>
              <a:cs typeface="Arial" panose="020B0604020202090204" pitchFamily="34" charset="0"/>
            </a:endParaRPr>
          </a:p>
          <a:p>
            <a:r>
              <a:rPr lang="en-US" sz="1400" dirty="0">
                <a:solidFill>
                  <a:schemeClr val="tx1"/>
                </a:solidFill>
                <a:latin typeface="Arial" panose="020B0604020202090204" pitchFamily="34" charset="0"/>
                <a:ea typeface="FZYaShiHeiS" panose="02000500000000000000" pitchFamily="2" charset="-122"/>
                <a:cs typeface="Arial" panose="020B0604020202090204" pitchFamily="34" charset="0"/>
              </a:rPr>
              <a:t>About the speaker:</a:t>
            </a:r>
          </a:p>
          <a:p>
            <a:r>
              <a:rPr lang="en-US" altLang="en-US" sz="1300" dirty="0">
                <a:latin typeface="Arial" panose="020B0604020202090204" pitchFamily="34" charset="0"/>
                <a:ea typeface="FZYaShiHeiS" panose="02000500000000000000" pitchFamily="2" charset="-122"/>
                <a:cs typeface="Arial" panose="020B0604020202090204" pitchFamily="34" charset="0"/>
              </a:rPr>
              <a:t>Dr. Yujing Gan earned her Ph.D. in Physics from Central China Normal University and the Universitat Autònoma de Barcelona in 2025. Her research focuses on the development of large pixel DMAPS with precise timing for next-generation collider experiments.</a:t>
            </a:r>
          </a:p>
        </p:txBody>
      </p:sp>
      <p:sp>
        <p:nvSpPr>
          <p:cNvPr id="13" name="TextBox 12"/>
          <p:cNvSpPr txBox="1"/>
          <p:nvPr/>
        </p:nvSpPr>
        <p:spPr>
          <a:xfrm>
            <a:off x="728625" y="301180"/>
            <a:ext cx="5461815" cy="707886"/>
          </a:xfrm>
          <a:prstGeom prst="rect">
            <a:avLst/>
          </a:prstGeom>
          <a:noFill/>
        </p:spPr>
        <p:txBody>
          <a:bodyPr wrap="square" rtlCol="0">
            <a:spAutoFit/>
          </a:bodyPr>
          <a:lstStyle/>
          <a:p>
            <a:pPr algn="ctr"/>
            <a:r>
              <a:rPr lang="en-US" sz="2000" cap="small" dirty="0">
                <a:latin typeface="Copperplate" panose="02000504000000020004" pitchFamily="2" charset="77"/>
                <a:cs typeface="Arial" panose="020B0604020202090204" pitchFamily="34" charset="0"/>
              </a:rPr>
              <a:t>E</a:t>
            </a:r>
            <a:r>
              <a:rPr lang="en-US" sz="2000" cap="small" dirty="0">
                <a:solidFill>
                  <a:schemeClr val="accent1"/>
                </a:solidFill>
                <a:latin typeface="Copperplate" panose="02000504000000020004" pitchFamily="2" charset="77"/>
                <a:cs typeface="Arial" panose="020B0604020202090204" pitchFamily="34" charset="0"/>
              </a:rPr>
              <a:t>xperimental </a:t>
            </a:r>
            <a:r>
              <a:rPr lang="en-US" sz="2000" cap="small" dirty="0">
                <a:latin typeface="Copperplate" panose="02000504000000020004" pitchFamily="2" charset="77"/>
                <a:cs typeface="Arial" panose="020B0604020202090204" pitchFamily="34" charset="0"/>
              </a:rPr>
              <a:t>P</a:t>
            </a:r>
            <a:r>
              <a:rPr lang="en-US" sz="2000" cap="small" dirty="0">
                <a:solidFill>
                  <a:schemeClr val="accent1"/>
                </a:solidFill>
                <a:latin typeface="Copperplate" panose="02000504000000020004" pitchFamily="2" charset="77"/>
                <a:cs typeface="Arial" panose="020B0604020202090204" pitchFamily="34" charset="0"/>
              </a:rPr>
              <a:t>hysics </a:t>
            </a:r>
            <a:r>
              <a:rPr lang="en-US" sz="2000" cap="small" dirty="0">
                <a:latin typeface="Copperplate" panose="02000504000000020004" pitchFamily="2" charset="77"/>
                <a:cs typeface="Arial" panose="020B0604020202090204" pitchFamily="34" charset="0"/>
              </a:rPr>
              <a:t>D</a:t>
            </a:r>
            <a:r>
              <a:rPr lang="en-US" sz="2000" cap="small" dirty="0">
                <a:solidFill>
                  <a:schemeClr val="accent1"/>
                </a:solidFill>
                <a:latin typeface="Copperplate" panose="02000504000000020004" pitchFamily="2" charset="77"/>
                <a:cs typeface="Arial" panose="020B0604020202090204" pitchFamily="34" charset="0"/>
              </a:rPr>
              <a:t>ivision </a:t>
            </a:r>
            <a:r>
              <a:rPr lang="en-US" sz="2000" cap="small" dirty="0">
                <a:latin typeface="Copperplate" panose="02000504000000020004" pitchFamily="2" charset="77"/>
                <a:cs typeface="Arial" panose="020B0604020202090204" pitchFamily="34" charset="0"/>
              </a:rPr>
              <a:t>Seminar</a:t>
            </a:r>
          </a:p>
          <a:p>
            <a:pPr algn="ctr"/>
            <a:r>
              <a:rPr lang="en-US" sz="2000" cap="small" dirty="0">
                <a:solidFill>
                  <a:schemeClr val="accent1"/>
                </a:solidFill>
                <a:latin typeface="Copperplate" panose="02000504000000020004" pitchFamily="2" charset="77"/>
                <a:cs typeface="Arial" panose="020B0604020202090204" pitchFamily="34" charset="0"/>
              </a:rPr>
              <a:t>Institute of High Energy Physics, CAS</a:t>
            </a:r>
          </a:p>
        </p:txBody>
      </p:sp>
      <p:graphicFrame>
        <p:nvGraphicFramePr>
          <p:cNvPr id="9" name="Table 8"/>
          <p:cNvGraphicFramePr>
            <a:graphicFrameLocks noGrp="1"/>
          </p:cNvGraphicFramePr>
          <p:nvPr>
            <p:extLst>
              <p:ext uri="{D42A27DB-BD31-4B8C-83A1-F6EECF244321}">
                <p14:modId xmlns:p14="http://schemas.microsoft.com/office/powerpoint/2010/main" val="1148837815"/>
              </p:ext>
            </p:extLst>
          </p:nvPr>
        </p:nvGraphicFramePr>
        <p:xfrm>
          <a:off x="2667699" y="2626923"/>
          <a:ext cx="4036875" cy="2139040"/>
        </p:xfrm>
        <a:graphic>
          <a:graphicData uri="http://schemas.openxmlformats.org/drawingml/2006/table">
            <a:tbl>
              <a:tblPr firstRow="1" bandRow="1">
                <a:tableStyleId>{2D5ABB26-0587-4C30-8999-92F81FD0307C}</a:tableStyleId>
              </a:tblPr>
              <a:tblGrid>
                <a:gridCol w="1130470">
                  <a:extLst>
                    <a:ext uri="{9D8B030D-6E8A-4147-A177-3AD203B41FA5}">
                      <a16:colId xmlns:a16="http://schemas.microsoft.com/office/drawing/2014/main" val="20000"/>
                    </a:ext>
                  </a:extLst>
                </a:gridCol>
                <a:gridCol w="2906405">
                  <a:extLst>
                    <a:ext uri="{9D8B030D-6E8A-4147-A177-3AD203B41FA5}">
                      <a16:colId xmlns:a16="http://schemas.microsoft.com/office/drawing/2014/main" val="20001"/>
                    </a:ext>
                  </a:extLst>
                </a:gridCol>
              </a:tblGrid>
              <a:tr h="293168">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Speaker:</a:t>
                      </a:r>
                    </a:p>
                  </a:txBody>
                  <a:tcPr anchor="ctr"/>
                </a:tc>
                <a:tc>
                  <a:txBody>
                    <a:bodyPr/>
                    <a:lstStyle/>
                    <a:p>
                      <a:pPr marL="0" marR="0" lvl="0" indent="0" algn="l" defTabSz="514350" rtl="0" eaLnBrk="1" fontAlgn="auto" latinLnBrk="0" hangingPunct="1">
                        <a:lnSpc>
                          <a:spcPct val="100000"/>
                        </a:lnSpc>
                        <a:spcBef>
                          <a:spcPts val="0"/>
                        </a:spcBef>
                        <a:spcAft>
                          <a:spcPts val="0"/>
                        </a:spcAft>
                        <a:buClrTx/>
                        <a:buSzTx/>
                        <a:buFontTx/>
                        <a:buNone/>
                        <a:defRPr/>
                      </a:pPr>
                      <a:r>
                        <a:rPr lang="en-US" altLang="zh-CN" sz="1400" b="0" i="0" kern="1200" dirty="0">
                          <a:solidFill>
                            <a:schemeClr val="tx1"/>
                          </a:solidFill>
                          <a:latin typeface="Helvetica" pitchFamily="2" charset="0"/>
                          <a:ea typeface="FZYaShiHeiS" panose="02000500000000000000" pitchFamily="2" charset="-122"/>
                          <a:cs typeface="CMU Sans Serif Medium" panose="02000603000000000000" pitchFamily="2" charset="0"/>
                        </a:rPr>
                        <a:t>Dr.</a:t>
                      </a:r>
                      <a:r>
                        <a:rPr lang="zh-CN" altLang="en-US" sz="1400" b="0" i="0" kern="1200" dirty="0">
                          <a:solidFill>
                            <a:schemeClr val="tx1"/>
                          </a:solidFill>
                          <a:latin typeface="Helvetica" pitchFamily="2" charset="0"/>
                          <a:ea typeface="FZYaShiHeiS" panose="02000500000000000000" pitchFamily="2" charset="-122"/>
                          <a:cs typeface="CMU Sans Serif Medium" panose="02000603000000000000" pitchFamily="2" charset="0"/>
                        </a:rPr>
                        <a:t> </a:t>
                      </a:r>
                      <a:r>
                        <a:rPr lang="en-US" altLang="zh-CN" sz="1400" b="0" i="0" kern="1200" dirty="0">
                          <a:solidFill>
                            <a:schemeClr val="tx1"/>
                          </a:solidFill>
                          <a:latin typeface="Helvetica" pitchFamily="2" charset="0"/>
                          <a:ea typeface="FZYaShiHeiS" panose="02000500000000000000" pitchFamily="2" charset="-122"/>
                          <a:cs typeface="CMU Sans Serif Medium" panose="02000603000000000000" pitchFamily="2" charset="0"/>
                        </a:rPr>
                        <a:t>Yujing GAN (</a:t>
                      </a:r>
                      <a:r>
                        <a:rPr lang="zh-CN" altLang="en-US" sz="1400" b="0" i="0" kern="1200" dirty="0">
                          <a:solidFill>
                            <a:schemeClr val="tx1"/>
                          </a:solidFill>
                          <a:latin typeface="Helvetica" pitchFamily="2" charset="0"/>
                          <a:ea typeface="FZYaShiHeiS" panose="02000500000000000000" pitchFamily="2" charset="-122"/>
                          <a:cs typeface="CMU Sans Serif Medium" panose="02000603000000000000" pitchFamily="2" charset="0"/>
                        </a:rPr>
                        <a:t>干钰静</a:t>
                      </a:r>
                      <a:r>
                        <a:rPr lang="en-US" altLang="zh-CN" sz="1400" b="0" i="0" kern="1200" dirty="0">
                          <a:solidFill>
                            <a:schemeClr val="tx1"/>
                          </a:solidFill>
                          <a:latin typeface="Helvetica" pitchFamily="2" charset="0"/>
                          <a:ea typeface="FZYaShiHeiS" panose="02000500000000000000" pitchFamily="2" charset="-122"/>
                          <a:cs typeface="CMU Sans Serif Medium" panose="02000603000000000000" pitchFamily="2" charset="0"/>
                        </a:rPr>
                        <a:t>)</a:t>
                      </a:r>
                      <a:endParaRPr lang="en-US" sz="1400" b="0" i="0" kern="1200" dirty="0">
                        <a:solidFill>
                          <a:schemeClr val="tx1"/>
                        </a:solidFill>
                        <a:latin typeface="Helvetica" pitchFamily="2" charset="0"/>
                        <a:ea typeface="FZYaShiHeiS" panose="02000500000000000000" pitchFamily="2" charset="-122"/>
                        <a:cs typeface="CMU Sans Serif Medium" panose="02000603000000000000" pitchFamily="2" charset="0"/>
                      </a:endParaRPr>
                    </a:p>
                  </a:txBody>
                  <a:tcPr anchor="ctr"/>
                </a:tc>
                <a:extLst>
                  <a:ext uri="{0D108BD9-81ED-4DB2-BD59-A6C34878D82A}">
                    <a16:rowId xmlns:a16="http://schemas.microsoft.com/office/drawing/2014/main" val="10000"/>
                  </a:ext>
                </a:extLst>
              </a:tr>
              <a:tr h="283549">
                <a:tc>
                  <a:txBody>
                    <a:bodyPr/>
                    <a:lstStyle/>
                    <a:p>
                      <a:pPr>
                        <a:lnSpc>
                          <a:spcPct val="100000"/>
                        </a:lnSpc>
                      </a:pPr>
                      <a:r>
                        <a:rPr lang="en-US" altLang="zh-CN"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Host:</a:t>
                      </a:r>
                      <a:endPar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endParaRPr>
                    </a:p>
                  </a:txBody>
                  <a:tcPr anchor="ctr"/>
                </a:tc>
                <a:tc>
                  <a:txBody>
                    <a:bodyPr/>
                    <a:lstStyle/>
                    <a:p>
                      <a:pPr>
                        <a:lnSpc>
                          <a:spcPct val="100000"/>
                        </a:lnSpc>
                      </a:pP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Prof. Qi YAN (</a:t>
                      </a:r>
                      <a:r>
                        <a:rPr lang="zh-CN" alt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严琪</a:t>
                      </a: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a:t>
                      </a:r>
                      <a:endPar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endParaRPr>
                    </a:p>
                  </a:txBody>
                  <a:tcPr anchor="ctr"/>
                </a:tc>
                <a:extLst>
                  <a:ext uri="{0D108BD9-81ED-4DB2-BD59-A6C34878D82A}">
                    <a16:rowId xmlns:a16="http://schemas.microsoft.com/office/drawing/2014/main" val="10001"/>
                  </a:ext>
                </a:extLst>
              </a:tr>
              <a:tr h="283549">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Time:</a:t>
                      </a:r>
                    </a:p>
                  </a:txBody>
                  <a:tcPr anchor="ctr"/>
                </a:tc>
                <a:tc>
                  <a:txBody>
                    <a:bodyPr/>
                    <a:lstStyle/>
                    <a:p>
                      <a:pPr>
                        <a:lnSpc>
                          <a:spcPct val="100000"/>
                        </a:lnSpc>
                      </a:pP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10:00</a:t>
                      </a:r>
                      <a:r>
                        <a:rPr lang="zh-CN" alt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 </a:t>
                      </a: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am,</a:t>
                      </a:r>
                      <a:r>
                        <a:rPr lang="zh-CN" alt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 </a:t>
                      </a: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20</a:t>
                      </a:r>
                      <a:r>
                        <a:rPr lang="zh-CN" alt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 </a:t>
                      </a: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Aug,</a:t>
                      </a:r>
                      <a:r>
                        <a:rPr lang="zh-CN" alt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 </a:t>
                      </a: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2025</a:t>
                      </a:r>
                      <a:endPar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endParaRPr>
                    </a:p>
                  </a:txBody>
                  <a:tcPr anchor="ctr"/>
                </a:tc>
                <a:extLst>
                  <a:ext uri="{0D108BD9-81ED-4DB2-BD59-A6C34878D82A}">
                    <a16:rowId xmlns:a16="http://schemas.microsoft.com/office/drawing/2014/main" val="10002"/>
                  </a:ext>
                </a:extLst>
              </a:tr>
              <a:tr h="283549">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Location:</a:t>
                      </a:r>
                    </a:p>
                  </a:txBody>
                  <a:tcPr anchor="ctr"/>
                </a:tc>
                <a:tc>
                  <a:txBody>
                    <a:bodyPr/>
                    <a:lstStyle/>
                    <a:p>
                      <a:pPr>
                        <a:lnSpc>
                          <a:spcPct val="100000"/>
                        </a:lnSpc>
                      </a:pPr>
                      <a:r>
                        <a:rPr lang="en-US" altLang="zh-CN" sz="1400" b="0" i="0" u="none" strike="noStrike" kern="1200" dirty="0">
                          <a:solidFill>
                            <a:schemeClr val="tx1"/>
                          </a:solidFill>
                          <a:effectLst/>
                          <a:latin typeface="Helvetica" pitchFamily="2" charset="0"/>
                          <a:ea typeface="+mn-ea"/>
                          <a:cs typeface="+mn-cs"/>
                        </a:rPr>
                        <a:t>122</a:t>
                      </a:r>
                      <a:r>
                        <a:rPr lang="en-US" sz="1400" b="0" i="0" u="none" strike="noStrike" kern="1200" dirty="0">
                          <a:solidFill>
                            <a:schemeClr val="tx1"/>
                          </a:solidFill>
                          <a:effectLst/>
                          <a:latin typeface="Helvetica" pitchFamily="2" charset="0"/>
                          <a:ea typeface="+mn-ea"/>
                          <a:cs typeface="+mn-cs"/>
                        </a:rPr>
                        <a:t> Multidisciplinary Building</a:t>
                      </a:r>
                      <a:endPar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endParaRPr>
                    </a:p>
                  </a:txBody>
                  <a:tcPr anchor="ctr"/>
                </a:tc>
                <a:extLst>
                  <a:ext uri="{0D108BD9-81ED-4DB2-BD59-A6C34878D82A}">
                    <a16:rowId xmlns:a16="http://schemas.microsoft.com/office/drawing/2014/main" val="10003"/>
                  </a:ext>
                </a:extLst>
              </a:tr>
              <a:tr h="310240">
                <a:tc>
                  <a:txBody>
                    <a:bodyPr/>
                    <a:lstStyle/>
                    <a:p>
                      <a:pPr>
                        <a:lnSpc>
                          <a:spcPct val="100000"/>
                        </a:lnSpc>
                      </a:pPr>
                      <a:r>
                        <a:rPr lang="en-US" sz="1400" b="0" i="0" dirty="0" err="1">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Indico</a:t>
                      </a: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a:t>
                      </a:r>
                    </a:p>
                  </a:txBody>
                  <a:tcPr anchor="ctr"/>
                </a:tc>
                <a:tc>
                  <a:txBody>
                    <a:bodyPr/>
                    <a:lstStyle/>
                    <a:p>
                      <a:pPr>
                        <a:lnSpc>
                          <a:spcPct val="100000"/>
                        </a:lnSpc>
                      </a:pPr>
                      <a:r>
                        <a:rPr lang="en-US" sz="1400" b="0" i="0" dirty="0" err="1">
                          <a:solidFill>
                            <a:schemeClr val="tx1"/>
                          </a:solidFill>
                          <a:latin typeface="Helvetica" pitchFamily="2" charset="0"/>
                          <a:ea typeface="FZYaShiHeiS" panose="02000500000000000000" pitchFamily="2" charset="-122"/>
                          <a:cs typeface="CMU Sans Serif Medium" panose="02000603000000000000" pitchFamily="2" charset="0"/>
                        </a:rPr>
                        <a:t>indico.ihep.ac.cn</a:t>
                      </a:r>
                      <a:r>
                        <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/event/</a:t>
                      </a: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26919</a:t>
                      </a:r>
                      <a:endPar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endParaRPr>
                    </a:p>
                  </a:txBody>
                  <a:tcPr anchor="ctr"/>
                </a:tc>
                <a:extLst>
                  <a:ext uri="{0D108BD9-81ED-4DB2-BD59-A6C34878D82A}">
                    <a16:rowId xmlns:a16="http://schemas.microsoft.com/office/drawing/2014/main" val="10004"/>
                  </a:ext>
                </a:extLst>
              </a:tr>
              <a:tr h="283549">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Zoom ID:</a:t>
                      </a:r>
                    </a:p>
                  </a:txBody>
                  <a:tcPr anchor="ctr"/>
                </a:tc>
                <a:tc>
                  <a:txBody>
                    <a:bodyPr/>
                    <a:lstStyle/>
                    <a:p>
                      <a:pPr>
                        <a:lnSpc>
                          <a:spcPct val="100000"/>
                        </a:lnSpc>
                      </a:pPr>
                      <a:r>
                        <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rPr>
                        <a:t>9866 3125 772</a:t>
                      </a:r>
                    </a:p>
                  </a:txBody>
                  <a:tcPr anchor="ctr"/>
                </a:tc>
                <a:extLst>
                  <a:ext uri="{0D108BD9-81ED-4DB2-BD59-A6C34878D82A}">
                    <a16:rowId xmlns:a16="http://schemas.microsoft.com/office/drawing/2014/main" val="10005"/>
                  </a:ext>
                </a:extLst>
              </a:tr>
              <a:tr h="283549">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Password:</a:t>
                      </a:r>
                    </a:p>
                  </a:txBody>
                  <a:tcPr anchor="ctr"/>
                </a:tc>
                <a:tc>
                  <a:txBody>
                    <a:bodyPr/>
                    <a:lstStyle/>
                    <a:p>
                      <a:pPr>
                        <a:lnSpc>
                          <a:spcPct val="100000"/>
                        </a:lnSpc>
                      </a:pPr>
                      <a:r>
                        <a:rPr lang="en-US" altLang="zh-CN" sz="1400" b="0" i="0" dirty="0">
                          <a:solidFill>
                            <a:schemeClr val="tx1"/>
                          </a:solidFill>
                          <a:latin typeface="Helvetica" pitchFamily="2" charset="0"/>
                          <a:ea typeface="FZYaShiHeiS" panose="02000500000000000000" pitchFamily="2" charset="-122"/>
                          <a:cs typeface="CMU Sans Serif Medium" panose="02000603000000000000" pitchFamily="2" charset="0"/>
                        </a:rPr>
                        <a:t>250820</a:t>
                      </a:r>
                      <a:endParaRPr lang="en-US" sz="1400" b="0" i="0" dirty="0">
                        <a:solidFill>
                          <a:schemeClr val="tx1"/>
                        </a:solidFill>
                        <a:latin typeface="Helvetica" pitchFamily="2" charset="0"/>
                        <a:ea typeface="FZYaShiHeiS" panose="02000500000000000000" pitchFamily="2" charset="-122"/>
                        <a:cs typeface="CMU Sans Serif Medium" panose="02000603000000000000" pitchFamily="2" charset="0"/>
                      </a:endParaRPr>
                    </a:p>
                  </a:txBody>
                  <a:tcPr anchor="ctr"/>
                </a:tc>
                <a:extLst>
                  <a:ext uri="{0D108BD9-81ED-4DB2-BD59-A6C34878D82A}">
                    <a16:rowId xmlns:a16="http://schemas.microsoft.com/office/drawing/2014/main" val="10006"/>
                  </a:ext>
                </a:extLst>
              </a:tr>
            </a:tbl>
          </a:graphicData>
        </a:graphic>
      </p:graphicFrame>
      <p:pic>
        <p:nvPicPr>
          <p:cNvPr id="2" name="Picture 1" descr="you"/>
          <p:cNvPicPr>
            <a:picLocks noChangeAspect="1"/>
          </p:cNvPicPr>
          <p:nvPr/>
        </p:nvPicPr>
        <p:blipFill>
          <a:blip r:embed="rId3"/>
          <a:stretch>
            <a:fillRect/>
          </a:stretch>
        </p:blipFill>
        <p:spPr>
          <a:xfrm>
            <a:off x="728345" y="2456815"/>
            <a:ext cx="1759585" cy="23463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327</Words>
  <Application>Microsoft Macintosh PowerPoint</Application>
  <PresentationFormat>A4 Paper (210x297 mm)</PresentationFormat>
  <Paragraphs>23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CMU Sans Serif</vt:lpstr>
      <vt:lpstr>FZYaShiHeiS</vt:lpstr>
      <vt:lpstr>Arial</vt:lpstr>
      <vt:lpstr>Calibri</vt:lpstr>
      <vt:lpstr>Calibri Light</vt:lpstr>
      <vt:lpstr>Copperplate</vt:lpstr>
      <vt:lpstr>Helvetica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Yiming Li</dc:creator>
  <cp:lastModifiedBy>Xuhao Yuan</cp:lastModifiedBy>
  <cp:revision>117</cp:revision>
  <cp:lastPrinted>2025-08-13T00:01:22Z</cp:lastPrinted>
  <dcterms:created xsi:type="dcterms:W3CDTF">2025-08-13T00:01:22Z</dcterms:created>
  <dcterms:modified xsi:type="dcterms:W3CDTF">2025-08-15T01:47:13Z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1F88CEE045FC3E4905A19A68DF7F0212_43</vt:lpwstr>
  </property>
  <property fmtid="{D5CDD505-2E9C-101B-9397-08002B2CF9AE}" pid="3" name="KSOProductBuildVer">
    <vt:lpwstr>1033-7.5.1.8994</vt:lpwstr>
  </property>
</Properties>
</file>