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09" autoAdjust="0"/>
  </p:normalViewPr>
  <p:slideViewPr>
    <p:cSldViewPr snapToGrid="0">
      <p:cViewPr varScale="1">
        <p:scale>
          <a:sx n="75" d="100"/>
          <a:sy n="75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3EEE9-78DD-4D44-A66A-E628F4418F6D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8943-E43B-4D97-92D9-DF82269B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morning/afternoon, everyone. Today, I’ll discuss our work on how the recent KM3NeT ultra-high-energy neutrino event, KM3-230213A, sheds light on neutrino self-interactions—a key probe for physics beyond the Standard Model. I’m Yuxuan He from City University of Hong Kong, and this is joint work with Jia Liu, Xiao-Ping Wang, and Yi-Ming Zhong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Neutrinos propagating through space scatter off the cosmic neutrino background via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Near resonance, s-channel scattering peaks sharply. This reduces the flux at specific energies, creating ‘dips’ where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E_dip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≈ mϕ² / (2m_ν). We model this using a transport equation solved numerically with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nuSIprop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assuming a power-law source spectrum."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65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combine data from: (1)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IceCube’s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high-energy tracks (NST/ESTES), (2)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IceCube’s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ultra-high-energy constraints, (3) Pierre Auger’s limits, and (4) KM3NeT’s event. The joint likelihood tests 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parameters against all data. For UHE datasets, we use Poisson statistics for event counts; for HE, we fit segmented fluxes or power-law likelihoods.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87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best-fit spectra with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(solid lines) show dips softening the spectrum versus a power law (dashed). This slightly reduces tension: spectral indices are flatter, boosting UHE flux. Colored bands are 1σ uncertainties. Future IceCube-Gen2 (dashed black) will dramatically improve sensitivity across energies.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55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Quantifying tension: Posterior predictive checks show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reduces tension from 3σ to 2.6–2.8σ—mild but notable. Bayes factors, however, show no strong preference for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a power law, except marginally for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IceCube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NST data. This hints that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play a role but isn’t yet definitive.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2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B862-AFC7-CC1B-0101-BC9A8263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3C37D0-12DB-D1BC-500E-6796450E3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35283F-8657-09A2-C5FD-B84E7E408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Spectral dips suppress fluxes. If a dip overlaps with KM3-230213A’s energy (∼100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PeV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we’d expect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events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—so its detection constrains g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ττ.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95% limits (green/orange) come from marginalizing the posterior. For m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ϕ ≈ 100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MeV, we exclude couplings twice as strong as collider limits (gray). IceCube-Gen2 (red dashed) will probe deeper.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4D920F-6806-16DE-F6DA-9B1D5D6C4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43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Spectral dips suppress fluxes. If a dip overlaps with KM3-230213A’s energy (∼100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PeV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we’d expect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events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—so its detection constrains g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ττ.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95% limits (green/orange) come from marginalizing the posterior. For m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ϕ ≈ 100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MeV, we exclude couplings twice as strong as collider limits (gray). IceCube-Gen2 (red dashed) will probe deeper.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95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joint fits with KM3NeT (green: UHE+NST; orange: UHE+ESTES) exclude the shaded regions. At m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ϕ ∼100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MeV, g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ττ &lt; 10⁻².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IceCube-Gen2 could cover most of the ‘moderately interacting neutrino’ parameter space (black dashed/dotted) that resolves Hubble or neutrino mass tensions. Cosmology and neutrino telescopes are now complementary probes.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77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summarize: 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mildly alleviates the KM3NeT-IceCube tension but isn’t strongly favored yet. We’ve set the strongest terrestrial constraints on g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ττ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100 MeV-scale mediators—surpassing colliders. With IceCube-Gen2, we’ll test 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across broader parameter space, potentially resolving cosmological tensions. Thank you. Questions?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31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outline of this talk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7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Standard Model, neutrinos only interact weakly. But many beyond-Standard-Model theories predict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self-interactions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—mediated by new particles like light bosons. These 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could reshape cosmology, affect supernovae, and alter neutrino spectra. Crucially, they might resolve tensions like the Hubble constant discrepancy or neutrino mass estimates from experiments like DESI.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7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impacts cosmology by changing neutrino free-streaming, affecting the CMB and matter power spectra. In astrophysics, it creates spectral ‘dips’ when astrophysical neutrinos scatter off the cosmic neutrino background. Existing constraints come from colliders (e.g., Z-boson decays), Big Bang Nucleosynthesis (altering Neff), and supernovae. For tau neutrinos, collider limits are weakest, making them ideal probes.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6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Neutrinos the can be detected at the ground based observatories have a very wide energy spectrum.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09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KM3NeT experiments is the Next-generation neutrino telescope in the Mediterranean Sea, which planed to have ARCA and ORCA two facilities, </a:t>
            </a:r>
            <a:r>
              <a:rPr lang="en-US" altLang="zh-CN" dirty="0" err="1"/>
              <a:t>sensvitive</a:t>
            </a:r>
            <a:r>
              <a:rPr lang="en-US" altLang="zh-CN" dirty="0"/>
              <a:t> to neutrinos form TeV to </a:t>
            </a:r>
            <a:r>
              <a:rPr lang="en-US" altLang="zh-CN" dirty="0" err="1"/>
              <a:t>PeV</a:t>
            </a:r>
            <a:r>
              <a:rPr lang="en-US" altLang="zh-CN" dirty="0"/>
              <a:t> energy range. They are both water </a:t>
            </a:r>
            <a:r>
              <a:rPr lang="en-US" altLang="zh-CN" dirty="0" err="1"/>
              <a:t>Chenrenkov</a:t>
            </a:r>
            <a:r>
              <a:rPr lang="en-US" altLang="zh-CN" dirty="0"/>
              <a:t> detectors,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2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2023, KM3NeT detected KM3-230213A—a neutrino with energy 220⁺⁵⁷⁰₋₁₁₀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PeV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highest-energy event ever observed. This plot shows the PMT triggers confirming its significance. However,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IceCube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Pierre Auger saw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events at these energies despite larger exposures, creating a 3</a:t>
            </a:r>
            <a:r>
              <a:rPr lang="el-GR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tension. This anomaly makes KM3-230213A a unique probe for new physics.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1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KM3 event conflicts with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IceCube’s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non-detection of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PeV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neutrinos. If neutrinos come from diffuse power-law sources, the tension reaches 3σ. Proposed explanations include decaying dark matter, primordial black holes, or Lorentz violation.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focus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whether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-induced spectral distortions can alleviate this tension while testing new interactions.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60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study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mediated by a scalar ϕ. The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Lagrangian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includes couplings g_αβ between ϕ and neutrinos. To avoid tight constraints from electron/muon sectors, we assume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gττ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non-zero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Though this model requires UV completion, we treat it as low-energy effective theory. Key parameters are the mediator mass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mϕ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coupling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gττ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8943-E43B-4D97-92D9-DF82269B84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0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EFE2B-98E1-8921-2559-975DD8CA8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8DDA8-EF08-9D69-8972-004D84CB7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DC1013-48CD-8AB7-6E12-FCDE9687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B14A-CC05-4B2F-A454-1B804025C07E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E69EEC-9D26-749E-CAE2-C9ED1C9F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B39224-481B-9179-F1F5-B6AE45CA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E83578-66E9-0DAE-70B9-692EFFB1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CCA941-AEDA-35C1-029D-AB2DC3880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C447FC-FF2E-64F6-7EBF-8F8697F0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318C-F47F-4CB5-8D1F-E8AFDA31B6C6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50FB2B-C18F-00C8-94D0-29B8790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CA7872-66C2-105A-423A-092360DD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17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8516D0-C5FB-AC10-277F-B4BE8D6CE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66C4A0-0123-8DE5-9D1D-B3BA482C4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E8E855-9945-02F1-87D2-A4CF96CD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D6-304F-4C83-B979-4FAA9C27B34C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052136-679A-E8BC-1C03-DC4C55F2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24800-703B-6B6C-214B-0C31E4CF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10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6C9CF-4C84-F882-2BAC-2A62D173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B590C3-4D10-D411-361D-34FCE822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BEBD00-708B-8C7E-E26E-56016D00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0804-9299-4B6F-AC74-242A3615BD3F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AE0D52-DAC5-9098-D43D-2AE2A539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2F7DCC-25D2-96E1-B867-1908822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54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C3FCF-5256-69BD-23DB-7F9F58F3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6BFE10-0017-C08E-90EF-7E888DCB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B3943D-0EB9-923D-F629-EEF5BE81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F63-B789-4A12-BA42-98DBF89F8D8B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1BDE7A-E899-DBA9-5746-EA7E67DB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9597FB-EC5E-D337-B64A-5C2DA9CB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7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687A2-EC7C-0177-8654-18AC0804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76889F-D209-2D8F-1F45-3FEF9A977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0F707C-9AF5-6F9B-D868-CCC3E4658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0FECCF-9899-6188-E9F9-7647D00E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DF65-97C9-4529-A085-E5EE762CB73E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83A002-D8C9-C814-C583-C8F41119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1B840E-B379-DB35-38CD-F23DB26A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3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6673C-5EED-51AC-ABF9-385C0120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370617-ED0D-8E4E-E87C-18856F63E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52654E-4973-16BA-7395-5A2F43A4E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B30D22-4FEA-B7D8-E0E5-1BE257B70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06C3BD-7557-14AF-0825-BAD34870D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96C3F7-142F-0234-FD77-F0E7A46C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49A6-620F-4EF1-B788-82410421E12C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EBF9250-C70C-4DD1-8A8D-43A33BA2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B713E8-3ACC-6C94-29F0-4DA4E50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8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20B0B-F6B2-E855-F208-8B91DA25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FA9DFA-34FC-13C1-D7D9-309E0B92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9EAC-FB7A-4CF3-AE8F-78E0286EF417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D55B6B-5F6C-FBC9-D732-C950C8F7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2FEF5A-564E-9114-3A69-F2973EC6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4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668DED-E115-CC6D-D8C0-8C76598F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978D-B8D7-45C4-8497-E4287081AE70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B3501E-DA1D-FE23-855A-E342E741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452650-28EC-574B-54C4-B259A40F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0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0024A3-6744-E0A9-49DE-7831DC21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AD6123-29B2-F83E-57D5-5F145B22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59D7D-31F4-65AB-6F0D-7FF36CB8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FFFA1A-C9B3-FA39-A8EA-F884F390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2DD-589A-4F5D-A33A-4BE24F671EBC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C2E3B8-28D8-BBB9-9CF2-3B53DC09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B93F8A-27F5-E22D-CF32-5366243D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2C8F3-4593-4A17-CDDE-97BE2007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480534F-9119-2A3C-DFB7-9200AC069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CD5D80-2B88-E538-2DB6-ADE56B8F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12A6CC-D64F-D9B8-A6E4-5917B779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89BB-5888-477B-B9D0-FBD2899E4809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123F09-43BE-9B09-AF2C-4F00DD43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2D3237-A882-A0C3-B0EF-65D9A26B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8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D32DA8-47C8-791C-FC3F-C7FBA176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0A635-4285-5275-372C-C0C6C98A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A33EC9-9E83-B7DA-66FB-5F308B469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1CCC-23ED-456B-B458-8BA853E4E0E5}" type="datetime1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4343B5-DC7B-FBC1-BE02-B0716C60F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0457D0-E08F-029C-480C-477C621C5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A3E9-E7F3-429E-970B-0541DA8AD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9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abs/2504.201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502.0817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0BF97-2825-93FD-57C6-484312A4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216" y="1516582"/>
            <a:ext cx="10779760" cy="2387600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/>
              <a:t>Implications of the KM3NeT Ultrahigh-Energy Event on Neutrino Self-Interactions</a:t>
            </a:r>
            <a:br>
              <a:rPr lang="en-US" altLang="zh-CN" sz="4800" b="1" dirty="0"/>
            </a:br>
            <a:endParaRPr lang="zh-CN" altLang="en-US" sz="48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2BF793-A117-CD52-1E3D-F6EEFE260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Yuxuan He</a:t>
            </a:r>
          </a:p>
          <a:p>
            <a:r>
              <a:rPr lang="en-US" altLang="zh-CN" dirty="0"/>
              <a:t>City University of Hong Kong</a:t>
            </a:r>
          </a:p>
          <a:p>
            <a:r>
              <a:rPr lang="en-US" altLang="zh-CN" dirty="0"/>
              <a:t>Nov 30</a:t>
            </a:r>
            <a:r>
              <a:rPr lang="en-US" altLang="zh-CN" baseline="30000" dirty="0"/>
              <a:t>th</a:t>
            </a:r>
            <a:r>
              <a:rPr lang="en-US" altLang="zh-CN" dirty="0"/>
              <a:t> 2025, </a:t>
            </a:r>
            <a:r>
              <a:rPr lang="en-US" altLang="zh-CN" dirty="0" err="1"/>
              <a:t>NuPhyR</a:t>
            </a:r>
            <a:r>
              <a:rPr lang="en-US" altLang="zh-CN" dirty="0"/>
              <a:t>, </a:t>
            </a:r>
            <a:r>
              <a:rPr lang="en-US" altLang="zh-CN" dirty="0" err="1"/>
              <a:t>ZhuHai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8F2843-3DBC-5377-6299-18131206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984" y="-84138"/>
            <a:ext cx="3352800" cy="1905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4B67625-19BA-9DAA-6593-286C7FFEFD68}"/>
              </a:ext>
            </a:extLst>
          </p:cNvPr>
          <p:cNvSpPr txBox="1"/>
          <p:nvPr/>
        </p:nvSpPr>
        <p:spPr>
          <a:xfrm>
            <a:off x="1747520" y="5620306"/>
            <a:ext cx="70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YH</a:t>
            </a:r>
            <a:r>
              <a:rPr lang="en-US" altLang="zh-CN" b="1" dirty="0">
                <a:solidFill>
                  <a:schemeClr val="accent1"/>
                </a:solidFill>
              </a:rPr>
              <a:t>, Jia Liu, Xiao-Ping Wang, Yi-Ming Zhong, </a:t>
            </a:r>
            <a:r>
              <a:rPr lang="en-US" altLang="zh-CN" b="1" dirty="0" err="1">
                <a:solidFill>
                  <a:schemeClr val="accent1"/>
                </a:solidFill>
              </a:rPr>
              <a:t>arxiv</a:t>
            </a:r>
            <a:r>
              <a:rPr lang="zh-CN" altLang="en-US" b="1" dirty="0">
                <a:solidFill>
                  <a:schemeClr val="accent1"/>
                </a:solidFill>
              </a:rPr>
              <a:t> </a:t>
            </a:r>
            <a:r>
              <a:rPr lang="en-US" altLang="zh-CN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2504.20163</a:t>
            </a:r>
            <a:endParaRPr lang="zh-CN" altLang="en-US" b="1" dirty="0">
              <a:solidFill>
                <a:schemeClr val="accent1"/>
              </a:solidFill>
            </a:endParaRPr>
          </a:p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6374C0-4A0C-E2E7-B8A6-75B09143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99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CC15A-8726-6E98-A5B6-49243C4D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en-US" altLang="zh-CN" dirty="0"/>
              <a:t>Fits to UHE neutrino data with </a:t>
            </a:r>
            <a:r>
              <a:rPr lang="en-US" altLang="zh-CN" dirty="0" err="1"/>
              <a:t>νSI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906757-F6D6-DBAE-5FDD-8DBFCDC4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5159375"/>
          </a:xfrm>
        </p:spPr>
        <p:txBody>
          <a:bodyPr>
            <a:normAutofit/>
          </a:bodyPr>
          <a:lstStyle/>
          <a:p>
            <a:r>
              <a:rPr lang="en-US" altLang="zh-CN" dirty="0"/>
              <a:t>Propagation of astrophysical neutrinos in the presence of </a:t>
            </a:r>
            <a:r>
              <a:rPr lang="en-US" altLang="zh-CN" dirty="0" err="1"/>
              <a:t>νSI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Around the </a:t>
            </a:r>
            <a:r>
              <a:rPr lang="en-US" altLang="zh-CN" b="1" dirty="0">
                <a:solidFill>
                  <a:srgbClr val="FF0000"/>
                </a:solidFill>
              </a:rPr>
              <a:t>resonance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Dips</a:t>
            </a:r>
            <a:r>
              <a:rPr lang="en-US" altLang="zh-CN" dirty="0"/>
              <a:t> arise in the astrophysical neutrino spectrum</a:t>
            </a:r>
          </a:p>
          <a:p>
            <a:endParaRPr lang="en-US" altLang="zh-CN" dirty="0"/>
          </a:p>
          <a:p>
            <a:r>
              <a:rPr lang="en-US" altLang="zh-CN" dirty="0"/>
              <a:t>We use </a:t>
            </a:r>
            <a:r>
              <a:rPr lang="en-US" altLang="zh-CN" dirty="0" err="1"/>
              <a:t>nuSIprop</a:t>
            </a:r>
            <a:r>
              <a:rPr lang="en-US" altLang="zh-CN" dirty="0"/>
              <a:t> to compute the spectrum, assuming a single power-law (SPL) initial spectrum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5BC26F-2C8E-FD9B-3637-206C62A49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4" y="3429000"/>
            <a:ext cx="3552825" cy="9254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56035E-F2DE-DEE6-D23C-EF8B5EB3F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025" y="1901825"/>
            <a:ext cx="4991100" cy="6953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C509E8-22B4-7E3E-E88C-62566F4D5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125" y="1987547"/>
            <a:ext cx="2676525" cy="6572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454958-A2AB-BB76-80DD-09E707B03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0" y="2654984"/>
            <a:ext cx="4400550" cy="76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0DB27E-AF84-F557-BD27-A181396D3A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1261"/>
          <a:stretch>
            <a:fillRect/>
          </a:stretch>
        </p:blipFill>
        <p:spPr>
          <a:xfrm>
            <a:off x="4777104" y="4993842"/>
            <a:ext cx="2321041" cy="38488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1A94F64-E964-618D-B84B-E5F80FD6DB9B}"/>
              </a:ext>
            </a:extLst>
          </p:cNvPr>
          <p:cNvSpPr txBox="1"/>
          <p:nvPr/>
        </p:nvSpPr>
        <p:spPr>
          <a:xfrm>
            <a:off x="2255521" y="6262468"/>
            <a:ext cx="530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I. Esteban et al, </a:t>
            </a:r>
            <a:r>
              <a:rPr lang="en-US" altLang="zh-CN" i="1" dirty="0" err="1"/>
              <a:t>Phys.Rev.D</a:t>
            </a:r>
            <a:r>
              <a:rPr lang="en-US" altLang="zh-CN" i="1" dirty="0"/>
              <a:t> 104 (2021) 12, 123014</a:t>
            </a:r>
          </a:p>
          <a:p>
            <a:r>
              <a:rPr lang="en-US" altLang="zh-CN" i="1" dirty="0"/>
              <a:t> </a:t>
            </a:r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7705BC-0659-4AC2-815E-D7A9E153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6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DCE58-A294-02C1-700D-D8BAF3D0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altLang="zh-CN" dirty="0"/>
              <a:t>Fits to UHE neutrino data with </a:t>
            </a:r>
            <a:r>
              <a:rPr lang="en-US" altLang="zh-CN" dirty="0" err="1"/>
              <a:t>νSI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BA984-2A22-737F-4E86-CE5D3A0F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332" y="1474152"/>
            <a:ext cx="10515600" cy="4683443"/>
          </a:xfrm>
        </p:spPr>
        <p:txBody>
          <a:bodyPr/>
          <a:lstStyle/>
          <a:p>
            <a:r>
              <a:rPr lang="en-US" altLang="zh-CN" dirty="0"/>
              <a:t>We use the following datasets for our fitting</a:t>
            </a:r>
          </a:p>
          <a:p>
            <a:pPr marL="0" indent="0">
              <a:buNone/>
            </a:pPr>
            <a:r>
              <a:rPr lang="en-US" altLang="zh-CN" dirty="0"/>
              <a:t>1) </a:t>
            </a:r>
            <a:r>
              <a:rPr lang="en-US" altLang="zh-CN" dirty="0" err="1"/>
              <a:t>IceCube</a:t>
            </a:r>
            <a:r>
              <a:rPr lang="en-US" altLang="zh-CN" dirty="0"/>
              <a:t> high-energy neutrino datasets NST or ESTES</a:t>
            </a:r>
          </a:p>
          <a:p>
            <a:pPr marL="0" indent="0">
              <a:buNone/>
            </a:pPr>
            <a:r>
              <a:rPr lang="en-US" altLang="zh-CN" dirty="0"/>
              <a:t>2) </a:t>
            </a:r>
            <a:r>
              <a:rPr lang="en-US" altLang="zh-CN" dirty="0" err="1"/>
              <a:t>IceCube</a:t>
            </a:r>
            <a:r>
              <a:rPr lang="en-US" altLang="zh-CN" dirty="0"/>
              <a:t> extremely high energy neutrino constraints IC-EHE</a:t>
            </a:r>
          </a:p>
          <a:p>
            <a:pPr marL="0" indent="0">
              <a:buNone/>
            </a:pPr>
            <a:r>
              <a:rPr lang="en-US" altLang="zh-CN" dirty="0"/>
              <a:t>3) Pierre Auger UHE neutrino constraints</a:t>
            </a:r>
          </a:p>
          <a:p>
            <a:pPr marL="0" indent="0">
              <a:buNone/>
            </a:pPr>
            <a:r>
              <a:rPr lang="en-US" altLang="zh-CN" dirty="0"/>
              <a:t>4) KM3NeT KM3-230213A</a:t>
            </a:r>
          </a:p>
          <a:p>
            <a:r>
              <a:rPr lang="en-US" altLang="zh-CN" dirty="0"/>
              <a:t>We use the likelihood function for fitting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superscript d runs over datasets. </a:t>
            </a:r>
          </a:p>
          <a:p>
            <a:pPr marL="0" indent="0">
              <a:buNone/>
            </a:pPr>
            <a:r>
              <a:rPr lang="en-US" altLang="zh-CN" dirty="0"/>
              <a:t>Sampling over the prior:</a:t>
            </a:r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D8CE8F-75EF-0BED-4862-E79DBE1F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55" y="4537074"/>
            <a:ext cx="4400550" cy="6191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E2065E-6E16-BA0D-2C53-483AA3164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307" y="5654040"/>
            <a:ext cx="3552825" cy="304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96628F-549A-2725-CF9B-B4A6C1192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5654040"/>
            <a:ext cx="895350" cy="304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3358CCB-9DE3-1E59-4B81-72F87906F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307" y="6101715"/>
            <a:ext cx="2133600" cy="3048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08DF4C-6641-49A3-567B-722D83BB2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425" y="6091397"/>
            <a:ext cx="1762125" cy="304800"/>
          </a:xfrm>
          <a:prstGeom prst="rect">
            <a:avLst/>
          </a:prstGeom>
        </p:spPr>
      </p:pic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C1CE7155-0AB2-CFF2-CC94-4433B955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38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B129E-77D2-8E6C-646B-D1BF4E4A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51"/>
            <a:ext cx="10515600" cy="69374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Fits to UHE neutrino data with </a:t>
            </a:r>
            <a:r>
              <a:rPr lang="en-US" altLang="zh-CN" dirty="0" err="1"/>
              <a:t>νSI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6C7A2C-0654-DE9E-C454-03B62C48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4391"/>
            <a:ext cx="10515600" cy="5362573"/>
          </a:xfrm>
        </p:spPr>
        <p:txBody>
          <a:bodyPr/>
          <a:lstStyle/>
          <a:p>
            <a:r>
              <a:rPr lang="en-US" altLang="zh-CN" dirty="0"/>
              <a:t>The fits of the astrophysical neutrino spectrum with </a:t>
            </a:r>
            <a:r>
              <a:rPr lang="en-US" altLang="zh-CN" dirty="0" err="1"/>
              <a:t>νSI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905213-45E2-6BA6-C1B2-A898B0DC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30" y="1286788"/>
            <a:ext cx="5525770" cy="557121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160666-9D19-2E42-1A8F-10D100EE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3117EF5-E36B-7888-BA42-00A1C50A6A19}"/>
              </a:ext>
            </a:extLst>
          </p:cNvPr>
          <p:cNvSpPr/>
          <p:nvPr/>
        </p:nvSpPr>
        <p:spPr>
          <a:xfrm>
            <a:off x="7025640" y="2885440"/>
            <a:ext cx="1584960" cy="71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50D5E1A-04B5-AB26-286B-4363CA44A994}"/>
              </a:ext>
            </a:extLst>
          </p:cNvPr>
          <p:cNvCxnSpPr/>
          <p:nvPr/>
        </p:nvCxnSpPr>
        <p:spPr>
          <a:xfrm>
            <a:off x="8610600" y="3413760"/>
            <a:ext cx="6197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509C2BC-0639-2014-E536-53520EA79FA5}"/>
              </a:ext>
            </a:extLst>
          </p:cNvPr>
          <p:cNvSpPr txBox="1"/>
          <p:nvPr/>
        </p:nvSpPr>
        <p:spPr>
          <a:xfrm>
            <a:off x="9170036" y="3017991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Softening of the </a:t>
            </a:r>
            <a:r>
              <a:rPr lang="en-US" altLang="zh-CN" dirty="0" err="1">
                <a:solidFill>
                  <a:srgbClr val="FF0000"/>
                </a:solidFill>
              </a:rPr>
              <a:t>specta</a:t>
            </a:r>
            <a:r>
              <a:rPr lang="en-US" altLang="zh-CN" dirty="0">
                <a:solidFill>
                  <a:srgbClr val="FF0000"/>
                </a:solidFill>
              </a:rPr>
              <a:t> index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8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D691E-122E-D5AB-444E-3948E9CE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en-US" altLang="zh-CN" dirty="0"/>
              <a:t>Fits to UHE neutrino data with </a:t>
            </a:r>
            <a:r>
              <a:rPr lang="en-US" altLang="zh-CN" dirty="0" err="1"/>
              <a:t>νSI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3A366-1716-C76F-E094-7EEAB719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51593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Tension and preference of the </a:t>
            </a:r>
            <a:r>
              <a:rPr lang="en-US" altLang="zh-CN" dirty="0" err="1"/>
              <a:t>νSI</a:t>
            </a:r>
            <a:r>
              <a:rPr lang="en-US" altLang="zh-CN" dirty="0"/>
              <a:t> model</a:t>
            </a:r>
          </a:p>
          <a:p>
            <a:r>
              <a:rPr lang="en-US" altLang="zh-CN" dirty="0"/>
              <a:t>We test the tension between the KM3NeT UHE event, </a:t>
            </a:r>
            <a:r>
              <a:rPr lang="en-US" altLang="zh-CN" dirty="0" err="1"/>
              <a:t>IceCube</a:t>
            </a:r>
            <a:r>
              <a:rPr lang="en-US" altLang="zh-CN" dirty="0"/>
              <a:t>, and Pierre Auger by performing </a:t>
            </a:r>
            <a:r>
              <a:rPr lang="en-US" altLang="zh-CN" b="1" dirty="0">
                <a:solidFill>
                  <a:srgbClr val="FF0000"/>
                </a:solidFill>
              </a:rPr>
              <a:t>posterior predictive test (PPC)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 test the preference of the </a:t>
            </a:r>
            <a:r>
              <a:rPr lang="en-US" altLang="zh-CN" dirty="0" err="1"/>
              <a:t>νSI</a:t>
            </a:r>
            <a:r>
              <a:rPr lang="en-US" altLang="zh-CN" dirty="0"/>
              <a:t> by computing </a:t>
            </a:r>
            <a:r>
              <a:rPr lang="en-US" altLang="zh-CN" b="1" dirty="0"/>
              <a:t>Bayes factors</a:t>
            </a:r>
          </a:p>
          <a:p>
            <a:pPr marL="0" indent="0">
              <a:buNone/>
            </a:pPr>
            <a:r>
              <a:rPr lang="zh-CN" altLang="en-US" dirty="0"/>
              <a:t>                         </a:t>
            </a:r>
            <a:r>
              <a:rPr lang="en-US" altLang="zh-CN" dirty="0"/>
              <a:t>with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78ED51-B50B-2CB7-D635-204F0B768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86" y="4889543"/>
            <a:ext cx="7372985" cy="16033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D251FB-D864-9C6E-2088-D0375F4B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02" y="4259803"/>
            <a:ext cx="2147619" cy="4514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E6D1D5-6726-6B12-80BB-D4F45C5988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307" b="-1"/>
          <a:stretch>
            <a:fillRect/>
          </a:stretch>
        </p:blipFill>
        <p:spPr>
          <a:xfrm>
            <a:off x="4177851" y="4338320"/>
            <a:ext cx="2111068" cy="3810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A4ABE4-5D3E-C449-AE5D-158869F097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219"/>
          <a:stretch>
            <a:fillRect/>
          </a:stretch>
        </p:blipFill>
        <p:spPr>
          <a:xfrm>
            <a:off x="3857575" y="2838202"/>
            <a:ext cx="4214865" cy="772263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6BFEED3-2A55-794D-4E06-BC7DDBB6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5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3635-D4D1-98DA-367E-B656DEDB9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E4E92-877B-A242-D960-CB96B875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Constraints from UHE data to </a:t>
            </a:r>
            <a:r>
              <a:rPr lang="en-US" altLang="zh-CN" dirty="0" err="1"/>
              <a:t>νSI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55E2D7-EF68-4429-E575-67CBDDC5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080"/>
            <a:ext cx="10515600" cy="5028883"/>
          </a:xfrm>
        </p:spPr>
        <p:txBody>
          <a:bodyPr/>
          <a:lstStyle/>
          <a:p>
            <a:r>
              <a:rPr lang="en-US" altLang="zh-CN" dirty="0"/>
              <a:t>Constraints of </a:t>
            </a:r>
            <a:r>
              <a:rPr lang="en-US" altLang="zh-CN" dirty="0" err="1"/>
              <a:t>νSI</a:t>
            </a:r>
            <a:r>
              <a:rPr lang="en-US" altLang="zh-CN" dirty="0"/>
              <a:t> from astrophysical neutrino data</a:t>
            </a:r>
          </a:p>
          <a:p>
            <a:pPr marL="0" indent="0">
              <a:buNone/>
            </a:pPr>
            <a:r>
              <a:rPr lang="en-US" altLang="zh-CN" dirty="0"/>
              <a:t>The presence of the </a:t>
            </a:r>
            <a:r>
              <a:rPr lang="en-US" altLang="zh-CN" b="1" dirty="0">
                <a:solidFill>
                  <a:srgbClr val="FF0000"/>
                </a:solidFill>
              </a:rPr>
              <a:t>dips</a:t>
            </a:r>
            <a:r>
              <a:rPr lang="en-US" altLang="zh-CN" dirty="0"/>
              <a:t> reduces the astrophysical neutrino fluxes, </a:t>
            </a:r>
          </a:p>
          <a:p>
            <a:pPr marL="0" indent="0">
              <a:buNone/>
            </a:pPr>
            <a:r>
              <a:rPr lang="en-US" altLang="zh-CN" dirty="0"/>
              <a:t>modifies the spectrum shapes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0F8CB0-622D-2B3C-8FA6-9FCF1B54FDAC}"/>
              </a:ext>
            </a:extLst>
          </p:cNvPr>
          <p:cNvSpPr txBox="1"/>
          <p:nvPr/>
        </p:nvSpPr>
        <p:spPr>
          <a:xfrm>
            <a:off x="6492240" y="6176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I. Esteban et al, </a:t>
            </a:r>
            <a:r>
              <a:rPr lang="en-US" altLang="zh-CN" i="1" dirty="0" err="1"/>
              <a:t>Phys.Rev.D</a:t>
            </a:r>
            <a:r>
              <a:rPr lang="en-US" altLang="zh-CN" i="1" dirty="0"/>
              <a:t> 104 (2021) 12, 123014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9BBA1D-6C59-893F-F2F4-318C302B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590513-225F-40A0-58BE-80A9A1AC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60" y="2690411"/>
            <a:ext cx="5101896" cy="40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19659-0868-1238-674D-2D1309E9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Constraints from UHE data to </a:t>
            </a:r>
            <a:r>
              <a:rPr lang="en-US" altLang="zh-CN" dirty="0" err="1"/>
              <a:t>νSI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6BECA-A28B-E9F4-3024-E9E988E0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080"/>
            <a:ext cx="10515600" cy="5028883"/>
          </a:xfrm>
        </p:spPr>
        <p:txBody>
          <a:bodyPr/>
          <a:lstStyle/>
          <a:p>
            <a:r>
              <a:rPr lang="en-US" altLang="zh-CN" dirty="0"/>
              <a:t>Constraints of </a:t>
            </a:r>
            <a:r>
              <a:rPr lang="en-US" altLang="zh-CN" dirty="0" err="1"/>
              <a:t>νSI</a:t>
            </a:r>
            <a:r>
              <a:rPr lang="en-US" altLang="zh-CN" dirty="0"/>
              <a:t> from astrophysical neutrino data</a:t>
            </a:r>
          </a:p>
          <a:p>
            <a:pPr marL="0" indent="0">
              <a:buNone/>
            </a:pPr>
            <a:r>
              <a:rPr lang="en-US" altLang="zh-CN" dirty="0"/>
              <a:t>The presence of the dips reduces the </a:t>
            </a:r>
          </a:p>
          <a:p>
            <a:pPr marL="0" indent="0">
              <a:buNone/>
            </a:pPr>
            <a:r>
              <a:rPr lang="en-US" altLang="zh-CN" dirty="0"/>
              <a:t>astrophysical neutrino fluxes, </a:t>
            </a:r>
          </a:p>
          <a:p>
            <a:pPr marL="0" indent="0">
              <a:buNone/>
            </a:pPr>
            <a:r>
              <a:rPr lang="en-US" altLang="zh-CN" dirty="0"/>
              <a:t>modifies the spectrum shapes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Derivation of 95% limit from posterior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7163AE-1422-CF43-5D89-325CF6373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51" y="4251854"/>
            <a:ext cx="3690938" cy="11482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6703F79-85F4-AEA0-5E81-0E40FF17B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440" y="1848325"/>
            <a:ext cx="4960960" cy="42389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820A79-FFAF-8DCE-1D64-2A71C4562711}"/>
              </a:ext>
            </a:extLst>
          </p:cNvPr>
          <p:cNvSpPr txBox="1"/>
          <p:nvPr/>
        </p:nvSpPr>
        <p:spPr>
          <a:xfrm>
            <a:off x="6492240" y="6176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I. Esteban et al, </a:t>
            </a:r>
            <a:r>
              <a:rPr lang="en-US" altLang="zh-CN" i="1" dirty="0" err="1"/>
              <a:t>Phys.Rev.D</a:t>
            </a:r>
            <a:r>
              <a:rPr lang="en-US" altLang="zh-CN" i="1" dirty="0"/>
              <a:t> 104 (2021) 12, 123014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1642AA-9298-28AF-B121-0C68D7E7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13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EB8CF-CD4E-625C-E822-3173A3A6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891"/>
            <a:ext cx="10515600" cy="892175"/>
          </a:xfrm>
        </p:spPr>
        <p:txBody>
          <a:bodyPr/>
          <a:lstStyle/>
          <a:p>
            <a:r>
              <a:rPr lang="en-US" altLang="zh-CN" dirty="0"/>
              <a:t>Constraints from UHE data to </a:t>
            </a:r>
            <a:r>
              <a:rPr lang="en-US" altLang="zh-CN" dirty="0" err="1"/>
              <a:t>νSI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960829-4A7D-41CE-C404-1B37909C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049203"/>
          </a:xfrm>
        </p:spPr>
        <p:txBody>
          <a:bodyPr/>
          <a:lstStyle/>
          <a:p>
            <a:r>
              <a:rPr lang="en-US" altLang="zh-CN" dirty="0"/>
              <a:t>Constraints of </a:t>
            </a:r>
            <a:r>
              <a:rPr lang="en-US" altLang="zh-CN" dirty="0" err="1"/>
              <a:t>νSI</a:t>
            </a:r>
            <a:r>
              <a:rPr lang="en-US" altLang="zh-CN" dirty="0"/>
              <a:t> from astrophysical spectrum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FCE721-BFFC-F5DB-459D-F54939BE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10" y="1614037"/>
            <a:ext cx="8652669" cy="476382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BB9740-0435-482E-31BD-ECE23FA1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69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A5C2B4-7822-F436-5D68-DA806896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FFA42E-1E01-01AE-0F80-070DEC3A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4938713"/>
          </a:xfrm>
        </p:spPr>
        <p:txBody>
          <a:bodyPr/>
          <a:lstStyle/>
          <a:p>
            <a:r>
              <a:rPr lang="en-US" altLang="zh-CN" dirty="0" err="1"/>
              <a:t>νSI</a:t>
            </a:r>
            <a:r>
              <a:rPr lang="en-US" altLang="zh-CN" dirty="0"/>
              <a:t> mildly alleviates KM3NeT-IceCube tension</a:t>
            </a:r>
          </a:p>
          <a:p>
            <a:r>
              <a:rPr lang="en-US" altLang="zh-CN" dirty="0"/>
              <a:t>No strong preference for </a:t>
            </a:r>
            <a:r>
              <a:rPr lang="en-US" altLang="zh-CN" dirty="0" err="1"/>
              <a:t>νSI</a:t>
            </a:r>
            <a:r>
              <a:rPr lang="en-US" altLang="zh-CN" dirty="0"/>
              <a:t>, except slight in NST fit.</a:t>
            </a:r>
          </a:p>
          <a:p>
            <a:r>
              <a:rPr lang="en-US" altLang="zh-CN" dirty="0"/>
              <a:t>Strongest       constraints at mediator mass around </a:t>
            </a:r>
            <a:r>
              <a:rPr lang="el-GR" altLang="zh-CN" dirty="0"/>
              <a:t>100 </a:t>
            </a:r>
            <a:r>
              <a:rPr lang="en-US" altLang="zh-CN" dirty="0"/>
              <a:t>MeV.</a:t>
            </a:r>
          </a:p>
          <a:p>
            <a:r>
              <a:rPr lang="en-US" altLang="zh-CN" dirty="0"/>
              <a:t>IceCube-Gen2 will refine </a:t>
            </a:r>
            <a:r>
              <a:rPr lang="en-US" altLang="zh-CN" dirty="0" err="1"/>
              <a:t>νSI</a:t>
            </a:r>
            <a:r>
              <a:rPr lang="en-US" altLang="zh-CN" dirty="0"/>
              <a:t> probes a lot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FB0FF8-5406-2A27-9996-ED998105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0" y="2340660"/>
            <a:ext cx="530543" cy="38820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80A9F6-FA3F-FE1A-EC4A-CBFD407A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80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576C1-1A9C-2A16-7F75-CCA3213B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195"/>
          </a:xfrm>
        </p:spPr>
        <p:txBody>
          <a:bodyPr/>
          <a:lstStyle/>
          <a:p>
            <a:r>
              <a:rPr lang="en-US" altLang="zh-CN" dirty="0"/>
              <a:t>Backups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0BBDB-9E74-BB09-F4BB-51A29C53E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673283"/>
          </a:xfrm>
        </p:spPr>
        <p:txBody>
          <a:bodyPr/>
          <a:lstStyle/>
          <a:p>
            <a:r>
              <a:rPr lang="en-US" altLang="zh-CN" dirty="0"/>
              <a:t>Likelihoods in fitting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599C2D-7916-E887-6236-C5ADA15E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22" y="2120265"/>
            <a:ext cx="4486275" cy="6667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0DCB2B-AC6B-301C-736B-35BB95F5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2" y="2701290"/>
            <a:ext cx="4781550" cy="7429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E0C3AF-1FFD-CDC6-7930-C244F4886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84" y="3603625"/>
            <a:ext cx="4619625" cy="76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BCFAA1-AE83-4729-F578-E44267288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4339114"/>
            <a:ext cx="3848100" cy="942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353ED8-B81A-1AF8-A86A-C928C816B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920" y="5233988"/>
            <a:ext cx="3352800" cy="742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9CF6E0-D961-263D-BE27-66DBCA89E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19" y="3486785"/>
            <a:ext cx="4142171" cy="30060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FCACB0-66DF-A3F6-7EC3-460F686FC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98" y="633857"/>
            <a:ext cx="3108960" cy="2639568"/>
          </a:xfrm>
          <a:prstGeom prst="rect">
            <a:avLst/>
          </a:prstGeom>
        </p:spPr>
      </p:pic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9EA3C60A-B935-9425-8901-59416DEA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016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4B425-2919-9D3F-D765-D89894C4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/>
          <a:lstStyle/>
          <a:p>
            <a:r>
              <a:rPr lang="en-US" altLang="zh-CN" dirty="0"/>
              <a:t>Backups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CAF745-5EA2-9C64-AD50-7CCC72AC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/>
          <a:lstStyle/>
          <a:p>
            <a:r>
              <a:rPr lang="en-US" altLang="zh-CN" dirty="0"/>
              <a:t>Fitting of the neutrino spectrum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4EFF41-DEA4-5C46-AB1D-B2FE66B0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8186"/>
            <a:ext cx="10332720" cy="3427561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DB1FF-18D4-5107-7E3A-C982B3D0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3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FD7B7-A8C6-8667-1ED7-BAA0F79A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5BE5D-8F89-0256-4608-89F49971D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altLang="zh-CN" dirty="0"/>
              <a:t>Introduction to neutrino self-interactions (</a:t>
            </a:r>
            <a:r>
              <a:rPr lang="en-US" altLang="zh-CN" dirty="0" err="1"/>
              <a:t>νSI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KM3NeT Ultra-high energy (UHE) event</a:t>
            </a:r>
          </a:p>
          <a:p>
            <a:r>
              <a:rPr lang="en-US" altLang="zh-CN" dirty="0"/>
              <a:t>Fit to UHE neutrino data with </a:t>
            </a:r>
            <a:r>
              <a:rPr lang="en-US" altLang="zh-CN" dirty="0" err="1"/>
              <a:t>νSI</a:t>
            </a:r>
            <a:endParaRPr lang="en-US" altLang="zh-CN" dirty="0"/>
          </a:p>
          <a:p>
            <a:r>
              <a:rPr lang="en-US" altLang="zh-CN" dirty="0"/>
              <a:t>Constraints from UHE data to </a:t>
            </a:r>
            <a:r>
              <a:rPr lang="en-US" altLang="zh-CN" dirty="0" err="1"/>
              <a:t>νSI</a:t>
            </a:r>
            <a:endParaRPr lang="en-US" altLang="zh-CN" dirty="0"/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B1BAD4-C44A-5025-1E4A-BEE35A98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41E73-1135-5B7F-D529-495433F2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172085"/>
            <a:ext cx="10734040" cy="1460500"/>
          </a:xfrm>
        </p:spPr>
        <p:txBody>
          <a:bodyPr>
            <a:normAutofit/>
          </a:bodyPr>
          <a:lstStyle/>
          <a:p>
            <a:r>
              <a:rPr lang="en-US" altLang="zh-CN" dirty="0"/>
              <a:t>Neutrino self-interactions (</a:t>
            </a:r>
            <a:r>
              <a:rPr lang="en-US" altLang="zh-CN" dirty="0" err="1"/>
              <a:t>νSI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599842-C5F0-4B07-ABAF-E656B4C6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0"/>
            <a:ext cx="10515600" cy="4917123"/>
          </a:xfrm>
        </p:spPr>
        <p:txBody>
          <a:bodyPr/>
          <a:lstStyle/>
          <a:p>
            <a:r>
              <a:rPr lang="en-US" altLang="zh-CN" dirty="0"/>
              <a:t>Neutrinos in SM</a:t>
            </a:r>
          </a:p>
          <a:p>
            <a:pPr marL="0" indent="0">
              <a:buNone/>
            </a:pPr>
            <a:r>
              <a:rPr lang="en-US" altLang="zh-CN" dirty="0"/>
              <a:t>                                    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Neutrino self-interactions arise in many BSM scenarios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0454E2-6A97-6AB8-2F47-0BB8EFF0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03" y="1819275"/>
            <a:ext cx="3173208" cy="2914650"/>
          </a:xfrm>
          <a:prstGeom prst="rect">
            <a:avLst/>
          </a:prstGeom>
        </p:spPr>
      </p:pic>
      <p:sp>
        <p:nvSpPr>
          <p:cNvPr id="4" name="AutoShape 2" descr="Neutrino Interactions">
            <a:extLst>
              <a:ext uri="{FF2B5EF4-FFF2-40B4-BE49-F238E27FC236}">
                <a16:creationId xmlns:a16="http://schemas.microsoft.com/office/drawing/2014/main" id="{E9612DF3-C4FD-0828-AC76-36D88FE96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Neutrino Interactions">
            <a:extLst>
              <a:ext uri="{FF2B5EF4-FFF2-40B4-BE49-F238E27FC236}">
                <a16:creationId xmlns:a16="http://schemas.microsoft.com/office/drawing/2014/main" id="{FA0327B3-0E92-9920-7B35-36D1B93DF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6" descr="Neutrino Interactions">
            <a:extLst>
              <a:ext uri="{FF2B5EF4-FFF2-40B4-BE49-F238E27FC236}">
                <a16:creationId xmlns:a16="http://schemas.microsoft.com/office/drawing/2014/main" id="{1485088B-77DD-FB50-1C22-38F051D6B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55973463-05B8-44D2-76D7-03C9BEDAB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C374E6A-5602-38BC-0867-5A152239E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626" y="1500643"/>
            <a:ext cx="5851207" cy="3028674"/>
          </a:xfrm>
          <a:prstGeom prst="rect">
            <a:avLst/>
          </a:prstGeom>
        </p:spPr>
      </p:pic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A0B210EB-B7FB-FD8E-D95D-4A2DFAF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B8B41B9-9DEE-3B96-0468-385916B30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025" y="5357357"/>
            <a:ext cx="2743201" cy="11562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F19B70C-2E7E-6DBD-C43F-58F12BF13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454" y="5379319"/>
            <a:ext cx="2520429" cy="12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5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2B206-D621-9822-6D24-F68151A3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1325563"/>
          </a:xfrm>
        </p:spPr>
        <p:txBody>
          <a:bodyPr/>
          <a:lstStyle/>
          <a:p>
            <a:r>
              <a:rPr lang="en-US" altLang="zh-CN" dirty="0"/>
              <a:t>Neutrino self-interactions (</a:t>
            </a:r>
            <a:r>
              <a:rPr lang="en-US" altLang="zh-CN" dirty="0" err="1"/>
              <a:t>νSI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51BED1-88D1-6DD7-A82F-992824FFE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51280"/>
            <a:ext cx="10866120" cy="48256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Effects of </a:t>
            </a:r>
            <a:r>
              <a:rPr lang="en-US" altLang="zh-CN" dirty="0" err="1"/>
              <a:t>νSI</a:t>
            </a:r>
            <a:r>
              <a:rPr lang="en-US" altLang="zh-CN" dirty="0"/>
              <a:t> and their constraints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Affect BBN by modifying Neff</a:t>
            </a:r>
          </a:p>
          <a:p>
            <a:r>
              <a:rPr lang="en-US" altLang="zh-CN" dirty="0"/>
              <a:t>Affect CMB by altering free-streaming</a:t>
            </a:r>
          </a:p>
          <a:p>
            <a:r>
              <a:rPr lang="en-US" altLang="zh-CN" dirty="0"/>
              <a:t>Affect Supernova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Modify astrophysical neutrino spectra</a:t>
            </a:r>
          </a:p>
          <a:p>
            <a:r>
              <a:rPr lang="en-US" altLang="zh-CN" dirty="0"/>
              <a:t>Tested by collider experiments</a:t>
            </a: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925681-C5F3-909A-3312-881D8B09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25" y="1351280"/>
            <a:ext cx="5019675" cy="49720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B5A8543-CF46-50F9-8D2A-10EEDE94A667}"/>
              </a:ext>
            </a:extLst>
          </p:cNvPr>
          <p:cNvSpPr txBox="1"/>
          <p:nvPr/>
        </p:nvSpPr>
        <p:spPr>
          <a:xfrm>
            <a:off x="6664325" y="6286500"/>
            <a:ext cx="508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N. Blinov et al., </a:t>
            </a:r>
            <a:r>
              <a:rPr lang="de-DE" altLang="zh-CN" i="1" dirty="0"/>
              <a:t>Phys.Dark Univ. 42 (2023) 101267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76B65-5E1C-CA26-981C-EFE5DDB6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6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13E1C-EEC3-59E8-B73D-DD9E7D50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altLang="zh-CN" dirty="0"/>
              <a:t>KM3NeT Ultra-high energy (UHE) event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3CC8F-0F65-6C2E-1B39-ED93AF91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440"/>
            <a:ext cx="10515600" cy="5069523"/>
          </a:xfrm>
        </p:spPr>
        <p:txBody>
          <a:bodyPr/>
          <a:lstStyle/>
          <a:p>
            <a:r>
              <a:rPr lang="en-US" altLang="zh-CN" dirty="0"/>
              <a:t>Neutrino Spectrum around the earth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D7CBB5-E740-63D5-BF2F-676779BC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73E226-C839-B3F3-3645-2AA9897C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84" y="1534221"/>
            <a:ext cx="8077836" cy="485462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334D53F-E4FA-C5C3-DD69-00A93822A68C}"/>
              </a:ext>
            </a:extLst>
          </p:cNvPr>
          <p:cNvSpPr/>
          <p:nvPr/>
        </p:nvSpPr>
        <p:spPr>
          <a:xfrm>
            <a:off x="8097520" y="4826000"/>
            <a:ext cx="1584960" cy="71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1940894-75E4-758E-6FF0-AAF8F778D384}"/>
              </a:ext>
            </a:extLst>
          </p:cNvPr>
          <p:cNvCxnSpPr/>
          <p:nvPr/>
        </p:nvCxnSpPr>
        <p:spPr>
          <a:xfrm>
            <a:off x="9682480" y="5354320"/>
            <a:ext cx="6197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6604BC9-23AE-CFE1-330F-E0FA3777B7BE}"/>
              </a:ext>
            </a:extLst>
          </p:cNvPr>
          <p:cNvSpPr txBox="1"/>
          <p:nvPr/>
        </p:nvSpPr>
        <p:spPr>
          <a:xfrm>
            <a:off x="10241916" y="4958551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Ultra-high energy Neutrino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2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AFD6F-BFA9-5105-8395-CD95C68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/>
          <a:lstStyle/>
          <a:p>
            <a:r>
              <a:rPr lang="en-US" altLang="zh-CN" dirty="0"/>
              <a:t>KM3NeT Ultra-high energy (UHE) event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D36486-1862-CB73-22DF-CBD5BC1B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120"/>
            <a:ext cx="10515600" cy="5089843"/>
          </a:xfrm>
        </p:spPr>
        <p:txBody>
          <a:bodyPr/>
          <a:lstStyle/>
          <a:p>
            <a:r>
              <a:rPr lang="en-US" altLang="zh-CN" dirty="0"/>
              <a:t>KM3NeT experiments</a:t>
            </a:r>
          </a:p>
          <a:p>
            <a:pPr marL="0" indent="0">
              <a:buNone/>
            </a:pPr>
            <a:r>
              <a:rPr lang="en-US" altLang="zh-CN" dirty="0"/>
              <a:t>Next-generation neutrino telescope in the Mediterranean Sea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7DD17B-46F5-0007-08FB-486D2108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6A265C-2D04-42E8-6A5A-A072A16D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94033"/>
            <a:ext cx="4353560" cy="34244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D14D0A-462A-D283-BA2A-67E4FB715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438" y="2188982"/>
            <a:ext cx="4628721" cy="35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5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8B9DAB-DE5E-60DF-DB19-A590F877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299502"/>
            <a:ext cx="10515600" cy="843915"/>
          </a:xfrm>
        </p:spPr>
        <p:txBody>
          <a:bodyPr/>
          <a:lstStyle/>
          <a:p>
            <a:r>
              <a:rPr lang="en-US" altLang="zh-CN" dirty="0"/>
              <a:t>KM3NeT Ultra-high energy (UHE) event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A16B9F-5694-A222-420E-67CC12E0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4967923"/>
          </a:xfrm>
        </p:spPr>
        <p:txBody>
          <a:bodyPr/>
          <a:lstStyle/>
          <a:p>
            <a:r>
              <a:rPr lang="en-US" altLang="zh-CN" dirty="0"/>
              <a:t>KM3NeT experiments</a:t>
            </a:r>
          </a:p>
          <a:p>
            <a:pPr marL="0" indent="0">
              <a:buNone/>
            </a:pPr>
            <a:r>
              <a:rPr lang="en-US" altLang="zh-CN" dirty="0"/>
              <a:t>Next-generation neutrino telescope in the Mediterranean Sea</a:t>
            </a:r>
          </a:p>
          <a:p>
            <a:r>
              <a:rPr lang="en-US" altLang="zh-CN" dirty="0"/>
              <a:t>KM3-230213A event: around 220PeV, most energetic neutrino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4E74B6-6F39-C67D-FDAB-44346A735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80" y="3050904"/>
            <a:ext cx="3703002" cy="29062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8E39F9-2065-4A4D-AD88-E4FB31359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760" y="2719343"/>
            <a:ext cx="3703002" cy="33458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F0D06BD-B5A4-BDA0-DF05-11CAB2049699}"/>
              </a:ext>
            </a:extLst>
          </p:cNvPr>
          <p:cNvSpPr txBox="1"/>
          <p:nvPr/>
        </p:nvSpPr>
        <p:spPr>
          <a:xfrm>
            <a:off x="4246880" y="6308209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KM3NeT,</a:t>
            </a:r>
            <a:r>
              <a:rPr lang="en-US" altLang="zh-CN" i="1" dirty="0"/>
              <a:t> Nature 638 (2025) 8050,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D10320-CB63-22F1-F2EC-55738C9B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2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95C0D-386C-DE9D-0666-89DF96C6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en-US" altLang="zh-CN" dirty="0"/>
              <a:t>KM3NeT Ultra-high energy (UHE) event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E1EED8-2CE6-5646-D46D-92732829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172075"/>
          </a:xfrm>
        </p:spPr>
        <p:txBody>
          <a:bodyPr/>
          <a:lstStyle/>
          <a:p>
            <a:r>
              <a:rPr lang="en-US" altLang="zh-CN" dirty="0"/>
              <a:t>Tension with previous observations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Possible explanations of the KM3-230213A  event:</a:t>
            </a:r>
          </a:p>
          <a:p>
            <a:pPr marL="0" indent="0">
              <a:buNone/>
            </a:pPr>
            <a:r>
              <a:rPr lang="en-US" altLang="zh-CN" dirty="0"/>
              <a:t>Decaying dark matter, Black hole evaporation......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026" name="Picture 2" descr="Fig. 5">
            <a:extLst>
              <a:ext uri="{FF2B5EF4-FFF2-40B4-BE49-F238E27FC236}">
                <a16:creationId xmlns:a16="http://schemas.microsoft.com/office/drawing/2014/main" id="{A2EDC3BC-B658-3280-4F43-73487FAB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80" y="1788876"/>
            <a:ext cx="7914640" cy="3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BF47BD-A628-E7B8-DE03-E54F147F3886}"/>
              </a:ext>
            </a:extLst>
          </p:cNvPr>
          <p:cNvSpPr txBox="1"/>
          <p:nvPr/>
        </p:nvSpPr>
        <p:spPr>
          <a:xfrm>
            <a:off x="3183975" y="4998758"/>
            <a:ext cx="35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KM3NeT,</a:t>
            </a:r>
            <a:r>
              <a:rPr lang="en-US" altLang="zh-CN" i="1" dirty="0"/>
              <a:t> Nature 638 (2025) 8050,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6ACD4E-4673-12CA-2807-CEBD5C9096C0}"/>
              </a:ext>
            </a:extLst>
          </p:cNvPr>
          <p:cNvSpPr txBox="1"/>
          <p:nvPr/>
        </p:nvSpPr>
        <p:spPr>
          <a:xfrm>
            <a:off x="7247806" y="5013492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KM3NeT, </a:t>
            </a:r>
            <a:r>
              <a:rPr lang="en-US" altLang="zh-CN" i="1" u="sng" dirty="0">
                <a:hlinkClick r:id="rId4"/>
              </a:rPr>
              <a:t>2502.08173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08A369-079F-D62C-2954-637986D3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64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C3797-C8FF-EEFF-19B3-F52B1F01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r>
              <a:rPr lang="en-US" altLang="zh-CN" dirty="0"/>
              <a:t>Fits to UHE neutrino data with </a:t>
            </a:r>
            <a:r>
              <a:rPr lang="en-US" altLang="zh-CN" dirty="0" err="1"/>
              <a:t>νSI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A73564-E01E-4587-AFC3-56EBB4F52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40"/>
            <a:ext cx="10515600" cy="4561523"/>
          </a:xfrm>
        </p:spPr>
        <p:txBody>
          <a:bodyPr/>
          <a:lstStyle/>
          <a:p>
            <a:r>
              <a:rPr lang="en-US" altLang="zh-CN" dirty="0"/>
              <a:t>Implications of KM3 event on </a:t>
            </a:r>
            <a:r>
              <a:rPr lang="en-US" altLang="zh-CN" dirty="0" err="1"/>
              <a:t>νSI</a:t>
            </a:r>
            <a:endParaRPr lang="en-US" altLang="zh-CN" dirty="0"/>
          </a:p>
          <a:p>
            <a:r>
              <a:rPr lang="en-US" altLang="zh-CN" dirty="0" err="1"/>
              <a:t>νSI</a:t>
            </a:r>
            <a:r>
              <a:rPr lang="en-US" altLang="zh-CN" dirty="0"/>
              <a:t> model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We focus on the case that </a:t>
            </a:r>
            <a:r>
              <a:rPr lang="en-US" altLang="zh-CN" b="1" dirty="0">
                <a:solidFill>
                  <a:srgbClr val="FF0000"/>
                </a:solidFill>
              </a:rPr>
              <a:t>only        to be nonzero</a:t>
            </a:r>
            <a:r>
              <a:rPr lang="en-US" altLang="zh-CN" b="1" dirty="0"/>
              <a:t> </a:t>
            </a:r>
            <a:r>
              <a:rPr lang="en-US" altLang="zh-CN" dirty="0"/>
              <a:t>to avoid stringent constraints for first two generations.</a:t>
            </a:r>
          </a:p>
          <a:p>
            <a:r>
              <a:rPr lang="en-US" altLang="zh-CN" dirty="0"/>
              <a:t>The model needs to be UV completed, but we will not be confined on specific UV completion in this work.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FB8F9D-2852-061F-7640-CAA9AEEA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080" y="2725356"/>
            <a:ext cx="5720080" cy="9652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C21017-D511-1C4F-18F5-5EDD77A7E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880" y="3783380"/>
            <a:ext cx="530543" cy="38820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60DCC6-3C8A-F599-36A6-C33165E6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A3E9-E7F3-429E-970B-0541DA8ADD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7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1636</Words>
  <Application>Microsoft Office PowerPoint</Application>
  <PresentationFormat>宽屏</PresentationFormat>
  <Paragraphs>193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Implications of the KM3NeT Ultrahigh-Energy Event on Neutrino Self-Interactions </vt:lpstr>
      <vt:lpstr>Outline</vt:lpstr>
      <vt:lpstr>Neutrino self-interactions (νSI)</vt:lpstr>
      <vt:lpstr>Neutrino self-interactions (νSI)</vt:lpstr>
      <vt:lpstr>KM3NeT Ultra-high energy (UHE) event</vt:lpstr>
      <vt:lpstr>KM3NeT Ultra-high energy (UHE) event</vt:lpstr>
      <vt:lpstr>KM3NeT Ultra-high energy (UHE) event</vt:lpstr>
      <vt:lpstr>KM3NeT Ultra-high energy (UHE) event</vt:lpstr>
      <vt:lpstr>Fits to UHE neutrino data with νSI</vt:lpstr>
      <vt:lpstr>Fits to UHE neutrino data with νSI</vt:lpstr>
      <vt:lpstr>Fits to UHE neutrino data with νSI</vt:lpstr>
      <vt:lpstr>Fits to UHE neutrino data with νSI</vt:lpstr>
      <vt:lpstr>Fits to UHE neutrino data with νSI</vt:lpstr>
      <vt:lpstr>Constraints from UHE data to νSI </vt:lpstr>
      <vt:lpstr>Constraints from UHE data to νSI </vt:lpstr>
      <vt:lpstr>Constraints from UHE data to νSI</vt:lpstr>
      <vt:lpstr>Conclusions</vt:lpstr>
      <vt:lpstr>Backups</vt:lpstr>
      <vt:lpstr>Backups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yx he</dc:creator>
  <cp:lastModifiedBy>yx he</cp:lastModifiedBy>
  <cp:revision>108</cp:revision>
  <dcterms:created xsi:type="dcterms:W3CDTF">2025-06-06T16:06:42Z</dcterms:created>
  <dcterms:modified xsi:type="dcterms:W3CDTF">2025-11-30T06:44:16Z</dcterms:modified>
</cp:coreProperties>
</file>