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4" r:id="rId3"/>
    <p:sldMasterId id="2147483672" r:id="rId4"/>
    <p:sldMasterId id="2147483686" r:id="rId5"/>
    <p:sldMasterId id="2147483694" r:id="rId6"/>
    <p:sldMasterId id="2147483712" r:id="rId7"/>
  </p:sldMasterIdLst>
  <p:notesMasterIdLst>
    <p:notesMasterId r:id="rId9"/>
  </p:notesMasterIdLst>
  <p:sldIdLst>
    <p:sldId id="1312" r:id="rId8"/>
    <p:sldId id="13590" r:id="rId10"/>
    <p:sldId id="13662" r:id="rId11"/>
    <p:sldId id="13655" r:id="rId12"/>
    <p:sldId id="13680" r:id="rId13"/>
    <p:sldId id="13674" r:id="rId14"/>
    <p:sldId id="13666" r:id="rId15"/>
    <p:sldId id="13667" r:id="rId16"/>
    <p:sldId id="13584" r:id="rId17"/>
    <p:sldId id="13669" r:id="rId18"/>
    <p:sldId id="13675" r:id="rId19"/>
    <p:sldId id="13665" r:id="rId20"/>
    <p:sldId id="13681" r:id="rId21"/>
    <p:sldId id="13682" r:id="rId22"/>
    <p:sldId id="13679" r:id="rId23"/>
    <p:sldId id="13670" r:id="rId24"/>
    <p:sldId id="13563" r:id="rId25"/>
    <p:sldId id="13571" r:id="rId26"/>
    <p:sldId id="13564" r:id="rId27"/>
    <p:sldId id="13678" r:id="rId28"/>
    <p:sldId id="13593" r:id="rId29"/>
    <p:sldId id="13596" r:id="rId30"/>
    <p:sldId id="13597" r:id="rId31"/>
    <p:sldId id="13677" r:id="rId32"/>
    <p:sldId id="13599" r:id="rId33"/>
    <p:sldId id="13600" r:id="rId34"/>
    <p:sldId id="13601" r:id="rId35"/>
    <p:sldId id="13673" r:id="rId36"/>
    <p:sldId id="13605" r:id="rId37"/>
    <p:sldId id="13648" r:id="rId38"/>
    <p:sldId id="13676" r:id="rId39"/>
    <p:sldId id="13650" r:id="rId40"/>
    <p:sldId id="1363" r:id="rId41"/>
    <p:sldId id="1428" r:id="rId42"/>
    <p:sldId id="1366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haaso_youzy" initials="l" lastIdx="0" clrIdx="0"/>
  <p:cmAuthor id="2" name="Zha Min" initials="ZM" lastIdx="0" clrIdx="1"/>
  <p:cmAuthor id="3" name="zengzk" initials="z" lastIdx="0" clrIdx="2"/>
  <p:cmAuthor id="4" name="清泓 张" initials="清泓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9FF"/>
    <a:srgbClr val="3582EC"/>
    <a:srgbClr val="1A4875"/>
    <a:srgbClr val="5C7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80636"/>
  </p:normalViewPr>
  <p:slideViewPr>
    <p:cSldViewPr snapToGrid="0">
      <p:cViewPr varScale="1">
        <p:scale>
          <a:sx n="74" d="100"/>
          <a:sy n="74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5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04459-A87B-754D-8378-B9F0E400663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u="none" strike="noStrike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 dirty="0">
                <a:solidFill>
                  <a:schemeClr val="bg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HUNT </a:t>
            </a:r>
            <a:r>
              <a:rPr lang="en-US" altLang="zh-CN" dirty="0">
                <a:solidFill>
                  <a:schemeClr val="bg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named ...</a:t>
            </a:r>
            <a:endParaRPr lang="en-US" altLang="zh-CN" dirty="0">
              <a:solidFill>
                <a:schemeClr val="bg1"/>
              </a:solidFill>
              <a:effectLst/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  <a:p>
            <a:r>
              <a:rPr lang="en-US" altLang="zh-CN" dirty="0">
                <a:solidFill>
                  <a:schemeClr val="bg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Its </a:t>
            </a:r>
            <a:endParaRPr lang="en-US" altLang="zh-CN" dirty="0">
              <a:solidFill>
                <a:schemeClr val="bg1"/>
              </a:solidFill>
              <a:effectLst/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  <a:p>
            <a:endParaRPr lang="en-US" altLang="zh-CN" dirty="0">
              <a:solidFill>
                <a:schemeClr val="bg1"/>
              </a:solidFill>
              <a:effectLst/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deployed</a:t>
            </a:r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The noise rate has changed 2% @Second level.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also JUON </a:t>
            </a:r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altLang="zh-CN" sz="1200" b="0" strike="noStrike" spc="-1" dirty="0">
                <a:latin typeface="+mn-lt"/>
              </a:rPr>
              <a:t>Joint Institute for Nuclear Research (JINR)</a:t>
            </a:r>
            <a:endParaRPr lang="en-US" altLang="zh-CN" sz="1200" b="0" strike="noStrike" spc="-1" dirty="0">
              <a:latin typeface="+mn-lt"/>
            </a:endParaRPr>
          </a:p>
          <a:p>
            <a:pPr marL="2159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altLang="zh-CN" sz="1200" b="0" strike="noStrike" spc="-1" dirty="0">
                <a:latin typeface="+mn-lt"/>
              </a:rPr>
              <a:t>Astroparticle and Cosmology laboratory (APC)</a:t>
            </a:r>
            <a:endParaRPr lang="en-US" altLang="zh-CN" sz="1200" b="0" strike="noStrike" spc="-1" dirty="0">
              <a:latin typeface="+mn-lt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pPr indent="0" algn="r">
              <a:buNone/>
            </a:pPr>
            <a:fld id="{5227DDE0-3BDC-4F7A-A47F-10B3D63AB64E}" type="slidenum">
              <a:rPr lang="en-US" sz="1400" b="0" strike="noStrike" spc="-1" smtClean="0">
                <a:latin typeface="Times New Roman" panose="02020503050405090304"/>
              </a:rPr>
            </a:fld>
            <a:endParaRPr lang="en-US" sz="1400" b="0" strike="noStrike" spc="-1" dirty="0">
              <a:latin typeface="Times New Roman" panose="02020503050405090304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91756D-A72F-4352-A6C9-CD42EF4143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0B0B7-813D-C249-A40E-873E22AD26E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20" name="灯片编号占位符 4"/>
          <p:cNvSpPr txBox="1"/>
          <p:nvPr userDrawn="1"/>
        </p:nvSpPr>
        <p:spPr>
          <a:xfrm>
            <a:off x="9228225" y="165037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NT-ih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534032" y="6498563"/>
            <a:ext cx="8312914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28935" y="6428541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762389" y="6428541"/>
            <a:ext cx="2876108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latin typeface="Monotype Corsiva" panose="03010101010201010101" pitchFamily="66" charset="0"/>
              </a:rPr>
              <a:t>Institute of High Energy Physics</a:t>
            </a:r>
            <a:endParaRPr lang="zh-CN" altLang="en-US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8155"/>
            <a:ext cx="12192000" cy="6885026"/>
            <a:chOff x="0" y="-8155"/>
            <a:chExt cx="12192000" cy="6885026"/>
          </a:xfrm>
        </p:grpSpPr>
        <p:sp>
          <p:nvSpPr>
            <p:cNvPr id="213" name="ïṥḷíďê"/>
            <p:cNvSpPr>
              <a:spLocks noChangeAspect="1"/>
            </p:cNvSpPr>
            <p:nvPr userDrawn="1"/>
          </p:nvSpPr>
          <p:spPr>
            <a:xfrm>
              <a:off x="0" y="-8155"/>
              <a:ext cx="12192000" cy="6885026"/>
            </a:xfrm>
            <a:prstGeom prst="rect">
              <a:avLst/>
            </a:prstGeom>
            <a:blipFill dpi="0" rotWithShape="1">
              <a:blip r:embed="rId2">
                <a:alphaModFix amt="5000"/>
              </a:blip>
              <a:srcRect/>
              <a:stretch>
                <a:fillRect t="-82963" b="-8265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2" name="组合 231"/>
            <p:cNvGrpSpPr/>
            <p:nvPr userDrawn="1"/>
          </p:nvGrpSpPr>
          <p:grpSpPr>
            <a:xfrm>
              <a:off x="0" y="3422198"/>
              <a:ext cx="12192000" cy="3435802"/>
              <a:chOff x="0" y="3422198"/>
              <a:chExt cx="12192000" cy="3435802"/>
            </a:xfrm>
          </p:grpSpPr>
          <p:sp>
            <p:nvSpPr>
              <p:cNvPr id="227" name="išliḍe"/>
              <p:cNvSpPr/>
              <p:nvPr userDrawn="1"/>
            </p:nvSpPr>
            <p:spPr>
              <a:xfrm>
                <a:off x="0" y="3422198"/>
                <a:ext cx="12192000" cy="3435802"/>
              </a:xfrm>
              <a:custGeom>
                <a:avLst/>
                <a:gdLst>
                  <a:gd name="connsiteX0" fmla="*/ 12192000 w 12192000"/>
                  <a:gd name="connsiteY0" fmla="*/ 0 h 3435802"/>
                  <a:gd name="connsiteX1" fmla="*/ 12192000 w 12192000"/>
                  <a:gd name="connsiteY1" fmla="*/ 3435802 h 3435802"/>
                  <a:gd name="connsiteX2" fmla="*/ 0 w 12192000"/>
                  <a:gd name="connsiteY2" fmla="*/ 3435802 h 3435802"/>
                  <a:gd name="connsiteX3" fmla="*/ 0 w 12192000"/>
                  <a:gd name="connsiteY3" fmla="*/ 918643 h 3435802"/>
                  <a:gd name="connsiteX4" fmla="*/ 75232 w 12192000"/>
                  <a:gd name="connsiteY4" fmla="*/ 985934 h 3435802"/>
                  <a:gd name="connsiteX5" fmla="*/ 4531924 w 12192000"/>
                  <a:gd name="connsiteY5" fmla="*/ 2012480 h 3435802"/>
                  <a:gd name="connsiteX6" fmla="*/ 12172912 w 12192000"/>
                  <a:gd name="connsiteY6" fmla="*/ 1062 h 34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435802">
                    <a:moveTo>
                      <a:pt x="12192000" y="0"/>
                    </a:moveTo>
                    <a:lnTo>
                      <a:pt x="12192000" y="3435802"/>
                    </a:lnTo>
                    <a:lnTo>
                      <a:pt x="0" y="3435802"/>
                    </a:lnTo>
                    <a:lnTo>
                      <a:pt x="0" y="918643"/>
                    </a:lnTo>
                    <a:lnTo>
                      <a:pt x="75232" y="985934"/>
                    </a:lnTo>
                    <a:cubicBezTo>
                      <a:pt x="644667" y="1462682"/>
                      <a:pt x="1957947" y="2196696"/>
                      <a:pt x="4531924" y="2012480"/>
                    </a:cubicBezTo>
                    <a:cubicBezTo>
                      <a:pt x="7807894" y="1778023"/>
                      <a:pt x="9990755" y="174703"/>
                      <a:pt x="12172912" y="1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6" name="íśľiḋê"/>
              <p:cNvSpPr/>
              <p:nvPr userDrawn="1"/>
            </p:nvSpPr>
            <p:spPr>
              <a:xfrm>
                <a:off x="0" y="3856991"/>
                <a:ext cx="12192000" cy="3001009"/>
              </a:xfrm>
              <a:custGeom>
                <a:avLst/>
                <a:gdLst>
                  <a:gd name="connsiteX0" fmla="*/ 12192000 w 12192000"/>
                  <a:gd name="connsiteY0" fmla="*/ 0 h 3001009"/>
                  <a:gd name="connsiteX1" fmla="*/ 12192000 w 12192000"/>
                  <a:gd name="connsiteY1" fmla="*/ 3001009 h 3001009"/>
                  <a:gd name="connsiteX2" fmla="*/ 0 w 12192000"/>
                  <a:gd name="connsiteY2" fmla="*/ 3001009 h 3001009"/>
                  <a:gd name="connsiteX3" fmla="*/ 0 w 12192000"/>
                  <a:gd name="connsiteY3" fmla="*/ 469969 h 3001009"/>
                  <a:gd name="connsiteX4" fmla="*/ 63233 w 12192000"/>
                  <a:gd name="connsiteY4" fmla="*/ 527919 h 3001009"/>
                  <a:gd name="connsiteX5" fmla="*/ 4540612 w 12192000"/>
                  <a:gd name="connsiteY5" fmla="*/ 1724693 h 3001009"/>
                  <a:gd name="connsiteX6" fmla="*/ 12138143 w 12192000"/>
                  <a:gd name="connsiteY6" fmla="*/ 963 h 300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001009">
                    <a:moveTo>
                      <a:pt x="12192000" y="0"/>
                    </a:moveTo>
                    <a:lnTo>
                      <a:pt x="12192000" y="3001009"/>
                    </a:lnTo>
                    <a:lnTo>
                      <a:pt x="0" y="3001009"/>
                    </a:lnTo>
                    <a:lnTo>
                      <a:pt x="0" y="469969"/>
                    </a:lnTo>
                    <a:lnTo>
                      <a:pt x="63233" y="527919"/>
                    </a:lnTo>
                    <a:cubicBezTo>
                      <a:pt x="642462" y="1026761"/>
                      <a:pt x="1970768" y="1811366"/>
                      <a:pt x="4540612" y="1724693"/>
                    </a:cubicBezTo>
                    <a:cubicBezTo>
                      <a:pt x="7811319" y="1614382"/>
                      <a:pt x="9960097" y="92236"/>
                      <a:pt x="12138143" y="963"/>
                    </a:cubicBezTo>
                    <a:close/>
                  </a:path>
                </a:pathLst>
              </a:custGeom>
              <a:gradFill>
                <a:gsLst>
                  <a:gs pos="49700">
                    <a:srgbClr val="107CCD"/>
                  </a:gs>
                  <a:gs pos="0">
                    <a:srgbClr val="2094D9"/>
                  </a:gs>
                  <a:gs pos="100000">
                    <a:srgbClr val="0064C0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4" name="iŝḷîḍê"/>
              <p:cNvSpPr/>
              <p:nvPr userDrawn="1"/>
            </p:nvSpPr>
            <p:spPr>
              <a:xfrm>
                <a:off x="0" y="3964728"/>
                <a:ext cx="12192000" cy="2893272"/>
              </a:xfrm>
              <a:custGeom>
                <a:avLst/>
                <a:gdLst>
                  <a:gd name="connsiteX0" fmla="*/ 12192000 w 12192000"/>
                  <a:gd name="connsiteY0" fmla="*/ 0 h 2893272"/>
                  <a:gd name="connsiteX1" fmla="*/ 12192000 w 12192000"/>
                  <a:gd name="connsiteY1" fmla="*/ 2893272 h 2893272"/>
                  <a:gd name="connsiteX2" fmla="*/ 0 w 12192000"/>
                  <a:gd name="connsiteY2" fmla="*/ 2893272 h 2893272"/>
                  <a:gd name="connsiteX3" fmla="*/ 0 w 12192000"/>
                  <a:gd name="connsiteY3" fmla="*/ 1893392 h 2893272"/>
                  <a:gd name="connsiteX4" fmla="*/ 210106 w 12192000"/>
                  <a:gd name="connsiteY4" fmla="*/ 2011266 h 2893272"/>
                  <a:gd name="connsiteX5" fmla="*/ 4363314 w 12192000"/>
                  <a:gd name="connsiteY5" fmla="*/ 2506562 h 2893272"/>
                  <a:gd name="connsiteX6" fmla="*/ 11985863 w 12192000"/>
                  <a:gd name="connsiteY6" fmla="*/ 13752 h 289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2893272">
                    <a:moveTo>
                      <a:pt x="12192000" y="0"/>
                    </a:moveTo>
                    <a:lnTo>
                      <a:pt x="12192000" y="2893272"/>
                    </a:lnTo>
                    <a:lnTo>
                      <a:pt x="0" y="2893272"/>
                    </a:lnTo>
                    <a:lnTo>
                      <a:pt x="0" y="1893392"/>
                    </a:lnTo>
                    <a:lnTo>
                      <a:pt x="210106" y="2011266"/>
                    </a:lnTo>
                    <a:cubicBezTo>
                      <a:pt x="962321" y="2400739"/>
                      <a:pt x="2278130" y="2784954"/>
                      <a:pt x="4363314" y="2506562"/>
                    </a:cubicBezTo>
                    <a:cubicBezTo>
                      <a:pt x="7722774" y="2058041"/>
                      <a:pt x="9735502" y="221809"/>
                      <a:pt x="11985863" y="137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CB0"/>
                  </a:gs>
                  <a:gs pos="67000">
                    <a:srgbClr val="2094D9">
                      <a:alpha val="80000"/>
                    </a:srgbClr>
                  </a:gs>
                  <a:gs pos="100000">
                    <a:srgbClr val="006DD0"/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8" name="文本占位符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31250" y="5994074"/>
            <a:ext cx="2787650" cy="3453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  <a:endParaRPr lang="en-US" altLang="zh-CN" dirty="0"/>
          </a:p>
        </p:txBody>
      </p:sp>
      <p:sp>
        <p:nvSpPr>
          <p:cNvPr id="12" name="文本占位符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60400" y="723900"/>
            <a:ext cx="1039091" cy="296271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chemeClr val="tx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LGOO HERE</a:t>
            </a:r>
            <a:endParaRPr lang="en-US" altLang="zh-CN" dirty="0"/>
          </a:p>
        </p:txBody>
      </p:sp>
      <p:sp>
        <p:nvSpPr>
          <p:cNvPr id="16" name="副标题 15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255628" y="3652934"/>
            <a:ext cx="5680744" cy="5172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lang="zh-CN" altLang="en-US" sz="1600" b="1">
                <a:solidFill>
                  <a:schemeClr val="tx1"/>
                </a:solidFill>
              </a:defRPr>
            </a:lvl1pPr>
          </a:lstStyle>
          <a:p>
            <a:pPr marL="228600" lvl="0" indent="-228600" defTabSz="914400"/>
            <a:r>
              <a:rPr lang="en-US" altLang="zh-CN" dirty="0"/>
              <a:t>Click to edit Master subtitle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70238" y="5994074"/>
            <a:ext cx="2787650" cy="3453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  <p:sp>
        <p:nvSpPr>
          <p:cNvPr id="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2850" y="1824513"/>
            <a:ext cx="10846300" cy="1754326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zh-CN" altLang="en-US" sz="6000" b="1" dirty="0">
                <a:solidFill>
                  <a:srgbClr val="005CB0"/>
                </a:solidFill>
              </a:defRPr>
            </a:lvl1pPr>
          </a:lstStyle>
          <a:p>
            <a:pPr lvl="0" defTabSz="914400"/>
            <a:r>
              <a:rPr lang="en-US" altLang="zh-CN" dirty="0"/>
              <a:t>CLICK TO EDIT MASTER SUBTITLE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D9EAB-652F-4D0A-8516-6230C08FC36C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500188"/>
            <a:ext cx="2836562" cy="594626"/>
          </a:xfrm>
        </p:spPr>
        <p:txBody>
          <a:bodyPr>
            <a:normAutofit/>
          </a:bodyPr>
          <a:lstStyle>
            <a:lvl1pPr marL="0" indent="0" algn="r">
              <a:buFont typeface="+mj-lt"/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Font typeface="+mj-ea"/>
              <a:buNone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3647836" y="1500187"/>
            <a:ext cx="7871045" cy="4633913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  <a:lvl2pPr marL="800100" indent="-342900">
              <a:buFont typeface="+mj-ea"/>
              <a:buAutoNum type="circleNumDbPlain"/>
              <a:defRPr/>
            </a:lvl2pPr>
            <a:lvl3pPr marL="1257300" indent="-342900">
              <a:buFont typeface="+mj-lt"/>
              <a:buAutoNum type="alphaLcParenR"/>
              <a:defRPr/>
            </a:lvl3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C16E3AB-5543-4A81-90E1-6DA395BCAC3A}" type="datetime1">
              <a:rPr lang="zh-CN" altLang="en-US" smtClean="0"/>
            </a:fld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cxnSp>
        <p:nvCxnSpPr>
          <p:cNvPr id="10" name="î$ļíďé"/>
          <p:cNvCxnSpPr/>
          <p:nvPr userDrawn="1"/>
        </p:nvCxnSpPr>
        <p:spPr>
          <a:xfrm>
            <a:off x="3621019" y="1500188"/>
            <a:ext cx="0" cy="4633913"/>
          </a:xfrm>
          <a:prstGeom prst="line">
            <a:avLst/>
          </a:prstGeom>
          <a:solidFill>
            <a:srgbClr val="FFCC00"/>
          </a:solidFill>
          <a:ln w="31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iŝľiďè"/>
          <p:cNvSpPr>
            <a:spLocks noChangeAspect="1"/>
          </p:cNvSpPr>
          <p:nvPr userDrawn="1"/>
        </p:nvSpPr>
        <p:spPr bwMode="auto">
          <a:xfrm>
            <a:off x="2626456" y="5218433"/>
            <a:ext cx="870506" cy="915667"/>
          </a:xfrm>
          <a:custGeom>
            <a:avLst/>
            <a:gdLst>
              <a:gd name="T0" fmla="*/ 3353 w 5127"/>
              <a:gd name="T1" fmla="*/ 1728 h 5401"/>
              <a:gd name="T2" fmla="*/ 2183 w 5127"/>
              <a:gd name="T3" fmla="*/ 1608 h 5401"/>
              <a:gd name="T4" fmla="*/ 3353 w 5127"/>
              <a:gd name="T5" fmla="*/ 1488 h 5401"/>
              <a:gd name="T6" fmla="*/ 3103 w 5127"/>
              <a:gd name="T7" fmla="*/ 2231 h 5401"/>
              <a:gd name="T8" fmla="*/ 3103 w 5127"/>
              <a:gd name="T9" fmla="*/ 1991 h 5401"/>
              <a:gd name="T10" fmla="*/ 2432 w 5127"/>
              <a:gd name="T11" fmla="*/ 2111 h 5401"/>
              <a:gd name="T12" fmla="*/ 3103 w 5127"/>
              <a:gd name="T13" fmla="*/ 2231 h 5401"/>
              <a:gd name="T14" fmla="*/ 3353 w 5127"/>
              <a:gd name="T15" fmla="*/ 2648 h 5401"/>
              <a:gd name="T16" fmla="*/ 2183 w 5127"/>
              <a:gd name="T17" fmla="*/ 2768 h 5401"/>
              <a:gd name="T18" fmla="*/ 3353 w 5127"/>
              <a:gd name="T19" fmla="*/ 2888 h 5401"/>
              <a:gd name="T20" fmla="*/ 2552 w 5127"/>
              <a:gd name="T21" fmla="*/ 3151 h 5401"/>
              <a:gd name="T22" fmla="*/ 2552 w 5127"/>
              <a:gd name="T23" fmla="*/ 3391 h 5401"/>
              <a:gd name="T24" fmla="*/ 3223 w 5127"/>
              <a:gd name="T25" fmla="*/ 3271 h 5401"/>
              <a:gd name="T26" fmla="*/ 2552 w 5127"/>
              <a:gd name="T27" fmla="*/ 3151 h 5401"/>
              <a:gd name="T28" fmla="*/ 4448 w 5127"/>
              <a:gd name="T29" fmla="*/ 1442 h 5401"/>
              <a:gd name="T30" fmla="*/ 4688 w 5127"/>
              <a:gd name="T31" fmla="*/ 1442 h 5401"/>
              <a:gd name="T32" fmla="*/ 3988 w 5127"/>
              <a:gd name="T33" fmla="*/ 0 h 5401"/>
              <a:gd name="T34" fmla="*/ 0 w 5127"/>
              <a:gd name="T35" fmla="*/ 604 h 5401"/>
              <a:gd name="T36" fmla="*/ 120 w 5127"/>
              <a:gd name="T37" fmla="*/ 1792 h 5401"/>
              <a:gd name="T38" fmla="*/ 686 w 5127"/>
              <a:gd name="T39" fmla="*/ 1672 h 5401"/>
              <a:gd name="T40" fmla="*/ 240 w 5127"/>
              <a:gd name="T41" fmla="*/ 1552 h 5401"/>
              <a:gd name="T42" fmla="*/ 604 w 5127"/>
              <a:gd name="T43" fmla="*/ 240 h 5401"/>
              <a:gd name="T44" fmla="*/ 968 w 5127"/>
              <a:gd name="T45" fmla="*/ 4179 h 5401"/>
              <a:gd name="T46" fmla="*/ 3904 w 5127"/>
              <a:gd name="T47" fmla="*/ 4879 h 5401"/>
              <a:gd name="T48" fmla="*/ 3904 w 5127"/>
              <a:gd name="T49" fmla="*/ 4639 h 5401"/>
              <a:gd name="T50" fmla="*/ 1208 w 5127"/>
              <a:gd name="T51" fmla="*/ 4179 h 5401"/>
              <a:gd name="T52" fmla="*/ 1086 w 5127"/>
              <a:gd name="T53" fmla="*/ 240 h 5401"/>
              <a:gd name="T54" fmla="*/ 4448 w 5127"/>
              <a:gd name="T55" fmla="*/ 700 h 5401"/>
              <a:gd name="T56" fmla="*/ 4568 w 5127"/>
              <a:gd name="T57" fmla="*/ 2000 h 5401"/>
              <a:gd name="T58" fmla="*/ 4568 w 5127"/>
              <a:gd name="T59" fmla="*/ 2240 h 5401"/>
              <a:gd name="T60" fmla="*/ 4887 w 5127"/>
              <a:gd name="T61" fmla="*/ 2340 h 5401"/>
              <a:gd name="T62" fmla="*/ 5007 w 5127"/>
              <a:gd name="T63" fmla="*/ 3838 h 5401"/>
              <a:gd name="T64" fmla="*/ 5127 w 5127"/>
              <a:gd name="T65" fmla="*/ 2340 h 5401"/>
              <a:gd name="T66" fmla="*/ 4568 w 5127"/>
              <a:gd name="T67" fmla="*/ 5139 h 5401"/>
              <a:gd name="T68" fmla="*/ 4448 w 5127"/>
              <a:gd name="T69" fmla="*/ 5281 h 5401"/>
              <a:gd name="T70" fmla="*/ 4688 w 5127"/>
              <a:gd name="T71" fmla="*/ 5281 h 5401"/>
              <a:gd name="T72" fmla="*/ 4568 w 5127"/>
              <a:gd name="T73" fmla="*/ 5139 h 5401"/>
              <a:gd name="T74" fmla="*/ 4448 w 5127"/>
              <a:gd name="T75" fmla="*/ 2559 h 5401"/>
              <a:gd name="T76" fmla="*/ 4568 w 5127"/>
              <a:gd name="T77" fmla="*/ 4974 h 5401"/>
              <a:gd name="T78" fmla="*/ 4688 w 5127"/>
              <a:gd name="T79" fmla="*/ 2559 h 5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27" h="5401">
                <a:moveTo>
                  <a:pt x="3473" y="1608"/>
                </a:moveTo>
                <a:cubicBezTo>
                  <a:pt x="3473" y="1674"/>
                  <a:pt x="3419" y="1728"/>
                  <a:pt x="3353" y="1728"/>
                </a:cubicBezTo>
                <a:lnTo>
                  <a:pt x="2303" y="1728"/>
                </a:lnTo>
                <a:cubicBezTo>
                  <a:pt x="2236" y="1728"/>
                  <a:pt x="2183" y="1674"/>
                  <a:pt x="2183" y="1608"/>
                </a:cubicBezTo>
                <a:cubicBezTo>
                  <a:pt x="2183" y="1542"/>
                  <a:pt x="2236" y="1488"/>
                  <a:pt x="2303" y="1488"/>
                </a:cubicBezTo>
                <a:lnTo>
                  <a:pt x="3353" y="1488"/>
                </a:lnTo>
                <a:cubicBezTo>
                  <a:pt x="3419" y="1488"/>
                  <a:pt x="3473" y="1542"/>
                  <a:pt x="3473" y="1608"/>
                </a:cubicBezTo>
                <a:close/>
                <a:moveTo>
                  <a:pt x="3103" y="2231"/>
                </a:moveTo>
                <a:cubicBezTo>
                  <a:pt x="3170" y="2231"/>
                  <a:pt x="3223" y="2178"/>
                  <a:pt x="3223" y="2111"/>
                </a:cubicBezTo>
                <a:cubicBezTo>
                  <a:pt x="3223" y="2045"/>
                  <a:pt x="3170" y="1991"/>
                  <a:pt x="3103" y="1991"/>
                </a:cubicBezTo>
                <a:lnTo>
                  <a:pt x="2552" y="1991"/>
                </a:lnTo>
                <a:cubicBezTo>
                  <a:pt x="2486" y="1991"/>
                  <a:pt x="2432" y="2045"/>
                  <a:pt x="2432" y="2111"/>
                </a:cubicBezTo>
                <a:cubicBezTo>
                  <a:pt x="2432" y="2178"/>
                  <a:pt x="2486" y="2231"/>
                  <a:pt x="2552" y="2231"/>
                </a:cubicBezTo>
                <a:lnTo>
                  <a:pt x="3103" y="2231"/>
                </a:lnTo>
                <a:close/>
                <a:moveTo>
                  <a:pt x="3473" y="2768"/>
                </a:moveTo>
                <a:cubicBezTo>
                  <a:pt x="3473" y="2701"/>
                  <a:pt x="3419" y="2648"/>
                  <a:pt x="3353" y="2648"/>
                </a:cubicBezTo>
                <a:lnTo>
                  <a:pt x="2303" y="2648"/>
                </a:lnTo>
                <a:cubicBezTo>
                  <a:pt x="2236" y="2648"/>
                  <a:pt x="2183" y="2701"/>
                  <a:pt x="2183" y="2768"/>
                </a:cubicBezTo>
                <a:cubicBezTo>
                  <a:pt x="2183" y="2834"/>
                  <a:pt x="2236" y="2888"/>
                  <a:pt x="2303" y="2888"/>
                </a:cubicBezTo>
                <a:lnTo>
                  <a:pt x="3353" y="2888"/>
                </a:lnTo>
                <a:cubicBezTo>
                  <a:pt x="3419" y="2888"/>
                  <a:pt x="3473" y="2834"/>
                  <a:pt x="3473" y="2768"/>
                </a:cubicBezTo>
                <a:close/>
                <a:moveTo>
                  <a:pt x="2552" y="3151"/>
                </a:moveTo>
                <a:cubicBezTo>
                  <a:pt x="2486" y="3151"/>
                  <a:pt x="2432" y="3205"/>
                  <a:pt x="2432" y="3271"/>
                </a:cubicBezTo>
                <a:cubicBezTo>
                  <a:pt x="2432" y="3338"/>
                  <a:pt x="2486" y="3391"/>
                  <a:pt x="2552" y="3391"/>
                </a:cubicBezTo>
                <a:lnTo>
                  <a:pt x="3103" y="3391"/>
                </a:lnTo>
                <a:cubicBezTo>
                  <a:pt x="3170" y="3391"/>
                  <a:pt x="3223" y="3338"/>
                  <a:pt x="3223" y="3271"/>
                </a:cubicBezTo>
                <a:cubicBezTo>
                  <a:pt x="3223" y="3205"/>
                  <a:pt x="3170" y="3151"/>
                  <a:pt x="3103" y="3151"/>
                </a:cubicBezTo>
                <a:lnTo>
                  <a:pt x="2552" y="3151"/>
                </a:lnTo>
                <a:close/>
                <a:moveTo>
                  <a:pt x="4448" y="700"/>
                </a:moveTo>
                <a:lnTo>
                  <a:pt x="4448" y="1442"/>
                </a:lnTo>
                <a:cubicBezTo>
                  <a:pt x="4448" y="1509"/>
                  <a:pt x="4501" y="1562"/>
                  <a:pt x="4568" y="1562"/>
                </a:cubicBezTo>
                <a:cubicBezTo>
                  <a:pt x="4634" y="1562"/>
                  <a:pt x="4688" y="1509"/>
                  <a:pt x="4688" y="1442"/>
                </a:cubicBezTo>
                <a:lnTo>
                  <a:pt x="4688" y="700"/>
                </a:lnTo>
                <a:cubicBezTo>
                  <a:pt x="4688" y="314"/>
                  <a:pt x="4374" y="0"/>
                  <a:pt x="3988" y="0"/>
                </a:cubicBezTo>
                <a:lnTo>
                  <a:pt x="604" y="0"/>
                </a:lnTo>
                <a:cubicBezTo>
                  <a:pt x="271" y="0"/>
                  <a:pt x="0" y="271"/>
                  <a:pt x="0" y="604"/>
                </a:cubicBezTo>
                <a:lnTo>
                  <a:pt x="0" y="1672"/>
                </a:lnTo>
                <a:cubicBezTo>
                  <a:pt x="0" y="1738"/>
                  <a:pt x="53" y="1792"/>
                  <a:pt x="120" y="1792"/>
                </a:cubicBezTo>
                <a:lnTo>
                  <a:pt x="566" y="1792"/>
                </a:lnTo>
                <a:cubicBezTo>
                  <a:pt x="632" y="1792"/>
                  <a:pt x="686" y="1738"/>
                  <a:pt x="686" y="1672"/>
                </a:cubicBezTo>
                <a:cubicBezTo>
                  <a:pt x="686" y="1606"/>
                  <a:pt x="632" y="1552"/>
                  <a:pt x="566" y="1552"/>
                </a:cubicBezTo>
                <a:lnTo>
                  <a:pt x="240" y="1552"/>
                </a:lnTo>
                <a:lnTo>
                  <a:pt x="240" y="604"/>
                </a:lnTo>
                <a:cubicBezTo>
                  <a:pt x="240" y="403"/>
                  <a:pt x="403" y="240"/>
                  <a:pt x="604" y="240"/>
                </a:cubicBezTo>
                <a:cubicBezTo>
                  <a:pt x="805" y="240"/>
                  <a:pt x="968" y="403"/>
                  <a:pt x="968" y="604"/>
                </a:cubicBezTo>
                <a:lnTo>
                  <a:pt x="968" y="4179"/>
                </a:lnTo>
                <a:cubicBezTo>
                  <a:pt x="968" y="4565"/>
                  <a:pt x="1282" y="4879"/>
                  <a:pt x="1668" y="4879"/>
                </a:cubicBezTo>
                <a:lnTo>
                  <a:pt x="3904" y="4879"/>
                </a:lnTo>
                <a:cubicBezTo>
                  <a:pt x="3970" y="4879"/>
                  <a:pt x="4024" y="4825"/>
                  <a:pt x="4024" y="4759"/>
                </a:cubicBezTo>
                <a:cubicBezTo>
                  <a:pt x="4024" y="4693"/>
                  <a:pt x="3970" y="4639"/>
                  <a:pt x="3904" y="4639"/>
                </a:cubicBezTo>
                <a:lnTo>
                  <a:pt x="1668" y="4639"/>
                </a:lnTo>
                <a:cubicBezTo>
                  <a:pt x="1415" y="4639"/>
                  <a:pt x="1208" y="4433"/>
                  <a:pt x="1208" y="4179"/>
                </a:cubicBezTo>
                <a:lnTo>
                  <a:pt x="1208" y="604"/>
                </a:lnTo>
                <a:cubicBezTo>
                  <a:pt x="1208" y="468"/>
                  <a:pt x="1163" y="341"/>
                  <a:pt x="1086" y="240"/>
                </a:cubicBezTo>
                <a:lnTo>
                  <a:pt x="3988" y="240"/>
                </a:lnTo>
                <a:cubicBezTo>
                  <a:pt x="4241" y="240"/>
                  <a:pt x="4448" y="446"/>
                  <a:pt x="4448" y="700"/>
                </a:cubicBezTo>
                <a:close/>
                <a:moveTo>
                  <a:pt x="4787" y="2000"/>
                </a:moveTo>
                <a:lnTo>
                  <a:pt x="4568" y="2000"/>
                </a:lnTo>
                <a:cubicBezTo>
                  <a:pt x="4501" y="2000"/>
                  <a:pt x="4448" y="2054"/>
                  <a:pt x="4448" y="2120"/>
                </a:cubicBezTo>
                <a:cubicBezTo>
                  <a:pt x="4448" y="2187"/>
                  <a:pt x="4501" y="2240"/>
                  <a:pt x="4568" y="2240"/>
                </a:cubicBezTo>
                <a:lnTo>
                  <a:pt x="4787" y="2240"/>
                </a:lnTo>
                <a:cubicBezTo>
                  <a:pt x="4842" y="2240"/>
                  <a:pt x="4887" y="2285"/>
                  <a:pt x="4887" y="2340"/>
                </a:cubicBezTo>
                <a:lnTo>
                  <a:pt x="4887" y="3718"/>
                </a:lnTo>
                <a:cubicBezTo>
                  <a:pt x="4887" y="3785"/>
                  <a:pt x="4941" y="3838"/>
                  <a:pt x="5007" y="3838"/>
                </a:cubicBezTo>
                <a:cubicBezTo>
                  <a:pt x="5073" y="3838"/>
                  <a:pt x="5127" y="3785"/>
                  <a:pt x="5127" y="3718"/>
                </a:cubicBezTo>
                <a:lnTo>
                  <a:pt x="5127" y="2340"/>
                </a:lnTo>
                <a:cubicBezTo>
                  <a:pt x="5127" y="2153"/>
                  <a:pt x="4975" y="2000"/>
                  <a:pt x="4787" y="2000"/>
                </a:cubicBezTo>
                <a:close/>
                <a:moveTo>
                  <a:pt x="4568" y="5139"/>
                </a:moveTo>
                <a:cubicBezTo>
                  <a:pt x="4501" y="5139"/>
                  <a:pt x="4448" y="5193"/>
                  <a:pt x="4448" y="5259"/>
                </a:cubicBezTo>
                <a:lnTo>
                  <a:pt x="4448" y="5281"/>
                </a:lnTo>
                <a:cubicBezTo>
                  <a:pt x="4448" y="5347"/>
                  <a:pt x="4501" y="5401"/>
                  <a:pt x="4568" y="5401"/>
                </a:cubicBezTo>
                <a:cubicBezTo>
                  <a:pt x="4634" y="5401"/>
                  <a:pt x="4688" y="5347"/>
                  <a:pt x="4688" y="5281"/>
                </a:cubicBezTo>
                <a:lnTo>
                  <a:pt x="4688" y="5259"/>
                </a:lnTo>
                <a:cubicBezTo>
                  <a:pt x="4688" y="5193"/>
                  <a:pt x="4634" y="5139"/>
                  <a:pt x="4568" y="5139"/>
                </a:cubicBezTo>
                <a:close/>
                <a:moveTo>
                  <a:pt x="4568" y="2439"/>
                </a:moveTo>
                <a:cubicBezTo>
                  <a:pt x="4501" y="2439"/>
                  <a:pt x="4448" y="2492"/>
                  <a:pt x="4448" y="2559"/>
                </a:cubicBezTo>
                <a:lnTo>
                  <a:pt x="4448" y="4854"/>
                </a:lnTo>
                <a:cubicBezTo>
                  <a:pt x="4448" y="4920"/>
                  <a:pt x="4501" y="4974"/>
                  <a:pt x="4568" y="4974"/>
                </a:cubicBezTo>
                <a:cubicBezTo>
                  <a:pt x="4634" y="4974"/>
                  <a:pt x="4688" y="4920"/>
                  <a:pt x="4688" y="4854"/>
                </a:cubicBezTo>
                <a:lnTo>
                  <a:pt x="4688" y="2559"/>
                </a:lnTo>
                <a:cubicBezTo>
                  <a:pt x="4688" y="2492"/>
                  <a:pt x="4634" y="2439"/>
                  <a:pt x="4568" y="2439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/>
        </p:nvGrpSpPr>
        <p:grpSpPr>
          <a:xfrm>
            <a:off x="0" y="3422198"/>
            <a:ext cx="12192000" cy="3435802"/>
            <a:chOff x="0" y="3422198"/>
            <a:chExt cx="12192000" cy="3435802"/>
          </a:xfrm>
        </p:grpSpPr>
        <p:sp>
          <p:nvSpPr>
            <p:cNvPr id="10" name="iSḷîḓè"/>
            <p:cNvSpPr/>
            <p:nvPr userDrawn="1"/>
          </p:nvSpPr>
          <p:spPr>
            <a:xfrm>
              <a:off x="0" y="3422198"/>
              <a:ext cx="12192000" cy="3435802"/>
            </a:xfrm>
            <a:custGeom>
              <a:avLst/>
              <a:gdLst>
                <a:gd name="connsiteX0" fmla="*/ 12192000 w 12192000"/>
                <a:gd name="connsiteY0" fmla="*/ 0 h 3435802"/>
                <a:gd name="connsiteX1" fmla="*/ 12192000 w 12192000"/>
                <a:gd name="connsiteY1" fmla="*/ 3435802 h 3435802"/>
                <a:gd name="connsiteX2" fmla="*/ 0 w 12192000"/>
                <a:gd name="connsiteY2" fmla="*/ 3435802 h 3435802"/>
                <a:gd name="connsiteX3" fmla="*/ 0 w 12192000"/>
                <a:gd name="connsiteY3" fmla="*/ 918643 h 3435802"/>
                <a:gd name="connsiteX4" fmla="*/ 75232 w 12192000"/>
                <a:gd name="connsiteY4" fmla="*/ 985934 h 3435802"/>
                <a:gd name="connsiteX5" fmla="*/ 4531924 w 12192000"/>
                <a:gd name="connsiteY5" fmla="*/ 2012480 h 3435802"/>
                <a:gd name="connsiteX6" fmla="*/ 12172912 w 12192000"/>
                <a:gd name="connsiteY6" fmla="*/ 1062 h 343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435802">
                  <a:moveTo>
                    <a:pt x="12192000" y="0"/>
                  </a:moveTo>
                  <a:lnTo>
                    <a:pt x="12192000" y="3435802"/>
                  </a:lnTo>
                  <a:lnTo>
                    <a:pt x="0" y="3435802"/>
                  </a:lnTo>
                  <a:lnTo>
                    <a:pt x="0" y="918643"/>
                  </a:lnTo>
                  <a:lnTo>
                    <a:pt x="75232" y="985934"/>
                  </a:lnTo>
                  <a:cubicBezTo>
                    <a:pt x="644667" y="1462682"/>
                    <a:pt x="1957947" y="2196696"/>
                    <a:pt x="4531924" y="2012480"/>
                  </a:cubicBezTo>
                  <a:cubicBezTo>
                    <a:pt x="7807894" y="1778023"/>
                    <a:pt x="9990755" y="174703"/>
                    <a:pt x="12172912" y="106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iṣḷiḍe"/>
            <p:cNvSpPr/>
            <p:nvPr userDrawn="1"/>
          </p:nvSpPr>
          <p:spPr>
            <a:xfrm>
              <a:off x="0" y="3856991"/>
              <a:ext cx="12192000" cy="3001009"/>
            </a:xfrm>
            <a:custGeom>
              <a:avLst/>
              <a:gdLst>
                <a:gd name="connsiteX0" fmla="*/ 12192000 w 12192000"/>
                <a:gd name="connsiteY0" fmla="*/ 0 h 3001009"/>
                <a:gd name="connsiteX1" fmla="*/ 12192000 w 12192000"/>
                <a:gd name="connsiteY1" fmla="*/ 3001009 h 3001009"/>
                <a:gd name="connsiteX2" fmla="*/ 0 w 12192000"/>
                <a:gd name="connsiteY2" fmla="*/ 3001009 h 3001009"/>
                <a:gd name="connsiteX3" fmla="*/ 0 w 12192000"/>
                <a:gd name="connsiteY3" fmla="*/ 469969 h 3001009"/>
                <a:gd name="connsiteX4" fmla="*/ 63233 w 12192000"/>
                <a:gd name="connsiteY4" fmla="*/ 527919 h 3001009"/>
                <a:gd name="connsiteX5" fmla="*/ 4540612 w 12192000"/>
                <a:gd name="connsiteY5" fmla="*/ 1724693 h 3001009"/>
                <a:gd name="connsiteX6" fmla="*/ 12138143 w 12192000"/>
                <a:gd name="connsiteY6" fmla="*/ 963 h 300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3001009">
                  <a:moveTo>
                    <a:pt x="12192000" y="0"/>
                  </a:moveTo>
                  <a:lnTo>
                    <a:pt x="12192000" y="3001009"/>
                  </a:lnTo>
                  <a:lnTo>
                    <a:pt x="0" y="3001009"/>
                  </a:lnTo>
                  <a:lnTo>
                    <a:pt x="0" y="469969"/>
                  </a:lnTo>
                  <a:lnTo>
                    <a:pt x="63233" y="527919"/>
                  </a:lnTo>
                  <a:cubicBezTo>
                    <a:pt x="642462" y="1026761"/>
                    <a:pt x="1970768" y="1811366"/>
                    <a:pt x="4540612" y="1724693"/>
                  </a:cubicBezTo>
                  <a:cubicBezTo>
                    <a:pt x="7811319" y="1614382"/>
                    <a:pt x="9960097" y="92236"/>
                    <a:pt x="12138143" y="963"/>
                  </a:cubicBezTo>
                  <a:close/>
                </a:path>
              </a:pathLst>
            </a:custGeom>
            <a:gradFill>
              <a:gsLst>
                <a:gs pos="33000">
                  <a:srgbClr val="107CCD"/>
                </a:gs>
                <a:gs pos="0">
                  <a:schemeClr val="accent2"/>
                </a:gs>
                <a:gs pos="100000">
                  <a:schemeClr val="accent1"/>
                </a:gs>
              </a:gsLst>
              <a:lin ang="1800000" scaled="0"/>
            </a:gra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ïṧḻiḋé"/>
            <p:cNvSpPr/>
            <p:nvPr userDrawn="1"/>
          </p:nvSpPr>
          <p:spPr>
            <a:xfrm>
              <a:off x="0" y="3964728"/>
              <a:ext cx="12192000" cy="2893272"/>
            </a:xfrm>
            <a:custGeom>
              <a:avLst/>
              <a:gdLst>
                <a:gd name="connsiteX0" fmla="*/ 12192000 w 12192000"/>
                <a:gd name="connsiteY0" fmla="*/ 0 h 2893272"/>
                <a:gd name="connsiteX1" fmla="*/ 12192000 w 12192000"/>
                <a:gd name="connsiteY1" fmla="*/ 2893272 h 2893272"/>
                <a:gd name="connsiteX2" fmla="*/ 0 w 12192000"/>
                <a:gd name="connsiteY2" fmla="*/ 2893272 h 2893272"/>
                <a:gd name="connsiteX3" fmla="*/ 0 w 12192000"/>
                <a:gd name="connsiteY3" fmla="*/ 1893392 h 2893272"/>
                <a:gd name="connsiteX4" fmla="*/ 210106 w 12192000"/>
                <a:gd name="connsiteY4" fmla="*/ 2011266 h 2893272"/>
                <a:gd name="connsiteX5" fmla="*/ 4363314 w 12192000"/>
                <a:gd name="connsiteY5" fmla="*/ 2506562 h 2893272"/>
                <a:gd name="connsiteX6" fmla="*/ 11985863 w 12192000"/>
                <a:gd name="connsiteY6" fmla="*/ 13752 h 2893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2893272">
                  <a:moveTo>
                    <a:pt x="12192000" y="0"/>
                  </a:moveTo>
                  <a:lnTo>
                    <a:pt x="12192000" y="2893272"/>
                  </a:lnTo>
                  <a:lnTo>
                    <a:pt x="0" y="2893272"/>
                  </a:lnTo>
                  <a:lnTo>
                    <a:pt x="0" y="1893392"/>
                  </a:lnTo>
                  <a:lnTo>
                    <a:pt x="210106" y="2011266"/>
                  </a:lnTo>
                  <a:cubicBezTo>
                    <a:pt x="962321" y="2400739"/>
                    <a:pt x="2278130" y="2784954"/>
                    <a:pt x="4363314" y="2506562"/>
                  </a:cubicBezTo>
                  <a:cubicBezTo>
                    <a:pt x="7722774" y="2058041"/>
                    <a:pt x="9735502" y="221809"/>
                    <a:pt x="11985863" y="1375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/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FB7840-388F-444D-9151-F8CE22402EDF}" type="datetime1">
              <a:rPr lang="zh-CN" alt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</a:fld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5859" y="3138943"/>
            <a:ext cx="10680281" cy="535531"/>
          </a:xfrm>
        </p:spPr>
        <p:txBody>
          <a:bodyPr vert="horz" wrap="square" lIns="91440" tIns="45720" rIns="91440" bIns="45720" rtlCol="0" anchor="b">
            <a:spAutoFit/>
          </a:bodyPr>
          <a:lstStyle>
            <a:lvl1pPr algn="ctr">
              <a:defRPr lang="zh-CN" altLang="en-US" sz="3200">
                <a:solidFill>
                  <a:schemeClr val="accent1"/>
                </a:solidFill>
              </a:defRPr>
            </a:lvl1pPr>
          </a:lstStyle>
          <a:p>
            <a:pPr lvl="0" defTabSz="91440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5859" y="3674474"/>
            <a:ext cx="10680281" cy="313932"/>
          </a:xfrm>
        </p:spPr>
        <p:txBody>
          <a:bodyPr wrap="square">
            <a:spAutoFit/>
          </a:bodyPr>
          <a:lstStyle>
            <a:lvl1pPr marL="0" indent="0" algn="ctr">
              <a:buNone/>
              <a:defRPr lang="en-US" altLang="zh-CN"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04E-CA31-4868-9D4A-FC5C0BAAB914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5CBDA-4829-44B0-81AA-73CCFEE7D739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8155"/>
            <a:ext cx="12192000" cy="6885026"/>
            <a:chOff x="0" y="-8155"/>
            <a:chExt cx="12192000" cy="6885026"/>
          </a:xfrm>
        </p:grpSpPr>
        <p:sp>
          <p:nvSpPr>
            <p:cNvPr id="2" name="ïṡľîďê"/>
            <p:cNvSpPr>
              <a:spLocks noChangeAspect="1"/>
            </p:cNvSpPr>
            <p:nvPr userDrawn="1"/>
          </p:nvSpPr>
          <p:spPr>
            <a:xfrm>
              <a:off x="0" y="-8155"/>
              <a:ext cx="12192000" cy="6885026"/>
            </a:xfrm>
            <a:prstGeom prst="rect">
              <a:avLst/>
            </a:prstGeom>
            <a:blipFill dpi="0" rotWithShape="1">
              <a:blip r:embed="rId2">
                <a:alphaModFix amt="5000"/>
              </a:blip>
              <a:srcRect/>
              <a:stretch>
                <a:fillRect t="-82963" b="-82657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组合 2"/>
            <p:cNvGrpSpPr/>
            <p:nvPr userDrawn="1"/>
          </p:nvGrpSpPr>
          <p:grpSpPr>
            <a:xfrm>
              <a:off x="0" y="3422198"/>
              <a:ext cx="12192000" cy="3435802"/>
              <a:chOff x="0" y="3422198"/>
              <a:chExt cx="12192000" cy="3435802"/>
            </a:xfrm>
          </p:grpSpPr>
          <p:sp>
            <p:nvSpPr>
              <p:cNvPr id="4" name="iṣ1íďe"/>
              <p:cNvSpPr/>
              <p:nvPr userDrawn="1"/>
            </p:nvSpPr>
            <p:spPr>
              <a:xfrm>
                <a:off x="0" y="3422198"/>
                <a:ext cx="12192000" cy="3435802"/>
              </a:xfrm>
              <a:custGeom>
                <a:avLst/>
                <a:gdLst>
                  <a:gd name="connsiteX0" fmla="*/ 12192000 w 12192000"/>
                  <a:gd name="connsiteY0" fmla="*/ 0 h 3435802"/>
                  <a:gd name="connsiteX1" fmla="*/ 12192000 w 12192000"/>
                  <a:gd name="connsiteY1" fmla="*/ 3435802 h 3435802"/>
                  <a:gd name="connsiteX2" fmla="*/ 0 w 12192000"/>
                  <a:gd name="connsiteY2" fmla="*/ 3435802 h 3435802"/>
                  <a:gd name="connsiteX3" fmla="*/ 0 w 12192000"/>
                  <a:gd name="connsiteY3" fmla="*/ 918643 h 3435802"/>
                  <a:gd name="connsiteX4" fmla="*/ 75232 w 12192000"/>
                  <a:gd name="connsiteY4" fmla="*/ 985934 h 3435802"/>
                  <a:gd name="connsiteX5" fmla="*/ 4531924 w 12192000"/>
                  <a:gd name="connsiteY5" fmla="*/ 2012480 h 3435802"/>
                  <a:gd name="connsiteX6" fmla="*/ 12172912 w 12192000"/>
                  <a:gd name="connsiteY6" fmla="*/ 1062 h 3435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435802">
                    <a:moveTo>
                      <a:pt x="12192000" y="0"/>
                    </a:moveTo>
                    <a:lnTo>
                      <a:pt x="12192000" y="3435802"/>
                    </a:lnTo>
                    <a:lnTo>
                      <a:pt x="0" y="3435802"/>
                    </a:lnTo>
                    <a:lnTo>
                      <a:pt x="0" y="918643"/>
                    </a:lnTo>
                    <a:lnTo>
                      <a:pt x="75232" y="985934"/>
                    </a:lnTo>
                    <a:cubicBezTo>
                      <a:pt x="644667" y="1462682"/>
                      <a:pt x="1957947" y="2196696"/>
                      <a:pt x="4531924" y="2012480"/>
                    </a:cubicBezTo>
                    <a:cubicBezTo>
                      <a:pt x="7807894" y="1778023"/>
                      <a:pt x="9990755" y="174703"/>
                      <a:pt x="12172912" y="10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ï$lîḓê"/>
              <p:cNvSpPr/>
              <p:nvPr userDrawn="1"/>
            </p:nvSpPr>
            <p:spPr>
              <a:xfrm>
                <a:off x="0" y="3856991"/>
                <a:ext cx="12192000" cy="3001009"/>
              </a:xfrm>
              <a:custGeom>
                <a:avLst/>
                <a:gdLst>
                  <a:gd name="connsiteX0" fmla="*/ 12192000 w 12192000"/>
                  <a:gd name="connsiteY0" fmla="*/ 0 h 3001009"/>
                  <a:gd name="connsiteX1" fmla="*/ 12192000 w 12192000"/>
                  <a:gd name="connsiteY1" fmla="*/ 3001009 h 3001009"/>
                  <a:gd name="connsiteX2" fmla="*/ 0 w 12192000"/>
                  <a:gd name="connsiteY2" fmla="*/ 3001009 h 3001009"/>
                  <a:gd name="connsiteX3" fmla="*/ 0 w 12192000"/>
                  <a:gd name="connsiteY3" fmla="*/ 469969 h 3001009"/>
                  <a:gd name="connsiteX4" fmla="*/ 63233 w 12192000"/>
                  <a:gd name="connsiteY4" fmla="*/ 527919 h 3001009"/>
                  <a:gd name="connsiteX5" fmla="*/ 4540612 w 12192000"/>
                  <a:gd name="connsiteY5" fmla="*/ 1724693 h 3001009"/>
                  <a:gd name="connsiteX6" fmla="*/ 12138143 w 12192000"/>
                  <a:gd name="connsiteY6" fmla="*/ 963 h 300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3001009">
                    <a:moveTo>
                      <a:pt x="12192000" y="0"/>
                    </a:moveTo>
                    <a:lnTo>
                      <a:pt x="12192000" y="3001009"/>
                    </a:lnTo>
                    <a:lnTo>
                      <a:pt x="0" y="3001009"/>
                    </a:lnTo>
                    <a:lnTo>
                      <a:pt x="0" y="469969"/>
                    </a:lnTo>
                    <a:lnTo>
                      <a:pt x="63233" y="527919"/>
                    </a:lnTo>
                    <a:cubicBezTo>
                      <a:pt x="642462" y="1026761"/>
                      <a:pt x="1970768" y="1811366"/>
                      <a:pt x="4540612" y="1724693"/>
                    </a:cubicBezTo>
                    <a:cubicBezTo>
                      <a:pt x="7811319" y="1614382"/>
                      <a:pt x="9960097" y="92236"/>
                      <a:pt x="12138143" y="963"/>
                    </a:cubicBezTo>
                    <a:close/>
                  </a:path>
                </a:pathLst>
              </a:custGeom>
              <a:gradFill>
                <a:gsLst>
                  <a:gs pos="49700">
                    <a:srgbClr val="107CCD"/>
                  </a:gs>
                  <a:gs pos="0">
                    <a:srgbClr val="2094D9"/>
                  </a:gs>
                  <a:gs pos="100000">
                    <a:srgbClr val="0064C0"/>
                  </a:gs>
                </a:gsLst>
                <a:lin ang="18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iślïḓê"/>
              <p:cNvSpPr/>
              <p:nvPr userDrawn="1"/>
            </p:nvSpPr>
            <p:spPr>
              <a:xfrm>
                <a:off x="0" y="3964728"/>
                <a:ext cx="12192000" cy="2893272"/>
              </a:xfrm>
              <a:custGeom>
                <a:avLst/>
                <a:gdLst>
                  <a:gd name="connsiteX0" fmla="*/ 12192000 w 12192000"/>
                  <a:gd name="connsiteY0" fmla="*/ 0 h 2893272"/>
                  <a:gd name="connsiteX1" fmla="*/ 12192000 w 12192000"/>
                  <a:gd name="connsiteY1" fmla="*/ 2893272 h 2893272"/>
                  <a:gd name="connsiteX2" fmla="*/ 0 w 12192000"/>
                  <a:gd name="connsiteY2" fmla="*/ 2893272 h 2893272"/>
                  <a:gd name="connsiteX3" fmla="*/ 0 w 12192000"/>
                  <a:gd name="connsiteY3" fmla="*/ 1893392 h 2893272"/>
                  <a:gd name="connsiteX4" fmla="*/ 210106 w 12192000"/>
                  <a:gd name="connsiteY4" fmla="*/ 2011266 h 2893272"/>
                  <a:gd name="connsiteX5" fmla="*/ 4363314 w 12192000"/>
                  <a:gd name="connsiteY5" fmla="*/ 2506562 h 2893272"/>
                  <a:gd name="connsiteX6" fmla="*/ 11985863 w 12192000"/>
                  <a:gd name="connsiteY6" fmla="*/ 13752 h 289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2000" h="2893272">
                    <a:moveTo>
                      <a:pt x="12192000" y="0"/>
                    </a:moveTo>
                    <a:lnTo>
                      <a:pt x="12192000" y="2893272"/>
                    </a:lnTo>
                    <a:lnTo>
                      <a:pt x="0" y="2893272"/>
                    </a:lnTo>
                    <a:lnTo>
                      <a:pt x="0" y="1893392"/>
                    </a:lnTo>
                    <a:lnTo>
                      <a:pt x="210106" y="2011266"/>
                    </a:lnTo>
                    <a:cubicBezTo>
                      <a:pt x="962321" y="2400739"/>
                      <a:pt x="2278130" y="2784954"/>
                      <a:pt x="4363314" y="2506562"/>
                    </a:cubicBezTo>
                    <a:cubicBezTo>
                      <a:pt x="7722774" y="2058041"/>
                      <a:pt x="9735502" y="221809"/>
                      <a:pt x="11985863" y="137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5CB0"/>
                  </a:gs>
                  <a:gs pos="67000">
                    <a:srgbClr val="2094D9">
                      <a:alpha val="80000"/>
                    </a:srgbClr>
                  </a:gs>
                  <a:gs pos="100000">
                    <a:srgbClr val="006DD0"/>
                  </a:gs>
                </a:gsLst>
                <a:lin ang="16200000" scaled="0"/>
              </a:gra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/>
                <a:endParaRPr lang="zh-CN" altLang="en-US"/>
              </a:p>
            </p:txBody>
          </p:sp>
        </p:grpSp>
      </p:grp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73101" y="2447534"/>
            <a:ext cx="10845799" cy="757130"/>
          </a:xfr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ctr">
              <a:buNone/>
              <a:defRPr lang="en-US" altLang="zh-CN" sz="4800" b="1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lang="en-US" altLang="zh-CN" smtClean="0"/>
            </a:lvl2pPr>
            <a:lvl3pPr>
              <a:defRPr lang="en-US" altLang="zh-CN" smtClean="0"/>
            </a:lvl3pPr>
            <a:lvl4pPr>
              <a:defRPr lang="en-US" altLang="zh-CN" smtClean="0"/>
            </a:lvl4pPr>
            <a:lvl5pPr>
              <a:defRPr lang="zh-CN" altLang="en-US"/>
            </a:lvl5pPr>
          </a:lstStyle>
          <a:p>
            <a:pPr marL="228600" lvl="0" indent="-228600" defTabSz="914400">
              <a:spcBef>
                <a:spcPct val="0"/>
              </a:spcBef>
            </a:pPr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8434614" y="6026512"/>
            <a:ext cx="3084286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Speaker name and title</a:t>
            </a:r>
            <a:endParaRPr lang="en-US" altLang="zh-CN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5" hasCustomPrompt="1"/>
          </p:nvPr>
        </p:nvSpPr>
        <p:spPr>
          <a:xfrm>
            <a:off x="673101" y="6026512"/>
            <a:ext cx="3084286" cy="296271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www.islide.cc</a:t>
            </a:r>
            <a:endParaRPr lang="en-US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" y="82473"/>
            <a:ext cx="4650828" cy="6668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0331" y="44624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3392" y="1196752"/>
            <a:ext cx="10972800" cy="5076947"/>
          </a:xfrm>
          <a:prstGeom prst="rect">
            <a:avLst/>
          </a:prstGeom>
        </p:spPr>
        <p:txBody>
          <a:bodyPr/>
          <a:lstStyle>
            <a:lvl1pPr>
              <a:defRPr sz="30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26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22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8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55719" y="6352117"/>
            <a:ext cx="672075" cy="3651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Times New Roman" panose="02020503050405090304" charset="0"/>
                <a:ea typeface="微软雅黑" panose="020B0503020204020204" charset="-122"/>
                <a:cs typeface="Times New Roman" panose="02020503050405090304" charset="0"/>
              </a:defRPr>
            </a:lvl1pPr>
          </a:lstStyle>
          <a:p>
            <a:pPr>
              <a:defRPr/>
            </a:pPr>
            <a:r>
              <a:rPr lang="zh-CN" altLang="en-US" dirty="0"/>
              <a:t>  </a:t>
            </a:r>
            <a:fld id="{81811A1F-1F0B-4A87-852E-8296AAA6FB1F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176" y="753208"/>
            <a:ext cx="11791581" cy="0"/>
          </a:xfrm>
          <a:prstGeom prst="line">
            <a:avLst/>
          </a:prstGeom>
          <a:ln w="31750">
            <a:gradFill>
              <a:gsLst>
                <a:gs pos="96000">
                  <a:srgbClr val="0962BA">
                    <a:alpha val="0"/>
                  </a:srgbClr>
                </a:gs>
                <a:gs pos="55000">
                  <a:srgbClr val="0078D2"/>
                </a:gs>
                <a:gs pos="0">
                  <a:srgbClr val="124BA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同侧圆角矩形 30"/>
          <p:cNvSpPr/>
          <p:nvPr userDrawn="1">
            <p:custDataLst>
              <p:tags r:id="rId3"/>
            </p:custDataLst>
          </p:nvPr>
        </p:nvSpPr>
        <p:spPr>
          <a:xfrm rot="5400000">
            <a:off x="-68264" y="301310"/>
            <a:ext cx="355602" cy="219075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27F4F-9D59-47E8-A480-543380CE6313}" type="slidenum">
              <a:rPr lang="zh-CN" altLang="en-US"/>
            </a:fld>
            <a:endParaRPr lang="zh-CN" altLang="en-US"/>
          </a:p>
        </p:txBody>
      </p:sp>
      <p:cxnSp>
        <p:nvCxnSpPr>
          <p:cNvPr id="7" name="直接连接符 6"/>
          <p:cNvCxnSpPr/>
          <p:nvPr userDrawn="1">
            <p:custDataLst>
              <p:tags r:id="rId2"/>
            </p:custDataLst>
          </p:nvPr>
        </p:nvCxnSpPr>
        <p:spPr>
          <a:xfrm>
            <a:off x="176" y="753208"/>
            <a:ext cx="11791581" cy="0"/>
          </a:xfrm>
          <a:prstGeom prst="line">
            <a:avLst/>
          </a:prstGeom>
          <a:ln w="31750">
            <a:gradFill>
              <a:gsLst>
                <a:gs pos="96000">
                  <a:srgbClr val="0962BA">
                    <a:alpha val="0"/>
                  </a:srgbClr>
                </a:gs>
                <a:gs pos="55000">
                  <a:srgbClr val="0078D2"/>
                </a:gs>
                <a:gs pos="0">
                  <a:srgbClr val="124BA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同侧圆角矩形 30"/>
          <p:cNvSpPr/>
          <p:nvPr userDrawn="1">
            <p:custDataLst>
              <p:tags r:id="rId3"/>
            </p:custDataLst>
          </p:nvPr>
        </p:nvSpPr>
        <p:spPr>
          <a:xfrm rot="5400000">
            <a:off x="-68264" y="301310"/>
            <a:ext cx="355602" cy="219075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31835"/>
            <a:ext cx="10972800" cy="70609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24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20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8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800">
                <a:latin typeface="微软雅黑" panose="020B0503020204020204" charset="-122"/>
                <a:ea typeface="微软雅黑" panose="020B050302020402020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24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20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8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800">
                <a:latin typeface="微软雅黑" panose="020B0503020204020204" charset="-122"/>
                <a:ea typeface="微软雅黑" panose="020B0503020204020204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4EB3E-0320-4FE9-88DF-3AD47BF2F9CA}" type="slidenum">
              <a:rPr lang="zh-CN" altLang="en-US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>
            <a:off x="176" y="753208"/>
            <a:ext cx="11791581" cy="0"/>
          </a:xfrm>
          <a:prstGeom prst="line">
            <a:avLst/>
          </a:prstGeom>
          <a:ln w="31750">
            <a:gradFill>
              <a:gsLst>
                <a:gs pos="96000">
                  <a:srgbClr val="0962BA">
                    <a:alpha val="0"/>
                  </a:srgbClr>
                </a:gs>
                <a:gs pos="55000">
                  <a:srgbClr val="0078D2"/>
                </a:gs>
                <a:gs pos="0">
                  <a:srgbClr val="124BA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同侧圆角矩形 30"/>
          <p:cNvSpPr/>
          <p:nvPr userDrawn="1">
            <p:custDataLst>
              <p:tags r:id="rId3"/>
            </p:custDataLst>
          </p:nvPr>
        </p:nvSpPr>
        <p:spPr>
          <a:xfrm rot="5400000">
            <a:off x="-68264" y="301310"/>
            <a:ext cx="355602" cy="219075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31840"/>
            <a:ext cx="10972800" cy="68580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A1FDA-97BE-46F9-BADC-30A212CA0515}" type="slidenum">
              <a:rPr lang="zh-CN" altLang="en-US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>
            <p:custDataLst>
              <p:tags r:id="rId2"/>
            </p:custDataLst>
          </p:nvPr>
        </p:nvCxnSpPr>
        <p:spPr>
          <a:xfrm>
            <a:off x="176" y="753208"/>
            <a:ext cx="11791581" cy="0"/>
          </a:xfrm>
          <a:prstGeom prst="line">
            <a:avLst/>
          </a:prstGeom>
          <a:ln w="31750">
            <a:gradFill>
              <a:gsLst>
                <a:gs pos="96000">
                  <a:srgbClr val="0962BA">
                    <a:alpha val="0"/>
                  </a:srgbClr>
                </a:gs>
                <a:gs pos="55000">
                  <a:srgbClr val="0078D2"/>
                </a:gs>
                <a:gs pos="0">
                  <a:srgbClr val="124BA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同侧圆角矩形 30"/>
          <p:cNvSpPr/>
          <p:nvPr userDrawn="1">
            <p:custDataLst>
              <p:tags r:id="rId3"/>
            </p:custDataLst>
          </p:nvPr>
        </p:nvSpPr>
        <p:spPr>
          <a:xfrm rot="5400000">
            <a:off x="-68264" y="301310"/>
            <a:ext cx="355602" cy="219075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3F49C-2119-4E59-9B35-F2F2CBA1A6D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3E26-D6FE-4369-ADB1-84B9EBA471B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03A68-7BBB-4281-B29B-D1120C45B61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15C25-537F-400C-B746-ED7100F3487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65660-5089-47E6-BA8F-85AABCFD5A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F5156-7115-49CC-BE15-04398DF9D38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T-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541853" y="2582344"/>
            <a:ext cx="7377334" cy="1389060"/>
          </a:xfrm>
        </p:spPr>
        <p:txBody>
          <a:bodyPr anchor="b"/>
          <a:lstStyle>
            <a:lvl1pPr>
              <a:defRPr sz="60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3541852" y="4246304"/>
            <a:ext cx="7377335" cy="1412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subtitle</a:t>
            </a:r>
            <a:endParaRPr lang="zh-CN" altLang="en-US" dirty="0"/>
          </a:p>
        </p:txBody>
      </p:sp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90" y="2582344"/>
            <a:ext cx="1693311" cy="16933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T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-blank-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NT-ih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534032" y="6498563"/>
            <a:ext cx="8312914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28935" y="6428541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762389" y="6428541"/>
            <a:ext cx="2876108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latin typeface="Monotype Corsiva" panose="03010101010201010101" pitchFamily="66" charset="0"/>
              </a:rPr>
              <a:t>Institute of High Energy Physics</a:t>
            </a:r>
            <a:endParaRPr lang="zh-CN" altLang="en-US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NT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70C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650417" y="2503732"/>
            <a:ext cx="1301556" cy="1301556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267322" y="2439401"/>
            <a:ext cx="4649761" cy="1499886"/>
          </a:xfrm>
        </p:spPr>
        <p:txBody>
          <a:bodyPr/>
          <a:lstStyle>
            <a:lvl1pPr>
              <a:defRPr sz="60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20" name="灯片编号占位符 4"/>
          <p:cNvSpPr txBox="1"/>
          <p:nvPr userDrawn="1"/>
        </p:nvSpPr>
        <p:spPr>
          <a:xfrm>
            <a:off x="9228225" y="165037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NT-ih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534032" y="6498563"/>
            <a:ext cx="8312914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28935" y="6428541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框 1"/>
          <p:cNvSpPr txBox="1"/>
          <p:nvPr userDrawn="1"/>
        </p:nvSpPr>
        <p:spPr>
          <a:xfrm>
            <a:off x="762389" y="6428541"/>
            <a:ext cx="2876108" cy="36933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>
                <a:latin typeface="Monotype Corsiva" panose="03010101010201010101" pitchFamily="66" charset="0"/>
              </a:rPr>
              <a:t>Institute of High Energy Physics</a:t>
            </a:r>
            <a:endParaRPr lang="zh-CN" altLang="en-US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Slide-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12ABA-AAAB-4990-B547-EFDCE0530810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361627" y="531451"/>
            <a:ext cx="1128276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86455" y="111329"/>
            <a:ext cx="10515600" cy="4201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90600"/>
          </a:xfrm>
        </p:spPr>
        <p:txBody>
          <a:bodyPr/>
          <a:lstStyle>
            <a:lvl1pPr>
              <a:defRPr b="1">
                <a:latin typeface="Verdana" panose="020B0804030504040204" pitchFamily="34" charset="0"/>
                <a:ea typeface="微软雅黑" panose="020B050302020402020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804030504040204" pitchFamily="34" charset="0"/>
                <a:ea typeface="微软雅黑" panose="020B0503020204020204" charset="-122"/>
              </a:defRPr>
            </a:lvl1pPr>
          </a:lstStyle>
          <a:p>
            <a:pPr algn="r"/>
            <a:r>
              <a:rPr lang="en-US" altLang="zh-CN" dirty="0">
                <a:ea typeface="Verdana" panose="020B0804030504040204" pitchFamily="34" charset="0"/>
              </a:rPr>
              <a:t>2025-04-07</a:t>
            </a:r>
            <a:endParaRPr lang="en-US" altLang="zh-CN" dirty="0">
              <a:ea typeface="Verdana" panose="020B0804030504040204" pitchFamily="34" charset="0"/>
            </a:endParaRPr>
          </a:p>
          <a:p>
            <a:pPr algn="r"/>
            <a:endParaRPr lang="en-US" altLang="zh-CN" dirty="0">
              <a:ea typeface="Verdana" panose="020B0804030504040204" pitchFamily="34" charset="0"/>
            </a:endParaRPr>
          </a:p>
          <a:p>
            <a:pPr algn="r"/>
            <a:endParaRPr lang="en-US" altLang="zh-CN" dirty="0">
              <a:ea typeface="Verdana" panose="020B0804030504040204" pitchFamily="34" charset="0"/>
            </a:endParaRPr>
          </a:p>
          <a:p>
            <a:pPr algn="r"/>
            <a:endParaRPr lang="en-US" altLang="zh-CN" dirty="0">
              <a:ea typeface="Verdana" panose="020B080403050404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804030504040204" pitchFamily="34" charset="0"/>
                <a:ea typeface="微软雅黑" panose="020B0503020204020204" charset="-122"/>
              </a:defRPr>
            </a:lvl1pPr>
          </a:lstStyle>
          <a:p>
            <a:pPr algn="ctr"/>
            <a:r>
              <a:rPr lang="en-US" altLang="zh-CN" dirty="0">
                <a:ea typeface="Verdana" panose="020B0804030504040204" pitchFamily="34" charset="0"/>
              </a:rPr>
              <a:t>LHAASO &amp; AI</a:t>
            </a:r>
            <a:endParaRPr lang="en-US" altLang="zh-CN" dirty="0">
              <a:ea typeface="Verdana" panose="020B080403050404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latin typeface="Verdana" panose="020B0804030504040204" pitchFamily="34" charset="0"/>
                <a:ea typeface="微软雅黑" panose="020B050302020402020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804030504040204" pitchFamily="34" charset="0"/>
              </a:rPr>
            </a:fld>
            <a:endParaRPr lang="en-US" dirty="0">
              <a:ea typeface="Verdana" panose="020B080403050404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N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272215" y="689917"/>
            <a:ext cx="10197266" cy="111127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 flipV="1">
            <a:off x="3236345" y="6498564"/>
            <a:ext cx="8610601" cy="229287"/>
            <a:chOff x="1483847" y="442406"/>
            <a:chExt cx="7660153" cy="247354"/>
          </a:xfrm>
        </p:grpSpPr>
        <p:sp>
          <p:nvSpPr>
            <p:cNvPr id="14" name="矩形 13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等腰三角形 15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14101" y="6454812"/>
            <a:ext cx="3213300" cy="3532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334332" y="49898"/>
            <a:ext cx="856115" cy="856115"/>
          </a:xfrm>
          <a:prstGeom prst="rect">
            <a:avLst/>
          </a:prstGeom>
        </p:spPr>
      </p:pic>
      <p:sp>
        <p:nvSpPr>
          <p:cNvPr id="4" name="灯片编号占位符 4"/>
          <p:cNvSpPr txBox="1"/>
          <p:nvPr userDrawn="1"/>
        </p:nvSpPr>
        <p:spPr>
          <a:xfrm>
            <a:off x="9224367" y="53149"/>
            <a:ext cx="2741772" cy="365040"/>
          </a:xfrm>
          <a:prstGeom prst="rect">
            <a:avLst/>
          </a:prstGeom>
        </p:spPr>
        <p:txBody>
          <a:bodyPr vert="horz" lIns="91354" tIns="45676" rIns="91354" bIns="45676" rtlCol="0" anchor="ctr"/>
          <a:lstStyle>
            <a:defPPr>
              <a:defRPr lang="zh-CN"/>
            </a:defPPr>
            <a:lvl1pPr marL="0" algn="r" defTabSz="9144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4" Type="http://schemas.openxmlformats.org/officeDocument/2006/relationships/image" Target="../media/image6.png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8" Type="http://schemas.openxmlformats.org/officeDocument/2006/relationships/theme" Target="../theme/theme5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defTabSz="914400"/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/>
            <a:r>
              <a:rPr lang="en-US" altLang="zh-CN"/>
              <a:t>Second level</a:t>
            </a:r>
            <a:endParaRPr lang="en-US" altLang="zh-CN"/>
          </a:p>
          <a:p>
            <a:pPr lvl="2"/>
            <a:r>
              <a:rPr lang="en-US" altLang="zh-CN"/>
              <a:t>Third level</a:t>
            </a:r>
            <a:endParaRPr lang="en-US" altLang="zh-CN"/>
          </a:p>
          <a:p>
            <a:pPr lvl="3"/>
            <a:r>
              <a:rPr lang="en-US" altLang="zh-CN"/>
              <a:t>Fourth level</a:t>
            </a:r>
            <a:endParaRPr lang="en-US" altLang="zh-CN"/>
          </a:p>
          <a:p>
            <a:pPr lvl="4"/>
            <a:r>
              <a:rPr lang="en-US" altLang="zh-CN"/>
              <a:t>Fifth level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401" y="6438900"/>
            <a:ext cx="3992171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zh-CN" altLang="en-US"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5504656" y="6438900"/>
            <a:ext cx="1802924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3209D8-5382-4CA4-A0DF-26302FD20161}" type="datetime1">
              <a:rPr lang="zh-CN" altLang="en-US" smtClean="0"/>
            </a:fld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57452" y="6438900"/>
            <a:ext cx="2661448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zh-CN" altLang="en-US" sz="100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759" y="64718"/>
            <a:ext cx="800760" cy="800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34294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00A4E-E3AC-4C92-A41D-01CA32466C5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j-ea"/>
          <a:ea typeface="+mj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FC05C-622A-8B40-A583-97C83817FB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FB4B6-4EE2-3249-B3B1-392B51F7221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openxmlformats.org/officeDocument/2006/relationships/tags" Target="../tags/tag16.xml"/><Relationship Id="rId1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tags" Target="../tags/tag18.xml"/><Relationship Id="rId4" Type="http://schemas.openxmlformats.org/officeDocument/2006/relationships/image" Target="../media/image60.png"/><Relationship Id="rId3" Type="http://schemas.openxmlformats.org/officeDocument/2006/relationships/tags" Target="../tags/tag1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tags" Target="../tags/tag21.xml"/><Relationship Id="rId29" Type="http://schemas.openxmlformats.org/officeDocument/2006/relationships/notesSlide" Target="../notesSlides/notesSlide20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37.xml"/><Relationship Id="rId26" Type="http://schemas.openxmlformats.org/officeDocument/2006/relationships/image" Target="../media/image73.png"/><Relationship Id="rId25" Type="http://schemas.openxmlformats.org/officeDocument/2006/relationships/image" Target="../media/image72.jpeg"/><Relationship Id="rId24" Type="http://schemas.openxmlformats.org/officeDocument/2006/relationships/image" Target="../media/image71.png"/><Relationship Id="rId23" Type="http://schemas.openxmlformats.org/officeDocument/2006/relationships/tags" Target="../tags/tag36.xml"/><Relationship Id="rId22" Type="http://schemas.openxmlformats.org/officeDocument/2006/relationships/tags" Target="../tags/tag35.xml"/><Relationship Id="rId21" Type="http://schemas.openxmlformats.org/officeDocument/2006/relationships/tags" Target="../tags/tag34.xml"/><Relationship Id="rId20" Type="http://schemas.openxmlformats.org/officeDocument/2006/relationships/tags" Target="../tags/tag33.xml"/><Relationship Id="rId2" Type="http://schemas.openxmlformats.org/officeDocument/2006/relationships/tags" Target="../tags/tag20.xml"/><Relationship Id="rId19" Type="http://schemas.openxmlformats.org/officeDocument/2006/relationships/image" Target="../media/image70.jpeg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image" Target="../media/image69.jpeg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image" Target="../media/image68.jpeg"/><Relationship Id="rId10" Type="http://schemas.openxmlformats.org/officeDocument/2006/relationships/tags" Target="../tags/tag26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image" Target="../media/image84.png"/><Relationship Id="rId6" Type="http://schemas.openxmlformats.org/officeDocument/2006/relationships/tags" Target="../tags/tag39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9" Type="http://schemas.openxmlformats.org/officeDocument/2006/relationships/notesSlide" Target="../notesSlides/notesSlide2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47.xml"/><Relationship Id="rId16" Type="http://schemas.openxmlformats.org/officeDocument/2006/relationships/image" Target="../media/image86.png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image" Target="../media/image85.png"/><Relationship Id="rId1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.xml"/><Relationship Id="rId8" Type="http://schemas.openxmlformats.org/officeDocument/2006/relationships/image" Target="../media/image19.jpeg"/><Relationship Id="rId7" Type="http://schemas.openxmlformats.org/officeDocument/2006/relationships/image" Target="../media/image91.jpe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3.png"/><Relationship Id="rId3" Type="http://schemas.openxmlformats.org/officeDocument/2006/relationships/image" Target="../media/image84.png"/><Relationship Id="rId2" Type="http://schemas.openxmlformats.org/officeDocument/2006/relationships/tags" Target="../tags/tag48.xml"/><Relationship Id="rId1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49.xml"/><Relationship Id="rId5" Type="http://schemas.openxmlformats.org/officeDocument/2006/relationships/image" Target="../media/image89.png"/><Relationship Id="rId4" Type="http://schemas.openxmlformats.org/officeDocument/2006/relationships/image" Target="../media/image97.png"/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01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microsoft.com/office/2007/relationships/media" Target="../media/media2.mp4"/><Relationship Id="rId10" Type="http://schemas.openxmlformats.org/officeDocument/2006/relationships/notesSlide" Target="../notesSlides/notesSlide26.xml"/><Relationship Id="rId1" Type="http://schemas.openxmlformats.org/officeDocument/2006/relationships/video" Target="../media/media2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9.xml"/><Relationship Id="rId6" Type="http://schemas.openxmlformats.org/officeDocument/2006/relationships/tags" Target="../tags/tag14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tags" Target="../tags/tag13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3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39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105.jpeg"/><Relationship Id="rId3" Type="http://schemas.openxmlformats.org/officeDocument/2006/relationships/image" Target="../media/image104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2"/>
          <p:cNvSpPr txBox="1"/>
          <p:nvPr/>
        </p:nvSpPr>
        <p:spPr>
          <a:xfrm>
            <a:off x="1037590" y="3455035"/>
            <a:ext cx="7926705" cy="19812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Speaker: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 Zongkang Zeng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曾宗康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)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1,2</a:t>
            </a:r>
            <a:r>
              <a:rPr kumimoji="0" lang="zh-CN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lang="en-US" altLang="zh-CN" sz="1600">
                <a:sym typeface="+mn-ea"/>
              </a:rPr>
              <a:t>on behalf of the HUNT collaboration</a:t>
            </a:r>
            <a:endParaRPr lang="en-US" altLang="zh-CN" sz="1600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1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Institute of High Energy Physics, Chinese Academy of Sciences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3000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2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Tianfu Cosmic Ray Research Center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778495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0D98F-C477-464D-B7CB-301160607E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031594" y="629023"/>
            <a:ext cx="1021950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C3D7F"/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ea"/>
                <a:sym typeface="+mn-lt"/>
              </a:rPr>
              <a:t>Proposal for a next generation neutrino astronomy telescope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C3D7F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7934" y="5282954"/>
            <a:ext cx="1518712" cy="946023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07743" y="5358161"/>
            <a:ext cx="870816" cy="8708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8"/>
          <a:stretch>
            <a:fillRect/>
          </a:stretch>
        </p:blipFill>
        <p:spPr>
          <a:xfrm>
            <a:off x="3548380" y="5380990"/>
            <a:ext cx="3997325" cy="94488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7796530" y="5436235"/>
            <a:ext cx="814070" cy="8134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2" y="309967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</a:t>
            </a:r>
            <a:r>
              <a:rPr lang="en-US" sz="3200" dirty="0">
                <a:cs typeface="+mn-ea"/>
                <a:sym typeface="+mn-lt"/>
              </a:rPr>
              <a:t>in-OM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0528" y="2092553"/>
            <a:ext cx="4779309" cy="35266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099595"/>
            <a:ext cx="1493134" cy="729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723305" y="234513"/>
            <a:ext cx="4404523" cy="1830989"/>
            <a:chOff x="7723305" y="234513"/>
            <a:chExt cx="4404523" cy="1830989"/>
          </a:xfrm>
        </p:grpSpPr>
        <p:grpSp>
          <p:nvGrpSpPr>
            <p:cNvPr id="25" name="Group 24"/>
            <p:cNvGrpSpPr/>
            <p:nvPr/>
          </p:nvGrpSpPr>
          <p:grpSpPr>
            <a:xfrm>
              <a:off x="7723305" y="234513"/>
              <a:ext cx="4404523" cy="1830989"/>
              <a:chOff x="3384996" y="5168818"/>
              <a:chExt cx="4404523" cy="1830989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067211" y="5471838"/>
                <a:ext cx="1397876" cy="96695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621632" y="6275879"/>
                <a:ext cx="289034" cy="32582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491750" y="5168818"/>
                <a:ext cx="790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left (L)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525637" y="5168818"/>
                <a:ext cx="9423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right (R)</a:t>
                </a:r>
                <a:endParaRPr lang="en-US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5367982" y="5615507"/>
                <a:ext cx="467710" cy="987973"/>
                <a:chOff x="9519861" y="1813034"/>
                <a:chExt cx="467710" cy="987973"/>
              </a:xfrm>
            </p:grpSpPr>
            <p:sp>
              <p:nvSpPr>
                <p:cNvPr id="12" name="Freeform 11"/>
                <p:cNvSpPr/>
                <p:nvPr/>
              </p:nvSpPr>
              <p:spPr>
                <a:xfrm>
                  <a:off x="9519861" y="1813034"/>
                  <a:ext cx="467710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9556488" y="2706414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5294518" y="6630475"/>
                <a:ext cx="1382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5C7A4C"/>
                    </a:solidFill>
                  </a:rPr>
                  <a:t>clockwise (S)</a:t>
                </a:r>
                <a:endParaRPr lang="en-US" dirty="0">
                  <a:solidFill>
                    <a:srgbClr val="5C7A4C"/>
                  </a:solidFill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 rot="10503179" flipH="1">
                <a:off x="5648804" y="5569702"/>
                <a:ext cx="373780" cy="987962"/>
                <a:chOff x="9563294" y="1797852"/>
                <a:chExt cx="467712" cy="987962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9563294" y="1797852"/>
                  <a:ext cx="467712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9599941" y="2691221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6003966" y="5899646"/>
                <a:ext cx="17855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anticlockwise (N)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 rot="10800000">
                <a:off x="3645466" y="5583976"/>
                <a:ext cx="467710" cy="987973"/>
                <a:chOff x="9561806" y="1813034"/>
                <a:chExt cx="467710" cy="987973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9561806" y="1813034"/>
                  <a:ext cx="467710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9598433" y="2706414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 rot="152416" flipH="1">
                <a:off x="3384996" y="5587311"/>
                <a:ext cx="373778" cy="987970"/>
                <a:chOff x="9616358" y="1822699"/>
                <a:chExt cx="467710" cy="987970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9616358" y="1822699"/>
                  <a:ext cx="467710" cy="977463"/>
                </a:xfrm>
                <a:custGeom>
                  <a:avLst/>
                  <a:gdLst>
                    <a:gd name="connsiteX0" fmla="*/ 0 w 467710"/>
                    <a:gd name="connsiteY0" fmla="*/ 0 h 977463"/>
                    <a:gd name="connsiteX1" fmla="*/ 152400 w 467710"/>
                    <a:gd name="connsiteY1" fmla="*/ 10511 h 977463"/>
                    <a:gd name="connsiteX2" fmla="*/ 189186 w 467710"/>
                    <a:gd name="connsiteY2" fmla="*/ 26276 h 977463"/>
                    <a:gd name="connsiteX3" fmla="*/ 204951 w 467710"/>
                    <a:gd name="connsiteY3" fmla="*/ 31532 h 977463"/>
                    <a:gd name="connsiteX4" fmla="*/ 231227 w 467710"/>
                    <a:gd name="connsiteY4" fmla="*/ 47297 h 977463"/>
                    <a:gd name="connsiteX5" fmla="*/ 262758 w 467710"/>
                    <a:gd name="connsiteY5" fmla="*/ 68318 h 977463"/>
                    <a:gd name="connsiteX6" fmla="*/ 289034 w 467710"/>
                    <a:gd name="connsiteY6" fmla="*/ 94594 h 977463"/>
                    <a:gd name="connsiteX7" fmla="*/ 304800 w 467710"/>
                    <a:gd name="connsiteY7" fmla="*/ 105104 h 977463"/>
                    <a:gd name="connsiteX8" fmla="*/ 331075 w 467710"/>
                    <a:gd name="connsiteY8" fmla="*/ 131380 h 977463"/>
                    <a:gd name="connsiteX9" fmla="*/ 341586 w 467710"/>
                    <a:gd name="connsiteY9" fmla="*/ 141890 h 977463"/>
                    <a:gd name="connsiteX10" fmla="*/ 357351 w 467710"/>
                    <a:gd name="connsiteY10" fmla="*/ 152400 h 977463"/>
                    <a:gd name="connsiteX11" fmla="*/ 373117 w 467710"/>
                    <a:gd name="connsiteY11" fmla="*/ 178676 h 977463"/>
                    <a:gd name="connsiteX12" fmla="*/ 404648 w 467710"/>
                    <a:gd name="connsiteY12" fmla="*/ 220718 h 977463"/>
                    <a:gd name="connsiteX13" fmla="*/ 425669 w 467710"/>
                    <a:gd name="connsiteY13" fmla="*/ 268014 h 977463"/>
                    <a:gd name="connsiteX14" fmla="*/ 441434 w 467710"/>
                    <a:gd name="connsiteY14" fmla="*/ 315311 h 977463"/>
                    <a:gd name="connsiteX15" fmla="*/ 446689 w 467710"/>
                    <a:gd name="connsiteY15" fmla="*/ 331076 h 977463"/>
                    <a:gd name="connsiteX16" fmla="*/ 451944 w 467710"/>
                    <a:gd name="connsiteY16" fmla="*/ 352097 h 977463"/>
                    <a:gd name="connsiteX17" fmla="*/ 462455 w 467710"/>
                    <a:gd name="connsiteY17" fmla="*/ 383628 h 977463"/>
                    <a:gd name="connsiteX18" fmla="*/ 467710 w 467710"/>
                    <a:gd name="connsiteY18" fmla="*/ 415159 h 977463"/>
                    <a:gd name="connsiteX19" fmla="*/ 462455 w 467710"/>
                    <a:gd name="connsiteY19" fmla="*/ 572814 h 977463"/>
                    <a:gd name="connsiteX20" fmla="*/ 457200 w 467710"/>
                    <a:gd name="connsiteY20" fmla="*/ 588580 h 977463"/>
                    <a:gd name="connsiteX21" fmla="*/ 451944 w 467710"/>
                    <a:gd name="connsiteY21" fmla="*/ 609600 h 977463"/>
                    <a:gd name="connsiteX22" fmla="*/ 441434 w 467710"/>
                    <a:gd name="connsiteY22" fmla="*/ 641132 h 977463"/>
                    <a:gd name="connsiteX23" fmla="*/ 430924 w 467710"/>
                    <a:gd name="connsiteY23" fmla="*/ 662152 h 977463"/>
                    <a:gd name="connsiteX24" fmla="*/ 425669 w 467710"/>
                    <a:gd name="connsiteY24" fmla="*/ 677918 h 977463"/>
                    <a:gd name="connsiteX25" fmla="*/ 415158 w 467710"/>
                    <a:gd name="connsiteY25" fmla="*/ 688428 h 977463"/>
                    <a:gd name="connsiteX26" fmla="*/ 409903 w 467710"/>
                    <a:gd name="connsiteY26" fmla="*/ 704194 h 977463"/>
                    <a:gd name="connsiteX27" fmla="*/ 388882 w 467710"/>
                    <a:gd name="connsiteY27" fmla="*/ 730469 h 977463"/>
                    <a:gd name="connsiteX28" fmla="*/ 383627 w 467710"/>
                    <a:gd name="connsiteY28" fmla="*/ 746235 h 977463"/>
                    <a:gd name="connsiteX29" fmla="*/ 331075 w 467710"/>
                    <a:gd name="connsiteY29" fmla="*/ 809297 h 977463"/>
                    <a:gd name="connsiteX30" fmla="*/ 315310 w 467710"/>
                    <a:gd name="connsiteY30" fmla="*/ 819807 h 977463"/>
                    <a:gd name="connsiteX31" fmla="*/ 294289 w 467710"/>
                    <a:gd name="connsiteY31" fmla="*/ 840828 h 977463"/>
                    <a:gd name="connsiteX32" fmla="*/ 278524 w 467710"/>
                    <a:gd name="connsiteY32" fmla="*/ 851338 h 977463"/>
                    <a:gd name="connsiteX33" fmla="*/ 268013 w 467710"/>
                    <a:gd name="connsiteY33" fmla="*/ 861849 h 977463"/>
                    <a:gd name="connsiteX34" fmla="*/ 246993 w 467710"/>
                    <a:gd name="connsiteY34" fmla="*/ 872359 h 977463"/>
                    <a:gd name="connsiteX35" fmla="*/ 199696 w 467710"/>
                    <a:gd name="connsiteY35" fmla="*/ 898635 h 977463"/>
                    <a:gd name="connsiteX36" fmla="*/ 183931 w 467710"/>
                    <a:gd name="connsiteY36" fmla="*/ 909145 h 977463"/>
                    <a:gd name="connsiteX37" fmla="*/ 173420 w 467710"/>
                    <a:gd name="connsiteY37" fmla="*/ 919656 h 977463"/>
                    <a:gd name="connsiteX38" fmla="*/ 152400 w 467710"/>
                    <a:gd name="connsiteY38" fmla="*/ 924911 h 977463"/>
                    <a:gd name="connsiteX39" fmla="*/ 126124 w 467710"/>
                    <a:gd name="connsiteY39" fmla="*/ 940676 h 977463"/>
                    <a:gd name="connsiteX40" fmla="*/ 110358 w 467710"/>
                    <a:gd name="connsiteY40" fmla="*/ 951187 h 977463"/>
                    <a:gd name="connsiteX41" fmla="*/ 94593 w 467710"/>
                    <a:gd name="connsiteY41" fmla="*/ 956442 h 977463"/>
                    <a:gd name="connsiteX42" fmla="*/ 78827 w 467710"/>
                    <a:gd name="connsiteY42" fmla="*/ 966952 h 977463"/>
                    <a:gd name="connsiteX43" fmla="*/ 63062 w 467710"/>
                    <a:gd name="connsiteY43" fmla="*/ 972207 h 977463"/>
                    <a:gd name="connsiteX44" fmla="*/ 52551 w 467710"/>
                    <a:gd name="connsiteY44" fmla="*/ 977463 h 97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67710" h="977463">
                      <a:moveTo>
                        <a:pt x="0" y="0"/>
                      </a:moveTo>
                      <a:cubicBezTo>
                        <a:pt x="97551" y="13938"/>
                        <a:pt x="-45898" y="-5352"/>
                        <a:pt x="152400" y="10511"/>
                      </a:cubicBezTo>
                      <a:cubicBezTo>
                        <a:pt x="162500" y="11319"/>
                        <a:pt x="181733" y="23082"/>
                        <a:pt x="189186" y="26276"/>
                      </a:cubicBezTo>
                      <a:cubicBezTo>
                        <a:pt x="194277" y="28458"/>
                        <a:pt x="199696" y="29780"/>
                        <a:pt x="204951" y="31532"/>
                      </a:cubicBezTo>
                      <a:cubicBezTo>
                        <a:pt x="237691" y="64269"/>
                        <a:pt x="190289" y="20005"/>
                        <a:pt x="231227" y="47297"/>
                      </a:cubicBezTo>
                      <a:cubicBezTo>
                        <a:pt x="270591" y="73540"/>
                        <a:pt x="225273" y="55823"/>
                        <a:pt x="262758" y="68318"/>
                      </a:cubicBezTo>
                      <a:cubicBezTo>
                        <a:pt x="271517" y="77077"/>
                        <a:pt x="278728" y="87723"/>
                        <a:pt x="289034" y="94594"/>
                      </a:cubicBezTo>
                      <a:cubicBezTo>
                        <a:pt x="294289" y="98097"/>
                        <a:pt x="300047" y="100945"/>
                        <a:pt x="304800" y="105104"/>
                      </a:cubicBezTo>
                      <a:cubicBezTo>
                        <a:pt x="314122" y="113261"/>
                        <a:pt x="322316" y="122621"/>
                        <a:pt x="331075" y="131380"/>
                      </a:cubicBezTo>
                      <a:cubicBezTo>
                        <a:pt x="334579" y="134884"/>
                        <a:pt x="337463" y="139142"/>
                        <a:pt x="341586" y="141890"/>
                      </a:cubicBezTo>
                      <a:lnTo>
                        <a:pt x="357351" y="152400"/>
                      </a:lnTo>
                      <a:cubicBezTo>
                        <a:pt x="367399" y="182547"/>
                        <a:pt x="355803" y="155590"/>
                        <a:pt x="373117" y="178676"/>
                      </a:cubicBezTo>
                      <a:cubicBezTo>
                        <a:pt x="408774" y="226219"/>
                        <a:pt x="380542" y="196612"/>
                        <a:pt x="404648" y="220718"/>
                      </a:cubicBezTo>
                      <a:cubicBezTo>
                        <a:pt x="417155" y="258241"/>
                        <a:pt x="409012" y="243031"/>
                        <a:pt x="425669" y="268014"/>
                      </a:cubicBezTo>
                      <a:lnTo>
                        <a:pt x="441434" y="315311"/>
                      </a:lnTo>
                      <a:cubicBezTo>
                        <a:pt x="443186" y="320566"/>
                        <a:pt x="445346" y="325702"/>
                        <a:pt x="446689" y="331076"/>
                      </a:cubicBezTo>
                      <a:cubicBezTo>
                        <a:pt x="448441" y="338083"/>
                        <a:pt x="449869" y="345179"/>
                        <a:pt x="451944" y="352097"/>
                      </a:cubicBezTo>
                      <a:cubicBezTo>
                        <a:pt x="455128" y="362709"/>
                        <a:pt x="462455" y="383628"/>
                        <a:pt x="462455" y="383628"/>
                      </a:cubicBezTo>
                      <a:cubicBezTo>
                        <a:pt x="464207" y="394138"/>
                        <a:pt x="467710" y="404504"/>
                        <a:pt x="467710" y="415159"/>
                      </a:cubicBezTo>
                      <a:cubicBezTo>
                        <a:pt x="467710" y="467740"/>
                        <a:pt x="465636" y="520329"/>
                        <a:pt x="462455" y="572814"/>
                      </a:cubicBezTo>
                      <a:cubicBezTo>
                        <a:pt x="462120" y="578343"/>
                        <a:pt x="458722" y="583254"/>
                        <a:pt x="457200" y="588580"/>
                      </a:cubicBezTo>
                      <a:cubicBezTo>
                        <a:pt x="455216" y="595524"/>
                        <a:pt x="454019" y="602682"/>
                        <a:pt x="451944" y="609600"/>
                      </a:cubicBezTo>
                      <a:cubicBezTo>
                        <a:pt x="448760" y="620212"/>
                        <a:pt x="446389" y="631223"/>
                        <a:pt x="441434" y="641132"/>
                      </a:cubicBezTo>
                      <a:cubicBezTo>
                        <a:pt x="437931" y="648139"/>
                        <a:pt x="434010" y="654952"/>
                        <a:pt x="430924" y="662152"/>
                      </a:cubicBezTo>
                      <a:cubicBezTo>
                        <a:pt x="428742" y="667244"/>
                        <a:pt x="428519" y="673168"/>
                        <a:pt x="425669" y="677918"/>
                      </a:cubicBezTo>
                      <a:cubicBezTo>
                        <a:pt x="423120" y="682167"/>
                        <a:pt x="418662" y="684925"/>
                        <a:pt x="415158" y="688428"/>
                      </a:cubicBezTo>
                      <a:cubicBezTo>
                        <a:pt x="413406" y="693683"/>
                        <a:pt x="412380" y="699239"/>
                        <a:pt x="409903" y="704194"/>
                      </a:cubicBezTo>
                      <a:cubicBezTo>
                        <a:pt x="403274" y="717453"/>
                        <a:pt x="398659" y="720693"/>
                        <a:pt x="388882" y="730469"/>
                      </a:cubicBezTo>
                      <a:cubicBezTo>
                        <a:pt x="387130" y="735724"/>
                        <a:pt x="386317" y="741393"/>
                        <a:pt x="383627" y="746235"/>
                      </a:cubicBezTo>
                      <a:cubicBezTo>
                        <a:pt x="372222" y="766763"/>
                        <a:pt x="350521" y="796333"/>
                        <a:pt x="331075" y="809297"/>
                      </a:cubicBezTo>
                      <a:cubicBezTo>
                        <a:pt x="325820" y="812800"/>
                        <a:pt x="320105" y="815697"/>
                        <a:pt x="315310" y="819807"/>
                      </a:cubicBezTo>
                      <a:cubicBezTo>
                        <a:pt x="307786" y="826256"/>
                        <a:pt x="302534" y="835331"/>
                        <a:pt x="294289" y="840828"/>
                      </a:cubicBezTo>
                      <a:cubicBezTo>
                        <a:pt x="289034" y="844331"/>
                        <a:pt x="283456" y="847393"/>
                        <a:pt x="278524" y="851338"/>
                      </a:cubicBezTo>
                      <a:cubicBezTo>
                        <a:pt x="274655" y="854433"/>
                        <a:pt x="272136" y="859100"/>
                        <a:pt x="268013" y="861849"/>
                      </a:cubicBezTo>
                      <a:cubicBezTo>
                        <a:pt x="261495" y="866194"/>
                        <a:pt x="253710" y="868329"/>
                        <a:pt x="246993" y="872359"/>
                      </a:cubicBezTo>
                      <a:cubicBezTo>
                        <a:pt x="201818" y="899464"/>
                        <a:pt x="231408" y="888065"/>
                        <a:pt x="199696" y="898635"/>
                      </a:cubicBezTo>
                      <a:cubicBezTo>
                        <a:pt x="194441" y="902138"/>
                        <a:pt x="188863" y="905200"/>
                        <a:pt x="183931" y="909145"/>
                      </a:cubicBezTo>
                      <a:cubicBezTo>
                        <a:pt x="180062" y="912240"/>
                        <a:pt x="177852" y="917440"/>
                        <a:pt x="173420" y="919656"/>
                      </a:cubicBezTo>
                      <a:cubicBezTo>
                        <a:pt x="166960" y="922886"/>
                        <a:pt x="159407" y="923159"/>
                        <a:pt x="152400" y="924911"/>
                      </a:cubicBezTo>
                      <a:cubicBezTo>
                        <a:pt x="143641" y="930166"/>
                        <a:pt x="134786" y="935263"/>
                        <a:pt x="126124" y="940676"/>
                      </a:cubicBezTo>
                      <a:cubicBezTo>
                        <a:pt x="120768" y="944024"/>
                        <a:pt x="116007" y="948362"/>
                        <a:pt x="110358" y="951187"/>
                      </a:cubicBezTo>
                      <a:cubicBezTo>
                        <a:pt x="105404" y="953664"/>
                        <a:pt x="99547" y="953965"/>
                        <a:pt x="94593" y="956442"/>
                      </a:cubicBezTo>
                      <a:cubicBezTo>
                        <a:pt x="88944" y="959267"/>
                        <a:pt x="84476" y="964127"/>
                        <a:pt x="78827" y="966952"/>
                      </a:cubicBezTo>
                      <a:cubicBezTo>
                        <a:pt x="73873" y="969429"/>
                        <a:pt x="68205" y="970150"/>
                        <a:pt x="63062" y="972207"/>
                      </a:cubicBezTo>
                      <a:cubicBezTo>
                        <a:pt x="59425" y="973662"/>
                        <a:pt x="56055" y="975711"/>
                        <a:pt x="52551" y="97746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>
                <a:xfrm>
                  <a:off x="9652971" y="2716076"/>
                  <a:ext cx="157814" cy="94593"/>
                </a:xfrm>
                <a:custGeom>
                  <a:avLst/>
                  <a:gdLst>
                    <a:gd name="connsiteX0" fmla="*/ 57966 w 157814"/>
                    <a:gd name="connsiteY0" fmla="*/ 0 h 94593"/>
                    <a:gd name="connsiteX1" fmla="*/ 36945 w 157814"/>
                    <a:gd name="connsiteY1" fmla="*/ 52552 h 94593"/>
                    <a:gd name="connsiteX2" fmla="*/ 21179 w 157814"/>
                    <a:gd name="connsiteY2" fmla="*/ 63062 h 94593"/>
                    <a:gd name="connsiteX3" fmla="*/ 10669 w 157814"/>
                    <a:gd name="connsiteY3" fmla="*/ 78827 h 94593"/>
                    <a:gd name="connsiteX4" fmla="*/ 15924 w 157814"/>
                    <a:gd name="connsiteY4" fmla="*/ 84083 h 94593"/>
                    <a:gd name="connsiteX5" fmla="*/ 142048 w 157814"/>
                    <a:gd name="connsiteY5" fmla="*/ 89338 h 94593"/>
                    <a:gd name="connsiteX6" fmla="*/ 157814 w 157814"/>
                    <a:gd name="connsiteY6" fmla="*/ 94593 h 94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814" h="94593">
                      <a:moveTo>
                        <a:pt x="57966" y="0"/>
                      </a:moveTo>
                      <a:cubicBezTo>
                        <a:pt x="52822" y="18001"/>
                        <a:pt x="51011" y="38486"/>
                        <a:pt x="36945" y="52552"/>
                      </a:cubicBezTo>
                      <a:cubicBezTo>
                        <a:pt x="32479" y="57018"/>
                        <a:pt x="26434" y="59559"/>
                        <a:pt x="21179" y="63062"/>
                      </a:cubicBezTo>
                      <a:cubicBezTo>
                        <a:pt x="17676" y="68317"/>
                        <a:pt x="14614" y="73895"/>
                        <a:pt x="10669" y="78827"/>
                      </a:cubicBezTo>
                      <a:cubicBezTo>
                        <a:pt x="176" y="91944"/>
                        <a:pt x="-8939" y="92371"/>
                        <a:pt x="15924" y="84083"/>
                      </a:cubicBezTo>
                      <a:cubicBezTo>
                        <a:pt x="57965" y="85835"/>
                        <a:pt x="100085" y="86230"/>
                        <a:pt x="142048" y="89338"/>
                      </a:cubicBezTo>
                      <a:cubicBezTo>
                        <a:pt x="147572" y="89747"/>
                        <a:pt x="157814" y="94593"/>
                        <a:pt x="157814" y="94593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6" name="Oval 25"/>
            <p:cNvSpPr/>
            <p:nvPr/>
          </p:nvSpPr>
          <p:spPr>
            <a:xfrm>
              <a:off x="8346285" y="404686"/>
              <a:ext cx="1508986" cy="150898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33020" y="910590"/>
            <a:ext cx="8086090" cy="1509395"/>
          </a:xfrm>
          <a:prstGeom prst="rect">
            <a:avLst/>
          </a:prstGeom>
        </p:spPr>
        <p:txBody>
          <a:bodyPr wrap="square">
            <a:noAutofit/>
          </a:bodyPr>
          <a:p>
            <a:pPr marL="285750" indent="-285750">
              <a:lnSpc>
                <a:spcPct val="160000"/>
              </a:lnSpc>
              <a:buFont typeface="Wingdings" panose="05000000000000000000" charset="0"/>
              <a:buChar char=""/>
            </a:pPr>
            <a:r>
              <a:rPr lang="en-US" altLang="zh-CN" sz="1600" b="0" i="0">
                <a:latin typeface="Inter"/>
                <a:ea typeface="Inter"/>
              </a:rPr>
              <a:t>Test: Compare OM surface detection efficiency (DE) vs. G4 simulations</a:t>
            </a:r>
            <a:endParaRPr lang="en-US" altLang="zh-CN" sz="1600" b="0" i="0">
              <a:latin typeface="Inter"/>
              <a:ea typeface="Inter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"/>
            </a:pPr>
            <a:r>
              <a:rPr lang="en-US" altLang="zh-CN" sz="1600" b="0" i="0">
                <a:latin typeface="Inter"/>
                <a:ea typeface="Inter"/>
              </a:rPr>
              <a:t>Light source: Blue LED (15 m away from OM)</a:t>
            </a:r>
            <a:endParaRPr lang="en-US" altLang="zh-CN" sz="1600" b="0" i="0">
              <a:latin typeface="Inter"/>
              <a:ea typeface="Inter"/>
            </a:endParaRPr>
          </a:p>
          <a:p>
            <a:pPr marL="285750" indent="-285750">
              <a:lnSpc>
                <a:spcPct val="160000"/>
              </a:lnSpc>
              <a:buFont typeface="Wingdings" panose="05000000000000000000" charset="0"/>
              <a:buChar char=""/>
            </a:pPr>
            <a:r>
              <a:rPr lang="en-US" altLang="zh-CN" sz="1600" b="0" i="0">
                <a:latin typeface="Inter"/>
                <a:ea typeface="Inter"/>
              </a:rPr>
              <a:t>Operation: Rotate OM in different directions to collect charge data</a:t>
            </a:r>
            <a:endParaRPr lang="en-US" altLang="zh-CN" sz="1600" b="0" i="0">
              <a:latin typeface="Inter"/>
              <a:ea typeface="Inter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522605" y="2384425"/>
            <a:ext cx="6026785" cy="4020185"/>
            <a:chOff x="362" y="3586"/>
            <a:chExt cx="10260" cy="68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-1" b="982"/>
            <a:stretch>
              <a:fillRect/>
            </a:stretch>
          </p:blipFill>
          <p:spPr>
            <a:xfrm>
              <a:off x="362" y="3586"/>
              <a:ext cx="10261" cy="5703"/>
            </a:xfrm>
            <a:prstGeom prst="rect">
              <a:avLst/>
            </a:prstGeom>
          </p:spPr>
        </p:pic>
        <p:pic>
          <p:nvPicPr>
            <p:cNvPr id="28" name="图片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30" y="9353"/>
              <a:ext cx="971" cy="1184"/>
            </a:xfrm>
            <a:prstGeom prst="rect">
              <a:avLst/>
            </a:prstGeom>
          </p:spPr>
        </p:pic>
        <p:cxnSp>
          <p:nvCxnSpPr>
            <p:cNvPr id="30" name="直接箭头连接符 29"/>
            <p:cNvCxnSpPr/>
            <p:nvPr/>
          </p:nvCxnSpPr>
          <p:spPr>
            <a:xfrm flipH="1">
              <a:off x="982" y="8898"/>
              <a:ext cx="490" cy="5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1" name="直接箭头连接符 30"/>
            <p:cNvCxnSpPr/>
            <p:nvPr/>
          </p:nvCxnSpPr>
          <p:spPr>
            <a:xfrm>
              <a:off x="1651" y="8853"/>
              <a:ext cx="468" cy="6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7176770" y="5874385"/>
            <a:ext cx="495109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ym typeface="+mn-ea"/>
              </a:rPr>
              <a:t>Adjust or optimize  the simulation parameters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to realistic simulation</a:t>
            </a:r>
            <a:endParaRPr lang="en-US" altLang="zh-CN" dirty="0"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619760" y="5104130"/>
            <a:ext cx="1100518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sz="2400" dirty="0">
                <a:cs typeface="+mn-ea"/>
                <a:sym typeface="+mn-lt"/>
              </a:rPr>
              <a:t>Neutrino survival eff. : ~90%, above 100 TeV  (include edge evts,</a:t>
            </a:r>
            <a:r>
              <a:rPr lang="en-US" altLang="zh-CN" sz="2400">
                <a:sym typeface="+mn-ea"/>
              </a:rPr>
              <a:t>nHit </a:t>
            </a:r>
            <a:r>
              <a:rPr lang="en-US" altLang="zh-CN" sz="240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≥7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 dirty="0">
                <a:cs typeface="+mn-ea"/>
                <a:sym typeface="+mn-lt"/>
              </a:rPr>
              <a:t>).</a:t>
            </a:r>
            <a:endParaRPr lang="en-US" altLang="zh-CN" sz="2400" dirty="0">
              <a:cs typeface="+mn-ea"/>
              <a:sym typeface="+mn-l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sz="2400" dirty="0">
                <a:cs typeface="+mn-ea"/>
                <a:sym typeface="+mn-lt"/>
              </a:rPr>
              <a:t>N_Up-going  &gt;  N_Down-going  due to the OM surface facing down.  </a:t>
            </a:r>
            <a:endParaRPr lang="en-US" altLang="zh-CN" sz="2400" dirty="0">
              <a:cs typeface="+mn-ea"/>
              <a:sym typeface="+mn-lt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-171" r="45851" b="171"/>
          <a:stretch>
            <a:fillRect/>
          </a:stretch>
        </p:blipFill>
        <p:spPr>
          <a:xfrm>
            <a:off x="493395" y="1587500"/>
            <a:ext cx="1685925" cy="302069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2387" t="7196" r="6630"/>
          <a:stretch>
            <a:fillRect/>
          </a:stretch>
        </p:blipFill>
        <p:spPr>
          <a:xfrm>
            <a:off x="6986270" y="1666875"/>
            <a:ext cx="4712335" cy="315658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3293" t="6456" r="7112"/>
          <a:stretch>
            <a:fillRect/>
          </a:stretch>
        </p:blipFill>
        <p:spPr>
          <a:xfrm>
            <a:off x="2244090" y="1587500"/>
            <a:ext cx="4397375" cy="32359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79725" y="1731645"/>
            <a:ext cx="1645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cs typeface="+mn-ea"/>
                <a:sym typeface="+mn-lt"/>
              </a:rPr>
              <a:t>Track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55865" y="1734820"/>
            <a:ext cx="1731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cs typeface="+mn-ea"/>
                <a:sym typeface="+mn-lt"/>
              </a:rPr>
              <a:t>Cascade</a:t>
            </a:r>
            <a:endParaRPr lang="en-US" altLang="zh-CN">
              <a:cs typeface="+mn-ea"/>
              <a:sym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0D98F-C477-464D-B7CB-301160607E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340995" y="334010"/>
            <a:ext cx="9794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Trigger </a:t>
            </a:r>
            <a:r>
              <a:rPr lang="en-US" altLang="zh-CN" sz="3200" dirty="0">
                <a:cs typeface="+mn-ea"/>
                <a:sym typeface="+mn-lt"/>
              </a:rPr>
              <a:t>(with k</a:t>
            </a:r>
            <a:r>
              <a:rPr lang="en-US" altLang="zh-CN" sz="3200" baseline="-25000" dirty="0">
                <a:cs typeface="+mn-ea"/>
                <a:sym typeface="+mn-lt"/>
              </a:rPr>
              <a:t>40</a:t>
            </a:r>
            <a:r>
              <a:rPr lang="en-US" altLang="zh-CN" sz="3200" dirty="0">
                <a:cs typeface="+mn-ea"/>
                <a:sym typeface="+mn-lt"/>
              </a:rPr>
              <a:t> noise ~130kHz)</a:t>
            </a:r>
            <a:endParaRPr lang="en-US" altLang="zh-CN" sz="3200" dirty="0">
              <a:cs typeface="+mn-ea"/>
              <a:sym typeface="+mn-lt"/>
            </a:endParaRPr>
          </a:p>
          <a:p>
            <a:endParaRPr lang="en-US" sz="3200" dirty="0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95" y="309880"/>
            <a:ext cx="11500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</a:t>
            </a:r>
            <a:r>
              <a:rPr lang="en-US" altLang="zh-CN" sz="4000" dirty="0">
                <a:cs typeface="+mn-ea"/>
                <a:sym typeface="+mn-lt"/>
              </a:rPr>
              <a:t>particle identification </a:t>
            </a:r>
            <a:r>
              <a:rPr lang="en-US" altLang="zh-CN" sz="2400" dirty="0">
                <a:cs typeface="+mn-ea"/>
                <a:sym typeface="+mn-lt"/>
              </a:rPr>
              <a:t>(Machine Learning) </a:t>
            </a:r>
            <a:endParaRPr lang="en-US" altLang="zh-CN" sz="2400" dirty="0">
              <a:cs typeface="+mn-ea"/>
              <a:sym typeface="+mn-lt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cs typeface="+mn-ea"/>
                <a:sym typeface="+mn-lt"/>
              </a:rPr>
            </a:fld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0035" y="3015615"/>
            <a:ext cx="3240000" cy="2720733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7428230" y="2823210"/>
          <a:ext cx="4413250" cy="326136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2206625"/>
                <a:gridCol w="2206625"/>
              </a:tblGrid>
              <a:tr h="4273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Medel</a:t>
                      </a:r>
                      <a:endParaRPr lang="en-US" altLang="zh-CN" sz="180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Accuracy(</a:t>
                      </a:r>
                      <a:r>
                        <a:rPr lang="en-US" altLang="zh-CN" sz="18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mu/e)  </a:t>
                      </a:r>
                      <a:r>
                        <a:rPr lang="en-US" altLang="zh-CN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(%)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  <a:tr h="539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CNN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99/91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  <a:tr h="539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GNN</a:t>
                      </a:r>
                      <a:endParaRPr lang="en-US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77/63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  <a:tr h="538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Transformer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96/92</a:t>
                      </a:r>
                      <a:endParaRPr lang="en-US" altLang="zh-CN" sz="18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  <a:tr h="3397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DBSCAN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92/81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  <a:tr h="3390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PCA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89/81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  <a:tr h="5384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DBSCAN*PCA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95/82</a:t>
                      </a:r>
                      <a:endParaRPr lang="en-US" altLang="zh-CN" sz="18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3029585" y="5876925"/>
            <a:ext cx="10604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cs typeface="+mn-ea"/>
                <a:sym typeface="+mn-lt"/>
              </a:rPr>
              <a:t>CNN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rPr>
              <a:t> 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" y="3015615"/>
            <a:ext cx="3621405" cy="272097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41630" y="1089660"/>
            <a:ext cx="11011535" cy="1410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90204"/>
              <a:buChar char="•"/>
            </a:pPr>
            <a:r>
              <a:rPr lang="en-US" altLang="zh-CN" sz="2200" dirty="0">
                <a:solidFill>
                  <a:srgbClr val="000000"/>
                </a:solidFill>
                <a:cs typeface="+mn-ea"/>
                <a:sym typeface="+mn-lt"/>
              </a:rPr>
              <a:t>Cascade/Track</a:t>
            </a:r>
            <a:r>
              <a:rPr lang="en-US" altLang="zh-CN" sz="2200" b="0" i="0" dirty="0">
                <a:solidFill>
                  <a:srgbClr val="000000"/>
                </a:solidFill>
                <a:cs typeface="+mn-ea"/>
                <a:sym typeface="+mn-lt"/>
              </a:rPr>
              <a:t> event classification study based on MC simulation data (w/o noise )</a:t>
            </a:r>
            <a:endParaRPr lang="en-US" altLang="zh-CN" sz="2200" b="0" i="0" dirty="0">
              <a:solidFill>
                <a:srgbClr val="000000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90204"/>
              <a:buChar char="•"/>
            </a:pPr>
            <a:r>
              <a:rPr lang="en-US" altLang="zh-CN" sz="2200" b="0" i="0" dirty="0">
                <a:solidFill>
                  <a:srgbClr val="000000"/>
                </a:solidFill>
                <a:cs typeface="+mn-ea"/>
                <a:sym typeface="+mn-lt"/>
              </a:rPr>
              <a:t>Neural networks work well – A</a:t>
            </a:r>
            <a:r>
              <a:rPr lang="en-US" altLang="zh-CN" sz="2200" dirty="0">
                <a:solidFill>
                  <a:srgbClr val="000000"/>
                </a:solidFill>
                <a:cs typeface="+mn-ea"/>
                <a:sym typeface="+mn-lt"/>
              </a:rPr>
              <a:t>ccuracy of CNN </a:t>
            </a:r>
            <a:r>
              <a:rPr lang="en-US" altLang="zh-CN" sz="2200" b="0" i="0" dirty="0">
                <a:solidFill>
                  <a:srgbClr val="000000"/>
                </a:solidFill>
                <a:cs typeface="+mn-ea"/>
                <a:sym typeface="+mn-lt"/>
              </a:rPr>
              <a:t>&amp; Transformer:  &gt;90%</a:t>
            </a:r>
            <a:endParaRPr lang="en-US" altLang="zh-CN" sz="2200" b="0" i="0" dirty="0">
              <a:solidFill>
                <a:srgbClr val="000000"/>
              </a:solidFill>
              <a:cs typeface="+mn-ea"/>
              <a:sym typeface="+mn-lt"/>
            </a:endParaRPr>
          </a:p>
          <a:p>
            <a: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90204"/>
              <a:buChar char="•"/>
            </a:pPr>
            <a:r>
              <a:rPr lang="en-US" altLang="zh-CN" sz="2200" b="0" i="0" dirty="0">
                <a:solidFill>
                  <a:srgbClr val="000000"/>
                </a:solidFill>
                <a:cs typeface="+mn-ea"/>
                <a:sym typeface="+mn-lt"/>
              </a:rPr>
              <a:t>Other directions (Diffusion Model, GAN, data augmentation, etc.) under development.</a:t>
            </a:r>
            <a:endParaRPr lang="en-US" altLang="zh-CN" sz="2200" b="0" i="0" dirty="0">
              <a:solidFill>
                <a:srgbClr val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95" y="309880"/>
            <a:ext cx="82702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Track R</a:t>
            </a:r>
            <a:r>
              <a:rPr lang="en-US" sz="3200" dirty="0">
                <a:cs typeface="+mn-ea"/>
                <a:sym typeface="+mn-lt"/>
              </a:rPr>
              <a:t>econstruction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cs typeface="+mn-ea"/>
                <a:sym typeface="+mn-lt"/>
              </a:rPr>
            </a:fld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520837" y="1454105"/>
            <a:ext cx="4250906" cy="4666656"/>
            <a:chOff x="6665" y="2718"/>
            <a:chExt cx="6048" cy="73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3" r="20424" b="17279"/>
            <a:stretch>
              <a:fillRect/>
            </a:stretch>
          </p:blipFill>
          <p:spPr>
            <a:xfrm>
              <a:off x="6798" y="3062"/>
              <a:ext cx="5915" cy="46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468" y="2718"/>
              <a:ext cx="1876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cs typeface="+mn-ea"/>
                  <a:sym typeface="+mn-lt"/>
                </a:rPr>
                <a:t>Qi et al. 2024</a:t>
              </a:r>
              <a:endParaRPr lang="en-US" sz="1400" dirty="0">
                <a:cs typeface="+mn-ea"/>
                <a:sym typeface="+mn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65" y="7548"/>
              <a:ext cx="6048" cy="2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b="1" dirty="0">
                  <a:cs typeface="+mn-ea"/>
                  <a:sym typeface="+mn-lt"/>
                </a:rPr>
                <a:t>Track </a:t>
              </a:r>
              <a:r>
                <a:rPr lang="en-US" sz="1600" dirty="0">
                  <a:cs typeface="+mn-ea"/>
                  <a:sym typeface="+mn-lt"/>
                </a:rPr>
                <a:t>events: The energy resolution is around </a:t>
              </a:r>
              <a:r>
                <a:rPr lang="en-US" sz="1600" b="1" dirty="0">
                  <a:cs typeface="+mn-ea"/>
                  <a:sym typeface="+mn-lt"/>
                </a:rPr>
                <a:t>σ(logE</a:t>
              </a:r>
              <a:r>
                <a:rPr lang="en-US" sz="1600" b="1" baseline="-25000" dirty="0">
                  <a:cs typeface="+mn-ea"/>
                  <a:sym typeface="+mn-lt"/>
                </a:rPr>
                <a:t>rec</a:t>
              </a:r>
              <a:r>
                <a:rPr lang="en-US" sz="1600" b="1" dirty="0">
                  <a:cs typeface="+mn-ea"/>
                  <a:sym typeface="+mn-lt"/>
                </a:rPr>
                <a:t>) </a:t>
              </a:r>
              <a:r>
                <a:rPr lang="en-US" altLang="zh-CN" sz="1600" b="1" dirty="0">
                  <a:cs typeface="+mn-ea"/>
                  <a:sym typeface="+mn-lt"/>
                </a:rPr>
                <a:t>= 27%</a:t>
              </a:r>
              <a:endParaRPr lang="en-US" sz="1600" dirty="0">
                <a:cs typeface="+mn-ea"/>
                <a:sym typeface="+mn-lt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>
                  <a:cs typeface="+mn-ea"/>
                  <a:sym typeface="+mn-lt"/>
                </a:rPr>
                <a:t>The </a:t>
              </a:r>
              <a:r>
                <a:rPr lang="en-US" altLang="zh-CN" sz="1600" dirty="0">
                  <a:cs typeface="+mn-ea"/>
                  <a:sym typeface="+mn-lt"/>
                </a:rPr>
                <a:t>relation</a:t>
              </a:r>
              <a:r>
                <a:rPr lang="en-US" sz="1600" dirty="0">
                  <a:cs typeface="+mn-ea"/>
                  <a:sym typeface="+mn-lt"/>
                </a:rPr>
                <a:t> between the line density of photons along the track and the muon initial energy</a:t>
              </a:r>
              <a:endParaRPr lang="en-US" sz="1600" dirty="0">
                <a:cs typeface="+mn-ea"/>
                <a:sym typeface="+mn-lt"/>
              </a:endParaRPr>
            </a:p>
            <a:p>
              <a:endParaRPr lang="en-US" dirty="0"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3920" y="1406525"/>
            <a:ext cx="5097145" cy="4883785"/>
            <a:chOff x="-758" y="1990"/>
            <a:chExt cx="8027" cy="769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" y="1990"/>
              <a:ext cx="5873" cy="53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758" y="7550"/>
              <a:ext cx="8027" cy="2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b="1" dirty="0">
                  <a:cs typeface="+mn-ea"/>
                  <a:sym typeface="+mn-lt"/>
                </a:rPr>
                <a:t>Track</a:t>
              </a:r>
              <a:r>
                <a:rPr lang="en-US" sz="1600" dirty="0">
                  <a:cs typeface="+mn-ea"/>
                  <a:sym typeface="+mn-lt"/>
                </a:rPr>
                <a:t> events: </a:t>
              </a:r>
              <a:r>
                <a:rPr lang="el-GR" sz="1600" b="1" dirty="0">
                  <a:cs typeface="+mn-ea"/>
                  <a:sym typeface="+mn-lt"/>
                </a:rPr>
                <a:t>ΔΨ=</a:t>
              </a:r>
              <a:r>
                <a:rPr lang="en-US" sz="1600" b="1" dirty="0">
                  <a:cs typeface="+mn-ea"/>
                  <a:sym typeface="+mn-lt"/>
                </a:rPr>
                <a:t>0.1 deg </a:t>
              </a:r>
              <a:r>
                <a:rPr lang="en-US" sz="1600" dirty="0">
                  <a:cs typeface="+mn-ea"/>
                  <a:sym typeface="+mn-lt"/>
                </a:rPr>
                <a:t>for </a:t>
              </a:r>
              <a:r>
                <a:rPr lang="en-US" sz="1600" u="sng" dirty="0">
                  <a:cs typeface="+mn-ea"/>
                  <a:sym typeface="+mn-lt"/>
                </a:rPr>
                <a:t>Eν &gt; 30 TeV</a:t>
              </a:r>
              <a:endParaRPr lang="en-US" sz="1600" dirty="0">
                <a:cs typeface="+mn-ea"/>
                <a:sym typeface="+mn-lt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600" dirty="0">
                  <a:cs typeface="+mn-ea"/>
                  <a:sym typeface="+mn-lt"/>
                </a:rPr>
                <a:t>Likelihood method using the PDF(</a:t>
              </a:r>
              <a:r>
                <a:rPr lang="el-GR" sz="1600" dirty="0" err="1">
                  <a:cs typeface="+mn-ea"/>
                  <a:sym typeface="+mn-lt"/>
                </a:rPr>
                <a:t>δt</a:t>
              </a:r>
              <a:r>
                <a:rPr lang="en-US" sz="1600" dirty="0">
                  <a:cs typeface="+mn-ea"/>
                  <a:sym typeface="+mn-lt"/>
                </a:rPr>
                <a:t>, d)</a:t>
              </a:r>
              <a:endParaRPr lang="en-US" sz="1600" dirty="0">
                <a:cs typeface="+mn-ea"/>
                <a:sym typeface="+mn-lt"/>
              </a:endParaRP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el-GR" sz="1600" dirty="0" err="1">
                  <a:cs typeface="+mn-ea"/>
                  <a:sym typeface="+mn-lt"/>
                </a:rPr>
                <a:t>δt</a:t>
              </a:r>
              <a:r>
                <a:rPr lang="en-US" sz="1600" dirty="0">
                  <a:cs typeface="+mn-ea"/>
                  <a:sym typeface="+mn-lt"/>
                </a:rPr>
                <a:t>: time residual between seed and this hit</a:t>
              </a:r>
              <a:endParaRPr lang="en-US" altLang="zh-CN" sz="1600" dirty="0">
                <a:cs typeface="+mn-ea"/>
                <a:sym typeface="+mn-lt"/>
              </a:endParaRP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cs typeface="+mn-ea"/>
                  <a:sym typeface="+mn-lt"/>
                </a:rPr>
                <a:t>d: distance from OM to track</a:t>
              </a:r>
              <a:endParaRPr lang="en-US" altLang="zh-CN" sz="1600" dirty="0">
                <a:cs typeface="+mn-ea"/>
                <a:sym typeface="+mn-lt"/>
              </a:endParaRPr>
            </a:p>
            <a:p>
              <a:endParaRPr lang="en-US" dirty="0">
                <a:cs typeface="+mn-ea"/>
                <a:sym typeface="+mn-lt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flipV="1">
              <a:off x="3468" y="4661"/>
              <a:ext cx="0" cy="2138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0384155" y="478155"/>
            <a:ext cx="1677670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95" y="309880"/>
            <a:ext cx="85134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Cascade R</a:t>
            </a:r>
            <a:r>
              <a:rPr lang="en-US" sz="3200" dirty="0">
                <a:cs typeface="+mn-ea"/>
                <a:sym typeface="+mn-lt"/>
              </a:rPr>
              <a:t>econstruction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36184" y="5560519"/>
            <a:ext cx="41305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/>
              <a:t>Angle resolution  ~ 5.37°(median)</a:t>
            </a:r>
            <a:endParaRPr lang="en-US" altLang="zh-CN" b="1" dirty="0"/>
          </a:p>
          <a:p>
            <a:pPr algn="l">
              <a:lnSpc>
                <a:spcPct val="150000"/>
              </a:lnSpc>
            </a:pPr>
            <a:r>
              <a:rPr lang="en-US" altLang="zh-CN" b="1" dirty="0"/>
              <a:t>Energy resolution ~20% (1sigma)</a:t>
            </a:r>
            <a:endParaRPr lang="zh-CN" altLang="en-US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515" y="1165225"/>
            <a:ext cx="9566910" cy="4296410"/>
          </a:xfrm>
          <a:prstGeom prst="rect">
            <a:avLst/>
          </a:prstGeom>
        </p:spPr>
      </p:pic>
      <p:sp>
        <p:nvSpPr>
          <p:cNvPr id="4" name="TextBox 17"/>
          <p:cNvSpPr txBox="1"/>
          <p:nvPr/>
        </p:nvSpPr>
        <p:spPr>
          <a:xfrm>
            <a:off x="8272145" y="4369435"/>
            <a:ext cx="1677670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TextBox 17"/>
          <p:cNvSpPr txBox="1"/>
          <p:nvPr/>
        </p:nvSpPr>
        <p:spPr>
          <a:xfrm>
            <a:off x="3759200" y="4369435"/>
            <a:ext cx="1677670" cy="3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0D98F-C477-464D-B7CB-301160607E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>
            <a:off x="340995" y="341630"/>
            <a:ext cx="1163955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Configuration on Discovery Potential | NGC 1068</a:t>
            </a:r>
            <a:endParaRPr lang="en-US" sz="3600" dirty="0">
              <a:solidFill>
                <a:srgbClr val="000000"/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551805" y="1253490"/>
            <a:ext cx="5830570" cy="4351020"/>
            <a:chOff x="8821" y="1868"/>
            <a:chExt cx="9182" cy="6852"/>
          </a:xfrm>
        </p:grpSpPr>
        <p:pic>
          <p:nvPicPr>
            <p:cNvPr id="17" name="Content Placeholder 8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821" y="1868"/>
              <a:ext cx="9137" cy="685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361" y="7086"/>
              <a:ext cx="2642" cy="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75000"/>
                    </a:schemeClr>
                  </a:solidFill>
                </a:rPr>
                <a:t>PRELIMINARY</a:t>
              </a:r>
              <a:endParaRPr lang="en-US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294005" y="947420"/>
            <a:ext cx="4057854" cy="4485499"/>
            <a:chOff x="11881" y="2200"/>
            <a:chExt cx="6390" cy="70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89" y="6134"/>
              <a:ext cx="5102" cy="3130"/>
            </a:xfrm>
            <a:prstGeom prst="rect">
              <a:avLst/>
            </a:prstGeom>
          </p:spPr>
        </p:pic>
        <p:pic>
          <p:nvPicPr>
            <p:cNvPr id="6" name="Content Placeholder 4"/>
            <p:cNvPicPr>
              <a:picLocks noChangeAspect="1"/>
            </p:cNvPicPr>
            <p:nvPr/>
          </p:nvPicPr>
          <p:blipFill rotWithShape="1">
            <a:blip r:embed="rId3"/>
            <a:srcRect l="3314" t="16521" r="6646" b="13162"/>
            <a:stretch>
              <a:fillRect/>
            </a:stretch>
          </p:blipFill>
          <p:spPr>
            <a:xfrm>
              <a:off x="13169" y="2553"/>
              <a:ext cx="5102" cy="318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1881" y="2200"/>
              <a:ext cx="167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dirty="0">
                  <a:sym typeface="+mn-ea"/>
                </a:rPr>
                <a:t>Type 1</a:t>
              </a:r>
              <a:endParaRPr lang="en-US" altLang="en-US" dirty="0">
                <a:sym typeface="+mn-ea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1966" y="6205"/>
              <a:ext cx="1679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dirty="0">
                  <a:sym typeface="+mn-ea"/>
                </a:rPr>
                <a:t>Type2 </a:t>
              </a:r>
              <a:r>
                <a:rPr lang="en-US" sz="2000" b="1" dirty="0">
                  <a:solidFill>
                    <a:srgbClr val="FF0000"/>
                  </a:solidFill>
                  <a:sym typeface="+mn-ea"/>
                </a:rPr>
                <a:t>√</a:t>
              </a:r>
              <a:endParaRPr lang="en-US" sz="2000" b="1" dirty="0">
                <a:solidFill>
                  <a:srgbClr val="FF0000"/>
                </a:solidFill>
                <a:sym typeface="+mn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48995" y="5554980"/>
            <a:ext cx="106934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000" dirty="0">
                <a:sym typeface="+mn-ea"/>
              </a:rPr>
              <a:t>1</a:t>
            </a:r>
            <a:r>
              <a:rPr lang="zh-CN" altLang="en-US" sz="2000" dirty="0">
                <a:sym typeface="+mn-ea"/>
              </a:rPr>
              <a:t>，</a:t>
            </a:r>
            <a:r>
              <a:rPr lang="en-US" sz="2000" dirty="0">
                <a:sym typeface="+mn-ea"/>
              </a:rPr>
              <a:t>Multiple cluster design has large effective volume</a:t>
            </a:r>
            <a:endParaRPr lang="en-US" sz="2000" dirty="0">
              <a:sym typeface="+mn-ea"/>
            </a:endParaRPr>
          </a:p>
          <a:p>
            <a:r>
              <a:rPr lang="en-US" altLang="en-US" sz="2000" dirty="0">
                <a:sym typeface="+mn-ea"/>
              </a:rPr>
              <a:t>2</a:t>
            </a:r>
            <a:r>
              <a:rPr lang="zh-CN" altLang="en-US" sz="2000" dirty="0">
                <a:sym typeface="+mn-ea"/>
              </a:rPr>
              <a:t>，</a:t>
            </a:r>
            <a:r>
              <a:rPr lang="en-US" altLang="zh-CN" sz="2000" dirty="0">
                <a:solidFill>
                  <a:srgbClr val="FF0000"/>
                </a:solidFill>
                <a:sym typeface="+mn-ea"/>
              </a:rPr>
              <a:t>Configuration Type 2</a:t>
            </a:r>
            <a:r>
              <a:rPr lang="en-US" altLang="zh-CN" sz="2000" dirty="0">
                <a:sym typeface="+mn-ea"/>
              </a:rPr>
              <a:t> has an </a:t>
            </a: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advantage over</a:t>
            </a:r>
            <a:r>
              <a:rPr lang="en-US" altLang="zh-CN" sz="2000" dirty="0">
                <a:sym typeface="+mn-ea"/>
              </a:rPr>
              <a:t> Type 1 in discovering new sources</a:t>
            </a:r>
            <a:endParaRPr lang="en-US" altLang="zh-CN" sz="2000" dirty="0">
              <a:sym typeface="+mn-ea"/>
            </a:endParaRPr>
          </a:p>
          <a:p>
            <a:r>
              <a:rPr lang="en-US" altLang="zh-CN" sz="2000" dirty="0">
                <a:sym typeface="+mn-ea"/>
              </a:rPr>
              <a:t>3</a:t>
            </a:r>
            <a:r>
              <a:rPr lang="zh-CN" altLang="en-US" sz="2000" dirty="0">
                <a:sym typeface="+mn-ea"/>
              </a:rPr>
              <a:t>，</a:t>
            </a:r>
            <a:r>
              <a:rPr lang="en-US" altLang="zh-CN" sz="2000" dirty="0">
                <a:cs typeface="Arial" panose="020B0604020202090204" pitchFamily="34" charset="0"/>
                <a:sym typeface="+mn-ea"/>
              </a:rPr>
              <a:t>for NGC 1068, </a:t>
            </a:r>
            <a:r>
              <a:rPr lang="en-US" altLang="zh-CN" sz="2000" dirty="0">
                <a:sym typeface="+mn-ea"/>
              </a:rPr>
              <a:t>Operate  1 yr ~ 5 </a:t>
            </a:r>
            <a:r>
              <a:rPr lang="en-US" altLang="zh-CN" sz="2000" dirty="0">
                <a:cs typeface="Arial" panose="020B0604020202090204" pitchFamily="34" charset="0"/>
                <a:sym typeface="+mn-ea"/>
              </a:rPr>
              <a:t>σ </a:t>
            </a:r>
            <a:r>
              <a:rPr lang="en-US" altLang="zh-CN" sz="2000" dirty="0">
                <a:cs typeface="Arial" panose="020B0604020202090204" pitchFamily="34" charset="0"/>
                <a:sym typeface="+mn-ea"/>
              </a:rPr>
              <a:t> with Type2 </a:t>
            </a:r>
            <a:endParaRPr lang="en-US" altLang="zh-CN" sz="2000" dirty="0">
              <a:cs typeface="Arial" panose="020B0604020202090204" pitchFamily="34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64245" y="1899920"/>
            <a:ext cx="1066165" cy="18986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"/>
          <p:cNvSpPr txBox="1"/>
          <p:nvPr/>
        </p:nvSpPr>
        <p:spPr>
          <a:xfrm>
            <a:off x="340995" y="310833"/>
            <a:ext cx="8856345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Discovery Potential | other </a:t>
            </a:r>
            <a:r>
              <a:rPr lang="en-US" sz="40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sources</a:t>
            </a:r>
            <a:endParaRPr lang="en-US" sz="4000" dirty="0">
              <a:solidFill>
                <a:srgbClr val="000000"/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75"/>
            <a:ext cx="4299585" cy="32245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534920" y="3617595"/>
            <a:ext cx="16459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ym typeface="+mn-ea"/>
              </a:rPr>
              <a:t>1 yrs ~ 5 </a:t>
            </a:r>
            <a:r>
              <a:rPr lang="en-US" altLang="zh-CN" dirty="0">
                <a:cs typeface="Arial" panose="020B0604020202090204" pitchFamily="34" charset="0"/>
                <a:sym typeface="+mn-ea"/>
              </a:rPr>
              <a:t>σ</a:t>
            </a:r>
            <a:endParaRPr lang="en-US" altLang="zh-CN" dirty="0">
              <a:cs typeface="Arial" panose="020B0604020202090204" pitchFamily="34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61155" y="1363345"/>
            <a:ext cx="3996690" cy="3362325"/>
            <a:chOff x="12921" y="2074"/>
            <a:chExt cx="6294" cy="52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2921" y="2649"/>
              <a:ext cx="6295" cy="4721"/>
              <a:chOff x="6632" y="2595"/>
              <a:chExt cx="6036" cy="4527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" y="2595"/>
                <a:ext cx="6036" cy="4527"/>
              </a:xfrm>
              <a:prstGeom prst="rect">
                <a:avLst/>
              </a:prstGeom>
            </p:spPr>
          </p:pic>
          <p:sp>
            <p:nvSpPr>
              <p:cNvPr id="11" name="文本框 10"/>
              <p:cNvSpPr txBox="1"/>
              <p:nvPr/>
            </p:nvSpPr>
            <p:spPr>
              <a:xfrm>
                <a:off x="7905" y="5686"/>
                <a:ext cx="2592" cy="55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lang="en-US" altLang="zh-CN" dirty="0">
                    <a:sym typeface="+mn-ea"/>
                  </a:rPr>
                  <a:t>3 yrs ~ 5 </a:t>
                </a:r>
                <a:r>
                  <a:rPr lang="en-US" altLang="zh-CN" dirty="0">
                    <a:cs typeface="Arial" panose="020B0604020202090204" pitchFamily="34" charset="0"/>
                    <a:sym typeface="+mn-ea"/>
                  </a:rPr>
                  <a:t>σ</a:t>
                </a:r>
                <a:endParaRPr lang="en-US" altLang="zh-CN" dirty="0">
                  <a:cs typeface="Arial" panose="020B0604020202090204" pitchFamily="34" charset="0"/>
                  <a:sym typeface="+mn-ea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14736" y="2074"/>
              <a:ext cx="3096" cy="5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600" b="1">
                  <a:solidFill>
                    <a:srgbClr val="FF0000"/>
                  </a:solidFill>
                </a:rPr>
                <a:t>V4641</a:t>
              </a:r>
              <a:r>
                <a:rPr lang="zh-CN" altLang="en-US" sz="1600" b="1">
                  <a:solidFill>
                    <a:srgbClr val="FF0000"/>
                  </a:solidFill>
                </a:rPr>
                <a:t>（</a:t>
              </a:r>
              <a:r>
                <a:rPr lang="en-US" altLang="zh-CN" sz="1600" b="1">
                  <a:solidFill>
                    <a:srgbClr val="FF0000"/>
                  </a:solidFill>
                </a:rPr>
                <a:t>σ</a:t>
              </a:r>
              <a:r>
                <a:rPr lang="en-US" altLang="zh-CN" sz="1600" b="1" baseline="-25000">
                  <a:solidFill>
                    <a:srgbClr val="FF0000"/>
                  </a:solidFill>
                </a:rPr>
                <a:t>s</a:t>
              </a:r>
              <a:r>
                <a:rPr lang="en-US" altLang="zh-CN" sz="1600" b="1">
                  <a:solidFill>
                    <a:srgbClr val="FF0000"/>
                  </a:solidFill>
                </a:rPr>
                <a:t>=0.36</a:t>
              </a:r>
              <a:r>
                <a:rPr lang="zh-CN" altLang="en-US" sz="1600" b="1">
                  <a:solidFill>
                    <a:srgbClr val="FF0000"/>
                  </a:solidFill>
                </a:rPr>
                <a:t>°）</a:t>
              </a:r>
              <a:endParaRPr lang="zh-CN" altLang="en-US" sz="16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041640" y="1254760"/>
            <a:ext cx="4255770" cy="3479800"/>
            <a:chOff x="6584" y="2069"/>
            <a:chExt cx="6702" cy="5480"/>
          </a:xfrm>
        </p:grpSpPr>
        <p:grpSp>
          <p:nvGrpSpPr>
            <p:cNvPr id="21" name="组合 20"/>
            <p:cNvGrpSpPr/>
            <p:nvPr/>
          </p:nvGrpSpPr>
          <p:grpSpPr>
            <a:xfrm>
              <a:off x="6584" y="2649"/>
              <a:ext cx="6533" cy="4901"/>
              <a:chOff x="6258" y="7122"/>
              <a:chExt cx="6105" cy="458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8" y="7122"/>
                <a:ext cx="6105" cy="4580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 userDrawn="1"/>
            </p:nvSpPr>
            <p:spPr>
              <a:xfrm>
                <a:off x="9906" y="10096"/>
                <a:ext cx="2087" cy="542"/>
              </a:xfrm>
              <a:prstGeom prst="rect">
                <a:avLst/>
              </a:prstGeom>
            </p:spPr>
            <p:txBody>
              <a:bodyPr wrap="square" rtlCol="0">
                <a:noAutofit/>
              </a:bodyPr>
              <a:p>
                <a:r>
                  <a:rPr lang="en-US" altLang="zh-CN" sz="1800" dirty="0"/>
                  <a:t>10 yrs ~ 5 </a:t>
                </a:r>
                <a:r>
                  <a:rPr lang="en-US" altLang="zh-CN" sz="1800" dirty="0">
                    <a:cs typeface="Arial" panose="020B0604020202090204" pitchFamily="34" charset="0"/>
                  </a:rPr>
                  <a:t>σ</a:t>
                </a:r>
                <a:endParaRPr lang="en-US" altLang="zh-CN" sz="1800" dirty="0">
                  <a:cs typeface="Arial" panose="020B0604020202090204" pitchFamily="34" charset="0"/>
                </a:endParaRPr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438" y="2069"/>
              <a:ext cx="5849" cy="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1600" b="1">
                  <a:solidFill>
                    <a:srgbClr val="FF0000"/>
                  </a:solidFill>
                </a:rPr>
                <a:t>Southern Seyfert Galaxies </a:t>
              </a:r>
              <a:endParaRPr lang="en-US" altLang="zh-CN" sz="1600" b="1">
                <a:solidFill>
                  <a:srgbClr val="FF0000"/>
                </a:solidFill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542058" y="1344988"/>
            <a:ext cx="1417973" cy="33721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>
                <a:solidFill>
                  <a:srgbClr val="FF0000"/>
                </a:solidFill>
              </a:rPr>
              <a:t>NGC1068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99745" y="4971415"/>
            <a:ext cx="8539480" cy="1308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200" dirty="0">
                <a:cs typeface="Arial" panose="020B0604020202090204" pitchFamily="34" charset="0"/>
                <a:sym typeface="+mn-ea"/>
              </a:rPr>
              <a:t>For NGC 1068, </a:t>
            </a:r>
            <a:r>
              <a:rPr lang="en-US" altLang="zh-CN" sz="2200" dirty="0">
                <a:sym typeface="+mn-ea"/>
              </a:rPr>
              <a:t>Operate  1 yr ~ 5 </a:t>
            </a:r>
            <a:r>
              <a:rPr lang="en-US" altLang="zh-CN" sz="2200" dirty="0">
                <a:cs typeface="Arial" panose="020B0604020202090204" pitchFamily="34" charset="0"/>
                <a:sym typeface="+mn-ea"/>
              </a:rPr>
              <a:t>σ  with  Type2</a:t>
            </a:r>
            <a:endParaRPr lang="en-US" altLang="zh-CN" sz="2200" dirty="0">
              <a:cs typeface="Arial" panose="020B0604020202090204" pitchFamily="34" charset="0"/>
              <a:sym typeface="+mn-ea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200" dirty="0">
                <a:cs typeface="Arial" panose="020B0604020202090204" pitchFamily="34" charset="0"/>
                <a:sym typeface="+mn-ea"/>
              </a:rPr>
              <a:t>V4641</a:t>
            </a:r>
            <a:r>
              <a:rPr lang="en-US" altLang="zh-CN" sz="2200" dirty="0">
                <a:cs typeface="Arial" panose="020B0604020202090204" pitchFamily="34" charset="0"/>
                <a:sym typeface="+mn-ea"/>
              </a:rPr>
              <a:t>, 3 yrs ~ </a:t>
            </a:r>
            <a:r>
              <a:rPr lang="en-US" altLang="zh-CN" sz="2200" dirty="0">
                <a:sym typeface="+mn-ea"/>
              </a:rPr>
              <a:t>5 </a:t>
            </a:r>
            <a:r>
              <a:rPr lang="en-US" altLang="zh-CN" sz="2200" dirty="0">
                <a:cs typeface="Arial" panose="020B0604020202090204" pitchFamily="34" charset="0"/>
                <a:sym typeface="+mn-ea"/>
              </a:rPr>
              <a:t>σ </a:t>
            </a:r>
            <a:endParaRPr lang="en-US" altLang="zh-CN" sz="2200" dirty="0">
              <a:cs typeface="Arial" panose="020B0604020202090204" pitchFamily="34" charset="0"/>
              <a:sym typeface="+mn-ea"/>
            </a:endParaRP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altLang="zh-CN" sz="2200" dirty="0">
                <a:cs typeface="Arial" panose="020B0604020202090204" pitchFamily="34" charset="0"/>
                <a:sym typeface="+mn-ea"/>
              </a:rPr>
              <a:t>Southern Seyfert  Galaxies</a:t>
            </a:r>
            <a:r>
              <a:rPr lang="en-US" altLang="zh-CN" sz="2200" dirty="0">
                <a:cs typeface="Arial" panose="020B0604020202090204" pitchFamily="34" charset="0"/>
                <a:sym typeface="+mn-ea"/>
              </a:rPr>
              <a:t>, 10 yrs ~ </a:t>
            </a:r>
            <a:r>
              <a:rPr lang="en-US" altLang="zh-CN" sz="2200" dirty="0">
                <a:sym typeface="+mn-ea"/>
              </a:rPr>
              <a:t>5 </a:t>
            </a:r>
            <a:r>
              <a:rPr lang="en-US" altLang="zh-CN" sz="2200" dirty="0">
                <a:cs typeface="Arial" panose="020B0604020202090204" pitchFamily="34" charset="0"/>
                <a:sym typeface="+mn-ea"/>
              </a:rPr>
              <a:t>σ </a:t>
            </a:r>
            <a:endParaRPr lang="en-US" altLang="zh-CN" sz="2200" dirty="0">
              <a:cs typeface="Arial" panose="020B0604020202090204" pitchFamily="34" charset="0"/>
              <a:sym typeface="+mn-ea"/>
            </a:endParaRPr>
          </a:p>
        </p:txBody>
      </p:sp>
      <p:sp>
        <p:nvSpPr>
          <p:cNvPr id="28" name="TextBox 14"/>
          <p:cNvSpPr txBox="1"/>
          <p:nvPr/>
        </p:nvSpPr>
        <p:spPr>
          <a:xfrm>
            <a:off x="7472045" y="5172710"/>
            <a:ext cx="4719955" cy="3695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noAutofit/>
          </a:bodyPr>
          <a:p>
            <a:r>
              <a:rPr lang="en-US" dirty="0">
                <a:solidFill>
                  <a:schemeClr val="bg1"/>
                </a:solidFill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HUNT will discover tens of neutrino sources.</a:t>
            </a:r>
            <a:endParaRPr lang="en-US" dirty="0">
              <a:solidFill>
                <a:schemeClr val="bg1"/>
              </a:solidFill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46995" y="179070"/>
            <a:ext cx="17970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 dirty="0">
                <a:solidFill>
                  <a:srgbClr val="1B29FF"/>
                </a:solidFill>
                <a:sym typeface="+mn-ea"/>
              </a:rPr>
              <a:t>Type2 </a:t>
            </a:r>
            <a:r>
              <a:rPr lang="en-US" sz="2000" b="1" dirty="0">
                <a:solidFill>
                  <a:srgbClr val="1B29FF"/>
                </a:solidFill>
                <a:sym typeface="+mn-ea"/>
              </a:rPr>
              <a:t>√</a:t>
            </a:r>
            <a:endParaRPr lang="en-US" altLang="en-US" sz="2000" b="1" dirty="0">
              <a:solidFill>
                <a:srgbClr val="1B29FF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4" y="310534"/>
            <a:ext cx="11143281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Instruments | </a:t>
            </a:r>
            <a:r>
              <a:rPr lang="en-US" sz="32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PMT &amp; Glass sphere</a:t>
            </a:r>
            <a:endParaRPr lang="en-US" sz="3200" dirty="0">
              <a:solidFill>
                <a:srgbClr val="000000"/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176530" y="5748020"/>
            <a:ext cx="618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cs typeface="+mn-ea"/>
                <a:sym typeface="+mn-lt"/>
              </a:rPr>
              <a:t>10cm  shortened to fit the 23-in glass sphere.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0964" y="2972911"/>
            <a:ext cx="5193576" cy="2349274"/>
            <a:chOff x="340964" y="2593854"/>
            <a:chExt cx="5193576" cy="234927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" cstate="screen"/>
            <a:srcRect/>
            <a:stretch>
              <a:fillRect/>
            </a:stretch>
          </p:blipFill>
          <p:spPr bwMode="auto">
            <a:xfrm>
              <a:off x="1838840" y="2800003"/>
              <a:ext cx="369570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接箭头连接符 12"/>
            <p:cNvCxnSpPr/>
            <p:nvPr/>
          </p:nvCxnSpPr>
          <p:spPr>
            <a:xfrm>
              <a:off x="1663318" y="3043725"/>
              <a:ext cx="0" cy="182033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13"/>
            <p:cNvSpPr txBox="1"/>
            <p:nvPr/>
          </p:nvSpPr>
          <p:spPr>
            <a:xfrm>
              <a:off x="1250187" y="4161454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cs typeface="+mn-ea"/>
                  <a:sym typeface="+mn-lt"/>
                </a:rPr>
                <a:t>&lt;48cm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cxnSp>
          <p:nvCxnSpPr>
            <p:cNvPr id="8" name="直接箭头连接符 6"/>
            <p:cNvCxnSpPr/>
            <p:nvPr/>
          </p:nvCxnSpPr>
          <p:spPr>
            <a:xfrm>
              <a:off x="787018" y="2593854"/>
              <a:ext cx="0" cy="22702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14"/>
            <p:cNvSpPr txBox="1"/>
            <p:nvPr/>
          </p:nvSpPr>
          <p:spPr>
            <a:xfrm>
              <a:off x="340964" y="3359624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cs typeface="+mn-ea"/>
                  <a:sym typeface="+mn-lt"/>
                </a:rPr>
                <a:t>~60cm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  <p:sp>
          <p:nvSpPr>
            <p:cNvPr id="10" name="箭头: 下 15"/>
            <p:cNvSpPr/>
            <p:nvPr/>
          </p:nvSpPr>
          <p:spPr>
            <a:xfrm rot="19608481">
              <a:off x="1124930" y="3636873"/>
              <a:ext cx="301334" cy="624621"/>
            </a:xfrm>
            <a:prstGeom prst="down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11" name="文本占位符 3"/>
          <p:cNvSpPr txBox="1"/>
          <p:nvPr/>
        </p:nvSpPr>
        <p:spPr>
          <a:xfrm>
            <a:off x="176530" y="1411605"/>
            <a:ext cx="5425440" cy="1299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1800" b="1" dirty="0">
                <a:solidFill>
                  <a:srgbClr val="1A4875"/>
                </a:solidFill>
                <a:highlight>
                  <a:srgbClr val="FFFF00"/>
                </a:highlight>
                <a:cs typeface="+mn-ea"/>
                <a:sym typeface="+mn-lt"/>
              </a:rPr>
              <a:t>Short-axis 20-inch PMT</a:t>
            </a:r>
            <a:endParaRPr lang="en-US" altLang="zh-CN" sz="1800" b="1" dirty="0">
              <a:solidFill>
                <a:srgbClr val="1A4875"/>
              </a:solidFill>
              <a:highlight>
                <a:srgbClr val="FFFF00"/>
              </a:highlight>
              <a:cs typeface="+mn-ea"/>
              <a:sym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cs typeface="+mn-ea"/>
                <a:sym typeface="+mn-lt"/>
              </a:rPr>
              <a:t>Micro Channel Plate</a:t>
            </a:r>
            <a:endParaRPr lang="en-US" altLang="zh-CN" sz="1800" dirty="0">
              <a:cs typeface="+mn-ea"/>
              <a:sym typeface="+mn-lt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1800" dirty="0">
                <a:cs typeface="+mn-ea"/>
                <a:sym typeface="+mn-lt"/>
              </a:rPr>
              <a:t>Larger filed of view than traditional </a:t>
            </a:r>
            <a:r>
              <a:rPr lang="en-US" sz="1800" dirty="0">
                <a:effectLst/>
              </a:rPr>
              <a:t>Dynode PMT</a:t>
            </a:r>
            <a:endParaRPr lang="en-US" sz="1800" dirty="0"/>
          </a:p>
          <a:p>
            <a:pPr marL="0" indent="0">
              <a:buNone/>
            </a:pPr>
            <a:endParaRPr lang="en-US" altLang="zh-CN" sz="1800" dirty="0">
              <a:cs typeface="+mn-ea"/>
              <a:sym typeface="+mn-lt"/>
            </a:endParaRPr>
          </a:p>
          <a:p>
            <a:pPr marL="0" indent="0">
              <a:buNone/>
            </a:pPr>
            <a:endParaRPr lang="zh-CN" altLang="en-US" sz="1800" dirty="0">
              <a:cs typeface="+mn-ea"/>
              <a:sym typeface="+mn-lt"/>
            </a:endParaRPr>
          </a:p>
        </p:txBody>
      </p:sp>
      <p:sp>
        <p:nvSpPr>
          <p:cNvPr id="13" name="文本占位符 5"/>
          <p:cNvSpPr txBox="1"/>
          <p:nvPr/>
        </p:nvSpPr>
        <p:spPr>
          <a:xfrm>
            <a:off x="5912604" y="1411340"/>
            <a:ext cx="4590054" cy="110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b="1" dirty="0">
                <a:solidFill>
                  <a:srgbClr val="1A4875"/>
                </a:solidFill>
                <a:highlight>
                  <a:srgbClr val="FFFF00"/>
                </a:highlight>
                <a:cs typeface="+mn-ea"/>
                <a:sym typeface="+mn-lt"/>
              </a:rPr>
              <a:t>23-inch  glass </a:t>
            </a:r>
            <a:r>
              <a:rPr lang="en-US" altLang="zh-CN" sz="1800" b="1" dirty="0">
                <a:solidFill>
                  <a:srgbClr val="1A4875"/>
                </a:solidFill>
                <a:highlight>
                  <a:srgbClr val="FFFF00"/>
                </a:highlight>
                <a:cs typeface="+mn-ea"/>
                <a:sym typeface="+mn-ea"/>
              </a:rPr>
              <a:t>sphere</a:t>
            </a:r>
            <a:endParaRPr lang="en-US" altLang="zh-CN" sz="1800" b="1" dirty="0">
              <a:solidFill>
                <a:srgbClr val="1A4875"/>
              </a:solidFill>
              <a:highlight>
                <a:srgbClr val="FFFF00"/>
              </a:highlight>
              <a:cs typeface="+mn-ea"/>
              <a:sym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1800" dirty="0">
                <a:cs typeface="+mn-ea"/>
                <a:sym typeface="+mn-lt"/>
              </a:rPr>
              <a:t>Passed 50 </a:t>
            </a:r>
            <a:r>
              <a:rPr lang="en-US" altLang="zh-CN" sz="1800" dirty="0" err="1">
                <a:cs typeface="+mn-ea"/>
                <a:sym typeface="+mn-lt"/>
              </a:rPr>
              <a:t>Mpa</a:t>
            </a:r>
            <a:r>
              <a:rPr lang="en-US" altLang="zh-CN" sz="1800" dirty="0">
                <a:cs typeface="+mn-ea"/>
                <a:sym typeface="+mn-lt"/>
              </a:rPr>
              <a:t> pressure-resistant test</a:t>
            </a:r>
            <a:r>
              <a:rPr lang="en-US" altLang="zh-CN" sz="1800" b="1" dirty="0">
                <a:solidFill>
                  <a:srgbClr val="1A4875"/>
                </a:solidFill>
                <a:cs typeface="+mn-ea"/>
                <a:sym typeface="+mn-lt"/>
              </a:rPr>
              <a:t>.</a:t>
            </a:r>
            <a:endParaRPr lang="en-US" altLang="zh-CN" sz="1800" b="1" dirty="0">
              <a:solidFill>
                <a:srgbClr val="1A4875"/>
              </a:solidFill>
              <a:cs typeface="+mn-ea"/>
              <a:sym typeface="+mn-lt"/>
            </a:endParaRPr>
          </a:p>
          <a:p>
            <a:pPr marL="0" indent="0">
              <a:buNone/>
            </a:pPr>
            <a:endParaRPr lang="en-US" altLang="zh-CN" sz="1800" b="1" dirty="0">
              <a:solidFill>
                <a:srgbClr val="1A4875"/>
              </a:solidFill>
              <a:cs typeface="+mn-ea"/>
              <a:sym typeface="+mn-lt"/>
            </a:endParaRPr>
          </a:p>
          <a:p>
            <a:pPr marL="0" indent="0">
              <a:buNone/>
            </a:pPr>
            <a:endParaRPr lang="zh-CN" altLang="en-US" sz="1800" b="1" dirty="0">
              <a:solidFill>
                <a:srgbClr val="1A4875"/>
              </a:solidFill>
              <a:cs typeface="+mn-ea"/>
              <a:sym typeface="+mn-lt"/>
            </a:endParaRPr>
          </a:p>
        </p:txBody>
      </p:sp>
      <p:pic>
        <p:nvPicPr>
          <p:cNvPr id="14" name="内容占位符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093240" y="2380955"/>
            <a:ext cx="2551112" cy="2528888"/>
          </a:xfrm>
          <a:prstGeom prst="rect">
            <a:avLst/>
          </a:prstGeom>
        </p:spPr>
      </p:pic>
      <p:pic>
        <p:nvPicPr>
          <p:cNvPr id="16" name="图片 1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12604" y="2171205"/>
            <a:ext cx="2952155" cy="3936206"/>
          </a:xfrm>
          <a:prstGeom prst="rect">
            <a:avLst/>
          </a:prstGeom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23190" y="526415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LHAASO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1250315" y="5257800"/>
            <a:ext cx="1337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HUNT</a:t>
            </a:r>
            <a:endParaRPr lang="en-US" altLang="zh-C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3805555"/>
            <a:ext cx="5166360" cy="2871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Instruments | </a:t>
            </a:r>
            <a:r>
              <a:rPr lang="en-US" sz="32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20-inch MCP-PMT scanning device</a:t>
            </a:r>
            <a:endParaRPr lang="en-US" sz="3200" dirty="0">
              <a:solidFill>
                <a:srgbClr val="000000"/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995" y="777875"/>
            <a:ext cx="5266055" cy="3325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i="0" u="none" strike="noStrike" dirty="0">
              <a:effectLst/>
              <a:latin typeface="-apple-system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i="0" u="none" strike="noStrike" dirty="0">
                <a:effectLst/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</a:rPr>
              <a:t>Design a scanning device, do the PMT </a:t>
            </a:r>
            <a:r>
              <a:rPr lang="en-US" i="0" u="none" strike="noStrike" dirty="0">
                <a:effectLst/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</a:rPr>
              <a:t>test </a:t>
            </a:r>
            <a:endParaRPr lang="en-US" i="0" u="none" strike="noStrike" dirty="0">
              <a:effectLst/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Working gain</a:t>
            </a:r>
            <a:endParaRPr lang="en-US" dirty="0"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altLang="zh-CN" dirty="0" err="1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SPE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 </a:t>
            </a:r>
            <a:r>
              <a:rPr 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resolution</a:t>
            </a:r>
            <a:endParaRPr lang="en-US" dirty="0"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P/V ratio</a:t>
            </a:r>
            <a:endParaRPr lang="en-US" altLang="zh-CN" dirty="0"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Transit </a:t>
            </a:r>
            <a:r>
              <a:rPr 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time spread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（</a:t>
            </a:r>
            <a:r>
              <a:rPr lang="en-US" altLang="zh-CN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TTS</a:t>
            </a:r>
            <a:r>
              <a:rPr lang="zh-CN" alt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  <a:sym typeface="+mn-ea"/>
              </a:rPr>
              <a:t>）</a:t>
            </a:r>
            <a:endParaRPr lang="en-US" dirty="0"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i="0" u="none" strike="noStrike" dirty="0">
              <a:effectLst/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i="0" u="none" strike="noStrike" dirty="0">
                <a:effectLst/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</a:rPr>
              <a:t>Developing a response model to achieve realistic simulation;</a:t>
            </a:r>
            <a:endParaRPr lang="en-US" i="0" u="none" strike="noStrike" dirty="0">
              <a:effectLst/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i="0" u="none" strike="noStrike" dirty="0">
              <a:effectLst/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</a:rPr>
              <a:t>Understanding the </a:t>
            </a:r>
            <a:r>
              <a:rPr lang="en-US" i="0" u="none" strike="noStrike" dirty="0">
                <a:effectLst/>
                <a:latin typeface="Arial" panose="020B0604020202090204" pitchFamily="34" charset="0"/>
                <a:ea typeface="微软雅黑" panose="020B0503020204020204" charset="-122"/>
                <a:cs typeface="Arial" panose="020B0604020202090204" pitchFamily="34" charset="0"/>
              </a:rPr>
              <a:t>performance differences among different PMTs</a:t>
            </a:r>
            <a:endParaRPr lang="en-US" i="0" u="none" strike="noStrike" dirty="0">
              <a:effectLst/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  <a:p>
            <a:pPr marL="742950" lvl="1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dirty="0">
              <a:latin typeface="Arial" panose="020B0604020202090204" pitchFamily="34" charset="0"/>
              <a:ea typeface="微软雅黑" panose="020B0503020204020204" charset="-122"/>
              <a:cs typeface="Arial" panose="020B0604020202090204" pitchFamily="34" charset="0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7164959" y="1494082"/>
            <a:ext cx="4797044" cy="4862268"/>
            <a:chOff x="1350" y="2249"/>
            <a:chExt cx="7554" cy="76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0" y="2249"/>
              <a:ext cx="3614" cy="340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3" y="2249"/>
              <a:ext cx="3612" cy="340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5" y="5650"/>
              <a:ext cx="3547" cy="340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4" y="5650"/>
              <a:ext cx="3578" cy="340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3211" y="9326"/>
              <a:ext cx="50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 the performace of PMT  </a:t>
              </a:r>
              <a:endParaRPr lang="en-US" altLang="zh-CN"/>
            </a:p>
          </p:txBody>
        </p:sp>
      </p:grpSp>
      <p:pic>
        <p:nvPicPr>
          <p:cNvPr id="6" name="Picture 1"/>
          <p:cNvPicPr>
            <a:picLocks noChangeAspect="1"/>
          </p:cNvPicPr>
          <p:nvPr/>
        </p:nvPicPr>
        <p:blipFill>
          <a:blip r:embed="rId6"/>
          <a:srcRect l="54487"/>
          <a:stretch>
            <a:fillRect/>
          </a:stretch>
        </p:blipFill>
        <p:spPr>
          <a:xfrm>
            <a:off x="5166995" y="2870200"/>
            <a:ext cx="1821180" cy="191071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3395345" y="2968625"/>
            <a:ext cx="1794510" cy="1144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077460" y="4695825"/>
            <a:ext cx="134620" cy="762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4" y="310534"/>
            <a:ext cx="11143281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Instruments | </a:t>
            </a:r>
            <a:r>
              <a:rPr lang="en-US" sz="32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Geomagnetic shielding </a:t>
            </a:r>
            <a:endParaRPr lang="en-US" sz="3200" dirty="0">
              <a:solidFill>
                <a:srgbClr val="000000"/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5035" y="3644989"/>
            <a:ext cx="4219210" cy="29173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695" y="1017905"/>
            <a:ext cx="2410460" cy="1868805"/>
          </a:xfrm>
          <a:prstGeom prst="rect">
            <a:avLst/>
          </a:prstGeom>
        </p:spPr>
      </p:pic>
      <p:pic>
        <p:nvPicPr>
          <p:cNvPr id="17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3179590"/>
            <a:ext cx="3669030" cy="3538855"/>
          </a:xfrm>
          <a:prstGeom prst="rect">
            <a:avLst/>
          </a:prstGeom>
          <a:ln>
            <a:noFill/>
          </a:ln>
        </p:spPr>
      </p:pic>
      <p:pic>
        <p:nvPicPr>
          <p:cNvPr id="18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20803" y="3386600"/>
            <a:ext cx="3335020" cy="33350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2192" y="1177874"/>
            <a:ext cx="6097162" cy="2584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dirty="0">
                <a:solidFill>
                  <a:srgbClr val="1A4875"/>
                </a:solidFill>
                <a:effectLst/>
              </a:rPr>
              <a:t>Geomagnetic field </a:t>
            </a:r>
            <a:r>
              <a:rPr lang="en-US" b="1" i="0" u="none" strike="noStrike" dirty="0">
                <a:solidFill>
                  <a:srgbClr val="1A4875"/>
                </a:solidFill>
                <a:effectLst/>
                <a:sym typeface="Wingdings" panose="05000000000000000000" pitchFamily="2" charset="2"/>
              </a:rPr>
              <a:t> PMT</a:t>
            </a:r>
            <a:endParaRPr lang="en-US" b="1" i="0" u="none" strike="noStrike" dirty="0">
              <a:solidFill>
                <a:srgbClr val="1A4875"/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Relative Transit time &amp; TTS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Charge distribution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Detection efficiency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1A4875"/>
                </a:solidFill>
              </a:rPr>
              <a:t>Design of geomagnetic shielding </a:t>
            </a:r>
            <a:endParaRPr lang="en-US" altLang="zh-CN" b="1" dirty="0">
              <a:solidFill>
                <a:srgbClr val="1A487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i="0" u="none" strike="noStrike" dirty="0">
                <a:effectLst/>
              </a:rPr>
              <a:t>high-permeability materials: </a:t>
            </a:r>
            <a:r>
              <a:rPr lang="en-US" b="1" i="0" u="none" strike="noStrike" dirty="0">
                <a:solidFill>
                  <a:schemeClr val="accent2">
                    <a:lumMod val="50000"/>
                  </a:schemeClr>
                </a:solidFill>
                <a:effectLst/>
              </a:rPr>
              <a:t>Permalloy</a:t>
            </a:r>
            <a:endParaRPr lang="en-US" b="0" i="0" u="none" strike="noStrike" dirty="0">
              <a:solidFill>
                <a:schemeClr val="accent2">
                  <a:lumMod val="50000"/>
                </a:schemeClr>
              </a:solidFill>
              <a:effectLst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0" i="0" u="none" strike="noStrike" dirty="0">
                <a:effectLst/>
              </a:rPr>
              <a:t>Modeling and design via COSMOL software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2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sp>
        <p:nvSpPr>
          <p:cNvPr id="3" name="左右箭头 2"/>
          <p:cNvSpPr/>
          <p:nvPr/>
        </p:nvSpPr>
        <p:spPr>
          <a:xfrm>
            <a:off x="6559550" y="4885055"/>
            <a:ext cx="647065" cy="331470"/>
          </a:xfrm>
          <a:prstGeom prst="left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71475" y="6285865"/>
            <a:ext cx="5646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20  inch MCP  detection efficiency distribution </a:t>
            </a:r>
            <a:endParaRPr lang="en-US" altLang="zh-CN" sz="1600"/>
          </a:p>
          <a:p>
            <a:pPr algn="ctr"/>
            <a:r>
              <a:rPr lang="en-US" altLang="zh-CN" sz="1600"/>
              <a:t>w/ &amp; w/i shielding </a:t>
            </a:r>
            <a:endParaRPr lang="en-US" altLang="zh-CN" sz="1600"/>
          </a:p>
        </p:txBody>
      </p:sp>
      <p:sp>
        <p:nvSpPr>
          <p:cNvPr id="5" name="文本框 4"/>
          <p:cNvSpPr txBox="1"/>
          <p:nvPr/>
        </p:nvSpPr>
        <p:spPr>
          <a:xfrm>
            <a:off x="6497320" y="1691005"/>
            <a:ext cx="226187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 dirty="0">
                <a:effectLst/>
                <a:sym typeface="+mn-ea"/>
              </a:rPr>
              <a:t>Effectively reduce </a:t>
            </a:r>
            <a:endParaRPr lang="en-US" altLang="zh-CN" sz="1600" dirty="0">
              <a:effectLst/>
              <a:sym typeface="+mn-ea"/>
            </a:endParaRPr>
          </a:p>
          <a:p>
            <a:pPr algn="ctr"/>
            <a:r>
              <a:rPr lang="en-US" altLang="zh-CN" sz="1600" dirty="0">
                <a:effectLst/>
                <a:sym typeface="+mn-ea"/>
              </a:rPr>
              <a:t>the influence of the geomagnetic field.</a:t>
            </a:r>
            <a:endParaRPr lang="en-US" altLang="zh-CN" sz="1600" dirty="0">
              <a:effectLst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10830" y="6393815"/>
            <a:ext cx="3493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reduce the influence to 2%</a:t>
            </a:r>
            <a:endParaRPr lang="en-US" altLang="zh-CN"/>
          </a:p>
        </p:txBody>
      </p:sp>
      <p:grpSp>
        <p:nvGrpSpPr>
          <p:cNvPr id="6" name="组合 5"/>
          <p:cNvGrpSpPr/>
          <p:nvPr/>
        </p:nvGrpSpPr>
        <p:grpSpPr>
          <a:xfrm>
            <a:off x="8858885" y="707390"/>
            <a:ext cx="3332480" cy="2786380"/>
            <a:chOff x="13951" y="1114"/>
            <a:chExt cx="5248" cy="4388"/>
          </a:xfrm>
        </p:grpSpPr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7"/>
            <a:srcRect l="2240" t="55639" r="65359" b="4993"/>
            <a:stretch>
              <a:fillRect/>
            </a:stretch>
          </p:blipFill>
          <p:spPr>
            <a:xfrm>
              <a:off x="13951" y="1114"/>
              <a:ext cx="5249" cy="3573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3951" y="4536"/>
              <a:ext cx="4539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/>
                <a:t>Spe  calibration</a:t>
              </a:r>
              <a:endParaRPr lang="en-US" altLang="zh-CN"/>
            </a:p>
            <a:p>
              <a:pPr algn="ctr"/>
              <a:r>
                <a:rPr lang="en-US" altLang="zh-CN" sz="1600"/>
                <a:t>(En resolution)</a:t>
              </a:r>
              <a:endParaRPr lang="en-US" altLang="zh-CN" sz="160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/>
          <p:cNvSpPr/>
          <p:nvPr/>
        </p:nvSpPr>
        <p:spPr>
          <a:xfrm>
            <a:off x="6095999" y="2699186"/>
            <a:ext cx="5558471" cy="3105187"/>
          </a:xfrm>
          <a:prstGeom prst="roundRect">
            <a:avLst>
              <a:gd name="adj" fmla="val 4877"/>
            </a:avLst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655155" y="2757909"/>
            <a:ext cx="5077012" cy="3122663"/>
          </a:xfrm>
          <a:prstGeom prst="roundRect">
            <a:avLst>
              <a:gd name="adj" fmla="val 4877"/>
            </a:avLst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8320" y="6130290"/>
            <a:ext cx="5146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 err="1">
                <a:cs typeface="+mn-ea"/>
                <a:sym typeface="+mn-lt"/>
              </a:rPr>
              <a:t>PeVatrons</a:t>
            </a:r>
            <a:r>
              <a:rPr lang="en-US" altLang="zh-CN" b="1" dirty="0">
                <a:cs typeface="+mn-ea"/>
                <a:sym typeface="+mn-lt"/>
              </a:rPr>
              <a:t>: accelerator of </a:t>
            </a:r>
            <a:r>
              <a:rPr lang="en-US" altLang="zh-CN" b="1" dirty="0" err="1">
                <a:cs typeface="+mn-ea"/>
                <a:sym typeface="+mn-lt"/>
              </a:rPr>
              <a:t>PeV</a:t>
            </a:r>
            <a:r>
              <a:rPr lang="en-US" altLang="zh-CN" b="1" dirty="0">
                <a:cs typeface="+mn-ea"/>
                <a:sym typeface="+mn-lt"/>
              </a:rPr>
              <a:t> cosmic-rays</a:t>
            </a:r>
            <a:endParaRPr lang="en-US" altLang="zh-CN" b="1" dirty="0">
              <a:cs typeface="+mn-ea"/>
              <a:sym typeface="+mn-lt"/>
            </a:endParaRPr>
          </a:p>
          <a:p>
            <a:pPr algn="ctr"/>
            <a:r>
              <a:rPr lang="zh-CN" altLang="en-US" b="1" dirty="0">
                <a:cs typeface="+mn-ea"/>
                <a:sym typeface="+mn-lt"/>
              </a:rPr>
              <a:t> </a:t>
            </a:r>
            <a:r>
              <a:rPr lang="en-US" altLang="zh-CN" b="1" dirty="0">
                <a:cs typeface="+mn-ea"/>
                <a:sym typeface="+mn-lt"/>
              </a:rPr>
              <a:t>(e.g., electrons, protons)</a:t>
            </a:r>
            <a:endParaRPr lang="en-US" altLang="zh-CN" sz="1800" b="1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528155" y="6093459"/>
            <a:ext cx="5146504" cy="0"/>
          </a:xfrm>
          <a:prstGeom prst="line">
            <a:avLst/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screen"/>
          <a:srcRect t="756" b="-1"/>
          <a:stretch>
            <a:fillRect/>
          </a:stretch>
        </p:blipFill>
        <p:spPr>
          <a:xfrm>
            <a:off x="775207" y="2961012"/>
            <a:ext cx="4635515" cy="286519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006263" y="6130119"/>
            <a:ext cx="564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EE7D31"/>
                </a:solidFill>
                <a:cs typeface="+mn-ea"/>
                <a:sym typeface="+mn-lt"/>
              </a:rPr>
              <a:t>1LHAASO catalog: 43 UHE gamma-ray sources (&gt;4</a:t>
            </a:r>
            <a:r>
              <a:rPr lang="el-GR" altLang="zh-CN" sz="1800" b="1" dirty="0">
                <a:solidFill>
                  <a:srgbClr val="EE7D31"/>
                </a:solidFill>
                <a:cs typeface="+mn-ea"/>
                <a:sym typeface="+mn-lt"/>
              </a:rPr>
              <a:t>σ</a:t>
            </a:r>
            <a:r>
              <a:rPr lang="en-US" altLang="zh-CN" b="1" dirty="0">
                <a:solidFill>
                  <a:srgbClr val="EE7D31"/>
                </a:solidFill>
                <a:cs typeface="+mn-ea"/>
                <a:sym typeface="+mn-lt"/>
              </a:rPr>
              <a:t>)</a:t>
            </a:r>
            <a:endParaRPr lang="en-US" altLang="zh-CN" sz="1800" b="1" dirty="0">
              <a:solidFill>
                <a:srgbClr val="EE7D31"/>
              </a:solidFill>
              <a:cs typeface="+mn-ea"/>
              <a:sym typeface="+mn-l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6096000" y="6093459"/>
            <a:ext cx="5573060" cy="0"/>
          </a:xfrm>
          <a:prstGeom prst="line">
            <a:avLst/>
          </a:prstGeom>
          <a:ln w="38100">
            <a:solidFill>
              <a:srgbClr val="EE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/>
          <p:cNvSpPr txBox="1"/>
          <p:nvPr/>
        </p:nvSpPr>
        <p:spPr>
          <a:xfrm>
            <a:off x="340962" y="1043799"/>
            <a:ext cx="10955957" cy="16459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0000"/>
                </a:solidFill>
                <a:cs typeface="+mn-ea"/>
                <a:sym typeface="+mn-lt"/>
              </a:rPr>
              <a:t>H</a:t>
            </a:r>
            <a:r>
              <a:rPr lang="en-US" sz="2400" b="1" dirty="0">
                <a:cs typeface="+mn-ea"/>
                <a:sym typeface="+mn-lt"/>
              </a:rPr>
              <a:t>igh-energy </a:t>
            </a:r>
            <a:r>
              <a:rPr lang="en-US" sz="2400" b="1" dirty="0">
                <a:solidFill>
                  <a:srgbClr val="FF0000"/>
                </a:solidFill>
                <a:cs typeface="+mn-ea"/>
                <a:sym typeface="+mn-lt"/>
              </a:rPr>
              <a:t>U</a:t>
            </a:r>
            <a:r>
              <a:rPr lang="en-US" sz="2400" b="1" dirty="0">
                <a:cs typeface="+mn-ea"/>
                <a:sym typeface="+mn-lt"/>
              </a:rPr>
              <a:t>nderwater </a:t>
            </a:r>
            <a:r>
              <a:rPr lang="en-US" sz="2400" b="1" dirty="0">
                <a:solidFill>
                  <a:srgbClr val="FF0000"/>
                </a:solidFill>
                <a:cs typeface="+mn-ea"/>
                <a:sym typeface="+mn-lt"/>
              </a:rPr>
              <a:t>N</a:t>
            </a:r>
            <a:r>
              <a:rPr lang="en-US" sz="2400" b="1" dirty="0">
                <a:cs typeface="+mn-ea"/>
                <a:sym typeface="+mn-lt"/>
              </a:rPr>
              <a:t>eutrino </a:t>
            </a:r>
            <a:r>
              <a:rPr lang="en-US" sz="2400" b="1" dirty="0">
                <a:solidFill>
                  <a:srgbClr val="FF0000"/>
                </a:solidFill>
                <a:cs typeface="+mn-ea"/>
                <a:sym typeface="+mn-lt"/>
              </a:rPr>
              <a:t>T</a:t>
            </a:r>
            <a:r>
              <a:rPr lang="en-US" sz="2400" b="1" dirty="0">
                <a:cs typeface="+mn-ea"/>
                <a:sym typeface="+mn-lt"/>
              </a:rPr>
              <a:t>elescope (</a:t>
            </a:r>
            <a:r>
              <a:rPr lang="en-US" sz="2400" b="1" dirty="0">
                <a:solidFill>
                  <a:srgbClr val="FF0000"/>
                </a:solidFill>
                <a:cs typeface="+mn-ea"/>
                <a:sym typeface="+mn-lt"/>
              </a:rPr>
              <a:t>HUNT</a:t>
            </a:r>
            <a:r>
              <a:rPr lang="en-US" sz="2400" b="1" dirty="0">
                <a:cs typeface="+mn-ea"/>
                <a:sym typeface="+mn-lt"/>
              </a:rPr>
              <a:t>)</a:t>
            </a:r>
            <a:endParaRPr lang="en-US" sz="2400" b="1" dirty="0">
              <a:cs typeface="+mn-ea"/>
              <a:sym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en-US" sz="1700" b="1" dirty="0">
                <a:solidFill>
                  <a:schemeClr val="tx1"/>
                </a:solidFill>
                <a:cs typeface="+mn-ea"/>
                <a:sym typeface="+mn-lt"/>
              </a:rPr>
              <a:t>Researching the Galactic </a:t>
            </a:r>
            <a:r>
              <a:rPr lang="en-US" sz="1700" b="1" dirty="0" err="1">
                <a:solidFill>
                  <a:schemeClr val="tx1"/>
                </a:solidFill>
                <a:cs typeface="+mn-ea"/>
                <a:sym typeface="+mn-lt"/>
              </a:rPr>
              <a:t>PeVatrons</a:t>
            </a:r>
            <a:r>
              <a:rPr lang="en-US" sz="1700" b="1" dirty="0">
                <a:solidFill>
                  <a:schemeClr val="tx1"/>
                </a:solidFill>
                <a:cs typeface="+mn-ea"/>
                <a:sym typeface="+mn-lt"/>
              </a:rPr>
              <a:t> in the view of neutrinos</a:t>
            </a:r>
            <a:endParaRPr lang="en-US" sz="1700" b="1" dirty="0">
              <a:solidFill>
                <a:schemeClr val="accent1">
                  <a:lumMod val="7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en-US" sz="1700" dirty="0">
                <a:cs typeface="+mn-ea"/>
                <a:sym typeface="+mn-lt"/>
              </a:rPr>
              <a:t>Resolving the high energy neutrino sky</a:t>
            </a:r>
            <a:endParaRPr lang="en-US" sz="1700" dirty="0">
              <a:cs typeface="+mn-ea"/>
              <a:sym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en-US" sz="1700" dirty="0">
                <a:cs typeface="+mn-ea"/>
                <a:sym typeface="+mn-lt"/>
              </a:rPr>
              <a:t>Understanding the propagation mechanism of high energy cosmic-rays</a:t>
            </a:r>
            <a:endParaRPr lang="en-US" sz="1700" dirty="0">
              <a:cs typeface="+mn-ea"/>
              <a:sym typeface="+mn-lt"/>
            </a:endParaRPr>
          </a:p>
          <a:p>
            <a:pPr marL="285750" indent="-285750">
              <a:lnSpc>
                <a:spcPct val="110000"/>
              </a:lnSpc>
              <a:buFont typeface="Arial" panose="020B0604020202090204" pitchFamily="34" charset="0"/>
              <a:buChar char="•"/>
            </a:pPr>
            <a:r>
              <a:rPr lang="en-US" sz="1700" dirty="0">
                <a:cs typeface="+mn-ea"/>
                <a:sym typeface="+mn-lt"/>
              </a:rPr>
              <a:t>Exploring the frontiers of neutrino physics and new physics</a:t>
            </a:r>
            <a:endParaRPr lang="en-US" sz="1700" dirty="0">
              <a:cs typeface="+mn-ea"/>
              <a:sym typeface="+mn-lt"/>
            </a:endParaRPr>
          </a:p>
        </p:txBody>
      </p:sp>
      <p:sp>
        <p:nvSpPr>
          <p:cNvPr id="34" name="TextBox 1"/>
          <p:cNvSpPr txBox="1"/>
          <p:nvPr/>
        </p:nvSpPr>
        <p:spPr>
          <a:xfrm>
            <a:off x="340995" y="310515"/>
            <a:ext cx="639445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Scientific Goals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912" y="2756462"/>
            <a:ext cx="5181591" cy="1561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23" y="4208922"/>
            <a:ext cx="5181591" cy="1548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28056" y="4656277"/>
            <a:ext cx="14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l-GR" b="1" baseline="-25000" dirty="0">
                <a:solidFill>
                  <a:schemeClr val="bg1"/>
                </a:solidFill>
              </a:rPr>
              <a:t>γ</a:t>
            </a:r>
            <a:r>
              <a:rPr lang="en-US" b="1" dirty="0">
                <a:solidFill>
                  <a:schemeClr val="bg1"/>
                </a:solidFill>
              </a:rPr>
              <a:t>&gt;100 TeV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14915" y="5597525"/>
            <a:ext cx="1875155" cy="1797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+mn-ea"/>
                <a:sym typeface="+mn-lt"/>
              </a:rPr>
              <a:t>LHAASO, 2024, 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cs typeface="+mn-ea"/>
                <a:sym typeface="+mn-lt"/>
              </a:rPr>
              <a:t>ApJS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999605" y="1657985"/>
            <a:ext cx="2124710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9116695" y="1665605"/>
            <a:ext cx="0" cy="89281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4" y="309968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  <a:ea typeface="微软雅黑" panose="020B0503020204020204" charset="-122"/>
                <a:cs typeface="+mn-ea"/>
                <a:sym typeface="+mn-lt"/>
              </a:rPr>
              <a:t>Instruments | </a:t>
            </a:r>
            <a:r>
              <a:rPr lang="en-US" sz="3200" dirty="0">
                <a:solidFill>
                  <a:schemeClr val="tx1"/>
                </a:solidFill>
                <a:ea typeface="微软雅黑" panose="020B0503020204020204" charset="-122"/>
                <a:cs typeface="+mn-ea"/>
                <a:sym typeface="+mn-lt"/>
              </a:rPr>
              <a:t>Optical gel</a:t>
            </a:r>
            <a:endParaRPr lang="en-US" sz="3200" dirty="0">
              <a:solidFill>
                <a:schemeClr val="tx1"/>
              </a:solidFill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328046" y="1097088"/>
            <a:ext cx="7276481" cy="4712564"/>
            <a:chOff x="4000500" y="1072718"/>
            <a:chExt cx="7276481" cy="4712564"/>
          </a:xfrm>
        </p:grpSpPr>
        <p:grpSp>
          <p:nvGrpSpPr>
            <p:cNvPr id="11" name="Group 10"/>
            <p:cNvGrpSpPr/>
            <p:nvPr/>
          </p:nvGrpSpPr>
          <p:grpSpPr>
            <a:xfrm>
              <a:off x="4000500" y="1072718"/>
              <a:ext cx="3967480" cy="4712564"/>
              <a:chOff x="4130548" y="1164158"/>
              <a:chExt cx="3967480" cy="4712564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303776" y="1164158"/>
                <a:ext cx="3794252" cy="4712564"/>
                <a:chOff x="4303776" y="1164158"/>
                <a:chExt cx="3794252" cy="471256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1"/>
                <a:stretch>
                  <a:fillRect/>
                </a:stretch>
              </p:blipFill>
              <p:spPr>
                <a:xfrm>
                  <a:off x="4470400" y="1536700"/>
                  <a:ext cx="3251200" cy="3784600"/>
                </a:xfrm>
                <a:prstGeom prst="rect">
                  <a:avLst/>
                </a:prstGeom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4303776" y="1164158"/>
                  <a:ext cx="2011680" cy="4939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6364224" y="1164158"/>
                  <a:ext cx="1345184" cy="4939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6469888" y="4914062"/>
                  <a:ext cx="1628140" cy="9626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Rectangle 7"/>
              <p:cNvSpPr/>
              <p:nvPr/>
            </p:nvSpPr>
            <p:spPr>
              <a:xfrm>
                <a:off x="4130548" y="1695628"/>
                <a:ext cx="410972" cy="9626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8266176" y="1923597"/>
              <a:ext cx="3010805" cy="301080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436554" y="2971800"/>
              <a:ext cx="2694432" cy="172890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20-inch PMT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564314" y="2586444"/>
              <a:ext cx="438912" cy="77071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rved Right Arrow 14"/>
            <p:cNvSpPr/>
            <p:nvPr/>
          </p:nvSpPr>
          <p:spPr>
            <a:xfrm rot="10199295">
              <a:off x="10576559" y="1513509"/>
              <a:ext cx="475488" cy="1019772"/>
            </a:xfrm>
            <a:prstGeom prst="curved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39072" y="1445260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-0.04 Mpa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22604" y="5043407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mm spacing</a:t>
              </a:r>
              <a:endParaRPr lang="en-US" dirty="0"/>
            </a:p>
          </p:txBody>
        </p:sp>
        <p:cxnSp>
          <p:nvCxnSpPr>
            <p:cNvPr id="19" name="Straight Arrow Connector 18"/>
            <p:cNvCxnSpPr>
              <a:stCxn id="17" idx="0"/>
            </p:cNvCxnSpPr>
            <p:nvPr/>
          </p:nvCxnSpPr>
          <p:spPr>
            <a:xfrm flipV="1">
              <a:off x="8562550" y="4279095"/>
              <a:ext cx="58210" cy="76431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8436554" y="4060655"/>
              <a:ext cx="436880" cy="43688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rved Right Arrow 22"/>
            <p:cNvSpPr/>
            <p:nvPr/>
          </p:nvSpPr>
          <p:spPr>
            <a:xfrm rot="5400000" flipV="1">
              <a:off x="6988444" y="2129100"/>
              <a:ext cx="810847" cy="2416919"/>
            </a:xfrm>
            <a:prstGeom prst="curvedRightArrow">
              <a:avLst/>
            </a:prstGeom>
            <a:solidFill>
              <a:srgbClr val="3582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582EC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255905" y="1186180"/>
                <a:ext cx="4412615" cy="267271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i="0" u="none" strike="noStrike" dirty="0">
                    <a:effectLst/>
                    <a:latin typeface="Arial" panose="020B0604020202090204" pitchFamily="34" charset="0"/>
                    <a:cs typeface="Arial" panose="020B0604020202090204" pitchFamily="34" charset="0"/>
                  </a:rPr>
                  <a:t>UV</a:t>
                </a:r>
                <a:r>
                  <a:rPr lang="en-US" dirty="0">
                    <a:latin typeface="Arial" panose="020B0604020202090204" pitchFamily="34" charset="0"/>
                    <a:cs typeface="Arial" panose="020B0604020202090204" pitchFamily="34" charset="0"/>
                  </a:rPr>
                  <a:t>-transparent gel is used to minimize the discontinuities in the refractive indexes between PMT glass and water.</a:t>
                </a:r>
                <a:endParaRPr lang="en-US" i="0" u="none" strike="noStrike" dirty="0">
                  <a:effectLst/>
                  <a:latin typeface="Arial" panose="020B0604020202090204" pitchFamily="34" charset="0"/>
                  <a:cs typeface="Arial" panose="020B060402020209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i="0" u="none" strike="noStrike" dirty="0">
                    <a:effectLst/>
                    <a:latin typeface="Arial" panose="020B0604020202090204" pitchFamily="34" charset="0"/>
                    <a:cs typeface="Arial" panose="020B0604020202090204" pitchFamily="34" charset="0"/>
                  </a:rPr>
                  <a:t>The dynamical viscosity 1000 mPa</a:t>
                </a:r>
                <a14:m>
                  <m:oMath xmlns:m="http://schemas.openxmlformats.org/officeDocument/2006/math">
                    <m:r>
                      <a:rPr lang="en-US" i="1" u="none" strike="noStrike" smtClean="0">
                        <a:effectLst/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i="0" u="none" strike="noStrike" dirty="0">
                    <a:effectLst/>
                    <a:latin typeface="Arial" panose="020B0604020202090204" pitchFamily="34" charset="0"/>
                    <a:cs typeface="Arial" panose="020B0604020202090204" pitchFamily="34" charset="0"/>
                  </a:rPr>
                  <a:t>s is too big to removing bubbles</a:t>
                </a:r>
                <a:endParaRPr lang="en-US" i="0" u="none" strike="noStrike" dirty="0">
                  <a:effectLst/>
                  <a:latin typeface="Arial" panose="020B0604020202090204" pitchFamily="34" charset="0"/>
                  <a:cs typeface="Arial" panose="020B060402020209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i="0" u="none" strike="noStrike" dirty="0">
                    <a:effectLst/>
                    <a:latin typeface="Arial" panose="020B0604020202090204" pitchFamily="34" charset="0"/>
                    <a:cs typeface="Arial" panose="020B0604020202090204" pitchFamily="34" charset="0"/>
                  </a:rPr>
                  <a:t>Planning to replace Wacker 612 with low viscosity optical gel</a:t>
                </a:r>
                <a:endParaRPr lang="en-US" i="0" u="none" strike="noStrike" dirty="0">
                  <a:effectLst/>
                  <a:latin typeface="Arial" panose="020B0604020202090204" pitchFamily="34" charset="0"/>
                  <a:cs typeface="Arial" panose="020B0604020202090204" pitchFamily="34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>
                  <a:latin typeface="Arial" panose="020B0604020202090204" pitchFamily="34" charset="0"/>
                  <a:cs typeface="Arial" panose="020B060402020209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905" y="1186180"/>
                <a:ext cx="4412615" cy="267271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8" y="3429000"/>
            <a:ext cx="3976200" cy="2989200"/>
          </a:xfrm>
          <a:prstGeom prst="rect">
            <a:avLst/>
          </a:prstGeom>
        </p:spPr>
      </p:pic>
      <p:sp>
        <p:nvSpPr>
          <p:cNvPr id="3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206365" y="1815465"/>
            <a:ext cx="533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6884670" y="1287780"/>
            <a:ext cx="533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</a:t>
            </a:r>
            <a:endParaRPr lang="en-US" altLang="zh-CN"/>
          </a:p>
        </p:txBody>
      </p:sp>
      <p:sp>
        <p:nvSpPr>
          <p:cNvPr id="20" name="文本框 19"/>
          <p:cNvSpPr txBox="1"/>
          <p:nvPr/>
        </p:nvSpPr>
        <p:spPr>
          <a:xfrm>
            <a:off x="5507355" y="5840730"/>
            <a:ext cx="6273800" cy="421005"/>
          </a:xfrm>
          <a:prstGeom prst="rect">
            <a:avLst/>
          </a:prstGeom>
        </p:spPr>
        <p:txBody>
          <a:bodyPr>
            <a:noAutofit/>
          </a:bodyPr>
          <a:p>
            <a:pPr marL="0" indent="0"/>
            <a:r>
              <a:rPr lang="en-US" altLang="zh-CN" b="1" i="0">
                <a:latin typeface="Inter"/>
                <a:ea typeface="Inter"/>
              </a:rPr>
              <a:t>reduce the influence of total internal reflection</a:t>
            </a:r>
            <a:endParaRPr lang="en-US" altLang="zh-CN" b="1" i="0">
              <a:latin typeface="Inter"/>
              <a:ea typeface="Inter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306945" y="3249930"/>
            <a:ext cx="791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Fill</a:t>
            </a:r>
            <a:endParaRPr lang="en-US" altLang="zh-CN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/>
          <p:nvPr/>
        </p:nvSpPr>
        <p:spPr>
          <a:xfrm>
            <a:off x="340962" y="310533"/>
            <a:ext cx="11143281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Project progress | </a:t>
            </a:r>
            <a:r>
              <a:rPr lang="en-US" altLang="zh-CN" sz="4000" b="1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O</a:t>
            </a:r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verview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532765" y="1614170"/>
            <a:ext cx="10284583" cy="5088890"/>
            <a:chOff x="-169398" y="673875"/>
            <a:chExt cx="11789898" cy="5854361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647700" y="3502660"/>
              <a:ext cx="0" cy="704850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0" name="同心圆 9"/>
            <p:cNvSpPr/>
            <p:nvPr>
              <p:custDataLst>
                <p:tags r:id="rId1"/>
              </p:custDataLst>
            </p:nvPr>
          </p:nvSpPr>
          <p:spPr>
            <a:xfrm>
              <a:off x="499745" y="4187825"/>
              <a:ext cx="295275" cy="295275"/>
            </a:xfrm>
            <a:prstGeom prst="donut">
              <a:avLst>
                <a:gd name="adj" fmla="val 1741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2658110" y="3496310"/>
              <a:ext cx="0" cy="704850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同心圆 8"/>
            <p:cNvSpPr/>
            <p:nvPr>
              <p:custDataLst>
                <p:tags r:id="rId2"/>
              </p:custDataLst>
            </p:nvPr>
          </p:nvSpPr>
          <p:spPr>
            <a:xfrm>
              <a:off x="2510155" y="4181475"/>
              <a:ext cx="295275" cy="295275"/>
            </a:xfrm>
            <a:prstGeom prst="donut">
              <a:avLst>
                <a:gd name="adj" fmla="val 1741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3"/>
              </p:custDataLst>
            </p:nvPr>
          </p:nvSpPr>
          <p:spPr>
            <a:xfrm>
              <a:off x="790785" y="4046764"/>
              <a:ext cx="1667630" cy="52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Startup idea by Zhen Cao.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25933" y="3674265"/>
              <a:ext cx="908685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2020.8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169398" y="4667794"/>
              <a:ext cx="2614113" cy="1468814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2842725" y="3676766"/>
              <a:ext cx="908685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2023.2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screen"/>
            <a:srcRect l="2901"/>
            <a:stretch>
              <a:fillRect/>
            </a:stretch>
          </p:blipFill>
          <p:spPr>
            <a:xfrm>
              <a:off x="2695910" y="4650862"/>
              <a:ext cx="2944341" cy="1468814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2851787" y="4033901"/>
              <a:ext cx="2561964" cy="52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8-inch PMT test </a:t>
              </a:r>
              <a:endParaRPr lang="zh-CN" altLang="en-US" sz="1200" b="1" dirty="0">
                <a:solidFill>
                  <a:schemeClr val="dk1"/>
                </a:solidFill>
                <a:cs typeface="+mn-ea"/>
                <a:sym typeface="+mn-lt"/>
              </a:endParaRPr>
            </a:p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(China South Sea, -1800m)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5448000" y="2493000"/>
              <a:ext cx="0" cy="1015375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同心圆 44"/>
            <p:cNvSpPr/>
            <p:nvPr>
              <p:custDataLst>
                <p:tags r:id="rId7"/>
              </p:custDataLst>
            </p:nvPr>
          </p:nvSpPr>
          <p:spPr>
            <a:xfrm>
              <a:off x="5288082" y="2198335"/>
              <a:ext cx="295275" cy="295275"/>
            </a:xfrm>
            <a:prstGeom prst="donut">
              <a:avLst>
                <a:gd name="adj" fmla="val 1741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dirty="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23952" y="3717390"/>
              <a:ext cx="908685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2025.1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8"/>
              </p:custDataLst>
            </p:nvPr>
          </p:nvSpPr>
          <p:spPr>
            <a:xfrm>
              <a:off x="5891451" y="4035713"/>
              <a:ext cx="2626417" cy="52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23-inch</a:t>
              </a:r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OMs</a:t>
              </a:r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 </a:t>
              </a:r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deployed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  <a:p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（</a:t>
              </a:r>
              <a:r>
                <a:rPr lang="en-US" altLang="zh-CN" sz="1000" b="1" dirty="0">
                  <a:solidFill>
                    <a:schemeClr val="dk1"/>
                  </a:solidFill>
                  <a:cs typeface="+mn-ea"/>
                  <a:sym typeface="+mn-lt"/>
                </a:rPr>
                <a:t>the South China Sea, -1600m</a:t>
              </a:r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）</a:t>
              </a:r>
              <a:endParaRPr lang="zh-CN" altLang="en-US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475980" y="3550920"/>
              <a:ext cx="0" cy="704850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4" name="同心圆 50"/>
            <p:cNvSpPr/>
            <p:nvPr>
              <p:custDataLst>
                <p:tags r:id="rId9"/>
              </p:custDataLst>
            </p:nvPr>
          </p:nvSpPr>
          <p:spPr>
            <a:xfrm>
              <a:off x="8328025" y="4236085"/>
              <a:ext cx="295275" cy="295275"/>
            </a:xfrm>
            <a:prstGeom prst="donut">
              <a:avLst>
                <a:gd name="adj" fmla="val 17419"/>
              </a:avLst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8697670" y="4058359"/>
              <a:ext cx="2562358" cy="6625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Sea Star Program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(the South China Sea)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8629971" y="4614282"/>
              <a:ext cx="2904491" cy="1913954"/>
            </a:xfrm>
            <a:prstGeom prst="rect">
              <a:avLst/>
            </a:prstGeom>
          </p:spPr>
        </p:pic>
        <p:sp>
          <p:nvSpPr>
            <p:cNvPr id="27" name="五角星 54"/>
            <p:cNvSpPr/>
            <p:nvPr>
              <p:custDataLst>
                <p:tags r:id="rId12"/>
              </p:custDataLst>
            </p:nvPr>
          </p:nvSpPr>
          <p:spPr>
            <a:xfrm>
              <a:off x="9366983" y="6108524"/>
              <a:ext cx="292101" cy="28829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cxnSp>
          <p:nvCxnSpPr>
            <p:cNvPr id="28" name="直接箭头连接符 27"/>
            <p:cNvCxnSpPr/>
            <p:nvPr>
              <p:custDataLst>
                <p:tags r:id="rId13"/>
              </p:custDataLst>
            </p:nvPr>
          </p:nvCxnSpPr>
          <p:spPr>
            <a:xfrm>
              <a:off x="647700" y="3500709"/>
              <a:ext cx="10972800" cy="0"/>
            </a:xfrm>
            <a:prstGeom prst="straightConnector1">
              <a:avLst/>
            </a:prstGeom>
            <a:ln w="76200">
              <a:solidFill>
                <a:srgbClr val="0989B6"/>
              </a:solidFill>
              <a:headEnd type="oval"/>
              <a:tailEnd type="arrow"/>
            </a:ln>
            <a:effectLst>
              <a:outerShdw blurRad="50800" dist="25400" dir="5400000" algn="ctr" rotWithShape="0">
                <a:schemeClr val="accent1">
                  <a:lumMod val="50000"/>
                  <a:lumOff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1268730" y="2479987"/>
              <a:ext cx="11545" cy="1027753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" name="同心圆 11"/>
            <p:cNvSpPr/>
            <p:nvPr>
              <p:custDataLst>
                <p:tags r:id="rId14"/>
              </p:custDataLst>
            </p:nvPr>
          </p:nvSpPr>
          <p:spPr>
            <a:xfrm rot="10800000">
              <a:off x="1145455" y="2184623"/>
              <a:ext cx="295275" cy="300355"/>
            </a:xfrm>
            <a:prstGeom prst="donut">
              <a:avLst>
                <a:gd name="adj" fmla="val 17419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5" cstate="screen"/>
            <a:srcRect/>
            <a:stretch>
              <a:fillRect/>
            </a:stretch>
          </p:blipFill>
          <p:spPr>
            <a:xfrm>
              <a:off x="533578" y="676386"/>
              <a:ext cx="1579353" cy="1468814"/>
            </a:xfrm>
            <a:prstGeom prst="snip1Rect">
              <a:avLst>
                <a:gd name="adj" fmla="val 29720"/>
              </a:avLst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1362791" y="2899867"/>
              <a:ext cx="908685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2022.7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6"/>
              </p:custDataLst>
            </p:nvPr>
          </p:nvSpPr>
          <p:spPr>
            <a:xfrm>
              <a:off x="1226781" y="2432989"/>
              <a:ext cx="1784129" cy="52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8-inch prototype </a:t>
              </a:r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（</a:t>
              </a:r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LHAASO-WCDA</a:t>
              </a:r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）</a:t>
              </a:r>
              <a:endParaRPr lang="zh-CN" altLang="en-US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 flipV="1">
              <a:off x="3040380" y="2493000"/>
              <a:ext cx="6520" cy="960765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5" name="同心圆 29"/>
            <p:cNvSpPr/>
            <p:nvPr>
              <p:custDataLst>
                <p:tags r:id="rId17"/>
              </p:custDataLst>
            </p:nvPr>
          </p:nvSpPr>
          <p:spPr>
            <a:xfrm rot="10800000">
              <a:off x="2878083" y="2216301"/>
              <a:ext cx="295275" cy="295910"/>
            </a:xfrm>
            <a:prstGeom prst="donut">
              <a:avLst>
                <a:gd name="adj" fmla="val 17419"/>
              </a:avLst>
            </a:prstGeom>
            <a:solidFill>
              <a:schemeClr val="lt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329164" y="2894606"/>
              <a:ext cx="908685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2024.3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3172333" y="2450466"/>
              <a:ext cx="2313343" cy="52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23-inch OMs deployed 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in Lake Baikal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9" cstate="screen"/>
            <a:stretch>
              <a:fillRect/>
            </a:stretch>
          </p:blipFill>
          <p:spPr>
            <a:xfrm>
              <a:off x="2632337" y="673875"/>
              <a:ext cx="2302337" cy="1468813"/>
            </a:xfrm>
            <a:prstGeom prst="rect">
              <a:avLst/>
            </a:prstGeom>
          </p:spPr>
        </p:pic>
        <p:cxnSp>
          <p:nvCxnSpPr>
            <p:cNvPr id="39" name="直接连接符 38"/>
            <p:cNvCxnSpPr/>
            <p:nvPr/>
          </p:nvCxnSpPr>
          <p:spPr>
            <a:xfrm flipV="1">
              <a:off x="7250430" y="2493000"/>
              <a:ext cx="5712" cy="1042045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0" name="同心圆 57"/>
            <p:cNvSpPr/>
            <p:nvPr>
              <p:custDataLst>
                <p:tags r:id="rId20"/>
              </p:custDataLst>
            </p:nvPr>
          </p:nvSpPr>
          <p:spPr>
            <a:xfrm rot="10800000">
              <a:off x="7097645" y="2187861"/>
              <a:ext cx="295275" cy="300355"/>
            </a:xfrm>
            <a:prstGeom prst="donut">
              <a:avLst>
                <a:gd name="adj" fmla="val 17419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dirty="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460218" y="2894606"/>
              <a:ext cx="908685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2025.3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1"/>
              </p:custDataLst>
            </p:nvPr>
          </p:nvSpPr>
          <p:spPr>
            <a:xfrm>
              <a:off x="7385785" y="2400771"/>
              <a:ext cx="2626699" cy="529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23-inch OMs deployed</a:t>
              </a:r>
              <a:endParaRPr lang="zh-CN" altLang="en-US" sz="1200" b="1" dirty="0">
                <a:solidFill>
                  <a:schemeClr val="dk1"/>
                </a:solidFill>
                <a:cs typeface="+mn-ea"/>
                <a:sym typeface="+mn-lt"/>
              </a:endParaRPr>
            </a:p>
            <a:p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（</a:t>
              </a:r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Lake Baikal</a:t>
              </a:r>
              <a:r>
                <a:rPr lang="zh-CN" altLang="en-US" sz="1200" b="1" dirty="0">
                  <a:solidFill>
                    <a:schemeClr val="dk1"/>
                  </a:solidFill>
                  <a:cs typeface="+mn-ea"/>
                  <a:sym typeface="+mn-lt"/>
                </a:rPr>
                <a:t>）</a:t>
              </a:r>
              <a:endParaRPr lang="zh-CN" altLang="en-US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22"/>
              </p:custDataLst>
            </p:nvPr>
          </p:nvSpPr>
          <p:spPr>
            <a:xfrm>
              <a:off x="5644873" y="2400772"/>
              <a:ext cx="1323293" cy="529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r>
                <a:rPr lang="en-US" altLang="zh-CN" sz="1200" b="1" dirty="0">
                  <a:solidFill>
                    <a:schemeClr val="dk1"/>
                  </a:solidFill>
                  <a:cs typeface="+mn-ea"/>
                  <a:sym typeface="+mn-lt"/>
                </a:rPr>
                <a:t>Key R&amp;D program</a:t>
              </a:r>
              <a:endParaRPr lang="en-US" altLang="zh-CN" sz="1200" b="1" dirty="0">
                <a:solidFill>
                  <a:schemeClr val="dk1"/>
                </a:solidFill>
                <a:cs typeface="+mn-ea"/>
                <a:sym typeface="+mn-lt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5861746" y="3550919"/>
              <a:ext cx="0" cy="704851"/>
            </a:xfrm>
            <a:prstGeom prst="line">
              <a:avLst/>
            </a:prstGeom>
            <a:ln>
              <a:solidFill>
                <a:srgbClr val="0989B6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5" name="同心圆 8"/>
            <p:cNvSpPr/>
            <p:nvPr>
              <p:custDataLst>
                <p:tags r:id="rId23"/>
              </p:custDataLst>
            </p:nvPr>
          </p:nvSpPr>
          <p:spPr>
            <a:xfrm>
              <a:off x="5715683" y="4222761"/>
              <a:ext cx="261515" cy="272504"/>
            </a:xfrm>
            <a:prstGeom prst="donut">
              <a:avLst>
                <a:gd name="adj" fmla="val 17419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>
                <a:solidFill>
                  <a:schemeClr val="dk1"/>
                </a:solidFill>
                <a:effectLst/>
                <a:cs typeface="+mn-ea"/>
                <a:sym typeface="+mn-l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594570" y="3676737"/>
              <a:ext cx="1166752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~ 2026.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9678985" y="6072401"/>
              <a:ext cx="1043357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200" b="1" dirty="0">
                  <a:solidFill>
                    <a:srgbClr val="FFFFFF"/>
                  </a:solidFill>
                  <a:cs typeface="+mn-ea"/>
                  <a:sym typeface="+mn-lt"/>
                </a:rPr>
                <a:t>海星计划</a:t>
              </a:r>
              <a:endParaRPr lang="zh-CN" altLang="en-US" sz="12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4" cstate="screen"/>
            <a:stretch>
              <a:fillRect/>
            </a:stretch>
          </p:blipFill>
          <p:spPr>
            <a:xfrm>
              <a:off x="5907272" y="4650862"/>
              <a:ext cx="2308164" cy="1468813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5652581" y="2929786"/>
              <a:ext cx="919452" cy="317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2024.9</a:t>
              </a:r>
              <a:endParaRPr lang="en-US" altLang="zh-CN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5206" y="683838"/>
              <a:ext cx="2203220" cy="1468813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10488" y="683839"/>
              <a:ext cx="1958415" cy="1468813"/>
            </a:xfrm>
            <a:prstGeom prst="rect">
              <a:avLst/>
            </a:prstGeom>
          </p:spPr>
        </p:pic>
      </p:grpSp>
      <p:sp>
        <p:nvSpPr>
          <p:cNvPr id="52" name="矩形 51"/>
          <p:cNvSpPr/>
          <p:nvPr/>
        </p:nvSpPr>
        <p:spPr>
          <a:xfrm>
            <a:off x="3416935" y="3178175"/>
            <a:ext cx="1900555" cy="661035"/>
          </a:xfrm>
          <a:prstGeom prst="rect">
            <a:avLst/>
          </a:prstGeom>
          <a:noFill/>
          <a:ln>
            <a:solidFill>
              <a:srgbClr val="1818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1818FF"/>
                </a:solidFill>
              </a:ln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124700" y="3119120"/>
            <a:ext cx="1899920" cy="6610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1818FF"/>
                </a:solidFill>
              </a:ln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875655" y="4265295"/>
            <a:ext cx="2070100" cy="7346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575310" y="1073150"/>
            <a:ext cx="115417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1818FF"/>
                </a:solidFill>
              </a:rPr>
              <a:t>Prototype String 1: Lake Baikal(2024.3), </a:t>
            </a:r>
            <a:r>
              <a:rPr lang="en-US" altLang="zh-CN">
                <a:solidFill>
                  <a:schemeClr val="accent2">
                    <a:lumMod val="50000"/>
                  </a:schemeClr>
                </a:solidFill>
              </a:rPr>
              <a:t>String2: the South China Sea(2025.1),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String3: Lake Baikal(2025.3)</a:t>
            </a: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/>
          <p:nvPr/>
        </p:nvSpPr>
        <p:spPr>
          <a:xfrm>
            <a:off x="340962" y="310533"/>
            <a:ext cx="11143281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2024 Baikal String 1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9250058" y="46990"/>
            <a:ext cx="2929755" cy="1104009"/>
            <a:chOff x="1852" y="6077"/>
            <a:chExt cx="3314" cy="1249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1"/>
            <a:srcRect l="28466" t="81687"/>
            <a:stretch>
              <a:fillRect/>
            </a:stretch>
          </p:blipFill>
          <p:spPr>
            <a:xfrm>
              <a:off x="1852" y="6077"/>
              <a:ext cx="3238" cy="96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730" y="6335"/>
              <a:ext cx="1222" cy="3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905" y="6979"/>
              <a:ext cx="3261" cy="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b="1"/>
                <a:t>1</a:t>
              </a:r>
              <a:r>
                <a:rPr lang="en-US" altLang="zh-CN" sz="1400" b="1"/>
                <a:t>st string located in GVD</a:t>
              </a:r>
              <a:endParaRPr lang="en-US" altLang="zh-CN" sz="1400" b="1"/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70485" y="1122045"/>
            <a:ext cx="12041505" cy="13474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en-US" altLang="zh-CN" sz="1900"/>
              <a:t>The first Chinese string has </a:t>
            </a:r>
            <a:r>
              <a:rPr lang="en-US" altLang="zh-CN" sz="1900" b="1"/>
              <a:t>12 </a:t>
            </a:r>
            <a:r>
              <a:rPr lang="en-US" altLang="zh-CN" sz="1900" b="1">
                <a:sym typeface="+mn-ea"/>
              </a:rPr>
              <a:t>Optical Module(OM) </a:t>
            </a:r>
            <a:r>
              <a:rPr lang="en-US" altLang="zh-CN" sz="1900"/>
              <a:t>+  </a:t>
            </a:r>
            <a:r>
              <a:rPr lang="en-US" altLang="zh-CN" sz="1900" b="1"/>
              <a:t>4 LED calibration ball</a:t>
            </a:r>
            <a:r>
              <a:rPr lang="en-US" altLang="zh-CN" sz="1900"/>
              <a:t>, we depolyed in March 2024.</a:t>
            </a:r>
            <a:endParaRPr lang="en-US" altLang="zh-CN" sz="1900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en-US" altLang="zh-CN" sz="1900">
                <a:sym typeface="+mn-ea"/>
              </a:rPr>
              <a:t>The space between OMs is 30m.</a:t>
            </a:r>
            <a:endParaRPr lang="en-US" altLang="zh-CN" sz="1900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en-US" altLang="zh-CN" sz="1900">
                <a:sym typeface="+mn-ea"/>
              </a:rPr>
              <a:t>OM include:</a:t>
            </a:r>
            <a:r>
              <a:rPr lang="en-US" altLang="zh-CN" sz="1900">
                <a:solidFill>
                  <a:schemeClr val="accent2">
                    <a:lumMod val="50000"/>
                  </a:schemeClr>
                </a:solidFill>
                <a:sym typeface="+mn-ea"/>
              </a:rPr>
              <a:t> 20 inch MCP</a:t>
            </a:r>
            <a:r>
              <a:rPr lang="en-US" altLang="zh-CN" sz="1900">
                <a:sym typeface="+mn-ea"/>
              </a:rPr>
              <a:t> + 23 inch Optical ball + </a:t>
            </a:r>
            <a:r>
              <a:rPr lang="en-US" altLang="zh-CN" sz="1900">
                <a:solidFill>
                  <a:schemeClr val="accent2">
                    <a:lumMod val="50000"/>
                  </a:schemeClr>
                </a:solidFill>
                <a:sym typeface="+mn-ea"/>
              </a:rPr>
              <a:t>Magnetic shield</a:t>
            </a:r>
            <a:r>
              <a:rPr lang="en-US" altLang="zh-CN" sz="1900">
                <a:sym typeface="+mn-ea"/>
              </a:rPr>
              <a:t>...</a:t>
            </a:r>
            <a:endParaRPr lang="en-US" altLang="zh-CN" sz="1900"/>
          </a:p>
          <a:p>
            <a:pPr marL="285750" indent="-285750">
              <a:buFont typeface="Wingdings" panose="05000000000000000000" charset="0"/>
              <a:buChar char="Ø"/>
            </a:pPr>
            <a:endParaRPr lang="en-US" altLang="zh-CN" sz="1900"/>
          </a:p>
        </p:txBody>
      </p:sp>
      <p:grpSp>
        <p:nvGrpSpPr>
          <p:cNvPr id="57" name="组合 56"/>
          <p:cNvGrpSpPr/>
          <p:nvPr/>
        </p:nvGrpSpPr>
        <p:grpSpPr>
          <a:xfrm>
            <a:off x="221615" y="2436495"/>
            <a:ext cx="2027555" cy="4166870"/>
            <a:chOff x="666" y="3979"/>
            <a:chExt cx="3193" cy="6562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1" y="3979"/>
              <a:ext cx="1385" cy="6091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666" y="10010"/>
              <a:ext cx="3193" cy="5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400" b="1"/>
                <a:t>Chinese string 1st</a:t>
              </a:r>
              <a:endParaRPr lang="en-US" altLang="zh-CN" sz="1400" b="1"/>
            </a:p>
          </p:txBody>
        </p:sp>
        <p:sp>
          <p:nvSpPr>
            <p:cNvPr id="60" name="矩形 59"/>
            <p:cNvSpPr/>
            <p:nvPr/>
          </p:nvSpPr>
          <p:spPr>
            <a:xfrm>
              <a:off x="1504" y="6561"/>
              <a:ext cx="771" cy="134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637030" y="2719070"/>
            <a:ext cx="6142990" cy="2993390"/>
            <a:chOff x="2474" y="4959"/>
            <a:chExt cx="9674" cy="4714"/>
          </a:xfrm>
        </p:grpSpPr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" y="4959"/>
              <a:ext cx="3912" cy="3632"/>
            </a:xfrm>
            <a:prstGeom prst="rect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69" y="5640"/>
              <a:ext cx="4279" cy="2768"/>
            </a:xfrm>
            <a:prstGeom prst="rect">
              <a:avLst/>
            </a:prstGeom>
          </p:spPr>
        </p:pic>
        <p:sp>
          <p:nvSpPr>
            <p:cNvPr id="64" name="加号 63"/>
            <p:cNvSpPr/>
            <p:nvPr/>
          </p:nvSpPr>
          <p:spPr>
            <a:xfrm>
              <a:off x="6805" y="6983"/>
              <a:ext cx="688" cy="592"/>
            </a:xfrm>
            <a:prstGeom prst="mathPlus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439" y="8818"/>
              <a:ext cx="269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/>
                <a:t>Optical Module</a:t>
              </a:r>
              <a:endParaRPr lang="en-US" altLang="zh-CN" sz="1600" b="1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768" y="8863"/>
              <a:ext cx="3739" cy="8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600" b="1"/>
                <a:t>LED calibration ball </a:t>
              </a:r>
              <a:endParaRPr lang="en-US" altLang="zh-CN" sz="1600" b="1"/>
            </a:p>
          </p:txBody>
        </p:sp>
        <p:sp>
          <p:nvSpPr>
            <p:cNvPr id="67" name="矩形 66"/>
            <p:cNvSpPr/>
            <p:nvPr/>
          </p:nvSpPr>
          <p:spPr>
            <a:xfrm>
              <a:off x="2474" y="5088"/>
              <a:ext cx="9674" cy="4309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68" name="直接连接符 67"/>
          <p:cNvCxnSpPr/>
          <p:nvPr/>
        </p:nvCxnSpPr>
        <p:spPr>
          <a:xfrm flipV="1">
            <a:off x="1243330" y="2785745"/>
            <a:ext cx="356870" cy="12903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264285" y="4933315"/>
            <a:ext cx="338455" cy="5943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945515" y="3053715"/>
            <a:ext cx="4445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900" b="1">
                <a:solidFill>
                  <a:srgbClr val="0070C0"/>
                </a:solidFill>
              </a:rPr>
              <a:t>30m</a:t>
            </a:r>
            <a:endParaRPr lang="en-US" altLang="zh-CN" sz="900" b="1">
              <a:solidFill>
                <a:srgbClr val="0070C0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3658870" y="5660390"/>
            <a:ext cx="2361565" cy="270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/>
              <a:t>Details in </a:t>
            </a:r>
            <a:r>
              <a:rPr lang="en-US" altLang="zh-CN" sz="1400" b="1"/>
              <a:t>HUNT OM</a:t>
            </a:r>
            <a:endParaRPr lang="en-US" altLang="zh-CN" sz="1400" b="1"/>
          </a:p>
        </p:txBody>
      </p:sp>
      <p:grpSp>
        <p:nvGrpSpPr>
          <p:cNvPr id="72" name="组合 71"/>
          <p:cNvGrpSpPr/>
          <p:nvPr/>
        </p:nvGrpSpPr>
        <p:grpSpPr>
          <a:xfrm>
            <a:off x="7869762" y="2647061"/>
            <a:ext cx="4281598" cy="3412921"/>
            <a:chOff x="11858" y="3175"/>
            <a:chExt cx="5779" cy="446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70" y="3175"/>
              <a:ext cx="5432" cy="3621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11858" y="6959"/>
              <a:ext cx="5779" cy="6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1400" b="1"/>
                <a:t>In March 2024, completed the first OM deployment </a:t>
              </a:r>
              <a:endParaRPr lang="en-US" altLang="zh-CN" sz="1400" b="1"/>
            </a:p>
            <a:p>
              <a:pPr algn="ctr"/>
              <a:r>
                <a:rPr lang="en-US" altLang="zh-CN" sz="1400" b="1"/>
                <a:t>in Lake Baikal.</a:t>
              </a:r>
              <a:endParaRPr lang="en-US" altLang="zh-CN" sz="1400" b="1"/>
            </a:p>
          </p:txBody>
        </p:sp>
      </p:grpSp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/>
          <p:nvPr/>
        </p:nvSpPr>
        <p:spPr>
          <a:xfrm>
            <a:off x="340962" y="310533"/>
            <a:ext cx="11143281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2024 Baikal String 1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38117" y="3996765"/>
            <a:ext cx="3610453" cy="2682021"/>
            <a:chOff x="6386" y="3475485"/>
            <a:chExt cx="4157520" cy="3088409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386" y="3475485"/>
              <a:ext cx="1997543" cy="308840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95604" y="3475485"/>
              <a:ext cx="2268302" cy="2902377"/>
            </a:xfrm>
            <a:prstGeom prst="rect">
              <a:avLst/>
            </a:prstGeom>
          </p:spPr>
        </p:pic>
      </p:grpSp>
      <p:sp>
        <p:nvSpPr>
          <p:cNvPr id="21" name="文本框 20"/>
          <p:cNvSpPr txBox="1"/>
          <p:nvPr/>
        </p:nvSpPr>
        <p:spPr>
          <a:xfrm>
            <a:off x="6918325" y="67310"/>
            <a:ext cx="5273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rgbClr val="1818FF"/>
                </a:solidFill>
                <a:latin typeface="Candara" panose="020E0502030303020204" pitchFamily="34" charset="0"/>
              </a:rPr>
              <a:t>Wha we can get from 1</a:t>
            </a:r>
            <a:r>
              <a:rPr lang="en-US" altLang="zh-CN" sz="2400" b="1" baseline="30000" dirty="0">
                <a:solidFill>
                  <a:srgbClr val="1818FF"/>
                </a:solidFill>
                <a:latin typeface="Candara" panose="020E0502030303020204" pitchFamily="34" charset="0"/>
              </a:rPr>
              <a:t>st</a:t>
            </a:r>
            <a:r>
              <a:rPr lang="en-US" altLang="zh-CN" sz="2400" b="1" dirty="0">
                <a:solidFill>
                  <a:srgbClr val="1818FF"/>
                </a:solidFill>
                <a:latin typeface="Candara" panose="020E0502030303020204" pitchFamily="34" charset="0"/>
              </a:rPr>
              <a:t> string?</a:t>
            </a:r>
            <a:endParaRPr lang="en-US" altLang="zh-CN" sz="2400" b="1" dirty="0">
              <a:solidFill>
                <a:srgbClr val="1818FF"/>
              </a:solidFill>
              <a:latin typeface="Candara" panose="020E0502030303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005705" y="831215"/>
            <a:ext cx="5006340" cy="2423795"/>
            <a:chOff x="7817" y="1551"/>
            <a:chExt cx="7884" cy="3817"/>
          </a:xfrm>
        </p:grpSpPr>
        <p:grpSp>
          <p:nvGrpSpPr>
            <p:cNvPr id="27" name="组合 26"/>
            <p:cNvGrpSpPr/>
            <p:nvPr/>
          </p:nvGrpSpPr>
          <p:grpSpPr>
            <a:xfrm>
              <a:off x="7817" y="1827"/>
              <a:ext cx="7884" cy="3541"/>
              <a:chOff x="190" y="4941"/>
              <a:chExt cx="8696" cy="4007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2999" y="4941"/>
                <a:ext cx="5887" cy="3936"/>
                <a:chOff x="9781" y="5538"/>
                <a:chExt cx="7161" cy="4790"/>
              </a:xfrm>
            </p:grpSpPr>
            <p:grpSp>
              <p:nvGrpSpPr>
                <p:cNvPr id="32" name="组合 31"/>
                <p:cNvGrpSpPr/>
                <p:nvPr/>
              </p:nvGrpSpPr>
              <p:grpSpPr>
                <a:xfrm>
                  <a:off x="9781" y="5538"/>
                  <a:ext cx="7161" cy="4790"/>
                  <a:chOff x="11287" y="5858"/>
                  <a:chExt cx="7161" cy="4790"/>
                </a:xfrm>
              </p:grpSpPr>
              <p:pic>
                <p:nvPicPr>
                  <p:cNvPr id="37" name="图片 3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1287" y="5858"/>
                    <a:ext cx="7161" cy="4421"/>
                  </a:xfrm>
                  <a:prstGeom prst="rect">
                    <a:avLst/>
                  </a:prstGeom>
                </p:spPr>
              </p:pic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11910" y="10050"/>
                    <a:ext cx="6389" cy="5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pPr algn="ctr"/>
                    <a:r>
                      <a:rPr lang="en-US" altLang="zh-CN" sz="1200" b="1" dirty="0"/>
                      <a:t>Time delay distribution by LED calibration </a:t>
                    </a:r>
                    <a:endParaRPr lang="en-US" altLang="zh-CN" sz="1200" b="1" dirty="0"/>
                  </a:p>
                </p:txBody>
              </p:sp>
            </p:grpSp>
            <p:pic>
              <p:nvPicPr>
                <p:cNvPr id="3" name="图片 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904" y="6272"/>
                  <a:ext cx="3617" cy="679"/>
                </a:xfrm>
                <a:prstGeom prst="rect">
                  <a:avLst/>
                </a:prstGeom>
              </p:spPr>
            </p:pic>
          </p:grpSp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5"/>
              <a:srcRect t="37600"/>
              <a:stretch>
                <a:fillRect/>
              </a:stretch>
            </p:blipFill>
            <p:spPr>
              <a:xfrm>
                <a:off x="190" y="4999"/>
                <a:ext cx="2809" cy="3949"/>
              </a:xfrm>
              <a:prstGeom prst="rect">
                <a:avLst/>
              </a:prstGeom>
            </p:spPr>
          </p:pic>
        </p:grpSp>
        <p:sp>
          <p:nvSpPr>
            <p:cNvPr id="49" name="文本框 48"/>
            <p:cNvSpPr txBox="1"/>
            <p:nvPr/>
          </p:nvSpPr>
          <p:spPr>
            <a:xfrm>
              <a:off x="9928" y="1551"/>
              <a:ext cx="35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 dirty="0">
                  <a:latin typeface="Candara" panose="020E0502030303020204" pitchFamily="34" charset="0"/>
                </a:rPr>
                <a:t>Timing calibration</a:t>
              </a:r>
              <a:endParaRPr lang="en-US" altLang="zh-CN" b="1" dirty="0">
                <a:latin typeface="Candara" panose="020E0502030303020204" pitchFamily="34" charset="0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489075" y="3651885"/>
            <a:ext cx="1725295" cy="37211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b="1" dirty="0">
                <a:latin typeface="Candara" panose="020E0502030303020204" pitchFamily="34" charset="0"/>
              </a:rPr>
              <a:t>A vertical event</a:t>
            </a:r>
            <a:endParaRPr lang="en-US" altLang="zh-CN" b="1" dirty="0">
              <a:latin typeface="Candara" panose="020E0502030303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300" y="1050290"/>
            <a:ext cx="32785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b="1" dirty="0">
                <a:latin typeface="Candara" panose="020E0502030303020204" pitchFamily="34" charset="0"/>
                <a:sym typeface="+mn-ea"/>
              </a:rPr>
              <a:t>Waveform saving function</a:t>
            </a:r>
            <a:endParaRPr lang="en-US" altLang="zh-CN" b="1" dirty="0">
              <a:latin typeface="Candara" panose="020E050203030302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16530" y="1866265"/>
            <a:ext cx="83248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b="1" dirty="0">
                <a:solidFill>
                  <a:srgbClr val="FF0000"/>
                </a:solidFill>
                <a:sym typeface="+mn-ea"/>
              </a:rPr>
              <a:t>Record:</a:t>
            </a:r>
            <a:endParaRPr lang="en-US" altLang="zh-CN" sz="1400" b="1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1200" dirty="0">
                <a:solidFill>
                  <a:srgbClr val="FF0000"/>
                </a:solidFill>
                <a:sym typeface="+mn-ea"/>
              </a:rPr>
              <a:t>id,Q ,T</a:t>
            </a:r>
            <a:endParaRPr lang="en-US" altLang="zh-CN" sz="12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48875" y="1454785"/>
            <a:ext cx="19284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Δ</a:t>
            </a:r>
            <a:r>
              <a:rPr lang="en-US" altLang="zh-CN"/>
              <a:t>T ~ 138ns </a:t>
            </a:r>
            <a:r>
              <a:rPr lang="zh-CN" altLang="en-US"/>
              <a:t>，</a:t>
            </a:r>
            <a:r>
              <a:rPr lang="en-US" altLang="zh-CN"/>
              <a:t>equavilant to </a:t>
            </a:r>
            <a:r>
              <a:rPr lang="en-US" altLang="zh-CN"/>
              <a:t>the distance  ~30</a:t>
            </a:r>
            <a:r>
              <a:rPr lang="en-US" altLang="zh-CN"/>
              <a:t>m</a:t>
            </a:r>
            <a:endParaRPr lang="en-US" altLang="zh-CN"/>
          </a:p>
        </p:txBody>
      </p:sp>
      <p:cxnSp>
        <p:nvCxnSpPr>
          <p:cNvPr id="20" name="直接连接符 19"/>
          <p:cNvCxnSpPr/>
          <p:nvPr/>
        </p:nvCxnSpPr>
        <p:spPr>
          <a:xfrm>
            <a:off x="130175" y="3568700"/>
            <a:ext cx="116249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574858" y="3566795"/>
            <a:ext cx="0" cy="3267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4295140" y="1039495"/>
            <a:ext cx="0" cy="25133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096000" y="3676015"/>
            <a:ext cx="4620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en-US" altLang="zh-CN" sz="1800" b="1" dirty="0">
                <a:latin typeface="Candara" panose="020E0502030303020204" pitchFamily="34" charset="0"/>
                <a:sym typeface="+mn-ea"/>
              </a:rPr>
              <a:t>Noise Rate Monitoring</a:t>
            </a:r>
            <a:endParaRPr lang="en-US" altLang="zh-CN" sz="1800" b="1" dirty="0">
              <a:latin typeface="Candara" panose="020E0502030303020204" pitchFamily="3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64"/>
          <a:stretch>
            <a:fillRect/>
          </a:stretch>
        </p:blipFill>
        <p:spPr>
          <a:xfrm>
            <a:off x="4999355" y="4253230"/>
            <a:ext cx="2721610" cy="2322830"/>
          </a:xfrm>
          <a:prstGeom prst="rect">
            <a:avLst/>
          </a:prstGeom>
        </p:spPr>
      </p:pic>
      <p:grpSp>
        <p:nvGrpSpPr>
          <p:cNvPr id="11" name="组合 10"/>
          <p:cNvGrpSpPr/>
          <p:nvPr>
            <p:custDataLst>
              <p:tags r:id="rId8"/>
            </p:custDataLst>
          </p:nvPr>
        </p:nvGrpSpPr>
        <p:grpSpPr>
          <a:xfrm rot="0">
            <a:off x="8070215" y="4276725"/>
            <a:ext cx="2969988" cy="2275205"/>
            <a:chOff x="11103" y="2927"/>
            <a:chExt cx="7052" cy="4893"/>
          </a:xfrm>
        </p:grpSpPr>
        <p:grpSp>
          <p:nvGrpSpPr>
            <p:cNvPr id="25" name="组合 24"/>
            <p:cNvGrpSpPr/>
            <p:nvPr/>
          </p:nvGrpSpPr>
          <p:grpSpPr>
            <a:xfrm>
              <a:off x="11103" y="2927"/>
              <a:ext cx="7052" cy="4893"/>
              <a:chOff x="10396" y="3317"/>
              <a:chExt cx="7052" cy="4893"/>
            </a:xfrm>
          </p:grpSpPr>
          <p:pic>
            <p:nvPicPr>
              <p:cNvPr id="26" name="图片 25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0396" y="3317"/>
                <a:ext cx="6803" cy="4893"/>
              </a:xfrm>
              <a:prstGeom prst="rect">
                <a:avLst/>
              </a:prstGeom>
            </p:spPr>
          </p:pic>
          <p:sp>
            <p:nvSpPr>
              <p:cNvPr id="31" name="矩形 30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146" y="3722"/>
                <a:ext cx="2831" cy="403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1144" y="3815"/>
                <a:ext cx="2835" cy="6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400" b="1"/>
                  <a:t>date@10.19</a:t>
                </a:r>
                <a:endParaRPr lang="en-US" altLang="zh-CN" sz="1400" b="1"/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4223" y="3815"/>
                <a:ext cx="3225" cy="6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r>
                  <a:rPr lang="en-US" altLang="zh-CN" sz="1400" b="1"/>
                  <a:t>date@10.20</a:t>
                </a:r>
                <a:endParaRPr lang="en-US" altLang="zh-CN" sz="1400" b="1"/>
              </a:p>
            </p:txBody>
          </p:sp>
        </p:grpSp>
        <p:sp>
          <p:nvSpPr>
            <p:cNvPr id="36" name="文本框 35"/>
            <p:cNvSpPr txBox="1"/>
            <p:nvPr>
              <p:custDataLst>
                <p:tags r:id="rId14"/>
              </p:custDataLst>
            </p:nvPr>
          </p:nvSpPr>
          <p:spPr>
            <a:xfrm>
              <a:off x="13102" y="6452"/>
              <a:ext cx="4118" cy="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b="1">
                  <a:solidFill>
                    <a:srgbClr val="3F3FFD"/>
                  </a:solidFill>
                </a:rPr>
                <a:t>Hour: </a:t>
              </a:r>
              <a:r>
                <a:rPr lang="en-US" altLang="zh-CN" sz="1400" b="1">
                  <a:solidFill>
                    <a:srgbClr val="FF0000"/>
                  </a:solidFill>
                </a:rPr>
                <a:t>ΔRate~4%</a:t>
              </a:r>
              <a:endParaRPr lang="en-US" altLang="zh-CN" sz="1400" b="1">
                <a:solidFill>
                  <a:srgbClr val="FF0000"/>
                </a:solidFill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5600700" y="6488430"/>
            <a:ext cx="5273040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 i="0">
                <a:solidFill>
                  <a:schemeClr val="accent2">
                    <a:lumMod val="50000"/>
                  </a:schemeClr>
                </a:solidFill>
                <a:latin typeface="Century Gothic" panose="020B0502020202020204" charset="0"/>
                <a:ea typeface="Inter"/>
                <a:cs typeface="Century Gothic" panose="020B0502020202020204" charset="0"/>
              </a:rPr>
              <a:t>The biological environment is stable on  Lake </a:t>
            </a:r>
            <a:r>
              <a:rPr lang="en-US" altLang="zh-CN" sz="1600" b="1" i="0">
                <a:solidFill>
                  <a:schemeClr val="accent2">
                    <a:lumMod val="50000"/>
                  </a:schemeClr>
                </a:solidFill>
                <a:latin typeface="Century Gothic" panose="020B0502020202020204" charset="0"/>
                <a:ea typeface="Inter"/>
                <a:cs typeface="Century Gothic" panose="020B0502020202020204" charset="0"/>
              </a:rPr>
              <a:t>Baikal.</a:t>
            </a:r>
            <a:endParaRPr lang="en-US" altLang="zh-CN" sz="1600" b="1" i="0">
              <a:solidFill>
                <a:schemeClr val="accent2">
                  <a:lumMod val="50000"/>
                </a:schemeClr>
              </a:solidFill>
              <a:latin typeface="Century Gothic" panose="020B0502020202020204" charset="0"/>
              <a:ea typeface="Inter"/>
              <a:cs typeface="Century Gothic" panose="020B050202020202020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5363210" y="5857875"/>
            <a:ext cx="21653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>
                <a:solidFill>
                  <a:srgbClr val="3F3FFD"/>
                </a:solidFill>
              </a:rPr>
              <a:t>Second</a:t>
            </a:r>
            <a:r>
              <a:rPr lang="en-US" altLang="zh-CN" sz="1400" b="1">
                <a:solidFill>
                  <a:srgbClr val="FF0000"/>
                </a:solidFill>
              </a:rPr>
              <a:t> </a:t>
            </a:r>
            <a:r>
              <a:rPr lang="en-US" altLang="zh-CN" sz="1400" b="1">
                <a:solidFill>
                  <a:srgbClr val="3F3FFD"/>
                </a:solidFill>
              </a:rPr>
              <a:t>Level:</a:t>
            </a:r>
            <a:r>
              <a:rPr lang="en-US" altLang="zh-CN" sz="1400" b="1">
                <a:solidFill>
                  <a:srgbClr val="FF0000"/>
                </a:solidFill>
              </a:rPr>
              <a:t>ΔRate~2%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855845" y="3958590"/>
            <a:ext cx="73831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sz="1600">
                <a:sym typeface="+mn-ea"/>
              </a:rPr>
              <a:t>Use ~ 35 days </a:t>
            </a:r>
            <a:r>
              <a:rPr lang="en-US" altLang="zh-CN" sz="1600">
                <a:sym typeface="+mn-ea"/>
              </a:rPr>
              <a:t>data,  with same thresold  &amp; High Voltage.</a:t>
            </a:r>
            <a:endParaRPr lang="en-US" altLang="zh-CN" sz="1600"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4232910" y="4399915"/>
            <a:ext cx="0" cy="16135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" y="1390015"/>
            <a:ext cx="3702050" cy="20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7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/>
        </p:nvGrpSpPr>
        <p:grpSpPr>
          <a:xfrm>
            <a:off x="3637915" y="2780030"/>
            <a:ext cx="4384040" cy="3758565"/>
            <a:chOff x="6148" y="4196"/>
            <a:chExt cx="6904" cy="59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148" y="4196"/>
              <a:ext cx="6904" cy="524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7620" y="9585"/>
              <a:ext cx="3944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 b="1"/>
                <a:t>LED event merge</a:t>
              </a:r>
              <a:r>
                <a:rPr lang="zh-CN" altLang="en-US" sz="1600" b="1"/>
                <a:t>（</a:t>
              </a:r>
              <a:r>
                <a:rPr lang="en-US" altLang="zh-CN" sz="1600" b="1"/>
                <a:t>LED</a:t>
              </a:r>
              <a:r>
                <a:rPr lang="zh-CN" altLang="en-US" sz="1600" b="1"/>
                <a:t>）</a:t>
              </a:r>
              <a:endParaRPr lang="zh-CN" altLang="en-US" sz="1600" b="1"/>
            </a:p>
          </p:txBody>
        </p:sp>
        <p:sp>
          <p:nvSpPr>
            <p:cNvPr id="20" name="矩形 19"/>
            <p:cNvSpPr/>
            <p:nvPr/>
          </p:nvSpPr>
          <p:spPr>
            <a:xfrm>
              <a:off x="9049" y="6075"/>
              <a:ext cx="569" cy="137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lg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000" y="7744"/>
              <a:ext cx="988" cy="5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>
                  <a:solidFill>
                    <a:srgbClr val="FF0000"/>
                  </a:solidFill>
                </a:rPr>
                <a:t>HUNT</a:t>
              </a:r>
              <a:endParaRPr lang="en-US" altLang="zh-CN" sz="1200">
                <a:solidFill>
                  <a:srgbClr val="FF0000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0291" y="6538"/>
              <a:ext cx="988" cy="5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1200">
                  <a:solidFill>
                    <a:srgbClr val="1818FF"/>
                  </a:solidFill>
                </a:rPr>
                <a:t>GVD</a:t>
              </a:r>
              <a:endParaRPr lang="en-US" altLang="zh-CN" sz="1200">
                <a:solidFill>
                  <a:srgbClr val="1818FF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3375" y="-19685"/>
            <a:ext cx="10198100" cy="1325880"/>
          </a:xfrm>
        </p:spPr>
        <p:txBody>
          <a:bodyPr/>
          <a:p>
            <a:r>
              <a:rPr lang="en-US" altLang="zh-CN" sz="3200" b="1">
                <a:solidFill>
                  <a:schemeClr val="accent1">
                    <a:lumMod val="50000"/>
                  </a:schemeClr>
                </a:solidFill>
              </a:rPr>
              <a:t>Joint Analysis of 1st String and GVD</a:t>
            </a:r>
            <a:endParaRPr lang="en-US" altLang="zh-CN" sz="32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07350" y="5716270"/>
            <a:ext cx="4156710" cy="6616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1600" b="1">
                <a:sym typeface="+mn-ea"/>
              </a:rPr>
              <a:t>Calibration Time delay</a:t>
            </a:r>
            <a:r>
              <a:rPr lang="en-US" altLang="zh-CN" sz="1600">
                <a:sym typeface="+mn-ea"/>
              </a:rPr>
              <a:t> by event by events</a:t>
            </a:r>
            <a:r>
              <a:rPr lang="en-US" altLang="zh-CN" sz="1600"/>
              <a:t> </a:t>
            </a:r>
            <a:endParaRPr lang="en-US" altLang="zh-CN" sz="1600"/>
          </a:p>
          <a:p>
            <a:pPr algn="ctr"/>
            <a:r>
              <a:rPr lang="en-US" altLang="zh-CN" sz="1600">
                <a:sym typeface="+mn-ea"/>
              </a:rPr>
              <a:t>GVD-HUNT=  -38s  - 488510850ns</a:t>
            </a:r>
            <a:endParaRPr lang="en-US" altLang="zh-CN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1295" y="6128385"/>
            <a:ext cx="39731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 b="1"/>
              <a:t>HUNT LED lighting nearby GVD strings</a:t>
            </a:r>
            <a:endParaRPr lang="en-US" altLang="zh-CN" sz="1600" b="1"/>
          </a:p>
        </p:txBody>
      </p:sp>
      <p:pic>
        <p:nvPicPr>
          <p:cNvPr id="3" name="2a577268e078d6b70257ffa9676f21a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" y="3090545"/>
            <a:ext cx="3389630" cy="27044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7800" y="798830"/>
            <a:ext cx="9870440" cy="2071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000" b="1"/>
              <a:t>Data sample:</a:t>
            </a:r>
            <a:r>
              <a:rPr lang="en-US" altLang="zh-CN" sz="2000"/>
              <a:t>HUNT LED calibration on April 7, 2024</a:t>
            </a:r>
            <a:endParaRPr lang="en-US" altLang="zh-CN" sz="2000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/>
              <a:t>HUNT LED balls 4, 3, 2 and 1 were </a:t>
            </a:r>
            <a:r>
              <a:rPr lang="en-US" altLang="zh-CN"/>
              <a:t>turn on in sequence</a:t>
            </a:r>
            <a:endParaRPr lang="en-US" altLang="zh-CN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/>
              <a:t>The nearby GVD strings can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detect the LED signals</a:t>
            </a:r>
            <a:r>
              <a:rPr lang="en-US" altLang="zh-CN"/>
              <a:t> </a:t>
            </a:r>
            <a:endParaRPr lang="en-US" altLang="zh-CN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/>
              <a:t>These merge data can be used to </a:t>
            </a:r>
            <a:r>
              <a:rPr lang="en-US" altLang="zh-CN">
                <a:solidFill>
                  <a:schemeClr val="accent2">
                    <a:lumMod val="75000"/>
                  </a:schemeClr>
                </a:solidFill>
              </a:rPr>
              <a:t>calibrate the time delay</a:t>
            </a:r>
            <a:r>
              <a:rPr lang="en-US" altLang="zh-CN"/>
              <a:t> between HUNT and GVD array</a:t>
            </a:r>
            <a:endParaRPr lang="en-US" altLang="zh-CN"/>
          </a:p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/>
              <a:t>The  comparison of </a:t>
            </a:r>
            <a:r>
              <a:rPr lang="en-US" altLang="zh-CN">
                <a:sym typeface="+mn-ea"/>
              </a:rPr>
              <a:t>detector efficiency between </a:t>
            </a:r>
            <a:r>
              <a:rPr lang="en-US" altLang="zh-CN"/>
              <a:t>HUNT and HUNT on the road  </a:t>
            </a:r>
            <a:endParaRPr lang="zh-CN" altLang="en-US"/>
          </a:p>
        </p:txBody>
      </p:sp>
      <p:grpSp>
        <p:nvGrpSpPr>
          <p:cNvPr id="38" name="组合 37"/>
          <p:cNvGrpSpPr/>
          <p:nvPr/>
        </p:nvGrpSpPr>
        <p:grpSpPr>
          <a:xfrm>
            <a:off x="8150860" y="67945"/>
            <a:ext cx="3257550" cy="1261110"/>
            <a:chOff x="12252" y="170"/>
            <a:chExt cx="5130" cy="1986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52" y="170"/>
              <a:ext cx="5130" cy="1986"/>
            </a:xfrm>
            <a:prstGeom prst="rect">
              <a:avLst/>
            </a:prstGeom>
          </p:spPr>
        </p:pic>
        <p:cxnSp>
          <p:nvCxnSpPr>
            <p:cNvPr id="36" name="直接箭头连接符 35"/>
            <p:cNvCxnSpPr/>
            <p:nvPr/>
          </p:nvCxnSpPr>
          <p:spPr>
            <a:xfrm>
              <a:off x="13994" y="1180"/>
              <a:ext cx="240" cy="140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15034" y="509"/>
              <a:ext cx="61" cy="221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7350" y="2888615"/>
            <a:ext cx="3910330" cy="26854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9991090" y="1424305"/>
            <a:ext cx="887095" cy="1019810"/>
            <a:chOff x="15869" y="2243"/>
            <a:chExt cx="1397" cy="1606"/>
          </a:xfrm>
        </p:grpSpPr>
        <p:pic>
          <p:nvPicPr>
            <p:cNvPr id="11" name="图片 10"/>
            <p:cNvPicPr/>
            <p:nvPr/>
          </p:nvPicPr>
          <p:blipFill>
            <a:blip r:embed="rId7"/>
            <a:srcRect l="16143" t="-1037" r="17526" b="-6593"/>
            <a:stretch>
              <a:fillRect/>
            </a:stretch>
          </p:blipFill>
          <p:spPr>
            <a:xfrm>
              <a:off x="15869" y="2757"/>
              <a:ext cx="1188" cy="109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5958" y="2243"/>
              <a:ext cx="130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GVD</a:t>
              </a:r>
              <a:endParaRPr lang="en-US" altLang="zh-CN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216005" y="1171575"/>
            <a:ext cx="868680" cy="1224280"/>
            <a:chOff x="17879" y="1845"/>
            <a:chExt cx="1368" cy="192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screen"/>
            <a:srcRect l="36189" t="29761" r="35399"/>
            <a:stretch>
              <a:fillRect/>
            </a:stretch>
          </p:blipFill>
          <p:spPr>
            <a:xfrm>
              <a:off x="17879" y="2417"/>
              <a:ext cx="1244" cy="1357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7939" y="1845"/>
              <a:ext cx="130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HUNT</a:t>
              </a:r>
              <a:endParaRPr lang="en-US" altLang="zh-CN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918065" y="2463800"/>
            <a:ext cx="129794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10 inch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11181715" y="2463800"/>
            <a:ext cx="1297940" cy="370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20 inch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5690235" y="6427470"/>
            <a:ext cx="5055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90204" pitchFamily="34" charset="0"/>
                <a:ea typeface="仿宋_GB2312" panose="02010609030101010101" pitchFamily="49" charset="-122"/>
              </a:rPr>
              <a:t> more evts can be matched with GVD array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90204" pitchFamily="34" charset="0"/>
              <a:ea typeface="仿宋_GB2312" panose="02010609030101010101" pitchFamily="49" charset="-122"/>
            </a:endParaRPr>
          </a:p>
        </p:txBody>
      </p:sp>
      <p:sp>
        <p:nvSpPr>
          <p:cNvPr id="23" name="下箭头 22"/>
          <p:cNvSpPr/>
          <p:nvPr/>
        </p:nvSpPr>
        <p:spPr>
          <a:xfrm rot="3360000">
            <a:off x="7584440" y="5986145"/>
            <a:ext cx="460375" cy="501650"/>
          </a:xfrm>
          <a:prstGeom prst="downArrow">
            <a:avLst>
              <a:gd name="adj1" fmla="val 41253"/>
              <a:gd name="adj2" fmla="val 5000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Box 1"/>
          <p:cNvSpPr txBox="1"/>
          <p:nvPr/>
        </p:nvSpPr>
        <p:spPr>
          <a:xfrm>
            <a:off x="340995" y="311468"/>
            <a:ext cx="912495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South China </a:t>
            </a:r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Sea String 2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5260" y="1012825"/>
            <a:ext cx="117379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/>
              <a:t>The 2nd  string,consisting of 4</a:t>
            </a:r>
            <a:r>
              <a:rPr lang="en-US" altLang="zh-CN" b="1"/>
              <a:t> </a:t>
            </a:r>
            <a:r>
              <a:rPr lang="en-US" altLang="zh-CN" b="1">
                <a:sym typeface="+mn-ea"/>
              </a:rPr>
              <a:t>Optical Modules(OMs) </a:t>
            </a:r>
            <a:r>
              <a:rPr lang="en-US" altLang="zh-CN"/>
              <a:t>+  </a:t>
            </a:r>
            <a:r>
              <a:rPr lang="en-US" altLang="zh-CN" b="1"/>
              <a:t>1 LED calibration </a:t>
            </a:r>
            <a:r>
              <a:rPr lang="en-US" altLang="zh-CN" b="1">
                <a:sym typeface="+mn-ea"/>
              </a:rPr>
              <a:t>Modules</a:t>
            </a:r>
            <a:r>
              <a:rPr lang="en-US" altLang="zh-CN"/>
              <a:t>, was </a:t>
            </a:r>
            <a:r>
              <a:rPr lang="en-US" altLang="zh-CN">
                <a:solidFill>
                  <a:schemeClr val="accent2">
                    <a:lumMod val="50000"/>
                  </a:schemeClr>
                </a:solidFill>
              </a:rPr>
              <a:t>installed in 2025/01, </a:t>
            </a:r>
            <a:r>
              <a:rPr lang="en-US" altLang="zh-CN">
                <a:solidFill>
                  <a:schemeClr val="tx1"/>
                </a:solidFill>
              </a:rPr>
              <a:t>site depth  ~1300m</a:t>
            </a:r>
            <a:endParaRPr lang="en-US" altLang="zh-CN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>
                <a:sym typeface="+mn-ea"/>
              </a:rPr>
              <a:t>The space between OMs is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10 meters</a:t>
            </a:r>
            <a:r>
              <a:rPr lang="en-US" altLang="zh-CN">
                <a:sym typeface="+mn-ea"/>
              </a:rPr>
              <a:t>.</a:t>
            </a:r>
            <a:endParaRPr lang="en-US" altLang="zh-CN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9665" y="2844165"/>
            <a:ext cx="4130675" cy="309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图片 17" descr="931a0d087ca4fc96cc7fcdccbbd91b8"/>
          <p:cNvPicPr>
            <a:picLocks noChangeAspect="1"/>
          </p:cNvPicPr>
          <p:nvPr/>
        </p:nvPicPr>
        <p:blipFill>
          <a:blip r:embed="rId2"/>
          <a:srcRect r="56538" b="10382"/>
          <a:stretch>
            <a:fillRect/>
          </a:stretch>
        </p:blipFill>
        <p:spPr>
          <a:xfrm>
            <a:off x="7065010" y="2587625"/>
            <a:ext cx="4748530" cy="335470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249160" y="5859145"/>
            <a:ext cx="4380865" cy="300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600" b="1"/>
              <a:t>Spe Calibaration first with</a:t>
            </a:r>
            <a:r>
              <a:rPr lang="en-US" altLang="zh-CN" sz="1600" b="1">
                <a:solidFill>
                  <a:schemeClr val="accent2">
                    <a:lumMod val="50000"/>
                  </a:schemeClr>
                </a:solidFill>
              </a:rPr>
              <a:t> 20 inch MCP </a:t>
            </a:r>
            <a:endParaRPr lang="en-US" altLang="zh-CN" sz="1600" b="1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altLang="zh-CN" sz="1600" b="1">
                <a:solidFill>
                  <a:schemeClr val="tx1">
                    <a:lumMod val="95000"/>
                    <a:lumOff val="5000"/>
                  </a:schemeClr>
                </a:solidFill>
              </a:rPr>
              <a:t>in the South China Sea </a:t>
            </a:r>
            <a:endParaRPr lang="en-US" altLang="zh-CN" sz="16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49225" y="2345690"/>
            <a:ext cx="2039620" cy="4357370"/>
            <a:chOff x="7475" y="3186"/>
            <a:chExt cx="3212" cy="68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75" y="3230"/>
              <a:ext cx="3212" cy="6818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8313" y="3186"/>
              <a:ext cx="1671" cy="2998"/>
            </a:xfrm>
            <a:prstGeom prst="rect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313" y="6184"/>
              <a:ext cx="1671" cy="3263"/>
            </a:xfrm>
            <a:prstGeom prst="rect">
              <a:avLst/>
            </a:prstGeom>
            <a:solidFill>
              <a:schemeClr val="accent3">
                <a:lumMod val="40000"/>
                <a:lumOff val="60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cxnSp>
        <p:nvCxnSpPr>
          <p:cNvPr id="9" name="直接箭头连接符 8"/>
          <p:cNvCxnSpPr/>
          <p:nvPr/>
        </p:nvCxnSpPr>
        <p:spPr>
          <a:xfrm flipV="1">
            <a:off x="1847850" y="3136265"/>
            <a:ext cx="0" cy="4070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1864360" y="4856480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102610" y="6073775"/>
            <a:ext cx="2424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the south china sea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Box 1"/>
          <p:cNvSpPr txBox="1"/>
          <p:nvPr/>
        </p:nvSpPr>
        <p:spPr>
          <a:xfrm>
            <a:off x="340995" y="311150"/>
            <a:ext cx="7515225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South China </a:t>
            </a:r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Sea String 2</a:t>
            </a:r>
            <a:endParaRPr lang="en-US" sz="4000" dirty="0"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308196" y="2555176"/>
            <a:ext cx="5832369" cy="3859923"/>
            <a:chOff x="10446" y="5907"/>
            <a:chExt cx="8206" cy="5922"/>
          </a:xfrm>
        </p:grpSpPr>
        <p:grpSp>
          <p:nvGrpSpPr>
            <p:cNvPr id="17" name="组合 16"/>
            <p:cNvGrpSpPr/>
            <p:nvPr/>
          </p:nvGrpSpPr>
          <p:grpSpPr>
            <a:xfrm>
              <a:off x="10641" y="5907"/>
              <a:ext cx="8011" cy="5922"/>
              <a:chOff x="6239" y="7375"/>
              <a:chExt cx="5975" cy="4280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239" y="7375"/>
                <a:ext cx="5975" cy="2652"/>
              </a:xfrm>
              <a:prstGeom prst="rect">
                <a:avLst/>
              </a:prstGeom>
            </p:spPr>
          </p:pic>
          <p:sp>
            <p:nvSpPr>
              <p:cNvPr id="68" name="文本框 67"/>
              <p:cNvSpPr txBox="1"/>
              <p:nvPr/>
            </p:nvSpPr>
            <p:spPr>
              <a:xfrm>
                <a:off x="6480" y="10081"/>
                <a:ext cx="5574" cy="1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lnSpc>
                    <a:spcPct val="120000"/>
                  </a:lnSpc>
                </a:pPr>
                <a:r>
                  <a:rPr lang="en-US" altLang="zh-CN" b="1" dirty="0">
                    <a:cs typeface="+mn-ea"/>
                    <a:sym typeface="+mn-lt"/>
                  </a:rPr>
                  <a:t>Tirgger events : nHit &gt;2,Q &gt; 2.p.e</a:t>
                </a:r>
                <a:endParaRPr lang="en-US" altLang="zh-CN" b="1" dirty="0">
                  <a:cs typeface="+mn-ea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altLang="zh-CN" b="1" dirty="0">
                  <a:cs typeface="+mn-ea"/>
                  <a:sym typeface="+mn-lt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    --&gt; Big challenge : noise filter </a:t>
                </a:r>
                <a:endParaRPr lang="en-US" altLang="zh-CN" dirty="0">
                  <a:cs typeface="+mn-ea"/>
                  <a:sym typeface="+mn-lt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altLang="zh-CN" dirty="0">
                    <a:cs typeface="+mn-ea"/>
                    <a:sym typeface="+mn-lt"/>
                  </a:rPr>
                  <a:t>  </a:t>
                </a:r>
                <a:endParaRPr lang="en-US" altLang="zh-CN" dirty="0"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16692" y="9406"/>
              <a:ext cx="1912" cy="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400" b="1"/>
                <a:t>Time [s]</a:t>
              </a:r>
              <a:endParaRPr lang="en-US" altLang="zh-CN" sz="1400" b="1"/>
            </a:p>
          </p:txBody>
        </p:sp>
        <p:sp>
          <p:nvSpPr>
            <p:cNvPr id="22" name="文本框 21"/>
            <p:cNvSpPr txBox="1"/>
            <p:nvPr/>
          </p:nvSpPr>
          <p:spPr>
            <a:xfrm rot="10800000">
              <a:off x="10446" y="5977"/>
              <a:ext cx="560" cy="231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en-US" altLang="zh-CN" sz="1400" b="1"/>
                <a:t>Rate</a:t>
              </a:r>
              <a:r>
                <a:rPr lang="zh-CN" altLang="en-US" sz="1400" b="1"/>
                <a:t>【</a:t>
              </a:r>
              <a:r>
                <a:rPr lang="en-US" altLang="zh-CN" sz="1400" b="1"/>
                <a:t>Hz</a:t>
              </a:r>
              <a:r>
                <a:rPr lang="zh-CN" altLang="en-US" sz="1400" b="1"/>
                <a:t>】</a:t>
              </a:r>
              <a:endParaRPr lang="zh-CN" altLang="en-US" sz="1400" b="1"/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64"/>
          <a:stretch>
            <a:fillRect/>
          </a:stretch>
        </p:blipFill>
        <p:spPr>
          <a:xfrm>
            <a:off x="9596120" y="39370"/>
            <a:ext cx="2595880" cy="179324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0077700" y="856918"/>
            <a:ext cx="1646236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bg1"/>
                </a:solidFill>
                <a:highlight>
                  <a:srgbClr val="000000"/>
                </a:highlight>
              </a:rPr>
              <a:t>Bailkal</a:t>
            </a:r>
            <a:endParaRPr lang="en-US" altLang="zh-CN" sz="12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2710" y="943610"/>
            <a:ext cx="11737975" cy="12966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40000"/>
              </a:lnSpc>
              <a:buFont typeface="Wingdings" panose="05000000000000000000" charset="0"/>
              <a:buChar char="Ø"/>
            </a:pPr>
            <a:r>
              <a:rPr lang="en-US" altLang="zh-CN" sz="2000" b="1">
                <a:solidFill>
                  <a:schemeClr val="tx1"/>
                </a:solidFill>
                <a:sym typeface="+mn-ea"/>
              </a:rPr>
              <a:t>Two main types of noise components in the South China Sea</a:t>
            </a:r>
            <a:endParaRPr lang="en-US" altLang="zh-CN" sz="2000" b="1">
              <a:solidFill>
                <a:schemeClr val="tx1"/>
              </a:solidFill>
              <a:sym typeface="+mn-ea"/>
            </a:endParaRP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altLang="zh-CN">
                <a:solidFill>
                  <a:schemeClr val="tx1"/>
                </a:solidFill>
                <a:sym typeface="+mn-ea"/>
              </a:rPr>
              <a:t>Stable background radiation generated by the decay of </a:t>
            </a:r>
            <a:r>
              <a:rPr lang="en-US" altLang="en-US">
                <a:solidFill>
                  <a:schemeClr val="tx1"/>
                </a:solidFill>
                <a:sym typeface="+mn-ea"/>
              </a:rPr>
              <a:t>⁴⁰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K (~ 200-300 kHz)</a:t>
            </a:r>
            <a:endParaRPr lang="en-US" altLang="zh-CN">
              <a:solidFill>
                <a:schemeClr val="tx1"/>
              </a:solidFill>
              <a:sym typeface="+mn-ea"/>
            </a:endParaRPr>
          </a:p>
          <a:p>
            <a:pPr marL="342900" indent="-342900">
              <a:lnSpc>
                <a:spcPct val="140000"/>
              </a:lnSpc>
              <a:buFont typeface="+mj-lt"/>
              <a:buAutoNum type="arabicPeriod"/>
            </a:pPr>
            <a:r>
              <a:rPr lang="en-US" altLang="zh-CN">
                <a:solidFill>
                  <a:schemeClr val="tx1"/>
                </a:solidFill>
                <a:sym typeface="+mn-ea"/>
              </a:rPr>
              <a:t>Unstable bioluminescent signals (~MHz, lasting from 1 second to several hundred seconds).</a:t>
            </a: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5260" y="2320290"/>
            <a:ext cx="5969000" cy="4097020"/>
            <a:chOff x="276" y="3654"/>
            <a:chExt cx="9400" cy="6452"/>
          </a:xfrm>
        </p:grpSpPr>
        <p:cxnSp>
          <p:nvCxnSpPr>
            <p:cNvPr id="2" name="直接箭头连接符 1"/>
            <p:cNvCxnSpPr/>
            <p:nvPr/>
          </p:nvCxnSpPr>
          <p:spPr>
            <a:xfrm>
              <a:off x="7035" y="6544"/>
              <a:ext cx="871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276" y="3793"/>
              <a:ext cx="9324" cy="6313"/>
              <a:chOff x="3163" y="4858"/>
              <a:chExt cx="8583" cy="5817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163" y="4858"/>
                <a:ext cx="8583" cy="5817"/>
                <a:chOff x="3163" y="4388"/>
                <a:chExt cx="8583" cy="5817"/>
              </a:xfrm>
            </p:grpSpPr>
            <p:pic>
              <p:nvPicPr>
                <p:cNvPr id="14" name="图片 13" descr="931a0d087ca4fc96cc7fcdccbbd91b8"/>
                <p:cNvPicPr>
                  <a:picLocks noChangeAspect="1"/>
                </p:cNvPicPr>
                <p:nvPr/>
              </p:nvPicPr>
              <p:blipFill>
                <a:blip r:embed="rId4"/>
                <a:srcRect l="40835"/>
                <a:stretch>
                  <a:fillRect/>
                </a:stretch>
              </p:blipFill>
              <p:spPr>
                <a:xfrm>
                  <a:off x="3163" y="4388"/>
                  <a:ext cx="8583" cy="4970"/>
                </a:xfrm>
                <a:prstGeom prst="rect">
                  <a:avLst/>
                </a:prstGeom>
              </p:spPr>
            </p:pic>
            <p:sp>
              <p:nvSpPr>
                <p:cNvPr id="15" name="文本框 14"/>
                <p:cNvSpPr txBox="1"/>
                <p:nvPr/>
              </p:nvSpPr>
              <p:spPr>
                <a:xfrm>
                  <a:off x="3937" y="9358"/>
                  <a:ext cx="7241" cy="8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zh-CN" sz="1600" b="1"/>
                    <a:t>The background rate of the OM2 </a:t>
                  </a:r>
                  <a:endParaRPr lang="en-US" altLang="zh-CN" sz="1600" b="1"/>
                </a:p>
                <a:p>
                  <a:pPr algn="ctr"/>
                  <a:r>
                    <a:rPr lang="en-US" altLang="zh-CN" sz="1600" b="1"/>
                    <a:t>with threshold  </a:t>
                  </a:r>
                  <a:r>
                    <a:rPr lang="en-US" altLang="zh-CN" sz="1600" b="1" u="sng"/>
                    <a:t>0.5 p.e.</a:t>
                  </a:r>
                  <a:endParaRPr lang="zh-CN" altLang="en-US" sz="1600" b="1" u="sng"/>
                </a:p>
              </p:txBody>
            </p:sp>
          </p:grpSp>
          <p:sp>
            <p:nvSpPr>
              <p:cNvPr id="32" name="文本框 31"/>
              <p:cNvSpPr txBox="1"/>
              <p:nvPr/>
            </p:nvSpPr>
            <p:spPr>
              <a:xfrm>
                <a:off x="4097" y="5548"/>
                <a:ext cx="3405" cy="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00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the South China Sea</a:t>
                </a:r>
                <a:endParaRPr lang="en-US" altLang="zh-CN" sz="1000">
                  <a:solidFill>
                    <a:schemeClr val="bg1"/>
                  </a:solidFill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3" name="直接连接符 2"/>
            <p:cNvCxnSpPr/>
            <p:nvPr/>
          </p:nvCxnSpPr>
          <p:spPr>
            <a:xfrm>
              <a:off x="3458" y="7120"/>
              <a:ext cx="107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3068" y="7269"/>
              <a:ext cx="195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Baseline</a:t>
              </a:r>
              <a:endParaRPr lang="en-US" altLang="zh-CN"/>
            </a:p>
          </p:txBody>
        </p:sp>
        <p:sp>
          <p:nvSpPr>
            <p:cNvPr id="7" name="椭圆 6"/>
            <p:cNvSpPr/>
            <p:nvPr/>
          </p:nvSpPr>
          <p:spPr>
            <a:xfrm>
              <a:off x="6856" y="4262"/>
              <a:ext cx="831" cy="48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111" y="3654"/>
              <a:ext cx="156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Burst</a:t>
              </a:r>
              <a:endParaRPr lang="en-US" altLang="zh-CN"/>
            </a:p>
          </p:txBody>
        </p:sp>
        <p:cxnSp>
          <p:nvCxnSpPr>
            <p:cNvPr id="9" name="直接箭头连接符 8"/>
            <p:cNvCxnSpPr>
              <a:stCxn id="7" idx="6"/>
            </p:cNvCxnSpPr>
            <p:nvPr/>
          </p:nvCxnSpPr>
          <p:spPr>
            <a:xfrm flipV="1">
              <a:off x="7687" y="4222"/>
              <a:ext cx="793" cy="2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1"/>
          <p:cNvSpPr txBox="1"/>
          <p:nvPr/>
        </p:nvSpPr>
        <p:spPr>
          <a:xfrm>
            <a:off x="340995" y="310515"/>
            <a:ext cx="474980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Baikal String 3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8610600" y="117475"/>
            <a:ext cx="318960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Installation</a:t>
            </a:r>
            <a:endParaRPr lang="en-US" altLang="zh-CN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4468495" y="3093720"/>
            <a:ext cx="4281805" cy="2835275"/>
            <a:chOff x="12188" y="5061"/>
            <a:chExt cx="6743" cy="4465"/>
          </a:xfrm>
        </p:grpSpPr>
        <p:sp>
          <p:nvSpPr>
            <p:cNvPr id="6" name="文本框 5"/>
            <p:cNvSpPr txBox="1"/>
            <p:nvPr/>
          </p:nvSpPr>
          <p:spPr>
            <a:xfrm>
              <a:off x="12188" y="8704"/>
              <a:ext cx="6743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1400" b="1"/>
                <a:t>In March 2025, completed the </a:t>
              </a:r>
              <a:r>
                <a:rPr lang="en-US" altLang="zh-CN" sz="1400" b="1">
                  <a:solidFill>
                    <a:srgbClr val="FF0000"/>
                  </a:solidFill>
                </a:rPr>
                <a:t>2nd</a:t>
              </a:r>
              <a:r>
                <a:rPr lang="en-US" altLang="zh-CN" sz="1400" b="1"/>
                <a:t> OM </a:t>
              </a:r>
              <a:r>
                <a:rPr lang="en-US" altLang="zh-CN" sz="1400" b="1"/>
                <a:t>string deployment in Lake Baikal.</a:t>
              </a:r>
              <a:endParaRPr lang="en-US" altLang="zh-CN" sz="1400" b="1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00"/>
            <a:stretch>
              <a:fillRect/>
            </a:stretch>
          </p:blipFill>
          <p:spPr>
            <a:xfrm>
              <a:off x="12414" y="5061"/>
              <a:ext cx="6366" cy="3548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75565" y="2559685"/>
            <a:ext cx="4278630" cy="4066540"/>
            <a:chOff x="119" y="4319"/>
            <a:chExt cx="6738" cy="6404"/>
          </a:xfrm>
        </p:grpSpPr>
        <p:grpSp>
          <p:nvGrpSpPr>
            <p:cNvPr id="26" name="组合 25"/>
            <p:cNvGrpSpPr/>
            <p:nvPr/>
          </p:nvGrpSpPr>
          <p:grpSpPr>
            <a:xfrm rot="0">
              <a:off x="2461" y="4385"/>
              <a:ext cx="4397" cy="4438"/>
              <a:chOff x="2474" y="4959"/>
              <a:chExt cx="4397" cy="443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" y="4959"/>
                <a:ext cx="3912" cy="3632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3439" y="8818"/>
                <a:ext cx="2696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600" b="1"/>
                  <a:t>Optical Module</a:t>
                </a:r>
                <a:endParaRPr lang="en-US" altLang="zh-CN" sz="1600" b="1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474" y="5088"/>
                <a:ext cx="4397" cy="430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19" y="4319"/>
              <a:ext cx="3111" cy="6405"/>
              <a:chOff x="321" y="4100"/>
              <a:chExt cx="3111" cy="6405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321" y="4100"/>
                <a:ext cx="3111" cy="6405"/>
                <a:chOff x="325" y="4100"/>
                <a:chExt cx="3111" cy="6405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409" y="6275"/>
                  <a:ext cx="3027" cy="4230"/>
                  <a:chOff x="726" y="6561"/>
                  <a:chExt cx="3027" cy="4230"/>
                </a:xfrm>
              </p:grpSpPr>
              <p:sp>
                <p:nvSpPr>
                  <p:cNvPr id="12" name="文本框 11"/>
                  <p:cNvSpPr txBox="1"/>
                  <p:nvPr/>
                </p:nvSpPr>
                <p:spPr>
                  <a:xfrm>
                    <a:off x="726" y="10260"/>
                    <a:ext cx="3027" cy="5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200" b="1"/>
                      <a:t>Chinese 3rd</a:t>
                    </a:r>
                    <a:r>
                      <a:rPr lang="en-US" altLang="zh-CN" sz="1200" b="1">
                        <a:sym typeface="+mn-ea"/>
                      </a:rPr>
                      <a:t> </a:t>
                    </a:r>
                    <a:r>
                      <a:rPr lang="en-US" altLang="zh-CN" sz="1200" b="1"/>
                      <a:t>string</a:t>
                    </a:r>
                    <a:r>
                      <a:rPr lang="en-US" altLang="zh-CN" sz="1600" b="1"/>
                      <a:t> </a:t>
                    </a:r>
                    <a:endParaRPr lang="en-US" altLang="zh-CN" sz="1600" b="1"/>
                  </a:p>
                </p:txBody>
              </p:sp>
              <p:sp>
                <p:nvSpPr>
                  <p:cNvPr id="16" name="矩形 15"/>
                  <p:cNvSpPr/>
                  <p:nvPr/>
                </p:nvSpPr>
                <p:spPr>
                  <a:xfrm>
                    <a:off x="1504" y="6561"/>
                    <a:ext cx="771" cy="1349"/>
                  </a:xfrm>
                  <a:prstGeom prst="rect">
                    <a:avLst/>
                  </a:prstGeom>
                  <a:noFill/>
                  <a:ln w="19050">
                    <a:solidFill>
                      <a:srgbClr val="FF0000"/>
                    </a:solidFill>
                    <a:prstDash val="dash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3" name="组合 32"/>
                <p:cNvGrpSpPr/>
                <p:nvPr/>
              </p:nvGrpSpPr>
              <p:grpSpPr>
                <a:xfrm>
                  <a:off x="325" y="4100"/>
                  <a:ext cx="2273" cy="6091"/>
                  <a:chOff x="325" y="3693"/>
                  <a:chExt cx="2273" cy="6091"/>
                </a:xfrm>
              </p:grpSpPr>
              <p:cxnSp>
                <p:nvCxnSpPr>
                  <p:cNvPr id="8" name="直接连接符 7"/>
                  <p:cNvCxnSpPr/>
                  <p:nvPr/>
                </p:nvCxnSpPr>
                <p:spPr>
                  <a:xfrm flipV="1">
                    <a:off x="2043" y="4003"/>
                    <a:ext cx="555" cy="182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直接连接符 9"/>
                  <p:cNvCxnSpPr/>
                  <p:nvPr/>
                </p:nvCxnSpPr>
                <p:spPr>
                  <a:xfrm>
                    <a:off x="2039" y="7178"/>
                    <a:ext cx="505" cy="1025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1489" y="4761"/>
                    <a:ext cx="700" cy="3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800" b="1"/>
                      <a:t>30m</a:t>
                    </a:r>
                    <a:endParaRPr lang="en-US" altLang="zh-CN" sz="800" b="1"/>
                  </a:p>
                </p:txBody>
              </p:sp>
              <p:pic>
                <p:nvPicPr>
                  <p:cNvPr id="31" name="图片 30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14" y="3693"/>
                    <a:ext cx="1385" cy="6091"/>
                  </a:xfrm>
                  <a:prstGeom prst="rect">
                    <a:avLst/>
                  </a:prstGeom>
                </p:spPr>
              </p:pic>
              <p:pic>
                <p:nvPicPr>
                  <p:cNvPr id="32" name="图片 3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325" y="7981"/>
                    <a:ext cx="712" cy="263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7" name="矩形 6"/>
              <p:cNvSpPr/>
              <p:nvPr/>
            </p:nvSpPr>
            <p:spPr>
              <a:xfrm>
                <a:off x="1608" y="5169"/>
                <a:ext cx="350" cy="320"/>
              </a:xfrm>
              <a:prstGeom prst="rect">
                <a:avLst/>
              </a:prstGeom>
              <a:noFill/>
              <a:ln w="19050">
                <a:solidFill>
                  <a:srgbClr val="1818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4" name="文本框 23"/>
          <p:cNvSpPr txBox="1"/>
          <p:nvPr/>
        </p:nvSpPr>
        <p:spPr>
          <a:xfrm>
            <a:off x="0" y="1000125"/>
            <a:ext cx="1228026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/>
              <a:t>The 3rd Chinese string,consisting of 24</a:t>
            </a:r>
            <a:r>
              <a:rPr lang="en-US" altLang="zh-CN" b="1"/>
              <a:t> </a:t>
            </a:r>
            <a:r>
              <a:rPr lang="en-US" altLang="zh-CN" b="1">
                <a:sym typeface="+mn-ea"/>
              </a:rPr>
              <a:t>Optical Modules(OMs) </a:t>
            </a:r>
            <a:r>
              <a:rPr lang="en-US" altLang="zh-CN"/>
              <a:t>+  </a:t>
            </a:r>
            <a:r>
              <a:rPr lang="en-US" altLang="zh-CN" b="1"/>
              <a:t>4 LED calibration balls</a:t>
            </a:r>
            <a:r>
              <a:rPr lang="en-US" altLang="zh-CN"/>
              <a:t>, was</a:t>
            </a:r>
            <a:r>
              <a:rPr lang="en-US" altLang="zh-CN" sz="1600"/>
              <a:t> </a:t>
            </a:r>
            <a:r>
              <a:rPr lang="en-US" altLang="zh-CN" sz="1600">
                <a:solidFill>
                  <a:schemeClr val="accent2">
                    <a:lumMod val="50000"/>
                  </a:schemeClr>
                </a:solidFill>
              </a:rPr>
              <a:t>installed in 2025/03</a:t>
            </a:r>
            <a:endParaRPr lang="en-US" altLang="zh-CN" sz="160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>
                <a:sym typeface="+mn-ea"/>
              </a:rPr>
              <a:t>The space between OMs is 30 meters, same as  the 1st string.</a:t>
            </a:r>
            <a:endParaRPr lang="en-US" altLang="zh-CN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09050" y="3450590"/>
            <a:ext cx="3257550" cy="1868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lang="en-US" altLang="zh-CN" sz="17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Compared with the 1st string, the main difference  is that , its electronics</a:t>
            </a:r>
            <a:r>
              <a:rPr lang="en-US" altLang="zh-CN" sz="175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 does not have Q/T waveform saving function and only </a:t>
            </a:r>
            <a:r>
              <a:rPr lang="en-US" altLang="zh-CN" sz="17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record hit </a:t>
            </a:r>
            <a:r>
              <a:rPr lang="en-US" altLang="zh-CN" sz="175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information Q&amp;T .</a:t>
            </a:r>
            <a:endParaRPr lang="en-US" altLang="zh-CN" sz="175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  <a:sym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8750300" y="1716405"/>
            <a:ext cx="3257550" cy="1261110"/>
            <a:chOff x="12252" y="170"/>
            <a:chExt cx="5130" cy="198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52" y="170"/>
              <a:ext cx="5130" cy="1986"/>
            </a:xfrm>
            <a:prstGeom prst="rect">
              <a:avLst/>
            </a:prstGeom>
          </p:spPr>
        </p:pic>
        <p:cxnSp>
          <p:nvCxnSpPr>
            <p:cNvPr id="36" name="直接箭头连接符 35"/>
            <p:cNvCxnSpPr/>
            <p:nvPr/>
          </p:nvCxnSpPr>
          <p:spPr>
            <a:xfrm>
              <a:off x="13994" y="1180"/>
              <a:ext cx="240" cy="140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15034" y="509"/>
              <a:ext cx="61" cy="221"/>
            </a:xfrm>
            <a:prstGeom prst="straightConnector1">
              <a:avLst/>
            </a:prstGeom>
            <a:ln w="19050">
              <a:solidFill>
                <a:srgbClr val="1818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f40663a121e0b6bf6a41c0ea5e24346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829594" y="4468520"/>
            <a:ext cx="2506778" cy="197866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258699" y="4237308"/>
            <a:ext cx="3495040" cy="24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/>
              <a:t>up-going events(nHit=6)</a:t>
            </a:r>
            <a:endParaRPr lang="en-US" altLang="zh-CN" sz="1000" b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8905" y="942975"/>
            <a:ext cx="11757660" cy="19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Working gain set at 1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E7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 with a threshold of ~0.5 p.e., for testing low-threshold operation.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A negative correlation was observed: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the deeper the water depth, the lower the noise rate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.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Based on the </a:t>
            </a:r>
            <a:r>
              <a:rPr lang="en-US" altLang="zh-CN" noProof="0" dirty="0">
                <a:ln>
                  <a:noFill/>
                </a:ln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lt"/>
              </a:rPr>
              <a:t>Single channel count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, the OM detector effiecicy: 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HUNT : GVD~6:1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.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lang="en-US" altLang="zh-CN" dirty="0"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M</a:t>
            </a:r>
            <a:r>
              <a:rPr kumimoji="0" lang="en-US" altLang="zh-CN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uon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-likely events and neutrino-likely events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 are both detected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.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5428" y="3119755"/>
            <a:ext cx="3750945" cy="2859113"/>
            <a:chOff x="10449" y="3767"/>
            <a:chExt cx="7198" cy="531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49" y="3767"/>
              <a:ext cx="7198" cy="4746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11532" y="4717"/>
              <a:ext cx="5434" cy="4366"/>
              <a:chOff x="10585" y="4845"/>
              <a:chExt cx="5434" cy="4367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10585" y="8642"/>
                <a:ext cx="5434" cy="5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altLang="zh-CN" sz="1400" b="1" dirty="0">
                    <a:sym typeface="+mn-ea"/>
                  </a:rPr>
                  <a:t>Charge distribution</a:t>
                </a:r>
                <a:endParaRPr lang="zh-CN" altLang="en-US" sz="1400" b="1" dirty="0">
                  <a:highlight>
                    <a:srgbClr val="FFFF00"/>
                  </a:highlight>
                  <a:sym typeface="+mn-ea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3173" y="6170"/>
                <a:ext cx="2156" cy="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/>
                  <a:t>SPE </a:t>
                </a:r>
                <a:endParaRPr lang="en-US" altLang="zh-CN" dirty="0"/>
              </a:p>
            </p:txBody>
          </p:sp>
          <p:cxnSp>
            <p:nvCxnSpPr>
              <p:cNvPr id="26" name="直接箭头连接符 25"/>
              <p:cNvCxnSpPr/>
              <p:nvPr/>
            </p:nvCxnSpPr>
            <p:spPr>
              <a:xfrm>
                <a:off x="11941" y="4845"/>
                <a:ext cx="1407" cy="14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extBox 1"/>
          <p:cNvSpPr txBox="1"/>
          <p:nvPr/>
        </p:nvSpPr>
        <p:spPr>
          <a:xfrm>
            <a:off x="340995" y="311468"/>
            <a:ext cx="712851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Baikal String 3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24065" y="172085"/>
            <a:ext cx="5020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1818FF"/>
                </a:solidFill>
                <a:latin typeface="Candara" panose="020E0502030303020204" pitchFamily="34" charset="0"/>
              </a:rPr>
              <a:t>What we can  get from 3</a:t>
            </a:r>
            <a:r>
              <a:rPr lang="en-US" altLang="zh-CN" sz="2400" b="1" baseline="30000" dirty="0">
                <a:solidFill>
                  <a:srgbClr val="1818FF"/>
                </a:solidFill>
                <a:latin typeface="Candara" panose="020E0502030303020204" pitchFamily="34" charset="0"/>
              </a:rPr>
              <a:t>rd</a:t>
            </a:r>
            <a:r>
              <a:rPr lang="en-US" altLang="zh-CN" sz="2400" b="1" dirty="0">
                <a:solidFill>
                  <a:srgbClr val="1818FF"/>
                </a:solidFill>
                <a:latin typeface="Candara" panose="020E0502030303020204" pitchFamily="34" charset="0"/>
              </a:rPr>
              <a:t> string?</a:t>
            </a:r>
            <a:endParaRPr lang="en-US" altLang="zh-CN" sz="2400" b="1" dirty="0">
              <a:solidFill>
                <a:srgbClr val="1818FF"/>
              </a:solidFill>
              <a:latin typeface="Candara" panose="020E0502030303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853180" y="2735580"/>
            <a:ext cx="4584330" cy="3802004"/>
            <a:chOff x="7608" y="4201"/>
            <a:chExt cx="7901" cy="6648"/>
          </a:xfrm>
        </p:grpSpPr>
        <p:grpSp>
          <p:nvGrpSpPr>
            <p:cNvPr id="34" name="组合 33"/>
            <p:cNvGrpSpPr/>
            <p:nvPr/>
          </p:nvGrpSpPr>
          <p:grpSpPr>
            <a:xfrm>
              <a:off x="7608" y="4201"/>
              <a:ext cx="7901" cy="6648"/>
              <a:chOff x="9714" y="4143"/>
              <a:chExt cx="7901" cy="6648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14" y="4793"/>
                <a:ext cx="7079" cy="4321"/>
              </a:xfrm>
              <a:prstGeom prst="rect">
                <a:avLst/>
              </a:prstGeom>
            </p:spPr>
          </p:pic>
          <p:grpSp>
            <p:nvGrpSpPr>
              <p:cNvPr id="24" name="组合 23"/>
              <p:cNvGrpSpPr/>
              <p:nvPr/>
            </p:nvGrpSpPr>
            <p:grpSpPr>
              <a:xfrm>
                <a:off x="9836" y="4143"/>
                <a:ext cx="7779" cy="6648"/>
                <a:chOff x="9277" y="4256"/>
                <a:chExt cx="7779" cy="6647"/>
              </a:xfrm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9277" y="4256"/>
                  <a:ext cx="7779" cy="6647"/>
                  <a:chOff x="10147" y="4012"/>
                  <a:chExt cx="7779" cy="6646"/>
                </a:xfrm>
              </p:grpSpPr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11281" y="4012"/>
                    <a:ext cx="4454" cy="7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altLang="zh-CN" b="1" dirty="0">
                        <a:cs typeface="+mn-ea"/>
                        <a:sym typeface="+mn-lt"/>
                      </a:rPr>
                      <a:t>depth</a:t>
                    </a:r>
                    <a:r>
                      <a:rPr lang="zh-CN" altLang="en-US" b="1" dirty="0">
                        <a:cs typeface="+mn-ea"/>
                        <a:sym typeface="+mn-lt"/>
                      </a:rPr>
                      <a:t>：</a:t>
                    </a:r>
                    <a:r>
                      <a:rPr lang="en-US" altLang="zh-CN" sz="1400" dirty="0">
                        <a:cs typeface="+mn-ea"/>
                        <a:sym typeface="+mn-lt"/>
                      </a:rPr>
                      <a:t>1300m</a:t>
                    </a:r>
                    <a:endParaRPr lang="en-US" sz="1400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15662" y="4149"/>
                    <a:ext cx="1507" cy="6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30000"/>
                      </a:lnSpc>
                    </a:pPr>
                    <a:r>
                      <a:rPr lang="en-US" sz="1400" dirty="0">
                        <a:cs typeface="+mn-ea"/>
                        <a:sym typeface="+mn-lt"/>
                      </a:rPr>
                      <a:t>580</a:t>
                    </a:r>
                    <a:r>
                      <a:rPr lang="en-US" altLang="zh-CN" sz="1400" dirty="0">
                        <a:cs typeface="+mn-ea"/>
                        <a:sym typeface="+mn-lt"/>
                      </a:rPr>
                      <a:t>m</a:t>
                    </a:r>
                    <a:endParaRPr lang="en-US" sz="1400" dirty="0">
                      <a:cs typeface="+mn-ea"/>
                      <a:sym typeface="+mn-lt"/>
                    </a:endParaRPr>
                  </a:p>
                </p:txBody>
              </p:sp>
              <p:cxnSp>
                <p:nvCxnSpPr>
                  <p:cNvPr id="55" name="直接箭头连接符 54"/>
                  <p:cNvCxnSpPr/>
                  <p:nvPr/>
                </p:nvCxnSpPr>
                <p:spPr>
                  <a:xfrm flipV="1">
                    <a:off x="11986" y="5653"/>
                    <a:ext cx="4726" cy="2500"/>
                  </a:xfrm>
                  <a:prstGeom prst="straightConnector1">
                    <a:avLst/>
                  </a:prstGeom>
                  <a:ln w="38100">
                    <a:solidFill>
                      <a:srgbClr val="FFC000">
                        <a:alpha val="60000"/>
                      </a:srgbClr>
                    </a:solidFill>
                    <a:tailEnd type="triangle"/>
                  </a:ln>
                </p:spPr>
                <p:style>
                  <a:lnRef idx="1">
                    <a:schemeClr val="accent3"/>
                  </a:lnRef>
                  <a:fillRef idx="0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箭头: 右 59"/>
                  <p:cNvSpPr/>
                  <p:nvPr/>
                </p:nvSpPr>
                <p:spPr>
                  <a:xfrm>
                    <a:off x="13768" y="4049"/>
                    <a:ext cx="2000" cy="300"/>
                  </a:xfrm>
                  <a:prstGeom prst="rightArrow">
                    <a:avLst>
                      <a:gd name="adj1" fmla="val 50000"/>
                      <a:gd name="adj2" fmla="val 102336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10147" y="9033"/>
                    <a:ext cx="7779" cy="162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1400" b="1" dirty="0">
                        <a:sym typeface="+mn-lt"/>
                      </a:rPr>
                      <a:t>The relationship between single-channel noise rate </a:t>
                    </a:r>
                    <a:endParaRPr lang="en-US" altLang="zh-CN" sz="1400" b="1" dirty="0">
                      <a:sym typeface="+mn-lt"/>
                    </a:endParaRPr>
                  </a:p>
                  <a:p>
                    <a:pPr algn="ctr">
                      <a:lnSpc>
                        <a:spcPct val="130000"/>
                      </a:lnSpc>
                    </a:pPr>
                    <a:r>
                      <a:rPr lang="en-US" altLang="zh-CN" sz="1400" b="1" dirty="0">
                        <a:sym typeface="+mn-lt"/>
                      </a:rPr>
                      <a:t>vs different water depth </a:t>
                    </a:r>
                    <a:endParaRPr lang="zh-CN" altLang="en-US" sz="1400" b="1" dirty="0">
                      <a:highlight>
                        <a:srgbClr val="FFFF00"/>
                      </a:highlight>
                      <a:sym typeface="+mn-ea"/>
                    </a:endParaRPr>
                  </a:p>
                </p:txBody>
              </p:sp>
            </p:grpSp>
            <p:sp>
              <p:nvSpPr>
                <p:cNvPr id="19" name="文本框 18"/>
                <p:cNvSpPr txBox="1"/>
                <p:nvPr/>
              </p:nvSpPr>
              <p:spPr>
                <a:xfrm>
                  <a:off x="10411" y="5645"/>
                  <a:ext cx="2487" cy="6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>
                      <a:solidFill>
                        <a:schemeClr val="accent2">
                          <a:lumMod val="50000"/>
                        </a:schemeClr>
                      </a:solidFill>
                    </a:rPr>
                    <a:t>@0.5 p.e</a:t>
                  </a:r>
                  <a:endParaRPr lang="en-US" altLang="zh-CN">
                    <a:solidFill>
                      <a:schemeClr val="accent2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33" name="文本框 32"/>
              <p:cNvSpPr txBox="1"/>
              <p:nvPr/>
            </p:nvSpPr>
            <p:spPr>
              <a:xfrm>
                <a:off x="14773" y="8132"/>
                <a:ext cx="882" cy="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/>
                  <a:t>×</a:t>
                </a:r>
                <a:endParaRPr lang="zh-CN" altLang="en-US"/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11351" y="7692"/>
              <a:ext cx="3748" cy="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>
                  <a:solidFill>
                    <a:srgbClr val="FF0000"/>
                  </a:solidFill>
                </a:rPr>
                <a:t>HUNT:GVD～6:1</a:t>
              </a:r>
              <a:endParaRPr lang="en-US" altLang="zh-CN">
                <a:solidFill>
                  <a:srgbClr val="FF0000"/>
                </a:solidFill>
              </a:endParaRPr>
            </a:p>
          </p:txBody>
        </p:sp>
      </p:grpSp>
      <p:pic>
        <p:nvPicPr>
          <p:cNvPr id="25" name="45d06c177de7ff3d6d5c61af22a1489d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6485" y="2042160"/>
            <a:ext cx="2672080" cy="213169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8349615" y="1830070"/>
            <a:ext cx="349504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b="1"/>
              <a:t>down-going events</a:t>
            </a:r>
            <a:r>
              <a:rPr lang="zh-CN" altLang="en-US" sz="1000" b="1"/>
              <a:t>（</a:t>
            </a:r>
            <a:r>
              <a:rPr lang="en-US" altLang="zh-CN" sz="1000" b="1"/>
              <a:t>nHit &gt;20</a:t>
            </a:r>
            <a:r>
              <a:rPr lang="zh-CN" altLang="en-US" sz="1000" b="1"/>
              <a:t>）</a:t>
            </a:r>
            <a:endParaRPr lang="zh-CN" altLang="en-US" sz="1000" b="1"/>
          </a:p>
        </p:txBody>
      </p:sp>
      <p:sp>
        <p:nvSpPr>
          <p:cNvPr id="37" name="标题 1"/>
          <p:cNvSpPr>
            <a:spLocks noGrp="1"/>
          </p:cNvSpPr>
          <p:nvPr/>
        </p:nvSpPr>
        <p:spPr>
          <a:xfrm>
            <a:off x="9118600" y="6290997"/>
            <a:ext cx="1957070" cy="586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latin typeface="+mn-lt"/>
                <a:ea typeface="+mn-ea"/>
                <a:cs typeface="+mn-cs"/>
                <a:sym typeface="+mn-ea"/>
              </a:rPr>
              <a:t>Perfect Events</a:t>
            </a:r>
            <a:endParaRPr lang="en-US" altLang="zh-CN" sz="1400" b="1" dirty="0">
              <a:latin typeface="+mn-lt"/>
              <a:ea typeface="+mn-ea"/>
              <a:cs typeface="+mn-cs"/>
              <a:sym typeface="+mn-ea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11695430" y="2430145"/>
            <a:ext cx="0" cy="12941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V="1">
            <a:off x="11686540" y="5081905"/>
            <a:ext cx="0" cy="981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9972675" y="1247140"/>
            <a:ext cx="217106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r"/>
            <a:r>
              <a:rPr lang="en-US" altLang="zh-CN" sz="1400">
                <a:latin typeface="Arial" panose="020B0604020202090204" pitchFamily="34" charset="0"/>
                <a:ea typeface="微软雅黑" panose="020B0503020204020204" charset="-122"/>
              </a:rPr>
              <a:t>Maker size: </a:t>
            </a:r>
            <a:r>
              <a:rPr lang="en-US" altLang="zh-CN" sz="1400">
                <a:solidFill>
                  <a:schemeClr val="accent2">
                    <a:lumMod val="50000"/>
                  </a:schemeClr>
                </a:solidFill>
                <a:latin typeface="Arial" panose="020B0604020202090204" pitchFamily="34" charset="0"/>
                <a:ea typeface="微软雅黑" panose="020B0503020204020204" charset="-122"/>
              </a:rPr>
              <a:t>Q</a:t>
            </a:r>
            <a:endParaRPr lang="en-US" altLang="zh-CN" sz="1400">
              <a:solidFill>
                <a:schemeClr val="accent2">
                  <a:lumMod val="50000"/>
                </a:schemeClr>
              </a:solidFill>
              <a:latin typeface="Arial" panose="020B0604020202090204" pitchFamily="34" charset="0"/>
              <a:ea typeface="微软雅黑" panose="020B0503020204020204" charset="-122"/>
            </a:endParaRPr>
          </a:p>
          <a:p>
            <a:pPr algn="r"/>
            <a:r>
              <a:rPr lang="en-US" altLang="zh-CN" sz="1400">
                <a:latin typeface="Arial" panose="020B0604020202090204" pitchFamily="34" charset="0"/>
                <a:ea typeface="微软雅黑" panose="020B0503020204020204" charset="-122"/>
              </a:rPr>
              <a:t>Colorbar：</a:t>
            </a:r>
            <a:r>
              <a:rPr lang="en-US" altLang="zh-CN" sz="1400">
                <a:solidFill>
                  <a:schemeClr val="accent2">
                    <a:lumMod val="50000"/>
                  </a:schemeClr>
                </a:solidFill>
                <a:latin typeface="Arial" panose="020B0604020202090204" pitchFamily="34" charset="0"/>
                <a:ea typeface="微软雅黑" panose="020B0503020204020204" charset="-122"/>
              </a:rPr>
              <a:t>time(ns)</a:t>
            </a:r>
            <a:endParaRPr lang="en-US" altLang="zh-CN" sz="1400">
              <a:solidFill>
                <a:schemeClr val="accent2">
                  <a:lumMod val="50000"/>
                </a:schemeClr>
              </a:solidFill>
              <a:latin typeface="Arial" panose="020B060402020209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05935" y="5307965"/>
            <a:ext cx="4096385" cy="427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>
                <a:solidFill>
                  <a:srgbClr val="0070C0"/>
                </a:solidFill>
              </a:rPr>
              <a:t>Lake bottom</a:t>
            </a:r>
            <a:r>
              <a:rPr lang="en-US" altLang="zh-CN" sz="1200"/>
              <a:t>                                                    </a:t>
            </a:r>
            <a:r>
              <a:rPr lang="en-US" altLang="zh-CN" sz="1200">
                <a:sym typeface="+mn-ea"/>
              </a:rPr>
              <a:t>  surface</a:t>
            </a:r>
            <a:endParaRPr lang="en-US" altLang="zh-CN" sz="1200"/>
          </a:p>
          <a:p>
            <a:endParaRPr lang="en-US" altLang="zh-CN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87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1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>
                <p:cTn id="10" repeatCount="indefinite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5748020" y="2372995"/>
            <a:ext cx="6082030" cy="4132580"/>
            <a:chOff x="1823" y="3738"/>
            <a:chExt cx="9578" cy="6508"/>
          </a:xfrm>
        </p:grpSpPr>
        <p:grpSp>
          <p:nvGrpSpPr>
            <p:cNvPr id="4" name="组合 3"/>
            <p:cNvGrpSpPr/>
            <p:nvPr/>
          </p:nvGrpSpPr>
          <p:grpSpPr>
            <a:xfrm>
              <a:off x="1823" y="3738"/>
              <a:ext cx="9578" cy="6508"/>
              <a:chOff x="1823" y="3738"/>
              <a:chExt cx="9578" cy="650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823" y="3738"/>
                <a:ext cx="9579" cy="6508"/>
                <a:chOff x="2504" y="2586"/>
                <a:chExt cx="10103" cy="7251"/>
              </a:xfrm>
            </p:grpSpPr>
            <p:sp>
              <p:nvSpPr>
                <p:cNvPr id="9" name="文本框 8"/>
                <p:cNvSpPr txBox="1"/>
                <p:nvPr/>
              </p:nvSpPr>
              <p:spPr>
                <a:xfrm>
                  <a:off x="4163" y="9242"/>
                  <a:ext cx="7036" cy="595"/>
                </a:xfrm>
                <a:prstGeom prst="rect">
                  <a:avLst/>
                </a:prstGeom>
              </p:spPr>
              <p:txBody>
                <a:bodyPr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ctr"/>
                  <a:r>
                    <a:rPr lang="en-US" altLang="zh-CN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nHit distribution of trigger events</a:t>
                  </a:r>
                  <a:endParaRPr lang="en-US" altLang="zh-CN" sz="1400" b="1">
                    <a:latin typeface="Arial" panose="020B0604020202090204" pitchFamily="34" charset="0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（</a:t>
                  </a:r>
                  <a:r>
                    <a:rPr lang="en-US" altLang="zh-CN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6 </a:t>
                  </a:r>
                  <a:r>
                    <a:rPr lang="en-US" altLang="zh-CN" sz="1400" b="1" u="sng">
                      <a:latin typeface="Arial" panose="020B0604020202090204" pitchFamily="34" charset="0"/>
                      <a:ea typeface="微软雅黑" panose="020B0503020204020204" charset="-122"/>
                    </a:rPr>
                    <a:t>days raw data</a:t>
                  </a:r>
                  <a:r>
                    <a:rPr lang="zh-CN" altLang="en-US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）</a:t>
                  </a:r>
                  <a:endParaRPr lang="zh-CN" altLang="en-US" sz="1400" b="1">
                    <a:latin typeface="Arial" panose="020B0604020202090204" pitchFamily="34" charset="0"/>
                    <a:ea typeface="微软雅黑" panose="020B0503020204020204" charset="-122"/>
                  </a:endParaRPr>
                </a:p>
                <a:p>
                  <a:pPr algn="ctr"/>
                  <a:endParaRPr lang="zh-CN" altLang="en-US" sz="1400" b="1">
                    <a:latin typeface="Arial" panose="020B0604020202090204" pitchFamily="34" charset="0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>
                  <a:off x="2504" y="2586"/>
                  <a:ext cx="10103" cy="6803"/>
                  <a:chOff x="4358" y="2586"/>
                  <a:chExt cx="10103" cy="6803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4358" y="2586"/>
                    <a:ext cx="10103" cy="6803"/>
                  </a:xfrm>
                  <a:prstGeom prst="rect">
                    <a:avLst/>
                  </a:prstGeom>
                </p:spPr>
              </p:pic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7674" y="4020"/>
                    <a:ext cx="6065" cy="1132"/>
                  </a:xfrm>
                  <a:prstGeom prst="rect">
                    <a:avLst/>
                  </a:prstGeom>
                  <a:solidFill>
                    <a:schemeClr val="accent3"/>
                  </a:solidFill>
                </p:spPr>
                <p:txBody>
                  <a:bodyPr wrap="square">
                    <a:spAutoFit/>
                    <a:extLst>
                      <a:ext uri="{4A0BC546-FE56-4ADE-93B0-CB8AF2F6F144}">
                        <wpsdc:textFrameExt xmlns:wpsdc="http://www.wps.cn/officeDocument/2022/drawingmlCustomData" type="sub-title"/>
                      </a:ext>
                    </a:extLst>
                  </a:bodyPr>
                  <a:p>
                    <a:pPr algn="l"/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BlueLine</a:t>
                    </a:r>
                    <a:r>
                      <a:rPr lang="zh-CN" altLang="en-US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：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w/o an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y selection</a:t>
                    </a:r>
                    <a:endParaRPr lang="zh-CN" altLang="en-US" sz="1200" spc="200" dirty="0">
                      <a:latin typeface="Arial" panose="020B0604020202090204" pitchFamily="34" charset="0"/>
                      <a:ea typeface="微软雅黑" panose="020B0503020204020204" charset="-122"/>
                    </a:endParaRPr>
                  </a:p>
                  <a:p>
                    <a:pPr algn="l"/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RedLine</a:t>
                    </a:r>
                    <a:r>
                      <a:rPr lang="zh-CN" altLang="en-US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：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Up-going 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evt 3217392</a:t>
                    </a:r>
                    <a:endParaRPr lang="zh-CN" altLang="en-US" sz="1200" spc="200" dirty="0">
                      <a:latin typeface="Arial" panose="020B0604020202090204" pitchFamily="34" charset="0"/>
                      <a:ea typeface="微软雅黑" panose="020B0503020204020204" charset="-122"/>
                    </a:endParaRPr>
                  </a:p>
                  <a:p>
                    <a:pPr algn="l"/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GreenLine</a:t>
                    </a:r>
                    <a:r>
                      <a:rPr lang="zh-CN" altLang="en-US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：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Down-going evt 1183489</a:t>
                    </a:r>
                    <a:endParaRPr lang="en-US" altLang="zh-CN" sz="1200" spc="200" dirty="0">
                      <a:latin typeface="Arial" panose="020B060402020209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7104" y="5230"/>
                    <a:ext cx="6065" cy="3557"/>
                  </a:xfrm>
                  <a:prstGeom prst="rect">
                    <a:avLst/>
                  </a:prstGeom>
                  <a:noFill/>
                  <a:ln w="25400">
                    <a:solidFill>
                      <a:srgbClr val="3F3FFD"/>
                    </a:solidFill>
                    <a:prstDash val="sysDot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3" name="右箭头 22"/>
              <p:cNvSpPr/>
              <p:nvPr/>
            </p:nvSpPr>
            <p:spPr>
              <a:xfrm>
                <a:off x="4534" y="8462"/>
                <a:ext cx="433" cy="533"/>
              </a:xfrm>
              <a:prstGeom prst="rightArrow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156" y="6723"/>
              <a:ext cx="16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@1.6 </a:t>
              </a:r>
              <a:r>
                <a:rPr lang="en-US" altLang="zh-CN"/>
                <a:t>p.e.</a:t>
              </a:r>
              <a:endParaRPr lang="en-US" altLang="zh-CN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55600" y="999490"/>
            <a:ext cx="11398885" cy="2086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Dataset</a:t>
            </a:r>
            <a:r>
              <a:rPr kumimoji="0" lang="zh-CN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：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2025/04/30 - 2025/05/05 </a:t>
            </a:r>
            <a:endParaRPr kumimoji="0" lang="en-US" altLang="zh-CN" sz="2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lang="en-US" altLang="zh-CN" sz="2200" b="1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Trigger condition:</a:t>
            </a:r>
            <a:endParaRPr lang="en-US" altLang="zh-CN" sz="2200" b="1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  <a:sym typeface="+mn-e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A 300ns time window with </a:t>
            </a:r>
            <a:r>
              <a:rPr lang="en-US" altLang="zh-CN" sz="2200" b="1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2 Hits, </a:t>
            </a:r>
            <a:r>
              <a:rPr lang="en-US" altLang="zh-CN" sz="2200" b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output</a:t>
            </a:r>
            <a:r>
              <a:rPr lang="en-US" altLang="zh-CN" sz="22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 a trigger.</a:t>
            </a:r>
            <a:endParaRPr kumimoji="0" lang="en-US" altLang="zh-CN" sz="2200" b="0" i="0" u="none" strike="noStrike" kern="1200" cap="none" spc="0" normalizeH="0" baseline="0" noProof="0" dirty="0" err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Events are saved with a trigger time window of T0 </a:t>
            </a:r>
            <a:r>
              <a:rPr lang="en-US" altLang="en-US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±</a:t>
            </a:r>
            <a:r>
              <a:rPr lang="en-US" altLang="zh-CN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 (-800, 3500) ns.</a:t>
            </a:r>
            <a:endParaRPr kumimoji="0" lang="en-US" altLang="zh-CN" sz="2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endParaRPr kumimoji="0" lang="en-US" altLang="zh-CN" sz="2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40995" y="311785"/>
            <a:ext cx="575437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Baikal String 3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8404860" y="311785"/>
            <a:ext cx="3584575" cy="1049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Preliminary 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5895" y="3031490"/>
            <a:ext cx="5502275" cy="3573145"/>
            <a:chOff x="10055" y="3907"/>
            <a:chExt cx="8120" cy="5627"/>
          </a:xfrm>
        </p:grpSpPr>
        <p:grpSp>
          <p:nvGrpSpPr>
            <p:cNvPr id="27" name="组合 26"/>
            <p:cNvGrpSpPr/>
            <p:nvPr/>
          </p:nvGrpSpPr>
          <p:grpSpPr>
            <a:xfrm>
              <a:off x="10055" y="3907"/>
              <a:ext cx="8120" cy="4990"/>
              <a:chOff x="9685" y="3821"/>
              <a:chExt cx="8120" cy="499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9685" y="3821"/>
                <a:ext cx="8120" cy="4990"/>
                <a:chOff x="9685" y="3821"/>
                <a:chExt cx="8120" cy="4990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9685" y="3821"/>
                  <a:ext cx="8120" cy="4990"/>
                  <a:chOff x="1355" y="2523"/>
                  <a:chExt cx="8120" cy="4990"/>
                </a:xfrm>
              </p:grpSpPr>
              <p:sp>
                <p:nvSpPr>
                  <p:cNvPr id="30" name="椭圆 29"/>
                  <p:cNvSpPr/>
                  <p:nvPr/>
                </p:nvSpPr>
                <p:spPr>
                  <a:xfrm>
                    <a:off x="4309" y="418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5029" y="418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7803" y="415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3" name="椭圆 32"/>
                  <p:cNvSpPr/>
                  <p:nvPr/>
                </p:nvSpPr>
                <p:spPr>
                  <a:xfrm>
                    <a:off x="6489" y="415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" name="椭圆 33"/>
                  <p:cNvSpPr/>
                  <p:nvPr/>
                </p:nvSpPr>
                <p:spPr>
                  <a:xfrm>
                    <a:off x="3109" y="416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5" name="直接箭头连接符 34"/>
                  <p:cNvCxnSpPr/>
                  <p:nvPr/>
                </p:nvCxnSpPr>
                <p:spPr>
                  <a:xfrm flipV="1">
                    <a:off x="2179" y="4354"/>
                    <a:ext cx="6931" cy="7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文本框 35"/>
                  <p:cNvSpPr txBox="1"/>
                  <p:nvPr/>
                </p:nvSpPr>
                <p:spPr>
                  <a:xfrm>
                    <a:off x="8325" y="4771"/>
                    <a:ext cx="1150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dirty="0"/>
                      <a:t>time</a:t>
                    </a:r>
                    <a:endParaRPr lang="zh-CN" altLang="en-US" dirty="0"/>
                  </a:p>
                </p:txBody>
              </p:sp>
              <p:sp>
                <p:nvSpPr>
                  <p:cNvPr id="37" name="文本框 36"/>
                  <p:cNvSpPr txBox="1"/>
                  <p:nvPr/>
                </p:nvSpPr>
                <p:spPr>
                  <a:xfrm>
                    <a:off x="5509" y="4161"/>
                    <a:ext cx="970" cy="1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4800" dirty="0">
                        <a:solidFill>
                          <a:srgbClr val="FF0000"/>
                        </a:solidFill>
                      </a:rPr>
                      <a:t>…</a:t>
                    </a:r>
                    <a:endParaRPr lang="zh-CN" altLang="en-US" sz="4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>
                    <a:off x="4309" y="3821"/>
                    <a:ext cx="1080" cy="1040"/>
                  </a:xfrm>
                  <a:prstGeom prst="rect">
                    <a:avLst/>
                  </a:prstGeom>
                  <a:noFill/>
                  <a:ln w="1905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9" name="直接连接符 38"/>
                  <p:cNvCxnSpPr/>
                  <p:nvPr/>
                </p:nvCxnSpPr>
                <p:spPr>
                  <a:xfrm>
                    <a:off x="4309" y="3131"/>
                    <a:ext cx="0" cy="3010"/>
                  </a:xfrm>
                  <a:prstGeom prst="line">
                    <a:avLst/>
                  </a:prstGeom>
                  <a:ln w="190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2579" y="2523"/>
                    <a:ext cx="5225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b="1" dirty="0">
                        <a:solidFill>
                          <a:srgbClr val="00B050"/>
                        </a:solidFill>
                      </a:rPr>
                      <a:t>Trigger time t</a:t>
                    </a:r>
                    <a:r>
                      <a:rPr lang="en-US" altLang="zh-CN" b="1" baseline="-25000" dirty="0">
                        <a:solidFill>
                          <a:srgbClr val="00B050"/>
                        </a:solidFill>
                      </a:rPr>
                      <a:t>i  </a:t>
                    </a:r>
                    <a:r>
                      <a:rPr lang="en-US" altLang="zh-CN" b="1" dirty="0">
                        <a:solidFill>
                          <a:srgbClr val="00B050"/>
                        </a:solidFill>
                        <a:sym typeface="+mn-ea"/>
                      </a:rPr>
                      <a:t>(</a:t>
                    </a:r>
                    <a:r>
                      <a:rPr lang="en-US" altLang="zh-CN" b="1" dirty="0">
                        <a:solidFill>
                          <a:srgbClr val="00B050"/>
                        </a:solidFill>
                        <a:sym typeface="+mn-ea"/>
                      </a:rPr>
                      <a:t>T0</a:t>
                    </a:r>
                    <a:r>
                      <a:rPr lang="en-US" altLang="zh-CN" b="1" dirty="0">
                        <a:solidFill>
                          <a:srgbClr val="00B050"/>
                        </a:solidFill>
                        <a:sym typeface="+mn-ea"/>
                      </a:rPr>
                      <a:t>)</a:t>
                    </a:r>
                    <a:endParaRPr lang="en-US" altLang="zh-CN" b="1" baseline="-25000" dirty="0">
                      <a:solidFill>
                        <a:srgbClr val="00B050"/>
                      </a:solidFill>
                      <a:sym typeface="+mn-ea"/>
                    </a:endParaRPr>
                  </a:p>
                </p:txBody>
              </p:sp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5389" y="3146"/>
                    <a:ext cx="0" cy="2995"/>
                  </a:xfrm>
                  <a:prstGeom prst="line">
                    <a:avLst/>
                  </a:prstGeom>
                  <a:ln w="190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箭头连接符 41"/>
                  <p:cNvCxnSpPr/>
                  <p:nvPr/>
                </p:nvCxnSpPr>
                <p:spPr>
                  <a:xfrm>
                    <a:off x="4489" y="5361"/>
                    <a:ext cx="720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4459" y="5441"/>
                    <a:ext cx="1080" cy="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100" dirty="0">
                        <a:solidFill>
                          <a:srgbClr val="00B050"/>
                        </a:solidFill>
                      </a:rPr>
                      <a:t>300ns</a:t>
                    </a:r>
                    <a:endParaRPr lang="zh-CN" altLang="en-US" sz="1100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2889" y="4191"/>
                    <a:ext cx="970" cy="1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4800" dirty="0">
                        <a:solidFill>
                          <a:srgbClr val="FF0000"/>
                        </a:solidFill>
                      </a:rPr>
                      <a:t>…</a:t>
                    </a:r>
                    <a:endParaRPr lang="zh-CN" altLang="en-US" sz="48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45" name="直接连接符 44"/>
                  <p:cNvCxnSpPr/>
                  <p:nvPr/>
                </p:nvCxnSpPr>
                <p:spPr>
                  <a:xfrm>
                    <a:off x="2405" y="3180"/>
                    <a:ext cx="0" cy="3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7310" y="3131"/>
                    <a:ext cx="0" cy="3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文本框 46"/>
                  <p:cNvSpPr txBox="1"/>
                  <p:nvPr/>
                </p:nvSpPr>
                <p:spPr>
                  <a:xfrm>
                    <a:off x="1355" y="3146"/>
                    <a:ext cx="1050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000" b="1" dirty="0" err="1"/>
                      <a:t>evt</a:t>
                    </a:r>
                    <a:endParaRPr lang="zh-CN" altLang="en-US" sz="2000" b="1" dirty="0"/>
                  </a:p>
                </p:txBody>
              </p:sp>
              <p:cxnSp>
                <p:nvCxnSpPr>
                  <p:cNvPr id="48" name="直接箭头连接符 47"/>
                  <p:cNvCxnSpPr/>
                  <p:nvPr/>
                </p:nvCxnSpPr>
                <p:spPr>
                  <a:xfrm>
                    <a:off x="4309" y="5953"/>
                    <a:ext cx="2994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箭头连接符 48"/>
                  <p:cNvCxnSpPr/>
                  <p:nvPr/>
                </p:nvCxnSpPr>
                <p:spPr>
                  <a:xfrm>
                    <a:off x="2413" y="5945"/>
                    <a:ext cx="1836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2629" y="6021"/>
                    <a:ext cx="1400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dirty="0"/>
                      <a:t>800ns</a:t>
                    </a:r>
                    <a:endParaRPr lang="zh-CN" altLang="en-US" dirty="0"/>
                  </a:p>
                </p:txBody>
              </p:sp>
              <p:sp>
                <p:nvSpPr>
                  <p:cNvPr id="51" name="文本框 50"/>
                  <p:cNvSpPr txBox="1"/>
                  <p:nvPr/>
                </p:nvSpPr>
                <p:spPr>
                  <a:xfrm>
                    <a:off x="5489" y="6071"/>
                    <a:ext cx="1400" cy="10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dirty="0"/>
                      <a:t>3500ns</a:t>
                    </a:r>
                    <a:endParaRPr lang="zh-CN" altLang="en-US" dirty="0"/>
                  </a:p>
                </p:txBody>
              </p:sp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4287" y="3814"/>
                    <a:ext cx="455" cy="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100" dirty="0" err="1"/>
                      <a:t>i</a:t>
                    </a:r>
                    <a:endParaRPr lang="zh-CN" altLang="en-US" sz="1100" dirty="0"/>
                  </a:p>
                </p:txBody>
              </p:sp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4915" y="3826"/>
                    <a:ext cx="636" cy="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100" dirty="0"/>
                      <a:t>i+1</a:t>
                    </a:r>
                    <a:endParaRPr lang="zh-CN" altLang="en-US" sz="1100" dirty="0"/>
                  </a:p>
                </p:txBody>
              </p:sp>
              <p:sp>
                <p:nvSpPr>
                  <p:cNvPr id="59" name="左大括号 58"/>
                  <p:cNvSpPr/>
                  <p:nvPr/>
                </p:nvSpPr>
                <p:spPr>
                  <a:xfrm rot="16200000">
                    <a:off x="4644" y="4436"/>
                    <a:ext cx="413" cy="4503"/>
                  </a:xfrm>
                  <a:prstGeom prst="leftBrace">
                    <a:avLst>
                      <a:gd name="adj1" fmla="val 53276"/>
                      <a:gd name="adj2" fmla="val 5000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4501" y="6933"/>
                    <a:ext cx="962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/>
                      <a:t>Nhit</a:t>
                    </a:r>
                    <a:endParaRPr lang="en-US" altLang="zh-CN"/>
                  </a:p>
                </p:txBody>
              </p:sp>
            </p:grpSp>
            <p:cxnSp>
              <p:nvCxnSpPr>
                <p:cNvPr id="61" name="直接箭头连接符 60"/>
                <p:cNvCxnSpPr/>
                <p:nvPr/>
              </p:nvCxnSpPr>
              <p:spPr>
                <a:xfrm flipV="1">
                  <a:off x="16275" y="5947"/>
                  <a:ext cx="15" cy="465"/>
                </a:xfrm>
                <a:prstGeom prst="straightConnector1">
                  <a:avLst/>
                </a:prstGeom>
                <a:ln w="28575">
                  <a:solidFill>
                    <a:srgbClr val="FFC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2" name="直接箭头连接符 61"/>
              <p:cNvCxnSpPr/>
              <p:nvPr/>
            </p:nvCxnSpPr>
            <p:spPr>
              <a:xfrm>
                <a:off x="12324" y="4311"/>
                <a:ext cx="231" cy="121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1" name="文本框 90"/>
            <p:cNvSpPr txBox="1"/>
            <p:nvPr/>
          </p:nvSpPr>
          <p:spPr>
            <a:xfrm>
              <a:off x="11747" y="9051"/>
              <a:ext cx="3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b="1"/>
                <a:t>Trigger </a:t>
              </a:r>
              <a:r>
                <a:rPr lang="en-US" altLang="zh-CN" sz="1400" b="1"/>
                <a:t>Algorithm</a:t>
              </a:r>
              <a:endParaRPr lang="en-US" altLang="zh-CN" sz="1400" b="1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post_object_image_3754483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420" y="3340735"/>
            <a:ext cx="5789295" cy="3015615"/>
          </a:xfrm>
          <a:prstGeom prst="rect">
            <a:avLst/>
          </a:prstGeom>
        </p:spPr>
      </p:pic>
      <p:cxnSp>
        <p:nvCxnSpPr>
          <p:cNvPr id="5" name="直接箭头连接符 4"/>
          <p:cNvCxnSpPr>
            <a:endCxn id="7" idx="1"/>
          </p:cNvCxnSpPr>
          <p:nvPr/>
        </p:nvCxnSpPr>
        <p:spPr>
          <a:xfrm flipV="1">
            <a:off x="5323205" y="3134360"/>
            <a:ext cx="980440" cy="1193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TextBox 1"/>
          <p:cNvSpPr txBox="1"/>
          <p:nvPr/>
        </p:nvSpPr>
        <p:spPr>
          <a:xfrm>
            <a:off x="340995" y="310515"/>
            <a:ext cx="498221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HUNT Project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>
                <a:cs typeface="+mn-ea"/>
                <a:sym typeface="+mn-lt"/>
              </a:rPr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139700" y="966470"/>
            <a:ext cx="5788660" cy="1702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1800" b="1" dirty="0">
                <a:solidFill>
                  <a:schemeClr val="tx1"/>
                </a:solidFill>
                <a:cs typeface="+mn-ea"/>
                <a:sym typeface="+mn-lt"/>
              </a:rPr>
              <a:t>Neutrino Energy: </a:t>
            </a:r>
            <a:r>
              <a:rPr lang="en-US" altLang="zh-CN" sz="1800" b="1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~</a:t>
            </a:r>
            <a:r>
              <a:rPr lang="en-US" altLang="zh-CN" sz="1600" b="1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10TeV-100PeV</a:t>
            </a:r>
            <a:r>
              <a:rPr lang="en-US" altLang="zh-CN" sz="1600" b="1" dirty="0">
                <a:solidFill>
                  <a:schemeClr val="accent1">
                    <a:lumMod val="75000"/>
                  </a:schemeClr>
                </a:solidFill>
                <a:cs typeface="+mn-ea"/>
                <a:sym typeface="+mn-lt"/>
              </a:rPr>
              <a:t> </a:t>
            </a:r>
            <a:endParaRPr lang="en-US" altLang="zh-CN" sz="1600" b="1" dirty="0">
              <a:solidFill>
                <a:schemeClr val="accent1">
                  <a:lumMod val="7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1800" b="1" dirty="0">
                <a:solidFill>
                  <a:schemeClr val="tx1"/>
                </a:solidFill>
                <a:cs typeface="+mn-ea"/>
                <a:sym typeface="+mn-lt"/>
              </a:rPr>
              <a:t>Detector Volume：</a:t>
            </a:r>
            <a:r>
              <a:rPr lang="en-US" altLang="zh-CN" sz="1600" b="1" dirty="0">
                <a:solidFill>
                  <a:schemeClr val="tx2">
                    <a:lumMod val="50000"/>
                  </a:schemeClr>
                </a:solidFill>
                <a:cs typeface="+mn-ea"/>
                <a:sym typeface="+mn-lt"/>
              </a:rPr>
              <a:t>30km</a:t>
            </a:r>
            <a:r>
              <a:rPr lang="en-US" altLang="zh-CN" sz="1600" b="1" baseline="30000" dirty="0">
                <a:solidFill>
                  <a:schemeClr val="tx2">
                    <a:lumMod val="50000"/>
                  </a:schemeClr>
                </a:solidFill>
                <a:uFillTx/>
                <a:cs typeface="+mn-ea"/>
                <a:sym typeface="+mn-lt"/>
              </a:rPr>
              <a:t>3</a:t>
            </a:r>
            <a:r>
              <a:rPr lang="en-US" altLang="zh-CN" sz="1600" b="1" baseline="30000" dirty="0">
                <a:solidFill>
                  <a:srgbClr val="0E00CB"/>
                </a:solidFill>
                <a:uFillTx/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,</a:t>
            </a:r>
            <a:r>
              <a:rPr lang="en-US" altLang="zh-CN" sz="1600" b="1" baseline="30000" dirty="0">
                <a:solidFill>
                  <a:srgbClr val="0E00CB"/>
                </a:solidFill>
                <a:uFillTx/>
                <a:cs typeface="+mn-ea"/>
                <a:sym typeface="+mn-lt"/>
              </a:rPr>
              <a:t> </a:t>
            </a:r>
            <a:r>
              <a:rPr lang="en-US" altLang="zh-CN" sz="1600" dirty="0">
                <a:cs typeface="+mn-ea"/>
                <a:sym typeface="+mn-lt"/>
              </a:rPr>
              <a:t>~1200 strings </a:t>
            </a:r>
            <a:r>
              <a:rPr lang="en-US" altLang="zh-CN" sz="1600" b="1" dirty="0">
                <a:solidFill>
                  <a:schemeClr val="accent2">
                    <a:lumMod val="50000"/>
                  </a:schemeClr>
                </a:solidFill>
                <a:latin typeface="Arial Bold" panose="020B0604020202090204" charset="0"/>
                <a:cs typeface="Arial Bold" panose="020B0604020202090204" charset="0"/>
                <a:sym typeface="+mn-lt"/>
              </a:rPr>
              <a:t>(x30 ice cube)</a:t>
            </a:r>
            <a:endParaRPr lang="zh-CN" altLang="en-US" sz="1400" dirty="0">
              <a:cs typeface="+mn-ea"/>
              <a:sym typeface="+mn-lt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"/>
            </a:pPr>
            <a:r>
              <a:rPr lang="en-US" altLang="zh-CN" sz="1800" b="1" dirty="0">
                <a:solidFill>
                  <a:srgbClr val="000000"/>
                </a:solidFill>
                <a:cs typeface="+mn-ea"/>
                <a:sym typeface="+mn-lt"/>
              </a:rPr>
              <a:t>NEW</a:t>
            </a:r>
            <a:r>
              <a:rPr lang="en-US" altLang="zh-CN" sz="1800" dirty="0">
                <a:solidFill>
                  <a:srgbClr val="000000"/>
                </a:solidFill>
                <a:cs typeface="+mn-ea"/>
                <a:sym typeface="+mn-lt"/>
              </a:rPr>
              <a:t> super-scale </a:t>
            </a:r>
            <a:r>
              <a:rPr lang="en-US" altLang="zh-CN" sz="1800" b="1" dirty="0">
                <a:solidFill>
                  <a:srgbClr val="FF0000"/>
                </a:solidFill>
                <a:cs typeface="+mn-ea"/>
                <a:sym typeface="+mn-lt"/>
              </a:rPr>
              <a:t>O</a:t>
            </a:r>
            <a:r>
              <a:rPr lang="en-US" altLang="zh-CN" sz="1800" dirty="0">
                <a:solidFill>
                  <a:srgbClr val="000000"/>
                </a:solidFill>
                <a:cs typeface="+mn-ea"/>
                <a:sym typeface="+mn-lt"/>
              </a:rPr>
              <a:t>ptical </a:t>
            </a:r>
            <a:r>
              <a:rPr lang="en-US" altLang="zh-CN" sz="1800" b="1" dirty="0">
                <a:solidFill>
                  <a:srgbClr val="FF0000"/>
                </a:solidFill>
                <a:cs typeface="+mn-ea"/>
                <a:sym typeface="+mn-lt"/>
              </a:rPr>
              <a:t>M</a:t>
            </a:r>
            <a:r>
              <a:rPr lang="en-US" altLang="zh-CN" sz="1800" dirty="0">
                <a:solidFill>
                  <a:srgbClr val="000000"/>
                </a:solidFill>
                <a:cs typeface="+mn-ea"/>
                <a:sym typeface="+mn-lt"/>
              </a:rPr>
              <a:t>odule (OM)</a:t>
            </a:r>
            <a:endParaRPr lang="en-US" altLang="zh-CN" sz="1800" dirty="0">
              <a:solidFill>
                <a:srgbClr val="000000"/>
              </a:solidFill>
              <a:cs typeface="+mn-ea"/>
              <a:sym typeface="+mn-lt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r>
              <a:rPr lang="en-US" altLang="zh-CN" sz="1800" dirty="0">
                <a:solidFill>
                  <a:srgbClr val="000000"/>
                </a:solidFill>
                <a:cs typeface="+mn-ea"/>
                <a:sym typeface="+mn-lt"/>
              </a:rPr>
              <a:t>   </a:t>
            </a:r>
            <a:r>
              <a:rPr lang="en-US" altLang="zh-CN" sz="1800" dirty="0">
                <a:solidFill>
                  <a:schemeClr val="tx1"/>
                </a:solidFill>
                <a:cs typeface="+mn-ea"/>
                <a:sym typeface="+mn-lt"/>
              </a:rPr>
              <a:t>20 inch PMT + 23 inch glass sphere</a:t>
            </a:r>
            <a:endParaRPr lang="zh-CN" altLang="en-US" sz="1800" dirty="0">
              <a:solidFill>
                <a:schemeClr val="tx1"/>
              </a:solidFill>
              <a:cs typeface="+mn-ea"/>
              <a:sym typeface="+mn-lt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altLang="zh-CN" sz="1600" dirty="0">
              <a:cs typeface="+mn-ea"/>
              <a:sym typeface="+mn-lt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altLang="zh-CN" sz="1600" dirty="0">
              <a:cs typeface="+mn-ea"/>
              <a:sym typeface="+mn-lt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altLang="zh-CN" sz="1600" dirty="0">
              <a:cs typeface="+mn-ea"/>
              <a:sym typeface="+mn-lt"/>
            </a:endParaRPr>
          </a:p>
          <a:p>
            <a:pPr marL="0" indent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altLang="zh-CN" sz="1600" dirty="0">
              <a:cs typeface="+mn-ea"/>
              <a:sym typeface="+mn-lt"/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40665" y="2324735"/>
            <a:ext cx="5824855" cy="917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Sparse OM arrangement (reduced density).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</a:pP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rPr>
              <a:t>Much Simpler, Lower Cost and Better Stability.</a:t>
            </a: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sz="1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rcRect l="141" r="-141"/>
          <a:stretch>
            <a:fillRect/>
          </a:stretch>
        </p:blipFill>
        <p:spPr>
          <a:xfrm>
            <a:off x="8153400" y="948690"/>
            <a:ext cx="3907790" cy="2197735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8095615" y="984885"/>
            <a:ext cx="4086860" cy="3987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  <a:cs typeface="+mn-ea"/>
                <a:sym typeface="+mn-lt"/>
              </a:rPr>
              <a:t>20-inch</a:t>
            </a:r>
            <a:r>
              <a:rPr lang="zh-CN" altLang="en-US" sz="2000" b="1" dirty="0">
                <a:solidFill>
                  <a:srgbClr val="FFFF00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cs typeface="+mn-ea"/>
                <a:sym typeface="+mn-lt"/>
              </a:rPr>
              <a:t>PMTs</a:t>
            </a:r>
            <a:r>
              <a:rPr lang="zh-CN" altLang="en-US" sz="2000" b="1" dirty="0">
                <a:solidFill>
                  <a:srgbClr val="FFFF00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cs typeface="+mn-ea"/>
                <a:sym typeface="+mn-lt"/>
              </a:rPr>
              <a:t>Used in</a:t>
            </a:r>
            <a:r>
              <a:rPr lang="zh-CN" altLang="en-US" sz="2000" b="1" dirty="0">
                <a:solidFill>
                  <a:srgbClr val="FFFF00"/>
                </a:solidFill>
                <a:cs typeface="+mn-ea"/>
                <a:sym typeface="+mn-lt"/>
              </a:rPr>
              <a:t> </a:t>
            </a:r>
            <a:r>
              <a:rPr lang="en-US" altLang="zh-CN" sz="2000" b="1" dirty="0">
                <a:solidFill>
                  <a:srgbClr val="FFFF00"/>
                </a:solidFill>
                <a:cs typeface="+mn-ea"/>
                <a:sym typeface="+mn-lt"/>
              </a:rPr>
              <a:t>LHAASO.</a:t>
            </a:r>
            <a:endParaRPr lang="en-US" altLang="zh-CN" sz="2000" b="1" dirty="0">
              <a:solidFill>
                <a:srgbClr val="FFFF00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15" y="651510"/>
            <a:ext cx="1865630" cy="24110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209030" y="3632835"/>
            <a:ext cx="5526405" cy="2438400"/>
          </a:xfrm>
          <a:prstGeom prst="rect">
            <a:avLst/>
          </a:prstGeom>
        </p:spPr>
      </p:pic>
      <p:sp>
        <p:nvSpPr>
          <p:cNvPr id="12" name="箭头: 左右 11"/>
          <p:cNvSpPr/>
          <p:nvPr/>
        </p:nvSpPr>
        <p:spPr>
          <a:xfrm>
            <a:off x="6027420" y="1656715"/>
            <a:ext cx="1865630" cy="290830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39510" y="996950"/>
            <a:ext cx="1330960" cy="676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cs typeface="+mn-ea"/>
                <a:sym typeface="+mn-lt"/>
              </a:rPr>
              <a:t>Φ: ~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cs typeface="+mn-ea"/>
                <a:sym typeface="+mn-lt"/>
              </a:rPr>
              <a:t>60 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cs typeface="+mn-ea"/>
                <a:sym typeface="+mn-lt"/>
              </a:rPr>
              <a:t>cm</a:t>
            </a:r>
            <a:endParaRPr lang="en-US" altLang="zh-CN" b="1" dirty="0">
              <a:solidFill>
                <a:srgbClr val="FF0000"/>
              </a:solidFill>
              <a:highlight>
                <a:srgbClr val="FFFF00"/>
              </a:highlight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03645" y="2927350"/>
            <a:ext cx="1292860" cy="41338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b="1" dirty="0">
                <a:cs typeface="+mn-ea"/>
                <a:sym typeface="+mn-lt"/>
              </a:rPr>
              <a:t>20-inch PMT</a:t>
            </a:r>
            <a:endParaRPr lang="en-US" altLang="zh-CN" sz="1600" b="1" dirty="0">
              <a:cs typeface="+mn-ea"/>
              <a:sym typeface="+mn-lt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5748020" y="2372995"/>
            <a:ext cx="6082030" cy="4132580"/>
            <a:chOff x="1823" y="3738"/>
            <a:chExt cx="9578" cy="6508"/>
          </a:xfrm>
        </p:grpSpPr>
        <p:grpSp>
          <p:nvGrpSpPr>
            <p:cNvPr id="4" name="组合 3"/>
            <p:cNvGrpSpPr/>
            <p:nvPr/>
          </p:nvGrpSpPr>
          <p:grpSpPr>
            <a:xfrm>
              <a:off x="1823" y="3738"/>
              <a:ext cx="9578" cy="6508"/>
              <a:chOff x="1823" y="3738"/>
              <a:chExt cx="9578" cy="650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1823" y="3738"/>
                <a:ext cx="9579" cy="6508"/>
                <a:chOff x="2504" y="2586"/>
                <a:chExt cx="10103" cy="7251"/>
              </a:xfrm>
            </p:grpSpPr>
            <p:sp>
              <p:nvSpPr>
                <p:cNvPr id="9" name="文本框 8"/>
                <p:cNvSpPr txBox="1"/>
                <p:nvPr/>
              </p:nvSpPr>
              <p:spPr>
                <a:xfrm>
                  <a:off x="4163" y="9242"/>
                  <a:ext cx="7036" cy="595"/>
                </a:xfrm>
                <a:prstGeom prst="rect">
                  <a:avLst/>
                </a:prstGeom>
              </p:spPr>
              <p:txBody>
                <a:bodyPr>
                  <a:noAutofit/>
                  <a:extLst>
                    <a:ext uri="{4A0BC546-FE56-4ADE-93B0-CB8AF2F6F144}">
                      <wpsdc:textFrameExt xmlns:wpsdc="http://www.wps.cn/officeDocument/2022/drawingmlCustomData" type="text"/>
                    </a:ext>
                  </a:extLst>
                </a:bodyPr>
                <a:p>
                  <a:pPr algn="ctr"/>
                  <a:r>
                    <a:rPr lang="en-US" altLang="zh-CN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nHit distribution of trigger events</a:t>
                  </a:r>
                  <a:endParaRPr lang="en-US" altLang="zh-CN" sz="1400" b="1">
                    <a:latin typeface="Arial" panose="020B0604020202090204" pitchFamily="34" charset="0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（</a:t>
                  </a:r>
                  <a:r>
                    <a:rPr lang="en-US" altLang="zh-CN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6 </a:t>
                  </a:r>
                  <a:r>
                    <a:rPr lang="en-US" altLang="zh-CN" sz="1400" b="1" u="sng">
                      <a:latin typeface="Arial" panose="020B0604020202090204" pitchFamily="34" charset="0"/>
                      <a:ea typeface="微软雅黑" panose="020B0503020204020204" charset="-122"/>
                    </a:rPr>
                    <a:t>days raw data</a:t>
                  </a:r>
                  <a:r>
                    <a:rPr lang="zh-CN" altLang="en-US" sz="1400" b="1">
                      <a:latin typeface="Arial" panose="020B0604020202090204" pitchFamily="34" charset="0"/>
                      <a:ea typeface="微软雅黑" panose="020B0503020204020204" charset="-122"/>
                    </a:rPr>
                    <a:t>）</a:t>
                  </a:r>
                  <a:endParaRPr lang="zh-CN" altLang="en-US" sz="1400" b="1">
                    <a:latin typeface="Arial" panose="020B0604020202090204" pitchFamily="34" charset="0"/>
                    <a:ea typeface="微软雅黑" panose="020B0503020204020204" charset="-122"/>
                  </a:endParaRPr>
                </a:p>
                <a:p>
                  <a:pPr algn="ctr"/>
                  <a:endParaRPr lang="zh-CN" altLang="en-US" sz="1400" b="1">
                    <a:latin typeface="Arial" panose="020B0604020202090204" pitchFamily="34" charset="0"/>
                    <a:ea typeface="微软雅黑" panose="020B0503020204020204" charset="-122"/>
                  </a:endParaRPr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>
                  <a:off x="2504" y="2586"/>
                  <a:ext cx="10103" cy="6803"/>
                  <a:chOff x="4358" y="2586"/>
                  <a:chExt cx="10103" cy="6803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/>
                </p:nvPicPr>
                <p:blipFill>
                  <a:blip r:embed="rId1"/>
                  <a:stretch>
                    <a:fillRect/>
                  </a:stretch>
                </p:blipFill>
                <p:spPr>
                  <a:xfrm>
                    <a:off x="4358" y="2586"/>
                    <a:ext cx="10103" cy="6803"/>
                  </a:xfrm>
                  <a:prstGeom prst="rect">
                    <a:avLst/>
                  </a:prstGeom>
                </p:spPr>
              </p:pic>
              <p:sp>
                <p:nvSpPr>
                  <p:cNvPr id="18" name="文本框 17"/>
                  <p:cNvSpPr txBox="1"/>
                  <p:nvPr/>
                </p:nvSpPr>
                <p:spPr>
                  <a:xfrm>
                    <a:off x="7674" y="4020"/>
                    <a:ext cx="6065" cy="1132"/>
                  </a:xfrm>
                  <a:prstGeom prst="rect">
                    <a:avLst/>
                  </a:prstGeom>
                  <a:solidFill>
                    <a:schemeClr val="accent3"/>
                  </a:solidFill>
                </p:spPr>
                <p:txBody>
                  <a:bodyPr wrap="square">
                    <a:spAutoFit/>
                    <a:extLst>
                      <a:ext uri="{4A0BC546-FE56-4ADE-93B0-CB8AF2F6F144}">
                        <wpsdc:textFrameExt xmlns:wpsdc="http://www.wps.cn/officeDocument/2022/drawingmlCustomData" type="sub-title"/>
                      </a:ext>
                    </a:extLst>
                  </a:bodyPr>
                  <a:p>
                    <a:pPr algn="l"/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BlueLine</a:t>
                    </a:r>
                    <a:r>
                      <a:rPr lang="zh-CN" altLang="en-US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：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w/o an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y selection</a:t>
                    </a:r>
                    <a:endParaRPr lang="zh-CN" altLang="en-US" sz="1200" spc="200" dirty="0">
                      <a:latin typeface="Arial" panose="020B0604020202090204" pitchFamily="34" charset="0"/>
                      <a:ea typeface="微软雅黑" panose="020B0503020204020204" charset="-122"/>
                    </a:endParaRPr>
                  </a:p>
                  <a:p>
                    <a:pPr algn="l"/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RedLine</a:t>
                    </a:r>
                    <a:r>
                      <a:rPr lang="zh-CN" altLang="en-US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：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Up-going 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evt 3217392</a:t>
                    </a:r>
                    <a:endParaRPr lang="zh-CN" altLang="en-US" sz="1200" spc="200" dirty="0">
                      <a:latin typeface="Arial" panose="020B0604020202090204" pitchFamily="34" charset="0"/>
                      <a:ea typeface="微软雅黑" panose="020B0503020204020204" charset="-122"/>
                    </a:endParaRPr>
                  </a:p>
                  <a:p>
                    <a:pPr algn="l"/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GreenLine</a:t>
                    </a:r>
                    <a:r>
                      <a:rPr lang="zh-CN" altLang="en-US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：</a:t>
                    </a:r>
                    <a:r>
                      <a:rPr lang="en-US" altLang="zh-CN" sz="1200" spc="200" dirty="0">
                        <a:latin typeface="Arial" panose="020B0604020202090204" pitchFamily="34" charset="0"/>
                        <a:ea typeface="微软雅黑" panose="020B0503020204020204" charset="-122"/>
                      </a:rPr>
                      <a:t>Down-going evt 1183489</a:t>
                    </a:r>
                    <a:endParaRPr lang="en-US" altLang="zh-CN" sz="1200" spc="200" dirty="0">
                      <a:latin typeface="Arial" panose="020B0604020202090204" pitchFamily="34" charset="0"/>
                      <a:ea typeface="微软雅黑" panose="020B0503020204020204" charset="-122"/>
                    </a:endParaRPr>
                  </a:p>
                </p:txBody>
              </p:sp>
              <p:sp>
                <p:nvSpPr>
                  <p:cNvPr id="22" name="矩形 21"/>
                  <p:cNvSpPr/>
                  <p:nvPr/>
                </p:nvSpPr>
                <p:spPr>
                  <a:xfrm>
                    <a:off x="7104" y="5230"/>
                    <a:ext cx="6065" cy="3557"/>
                  </a:xfrm>
                  <a:prstGeom prst="rect">
                    <a:avLst/>
                  </a:prstGeom>
                  <a:noFill/>
                  <a:ln w="25400">
                    <a:solidFill>
                      <a:srgbClr val="3F3FFD"/>
                    </a:solidFill>
                    <a:prstDash val="sysDot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23" name="右箭头 22"/>
              <p:cNvSpPr/>
              <p:nvPr/>
            </p:nvSpPr>
            <p:spPr>
              <a:xfrm>
                <a:off x="4534" y="8462"/>
                <a:ext cx="433" cy="533"/>
              </a:xfrm>
              <a:prstGeom prst="rightArrow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4" name="文本框 23"/>
            <p:cNvSpPr txBox="1"/>
            <p:nvPr/>
          </p:nvSpPr>
          <p:spPr>
            <a:xfrm>
              <a:off x="7156" y="6723"/>
              <a:ext cx="168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/>
                <a:t>@1.6 </a:t>
              </a:r>
              <a:r>
                <a:rPr lang="en-US" altLang="zh-CN"/>
                <a:t>p.e.</a:t>
              </a:r>
              <a:endParaRPr lang="en-US" altLang="zh-CN"/>
            </a:p>
          </p:txBody>
        </p:sp>
      </p:grp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55600" y="933450"/>
            <a:ext cx="11398885" cy="18503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nHit &gt; 7, </a:t>
            </a:r>
            <a:r>
              <a:rPr lang="en-US" altLang="zh-CN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down-going events  </a:t>
            </a:r>
            <a:r>
              <a:rPr lang="en-US" altLang="zh-CN" sz="2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more than</a:t>
            </a:r>
            <a:r>
              <a:rPr lang="en-US" altLang="zh-CN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 up-going events;</a:t>
            </a:r>
            <a:endParaRPr lang="en-US" altLang="zh-CN" sz="220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  <a:sym typeface="+mn-e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altLang="zh-CN" sz="22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  <a:sym typeface="+mn-ea"/>
              </a:rPr>
              <a:t>D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own-going events maybe triggered by 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atmosphere muon</a:t>
            </a:r>
            <a:r>
              <a:rPr kumimoji="0" lang="en-US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楷体" panose="02010609060101010101" pitchFamily="49" charset="-122"/>
                <a:cs typeface="Arial" panose="020B0604020202090204" pitchFamily="34" charset="0"/>
              </a:rPr>
              <a:t> mostly;Up-going events maybe from neutrino.</a:t>
            </a:r>
            <a:endParaRPr kumimoji="0" lang="en-US" altLang="zh-CN" sz="22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en-US" sz="2200" dirty="0">
                <a:sym typeface="+mn-ea"/>
              </a:rPr>
              <a:t>Further analysis are on-going...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楷体" panose="02010609060101010101" pitchFamily="49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40995" y="311785"/>
            <a:ext cx="575437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Baikal String 3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11" name="标题 1"/>
          <p:cNvSpPr>
            <a:spLocks noGrp="1"/>
          </p:cNvSpPr>
          <p:nvPr/>
        </p:nvSpPr>
        <p:spPr>
          <a:xfrm>
            <a:off x="8404860" y="311785"/>
            <a:ext cx="3584575" cy="10490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</a:rPr>
              <a:t> Preliminary 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75895" y="3031490"/>
            <a:ext cx="5502275" cy="3573145"/>
            <a:chOff x="10055" y="3907"/>
            <a:chExt cx="8120" cy="5627"/>
          </a:xfrm>
        </p:grpSpPr>
        <p:grpSp>
          <p:nvGrpSpPr>
            <p:cNvPr id="27" name="组合 26"/>
            <p:cNvGrpSpPr/>
            <p:nvPr/>
          </p:nvGrpSpPr>
          <p:grpSpPr>
            <a:xfrm>
              <a:off x="10055" y="3907"/>
              <a:ext cx="8120" cy="4990"/>
              <a:chOff x="9685" y="3821"/>
              <a:chExt cx="8120" cy="4990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9685" y="3821"/>
                <a:ext cx="8120" cy="4990"/>
                <a:chOff x="9685" y="3821"/>
                <a:chExt cx="8120" cy="4990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9685" y="3821"/>
                  <a:ext cx="8120" cy="4990"/>
                  <a:chOff x="1355" y="2523"/>
                  <a:chExt cx="8120" cy="4990"/>
                </a:xfrm>
              </p:grpSpPr>
              <p:sp>
                <p:nvSpPr>
                  <p:cNvPr id="30" name="椭圆 29"/>
                  <p:cNvSpPr/>
                  <p:nvPr/>
                </p:nvSpPr>
                <p:spPr>
                  <a:xfrm>
                    <a:off x="4309" y="418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1" name="椭圆 30"/>
                  <p:cNvSpPr/>
                  <p:nvPr/>
                </p:nvSpPr>
                <p:spPr>
                  <a:xfrm>
                    <a:off x="5029" y="418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2" name="椭圆 31"/>
                  <p:cNvSpPr/>
                  <p:nvPr/>
                </p:nvSpPr>
                <p:spPr>
                  <a:xfrm>
                    <a:off x="7803" y="415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3" name="椭圆 32"/>
                  <p:cNvSpPr/>
                  <p:nvPr/>
                </p:nvSpPr>
                <p:spPr>
                  <a:xfrm>
                    <a:off x="6489" y="415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4" name="椭圆 33"/>
                  <p:cNvSpPr/>
                  <p:nvPr/>
                </p:nvSpPr>
                <p:spPr>
                  <a:xfrm>
                    <a:off x="3109" y="4161"/>
                    <a:ext cx="360" cy="390"/>
                  </a:xfrm>
                  <a:prstGeom prst="ellipse">
                    <a:avLst/>
                  </a:prstGeom>
                  <a:solidFill>
                    <a:schemeClr val="accent2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5" name="直接箭头连接符 34"/>
                  <p:cNvCxnSpPr/>
                  <p:nvPr/>
                </p:nvCxnSpPr>
                <p:spPr>
                  <a:xfrm flipV="1">
                    <a:off x="2179" y="4354"/>
                    <a:ext cx="6931" cy="7"/>
                  </a:xfrm>
                  <a:prstGeom prst="straightConnector1">
                    <a:avLst/>
                  </a:prstGeom>
                  <a:ln w="19050"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文本框 35"/>
                  <p:cNvSpPr txBox="1"/>
                  <p:nvPr/>
                </p:nvSpPr>
                <p:spPr>
                  <a:xfrm>
                    <a:off x="8325" y="4771"/>
                    <a:ext cx="1150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dirty="0"/>
                      <a:t>time</a:t>
                    </a:r>
                    <a:endParaRPr lang="zh-CN" altLang="en-US" dirty="0"/>
                  </a:p>
                </p:txBody>
              </p:sp>
              <p:sp>
                <p:nvSpPr>
                  <p:cNvPr id="37" name="文本框 36"/>
                  <p:cNvSpPr txBox="1"/>
                  <p:nvPr/>
                </p:nvSpPr>
                <p:spPr>
                  <a:xfrm>
                    <a:off x="5509" y="4161"/>
                    <a:ext cx="970" cy="1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4800" dirty="0">
                        <a:solidFill>
                          <a:srgbClr val="FF0000"/>
                        </a:solidFill>
                      </a:rPr>
                      <a:t>…</a:t>
                    </a:r>
                    <a:endParaRPr lang="zh-CN" altLang="en-US" sz="4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>
                    <a:off x="4309" y="3821"/>
                    <a:ext cx="1080" cy="1040"/>
                  </a:xfrm>
                  <a:prstGeom prst="rect">
                    <a:avLst/>
                  </a:prstGeom>
                  <a:noFill/>
                  <a:ln w="1905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39" name="直接连接符 38"/>
                  <p:cNvCxnSpPr/>
                  <p:nvPr/>
                </p:nvCxnSpPr>
                <p:spPr>
                  <a:xfrm>
                    <a:off x="4309" y="3131"/>
                    <a:ext cx="0" cy="3010"/>
                  </a:xfrm>
                  <a:prstGeom prst="line">
                    <a:avLst/>
                  </a:prstGeom>
                  <a:ln w="190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文本框 39"/>
                  <p:cNvSpPr txBox="1"/>
                  <p:nvPr/>
                </p:nvSpPr>
                <p:spPr>
                  <a:xfrm>
                    <a:off x="2579" y="2523"/>
                    <a:ext cx="5225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b="1" dirty="0">
                        <a:solidFill>
                          <a:srgbClr val="00B050"/>
                        </a:solidFill>
                      </a:rPr>
                      <a:t>Trigger time t</a:t>
                    </a:r>
                    <a:r>
                      <a:rPr lang="en-US" altLang="zh-CN" b="1" baseline="-25000" dirty="0">
                        <a:solidFill>
                          <a:srgbClr val="00B050"/>
                        </a:solidFill>
                      </a:rPr>
                      <a:t>i  </a:t>
                    </a:r>
                    <a:r>
                      <a:rPr lang="en-US" altLang="zh-CN" b="1" dirty="0">
                        <a:solidFill>
                          <a:srgbClr val="00B050"/>
                        </a:solidFill>
                        <a:sym typeface="+mn-ea"/>
                      </a:rPr>
                      <a:t>(</a:t>
                    </a:r>
                    <a:r>
                      <a:rPr lang="en-US" altLang="zh-CN" b="1" dirty="0">
                        <a:solidFill>
                          <a:srgbClr val="00B050"/>
                        </a:solidFill>
                        <a:sym typeface="+mn-ea"/>
                      </a:rPr>
                      <a:t>T0</a:t>
                    </a:r>
                    <a:r>
                      <a:rPr lang="en-US" altLang="zh-CN" b="1" dirty="0">
                        <a:solidFill>
                          <a:srgbClr val="00B050"/>
                        </a:solidFill>
                        <a:sym typeface="+mn-ea"/>
                      </a:rPr>
                      <a:t>)</a:t>
                    </a:r>
                    <a:endParaRPr lang="en-US" altLang="zh-CN" b="1" baseline="-25000" dirty="0">
                      <a:solidFill>
                        <a:srgbClr val="00B050"/>
                      </a:solidFill>
                      <a:sym typeface="+mn-ea"/>
                    </a:endParaRPr>
                  </a:p>
                </p:txBody>
              </p:sp>
              <p:cxnSp>
                <p:nvCxnSpPr>
                  <p:cNvPr id="41" name="直接连接符 40"/>
                  <p:cNvCxnSpPr/>
                  <p:nvPr/>
                </p:nvCxnSpPr>
                <p:spPr>
                  <a:xfrm>
                    <a:off x="5389" y="3146"/>
                    <a:ext cx="0" cy="2995"/>
                  </a:xfrm>
                  <a:prstGeom prst="line">
                    <a:avLst/>
                  </a:prstGeom>
                  <a:ln w="190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箭头连接符 41"/>
                  <p:cNvCxnSpPr/>
                  <p:nvPr/>
                </p:nvCxnSpPr>
                <p:spPr>
                  <a:xfrm>
                    <a:off x="4489" y="5361"/>
                    <a:ext cx="720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4459" y="5441"/>
                    <a:ext cx="1080" cy="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100" dirty="0">
                        <a:solidFill>
                          <a:srgbClr val="00B050"/>
                        </a:solidFill>
                      </a:rPr>
                      <a:t>300ns</a:t>
                    </a:r>
                    <a:endParaRPr lang="zh-CN" altLang="en-US" sz="1100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44" name="文本框 43"/>
                  <p:cNvSpPr txBox="1"/>
                  <p:nvPr/>
                </p:nvSpPr>
                <p:spPr>
                  <a:xfrm>
                    <a:off x="2889" y="4191"/>
                    <a:ext cx="970" cy="13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4800" dirty="0">
                        <a:solidFill>
                          <a:srgbClr val="FF0000"/>
                        </a:solidFill>
                      </a:rPr>
                      <a:t>…</a:t>
                    </a:r>
                    <a:endParaRPr lang="zh-CN" altLang="en-US" sz="4800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45" name="直接连接符 44"/>
                  <p:cNvCxnSpPr/>
                  <p:nvPr/>
                </p:nvCxnSpPr>
                <p:spPr>
                  <a:xfrm>
                    <a:off x="2405" y="3180"/>
                    <a:ext cx="0" cy="3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/>
                </p:nvCxnSpPr>
                <p:spPr>
                  <a:xfrm>
                    <a:off x="7310" y="3131"/>
                    <a:ext cx="0" cy="3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文本框 46"/>
                  <p:cNvSpPr txBox="1"/>
                  <p:nvPr/>
                </p:nvSpPr>
                <p:spPr>
                  <a:xfrm>
                    <a:off x="1355" y="3146"/>
                    <a:ext cx="1050" cy="62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2000" b="1" dirty="0" err="1"/>
                      <a:t>evt</a:t>
                    </a:r>
                    <a:endParaRPr lang="zh-CN" altLang="en-US" sz="2000" b="1" dirty="0"/>
                  </a:p>
                </p:txBody>
              </p:sp>
              <p:cxnSp>
                <p:nvCxnSpPr>
                  <p:cNvPr id="48" name="直接箭头连接符 47"/>
                  <p:cNvCxnSpPr/>
                  <p:nvPr/>
                </p:nvCxnSpPr>
                <p:spPr>
                  <a:xfrm>
                    <a:off x="4309" y="5953"/>
                    <a:ext cx="2994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箭头连接符 48"/>
                  <p:cNvCxnSpPr/>
                  <p:nvPr/>
                </p:nvCxnSpPr>
                <p:spPr>
                  <a:xfrm>
                    <a:off x="2413" y="5945"/>
                    <a:ext cx="1836" cy="0"/>
                  </a:xfrm>
                  <a:prstGeom prst="straightConnector1">
                    <a:avLst/>
                  </a:prstGeom>
                  <a:ln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2629" y="6021"/>
                    <a:ext cx="1400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dirty="0"/>
                      <a:t>800ns</a:t>
                    </a:r>
                    <a:endParaRPr lang="zh-CN" altLang="en-US" dirty="0"/>
                  </a:p>
                </p:txBody>
              </p:sp>
              <p:sp>
                <p:nvSpPr>
                  <p:cNvPr id="51" name="文本框 50"/>
                  <p:cNvSpPr txBox="1"/>
                  <p:nvPr/>
                </p:nvSpPr>
                <p:spPr>
                  <a:xfrm>
                    <a:off x="5489" y="6071"/>
                    <a:ext cx="1400" cy="10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dirty="0"/>
                      <a:t>3500ns</a:t>
                    </a:r>
                    <a:endParaRPr lang="zh-CN" altLang="en-US" dirty="0"/>
                  </a:p>
                </p:txBody>
              </p:sp>
              <p:sp>
                <p:nvSpPr>
                  <p:cNvPr id="52" name="文本框 51"/>
                  <p:cNvSpPr txBox="1"/>
                  <p:nvPr/>
                </p:nvSpPr>
                <p:spPr>
                  <a:xfrm>
                    <a:off x="4287" y="3814"/>
                    <a:ext cx="455" cy="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100" dirty="0" err="1"/>
                      <a:t>i</a:t>
                    </a:r>
                    <a:endParaRPr lang="zh-CN" altLang="en-US" sz="1100" dirty="0"/>
                  </a:p>
                </p:txBody>
              </p:sp>
              <p:sp>
                <p:nvSpPr>
                  <p:cNvPr id="53" name="文本框 52"/>
                  <p:cNvSpPr txBox="1"/>
                  <p:nvPr/>
                </p:nvSpPr>
                <p:spPr>
                  <a:xfrm>
                    <a:off x="4915" y="3826"/>
                    <a:ext cx="636" cy="4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1100" dirty="0"/>
                      <a:t>i+1</a:t>
                    </a:r>
                    <a:endParaRPr lang="zh-CN" altLang="en-US" sz="1100" dirty="0"/>
                  </a:p>
                </p:txBody>
              </p:sp>
              <p:sp>
                <p:nvSpPr>
                  <p:cNvPr id="59" name="左大括号 58"/>
                  <p:cNvSpPr/>
                  <p:nvPr/>
                </p:nvSpPr>
                <p:spPr>
                  <a:xfrm rot="16200000">
                    <a:off x="4644" y="4436"/>
                    <a:ext cx="413" cy="4503"/>
                  </a:xfrm>
                  <a:prstGeom prst="leftBrace">
                    <a:avLst>
                      <a:gd name="adj1" fmla="val 53276"/>
                      <a:gd name="adj2" fmla="val 5000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文本框 59"/>
                  <p:cNvSpPr txBox="1"/>
                  <p:nvPr/>
                </p:nvSpPr>
                <p:spPr>
                  <a:xfrm>
                    <a:off x="4501" y="6933"/>
                    <a:ext cx="962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/>
                      <a:t>Nhit</a:t>
                    </a:r>
                    <a:endParaRPr lang="en-US" altLang="zh-CN"/>
                  </a:p>
                </p:txBody>
              </p:sp>
            </p:grpSp>
            <p:cxnSp>
              <p:nvCxnSpPr>
                <p:cNvPr id="61" name="直接箭头连接符 60"/>
                <p:cNvCxnSpPr/>
                <p:nvPr/>
              </p:nvCxnSpPr>
              <p:spPr>
                <a:xfrm flipV="1">
                  <a:off x="16275" y="5947"/>
                  <a:ext cx="15" cy="465"/>
                </a:xfrm>
                <a:prstGeom prst="straightConnector1">
                  <a:avLst/>
                </a:prstGeom>
                <a:ln w="28575">
                  <a:solidFill>
                    <a:srgbClr val="FFC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2" name="直接箭头连接符 61"/>
              <p:cNvCxnSpPr/>
              <p:nvPr/>
            </p:nvCxnSpPr>
            <p:spPr>
              <a:xfrm>
                <a:off x="12324" y="4311"/>
                <a:ext cx="231" cy="121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91" name="文本框 90"/>
            <p:cNvSpPr txBox="1"/>
            <p:nvPr/>
          </p:nvSpPr>
          <p:spPr>
            <a:xfrm>
              <a:off x="11747" y="9051"/>
              <a:ext cx="385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b="1"/>
                <a:t>Trigger </a:t>
              </a:r>
              <a:r>
                <a:rPr lang="en-US" altLang="zh-CN" sz="1400" b="1"/>
                <a:t>Algorithm</a:t>
              </a:r>
              <a:endParaRPr lang="en-US" altLang="zh-CN" sz="1400" b="1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091a2df50c0f55675e7a33a9008d62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249160" y="1500505"/>
            <a:ext cx="4830445" cy="383984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/>
        </p:nvSpPr>
        <p:spPr>
          <a:xfrm>
            <a:off x="6632575" y="174625"/>
            <a:ext cx="536384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>
                <a:solidFill>
                  <a:schemeClr val="accent1">
                    <a:lumMod val="50000"/>
                  </a:schemeClr>
                </a:solidFill>
              </a:rPr>
              <a:t>APS Data Monitoring </a:t>
            </a:r>
            <a:endParaRPr lang="en-US" altLang="zh-CN" sz="4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0490" y="2341880"/>
            <a:ext cx="7139305" cy="4269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000" b="1"/>
              <a:t>The 3rd string </a:t>
            </a:r>
            <a:r>
              <a:rPr lang="en-US" altLang="zh-CN" sz="2000" b="1"/>
              <a:t>equipped with 4 APS models:</a:t>
            </a:r>
            <a:endParaRPr lang="en-US" altLang="zh-CN" sz="2000" b="1"/>
          </a:p>
          <a:p>
            <a:pPr>
              <a:lnSpc>
                <a:spcPct val="30000"/>
              </a:lnSpc>
            </a:pPr>
            <a:endParaRPr lang="en-US" altLang="zh-CN"/>
          </a:p>
          <a:p>
            <a:r>
              <a:rPr lang="en-US" altLang="zh-CN"/>
              <a:t>APS1 is near 1st OM, close to the lake bottom.</a:t>
            </a:r>
            <a:endParaRPr lang="en-US" altLang="zh-CN"/>
          </a:p>
          <a:p>
            <a:r>
              <a:rPr lang="en-US" altLang="zh-CN"/>
              <a:t>APS4 is near 24th OM, close to the lake surface.</a:t>
            </a:r>
            <a:endParaRPr lang="en-US" altLang="zh-CN"/>
          </a:p>
          <a:p>
            <a:endParaRPr lang="en-US" altLang="zh-CN" b="1"/>
          </a:p>
          <a:p>
            <a:r>
              <a:rPr lang="en-US" altLang="zh-CN" b="1"/>
              <a:t>DataSet from April 28th to May 5th (</a:t>
            </a:r>
            <a:r>
              <a:rPr lang="en-US" altLang="zh-CN" b="1">
                <a:solidFill>
                  <a:srgbClr val="1818FF"/>
                </a:solidFill>
              </a:rPr>
              <a:t>8 days</a:t>
            </a:r>
            <a:r>
              <a:rPr lang="en-US" altLang="zh-CN" b="1"/>
              <a:t>) :</a:t>
            </a:r>
            <a:endParaRPr lang="en-US" altLang="zh-CN" b="1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/>
              <a:t>Shaking: Intensity rises from lake bottom to surface; max amplitude ~1m (APS4).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/>
              <a:t>All APS: Consistent movement trends.</a:t>
            </a:r>
            <a:endParaRPr lang="en-US" altLang="zh-CN"/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/>
              <a:t>Position change rate: Time-period dependent </a:t>
            </a:r>
            <a:r>
              <a:rPr lang="en-US" altLang="en-US"/>
              <a:t>→</a:t>
            </a:r>
            <a:r>
              <a:rPr lang="en-US" altLang="zh-CN"/>
              <a:t> different underwater activity intensities.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9768205" y="1798955"/>
            <a:ext cx="23247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  <a:sym typeface="+mn-ea"/>
              </a:rPr>
              <a:t>2025.04.28 - 05.05</a:t>
            </a:r>
            <a:endParaRPr lang="en-US" altLang="zh-CN" b="1">
              <a:solidFill>
                <a:schemeClr val="accent1">
                  <a:lumMod val="50000"/>
                </a:schemeClr>
              </a:solidFill>
              <a:highlight>
                <a:srgbClr val="C0C0C0"/>
              </a:highligh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3290" y="5414010"/>
            <a:ext cx="4751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chemeClr val="tx1"/>
                </a:solidFill>
              </a:rPr>
              <a:t>The </a:t>
            </a:r>
            <a:r>
              <a:rPr lang="en-US" altLang="zh-CN" b="1">
                <a:sym typeface="+mn-ea"/>
              </a:rPr>
              <a:t>position </a:t>
            </a:r>
            <a:r>
              <a:rPr lang="en-US" altLang="zh-CN" b="1">
                <a:solidFill>
                  <a:schemeClr val="tx1"/>
                </a:solidFill>
              </a:rPr>
              <a:t>monitoring</a:t>
            </a:r>
            <a:r>
              <a:rPr lang="en-US" altLang="zh-CN"/>
              <a:t> of </a:t>
            </a:r>
            <a:r>
              <a:rPr lang="en-US" altLang="zh-CN" b="1">
                <a:sym typeface="+mn-ea"/>
              </a:rPr>
              <a:t>4 APS models </a:t>
            </a:r>
            <a:endParaRPr lang="en-US" altLang="zh-CN" b="1"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175260" y="379730"/>
            <a:ext cx="5363210" cy="706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r>
              <a:rPr lang="en-US" altLang="zh-CN" sz="4000" dirty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+mn-lt"/>
              </a:rPr>
              <a:t>2025 Baikal String 3</a:t>
            </a:r>
            <a:endParaRPr lang="en-US" sz="4000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490" y="1141095"/>
            <a:ext cx="112426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rgbClr val="1B29FF"/>
                </a:solidFill>
              </a:rPr>
              <a:t>A</a:t>
            </a:r>
            <a:r>
              <a:rPr lang="en-US" altLang="zh-CN" sz="2400"/>
              <a:t>coustic </a:t>
            </a:r>
            <a:r>
              <a:rPr lang="en-US" altLang="zh-CN" sz="2400">
                <a:solidFill>
                  <a:srgbClr val="1B29FF"/>
                </a:solidFill>
              </a:rPr>
              <a:t>P</a:t>
            </a:r>
            <a:r>
              <a:rPr lang="en-US" altLang="zh-CN" sz="2400"/>
              <a:t>ositioning </a:t>
            </a:r>
            <a:r>
              <a:rPr lang="en-US" altLang="zh-CN" sz="2400">
                <a:solidFill>
                  <a:srgbClr val="1B29FF"/>
                </a:solidFill>
              </a:rPr>
              <a:t>S</a:t>
            </a:r>
            <a:r>
              <a:rPr lang="en-US" altLang="zh-CN" sz="2400"/>
              <a:t>ystem（</a:t>
            </a:r>
            <a:r>
              <a:rPr lang="en-US" altLang="zh-CN" sz="2400"/>
              <a:t>APS）</a:t>
            </a:r>
            <a:endParaRPr lang="en-US" altLang="zh-CN" sz="2400"/>
          </a:p>
          <a:p>
            <a:pPr>
              <a:lnSpc>
                <a:spcPct val="120000"/>
              </a:lnSpc>
            </a:pPr>
            <a:r>
              <a:rPr lang="en-US" altLang="zh-CN" sz="2000">
                <a:solidFill>
                  <a:schemeClr val="tx2">
                    <a:lumMod val="50000"/>
                  </a:schemeClr>
                </a:solidFill>
              </a:rPr>
              <a:t>--&gt; Used for position measurement.</a:t>
            </a:r>
            <a:endParaRPr lang="en-US" altLang="zh-CN" sz="200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22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>
            <p:custDataLst>
              <p:tags r:id="rId1"/>
            </p:custDataLst>
          </p:nvPr>
        </p:nvSpPr>
        <p:spPr>
          <a:xfrm>
            <a:off x="1303513" y="183832"/>
            <a:ext cx="906680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Collaborators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54075" y="953770"/>
            <a:ext cx="108318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24  institutes or universities participate in the R&amp;D work. </a:t>
            </a:r>
            <a:endParaRPr lang="en-US" altLang="zh-CN" sz="24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" y="1463675"/>
            <a:ext cx="5721350" cy="33147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655" y="2702560"/>
            <a:ext cx="3810635" cy="254000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544945" y="2071370"/>
            <a:ext cx="5365750" cy="7251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tIns="107950" rtlCol="0">
            <a:noAutofit/>
          </a:bodyPr>
          <a:lstStyle/>
          <a:p>
            <a:pPr algn="ctr"/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90204" pitchFamily="34" charset="0"/>
              </a:rPr>
              <a:t>779</a:t>
            </a:r>
            <a:r>
              <a:rPr lang="en-US" altLang="zh-CN" b="1" i="0" baseline="30000" dirty="0">
                <a:solidFill>
                  <a:srgbClr val="333333"/>
                </a:solidFill>
                <a:effectLst/>
                <a:latin typeface="Arial" panose="020B0604020202090204" pitchFamily="34" charset="0"/>
              </a:rPr>
              <a:t>th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90204" pitchFamily="34" charset="0"/>
              </a:rPr>
              <a:t> </a:t>
            </a:r>
            <a:r>
              <a:rPr lang="en-US" altLang="zh-CN" b="1" i="0" dirty="0" err="1">
                <a:solidFill>
                  <a:srgbClr val="333333"/>
                </a:solidFill>
                <a:effectLst/>
                <a:latin typeface="Arial" panose="020B0604020202090204" pitchFamily="34" charset="0"/>
              </a:rPr>
              <a:t>Xiangshan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Arial" panose="020B0604020202090204" pitchFamily="34" charset="0"/>
              </a:rPr>
              <a:t> Science Conference in March</a:t>
            </a:r>
            <a:endParaRPr lang="en-US" altLang="zh-CN" b="1" i="0" dirty="0">
              <a:solidFill>
                <a:srgbClr val="333333"/>
              </a:solidFill>
              <a:effectLst/>
              <a:latin typeface="Arial" panose="020B0604020202090204" pitchFamily="34" charset="0"/>
            </a:endParaRPr>
          </a:p>
          <a:p>
            <a:pPr algn="ctr"/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(the highest-level science seminar)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53910" y="5360035"/>
            <a:ext cx="4302125" cy="645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Only HUNT's scientific goals were written in the consensus of the meeting. </a:t>
            </a:r>
            <a:endParaRPr lang="en-US" altLang="zh-CN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06540" y="1707515"/>
            <a:ext cx="4900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第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779</a:t>
            </a:r>
            <a:r>
              <a:rPr lang="zh-CN" altLang="en-US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次香山科学</a:t>
            </a:r>
            <a:r>
              <a:rPr lang="zh-CN" altLang="en-US">
                <a:solidFill>
                  <a:srgbClr val="FF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会议（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r>
              <a:rPr lang="zh-CN" altLang="en-US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>
                <a:solidFill>
                  <a:srgbClr val="000000"/>
                </a:solidFill>
                <a:latin typeface="Times New Roman" panose="020205030504050903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月）</a:t>
            </a:r>
            <a:endParaRPr lang="zh-CN" altLang="en-US">
              <a:solidFill>
                <a:srgbClr val="000000"/>
              </a:solidFill>
              <a:latin typeface="Times New Roman" panose="02020503050405090304" charset="0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544381" y="4881178"/>
            <a:ext cx="6188626" cy="1200329"/>
          </a:xfrm>
          <a:prstGeom prst="rect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International members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Two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MoUs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with INR &amp; JINR 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based on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Baikal-GVD.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Two theoretical physicists from APC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France</a:t>
            </a: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.</a:t>
            </a:r>
            <a:endParaRPr lang="en-US" altLang="zh-CN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</a:pPr>
            <a:r>
              <a:rPr lang="en-US" altLang="zh-CN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Chiang Mai University.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4041140" y="1958975"/>
            <a:ext cx="77901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HUNT will realize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significant potential in discovering the neutrino counterparts of Galactic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PeVatrons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 and maping the high-energy neutrino sky.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Prototype strings in Lake Baikal has observed muon-likely events.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We are going to deploy another string（4th） on Lake Baikal in 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2026. The 7-string</a:t>
            </a:r>
            <a:r>
              <a:rPr lang="en-US" altLang="zh-CN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+mn-lt"/>
              </a:rPr>
              <a:t>s array in the South China Sea, named Sea Star, will be deployed soon.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charset="0"/>
              <a:sym typeface="+mn-lt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0733427" y="781301"/>
            <a:ext cx="387815" cy="387815"/>
          </a:xfrm>
          <a:prstGeom prst="roundRect">
            <a:avLst/>
          </a:prstGeom>
          <a:solidFill>
            <a:srgbClr val="0C3D7F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1363AC">
                <a:alpha val="32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rmAutofit fontScale="925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43678" y="851025"/>
            <a:ext cx="65291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765">
              <a:buSzPct val="25000"/>
              <a:defRPr/>
            </a:pPr>
            <a:r>
              <a:rPr lang="en-US" altLang="zh-CN" sz="5000" b="1" dirty="0">
                <a:solidFill>
                  <a:srgbClr val="0C3D7F"/>
                </a:solidFill>
                <a:latin typeface="Cambria" panose="02040503050406030204"/>
              </a:rPr>
              <a:t>Summary</a:t>
            </a:r>
            <a:endParaRPr lang="en-US" altLang="zh-CN" sz="5000" b="1" dirty="0">
              <a:solidFill>
                <a:srgbClr val="0C3D7F"/>
              </a:solidFill>
              <a:latin typeface="Cambria" panose="0204050305040603020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t="-171" r="45851" b="171"/>
          <a:stretch>
            <a:fillRect/>
          </a:stretch>
        </p:blipFill>
        <p:spPr>
          <a:xfrm>
            <a:off x="0" y="-14543"/>
            <a:ext cx="3838371" cy="6877215"/>
          </a:xfrm>
          <a:prstGeom prst="rect">
            <a:avLst/>
          </a:prstGeom>
        </p:spPr>
      </p:pic>
      <p:sp>
        <p:nvSpPr>
          <p:cNvPr id="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z="1200" smtClean="0"/>
            </a:fld>
            <a:endParaRPr lang="zh-CN" altLang="en-US" sz="1200" dirty="0"/>
          </a:p>
        </p:txBody>
      </p:sp>
      <p:sp>
        <p:nvSpPr>
          <p:cNvPr id="2" name="文本框 1"/>
          <p:cNvSpPr txBox="1"/>
          <p:nvPr/>
        </p:nvSpPr>
        <p:spPr>
          <a:xfrm>
            <a:off x="7097395" y="5789295"/>
            <a:ext cx="4733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 b="1"/>
              <a:t>Thank you !</a:t>
            </a:r>
            <a:endParaRPr lang="en-US" altLang="zh-CN" sz="2800" b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íşḷïḑê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ï$ḷidê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65B630-C7FF-41C0-9923-C5E5E29EED81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90204"/>
                <a:ea typeface="微软雅黑" panose="020B050302020402020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9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iś1íḑe"/>
          <p:cNvSpPr>
            <a:spLocks noGrp="1"/>
          </p:cNvSpPr>
          <p:nvPr>
            <p:ph type="title"/>
          </p:nvPr>
        </p:nvSpPr>
        <p:spPr>
          <a:xfrm>
            <a:off x="755859" y="2727269"/>
            <a:ext cx="10680281" cy="701731"/>
          </a:xfrm>
        </p:spPr>
        <p:txBody>
          <a:bodyPr/>
          <a:lstStyle/>
          <a:p>
            <a:r>
              <a:rPr lang="en-GB" altLang="zh-CN" sz="4400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Back Up</a:t>
            </a:r>
            <a:endParaRPr lang="en-GB" altLang="zh-CN" sz="4400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780" y="1217166"/>
            <a:ext cx="5839640" cy="2495898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975381" y="3546991"/>
            <a:ext cx="4382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90204" pitchFamily="34" charset="0"/>
                <a:ea typeface="仿宋_GB2312" panose="02010609030101010101" pitchFamily="49" charset="-122"/>
                <a:cs typeface="+mn-ea"/>
                <a:sym typeface="Arial" panose="020B0604020202090204" pitchFamily="34" charset="0"/>
              </a:rPr>
              <a:t>LHAASO Collaboration, 2021, Nature, 594, 33.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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90204" pitchFamily="34" charset="0"/>
                <a:ea typeface="仿宋_GB2312" panose="02010609030101010101" pitchFamily="49" charset="-122"/>
                <a:cs typeface="+mn-ea"/>
                <a:sym typeface="Arial" panose="020B0604020202090204" pitchFamily="34" charset="0"/>
              </a:rPr>
              <a:t>LHAASO Collaboration, 2024, ApJS, 271, 25.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46713" y="108340"/>
            <a:ext cx="11019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LHAASO discovered UHE </a:t>
            </a:r>
            <a:r>
              <a:rPr lang="el-GR" sz="32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cs typeface="Arial" panose="020B0604020202090204" pitchFamily="34" charset="0"/>
                <a:sym typeface="Arial" panose="020B0604020202090204" pitchFamily="34" charset="0"/>
              </a:rPr>
              <a:t>γ</a:t>
            </a:r>
            <a:r>
              <a:rPr lang="en-US" sz="32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  sources in the Milky Way 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105" y="1393357"/>
            <a:ext cx="4722917" cy="4106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61714" y="1828551"/>
            <a:ext cx="1704987" cy="3238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58982" y="2543051"/>
            <a:ext cx="4038630" cy="295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78033" y="2835552"/>
            <a:ext cx="4019579" cy="4857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82833" y="4574141"/>
            <a:ext cx="3459843" cy="1476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Leptonic origin -- </a:t>
            </a: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Synchrotron radiation produced by relativistic electrons and inverse Compton scattering of low-energy photons. </a:t>
            </a: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00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No neutrinos</a:t>
            </a:r>
            <a:endParaRPr lang="en-US" b="0" i="0" dirty="0">
              <a:solidFill>
                <a:srgbClr val="43436B"/>
              </a:solidFill>
              <a:effectLst/>
              <a:highlight>
                <a:srgbClr val="FFFF00"/>
              </a:highlight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61074" y="4574141"/>
            <a:ext cx="3216959" cy="14763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Hadronic origin -- </a:t>
            </a: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Interaction of PeV energy cosmic rays with source region matter or photon fields. </a:t>
            </a:r>
            <a:endParaRPr lang="en-US" b="0" i="0" dirty="0">
              <a:solidFill>
                <a:srgbClr val="43436B"/>
              </a:solidFill>
              <a:effectLst/>
              <a:highlight>
                <a:srgbClr val="FFFFFF"/>
              </a:highlight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00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a large number of neutrinos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4733" y="4061281"/>
            <a:ext cx="4274820" cy="46037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Two sources </a:t>
            </a:r>
            <a:r>
              <a:rPr lang="en-US" sz="2400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of PeV photons: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6" name="箭头: 右 15"/>
          <p:cNvSpPr/>
          <p:nvPr/>
        </p:nvSpPr>
        <p:spPr>
          <a:xfrm rot="18845820">
            <a:off x="5526593" y="3832911"/>
            <a:ext cx="1441350" cy="2992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760580" y="900922"/>
            <a:ext cx="5148587" cy="249589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59650" y="4573905"/>
            <a:ext cx="4558665" cy="1476375"/>
          </a:xfrm>
          <a:prstGeom prst="rect">
            <a:avLst/>
          </a:prstGeom>
          <a:gradFill>
            <a:gsLst>
              <a:gs pos="0">
                <a:srgbClr val="ADE1F9"/>
              </a:gs>
              <a:gs pos="100000">
                <a:srgbClr val="FFF2EC"/>
              </a:gs>
            </a:gsLst>
            <a:lin ang="17400000" scaled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0" i="0" dirty="0">
                <a:solidFill>
                  <a:srgbClr val="C00000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Neutrino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 and 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Photon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 both measured, can </a:t>
            </a:r>
            <a:r>
              <a:rPr lang="en-US" sz="2000" b="0" i="0" dirty="0" err="1">
                <a:solidFill>
                  <a:schemeClr val="tx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point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 back to the source ( </a:t>
            </a:r>
            <a:r>
              <a:rPr lang="en-US" sz="2000" b="1" i="0" dirty="0">
                <a:solidFill>
                  <a:srgbClr val="FF0000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p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 ). </a:t>
            </a:r>
            <a:endParaRPr lang="en-US" sz="2000" b="0" i="0" dirty="0">
              <a:solidFill>
                <a:schemeClr val="tx1"/>
              </a:solidFill>
              <a:effectLst/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700" b="0" i="0" dirty="0">
                <a:solidFill>
                  <a:schemeClr val="bg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a</a:t>
            </a:r>
            <a:endParaRPr lang="en-US" sz="2000" b="0" i="0" dirty="0">
              <a:solidFill>
                <a:schemeClr val="bg1"/>
              </a:solidFill>
              <a:effectLst/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dirty="0">
                <a:solidFill>
                  <a:schemeClr val="tx1"/>
                </a:solidFill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 Reveal the puzzle of the origin of high-energy cosmic rays!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570736" y="1759061"/>
            <a:ext cx="1290272" cy="7572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09600" y="1460500"/>
            <a:ext cx="1879600" cy="298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</p:txBody>
      </p:sp>
      <p:sp>
        <p:nvSpPr>
          <p:cNvPr id="2" name="文本框 26"/>
          <p:cNvSpPr txBox="1"/>
          <p:nvPr/>
        </p:nvSpPr>
        <p:spPr>
          <a:xfrm>
            <a:off x="502605" y="1217491"/>
            <a:ext cx="47863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>
                <a:solidFill>
                  <a:srgbClr val="43436B"/>
                </a:solidFill>
                <a:effectLst/>
                <a:highlight>
                  <a:srgbClr val="FFFFFF"/>
                </a:highlight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1st LHAASO Catalog: 43 UHE gamma ray sources (&gt;4σ) 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85330" y="1217295"/>
            <a:ext cx="274320" cy="574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p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56322" y="1020896"/>
            <a:ext cx="1600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仿宋_GB2312" panose="02010609030101010101" pitchFamily="49" charset="-122"/>
                <a:cs typeface="+mn-ea"/>
                <a:sym typeface="Arial" panose="020B0604020202090204" pitchFamily="34" charset="0"/>
              </a:rPr>
              <a:t>Main process: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90204" pitchFamily="34" charset="0"/>
                <a:ea typeface="仿宋_GB2312" panose="02010609030101010101" pitchFamily="49" charset="-122"/>
                <a:cs typeface="+mn-ea"/>
                <a:sym typeface="Arial" panose="020B0604020202090204" pitchFamily="34" charset="0"/>
              </a:rPr>
              <a:t>       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/>
          <p:nvPr/>
        </p:nvSpPr>
        <p:spPr>
          <a:xfrm>
            <a:off x="1229735" y="117632"/>
            <a:ext cx="11142720" cy="642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endParaRPr lang="en-US" sz="3600" strike="noStrike" spc="-1" dirty="0">
              <a:latin typeface="Arial" panose="020B0604020202090204" pitchFamily="34" charset="0"/>
              <a:ea typeface="仿宋_GB2312" panose="02010609030101010101" pitchFamily="49" charset="-122"/>
              <a:cs typeface="+mn-ea"/>
              <a:sym typeface="Arial" panose="020B060402020209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53085" y="350520"/>
            <a:ext cx="978408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i="0" dirty="0">
                <a:effectLst/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rPr>
              <a:t>Two Candidate sites</a:t>
            </a:r>
            <a:endParaRPr lang="zh-CN" altLang="en-US" sz="3600" dirty="0">
              <a:latin typeface="Arial" panose="020B0604020202090204" pitchFamily="34" charset="0"/>
              <a:ea typeface="仿宋_GB2312" panose="02010609030101010101" pitchFamily="49" charset="-122"/>
              <a:sym typeface="Arial" panose="020B060402020209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28980" y="1895475"/>
            <a:ext cx="10609580" cy="4267200"/>
            <a:chOff x="1064" y="2140"/>
            <a:chExt cx="17733" cy="72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1064" y="2497"/>
              <a:ext cx="9861" cy="6512"/>
            </a:xfrm>
            <a:prstGeom prst="rect">
              <a:avLst/>
            </a:prstGeom>
          </p:spPr>
        </p:pic>
        <p:sp>
          <p:nvSpPr>
            <p:cNvPr id="5" name="文本框 5"/>
            <p:cNvSpPr txBox="1"/>
            <p:nvPr/>
          </p:nvSpPr>
          <p:spPr>
            <a:xfrm>
              <a:off x="1699" y="7000"/>
              <a:ext cx="4071" cy="89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latin typeface="Arial" panose="020B0604020202090204" pitchFamily="34" charset="0"/>
                  <a:ea typeface="仿宋_GB2312" panose="02010609030101010101" pitchFamily="49" charset="-122"/>
                  <a:cs typeface="+mn-ea"/>
                  <a:sym typeface="Arial" panose="020B0604020202090204" pitchFamily="34" charset="0"/>
                </a:rPr>
                <a:t>Lake Baikal</a:t>
              </a:r>
              <a:endParaRPr lang="en-US" altLang="zh-CN" sz="2800" b="1" dirty="0">
                <a:latin typeface="Arial" panose="020B0604020202090204" pitchFamily="34" charset="0"/>
                <a:ea typeface="仿宋_GB2312" panose="02010609030101010101" pitchFamily="49" charset="-122"/>
                <a:cs typeface="+mn-ea"/>
                <a:sym typeface="Arial" panose="020B0604020202090204" pitchFamily="34" charset="0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748" y="2140"/>
              <a:ext cx="6339" cy="7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90204" pitchFamily="34" charset="0"/>
                <a:ea typeface="仿宋_GB2312" panose="02010609030101010101" pitchFamily="49" charset="-122"/>
                <a:sym typeface="Arial" panose="020B0604020202090204" pitchFamily="34" charset="0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562" y="8238"/>
              <a:ext cx="219" cy="226"/>
            </a:xfrm>
            <a:prstGeom prst="ellipse">
              <a:avLst/>
            </a:prstGeom>
            <a:gradFill>
              <a:gsLst>
                <a:gs pos="25000">
                  <a:srgbClr val="FF6952"/>
                </a:gs>
                <a:gs pos="75000">
                  <a:srgbClr val="FFD2AC"/>
                </a:gs>
                <a:gs pos="0">
                  <a:srgbClr val="FF3E35"/>
                </a:gs>
                <a:gs pos="100000">
                  <a:srgbClr val="FFE3BE"/>
                </a:gs>
              </a:gsLst>
              <a:lin ang="18900000" scaled="1"/>
            </a:gra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90204" pitchFamily="34" charset="0"/>
                <a:ea typeface="仿宋_GB2312" panose="02010609030101010101" pitchFamily="49" charset="-122"/>
                <a:cs typeface="+mn-ea"/>
                <a:sym typeface="Arial" panose="020B0604020202090204" pitchFamily="34" charset="0"/>
              </a:endParaRPr>
            </a:p>
          </p:txBody>
        </p:sp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9016" y="2510"/>
              <a:ext cx="9781" cy="6499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13885" y="6694"/>
              <a:ext cx="732" cy="681"/>
            </a:xfrm>
            <a:prstGeom prst="roundRect">
              <a:avLst/>
            </a:prstGeom>
            <a:gradFill>
              <a:gsLst>
                <a:gs pos="25000">
                  <a:srgbClr val="FFD83A"/>
                </a:gs>
                <a:gs pos="75000">
                  <a:srgbClr val="FFFD6D"/>
                </a:gs>
                <a:gs pos="0">
                  <a:srgbClr val="F8C334"/>
                </a:gs>
                <a:gs pos="100000">
                  <a:srgbClr val="FFFEB8"/>
                </a:gs>
              </a:gsLst>
              <a:lin ang="18900000" scaled="1"/>
            </a:gradFill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706" y="4835"/>
              <a:ext cx="6400" cy="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</a:rPr>
                <a:t>South China Sea</a:t>
              </a:r>
              <a:endParaRPr lang="en-US" altLang="zh-CN" sz="2400" b="1">
                <a:solidFill>
                  <a:schemeClr val="bg1"/>
                </a:solidFill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8" y="2509"/>
              <a:ext cx="3400" cy="6499"/>
            </a:xfrm>
            <a:prstGeom prst="rect">
              <a:avLst/>
            </a:prstGeom>
          </p:spPr>
        </p:pic>
        <p:sp>
          <p:nvSpPr>
            <p:cNvPr id="10" name="圆角矩形 9"/>
            <p:cNvSpPr/>
            <p:nvPr/>
          </p:nvSpPr>
          <p:spPr>
            <a:xfrm>
              <a:off x="7748" y="3142"/>
              <a:ext cx="178" cy="193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3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8838" y="7824"/>
              <a:ext cx="178" cy="193"/>
            </a:xfrm>
            <a:prstGeom prst="roundRect">
              <a:avLst>
                <a:gd name="adj" fmla="val 50000"/>
              </a:avLst>
            </a:prstGeom>
            <a:effectLst>
              <a:softEdge rad="50800"/>
            </a:effectLst>
          </p:spPr>
          <p:style>
            <a:lnRef idx="0">
              <a:srgbClr val="FFFFFF"/>
            </a:lnRef>
            <a:fillRef idx="1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8884" y="7862"/>
              <a:ext cx="178" cy="193"/>
            </a:xfrm>
            <a:prstGeom prst="roundRect">
              <a:avLst/>
            </a:prstGeom>
          </p:spPr>
          <p:style>
            <a:lnRef idx="0">
              <a:srgbClr val="FFFFFF"/>
            </a:lnRef>
            <a:fillRef idx="3">
              <a:schemeClr val="accent2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cxnSp>
          <p:nvCxnSpPr>
            <p:cNvPr id="8" name="直接箭头连接符 7"/>
            <p:cNvCxnSpPr/>
            <p:nvPr/>
          </p:nvCxnSpPr>
          <p:spPr>
            <a:xfrm flipH="1">
              <a:off x="4719" y="3540"/>
              <a:ext cx="2967" cy="31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9317" y="5715"/>
              <a:ext cx="2087" cy="21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967740" y="977900"/>
            <a:ext cx="8232775" cy="11430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algn="l">
              <a:lnSpc>
                <a:spcPct val="140000"/>
              </a:lnSpc>
              <a:buFont typeface="Wingdings" panose="05000000000000000000" charset="0"/>
              <a:buChar char=""/>
            </a:pPr>
            <a:r>
              <a:rPr lang="en-US" dirty="0">
                <a:sym typeface="+mn-ea"/>
              </a:rPr>
              <a:t>Lake Baikal (water depth ~ 13</a:t>
            </a:r>
            <a:r>
              <a:rPr lang="en-US" altLang="zh-CN" dirty="0">
                <a:sym typeface="+mn-ea"/>
              </a:rPr>
              <a:t>00</a:t>
            </a:r>
            <a:r>
              <a:rPr lang="en-US" dirty="0">
                <a:sym typeface="+mn-ea"/>
              </a:rPr>
              <a:t> m)</a:t>
            </a:r>
            <a:endParaRPr lang="en-US" altLang="en-US" dirty="0">
              <a:solidFill>
                <a:schemeClr val="tx1"/>
              </a:solidFill>
              <a:sym typeface="+mn-ea"/>
            </a:endParaRPr>
          </a:p>
          <a:p>
            <a:pPr marL="285750" indent="-285750" algn="l">
              <a:lnSpc>
                <a:spcPct val="140000"/>
              </a:lnSpc>
              <a:buFont typeface="Wingdings" panose="05000000000000000000" charset="0"/>
              <a:buChar char=""/>
            </a:pPr>
            <a:r>
              <a:rPr lang="en-US" dirty="0">
                <a:solidFill>
                  <a:schemeClr val="tx1"/>
                </a:solidFill>
                <a:sym typeface="+mn-ea"/>
              </a:rPr>
              <a:t>The South China Sea (water depth ~ 3000 m)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"/>
            </a:pPr>
            <a:endParaRPr lang="en-US" altLang="en-US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6841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0D98F-C477-464D-B7CB-301160607E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mbria" panose="02040503050406030204"/>
                <a:ea typeface="微软雅黑" panose="020B0503020204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mbria" panose="0204050305040603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1"/>
          <a:srcRect l="3314" t="16521" r="6646" b="13162"/>
          <a:stretch>
            <a:fillRect/>
          </a:stretch>
        </p:blipFill>
        <p:spPr>
          <a:xfrm>
            <a:off x="31724" y="2532299"/>
            <a:ext cx="5935060" cy="37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969" t="17712" r="5412" b="12029"/>
          <a:stretch>
            <a:fillRect/>
          </a:stretch>
        </p:blipFill>
        <p:spPr>
          <a:xfrm>
            <a:off x="6148189" y="2510709"/>
            <a:ext cx="6044087" cy="370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340962" y="248412"/>
            <a:ext cx="1114328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800" dirty="0">
                <a:cs typeface="+mn-ea"/>
                <a:sym typeface="+mn-lt"/>
              </a:rPr>
              <a:t>Configuration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338" y="1689706"/>
            <a:ext cx="182372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Type 1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Height: 720 m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chemeClr val="accent2">
                    <a:lumMod val="50000"/>
                  </a:schemeClr>
                </a:solidFill>
              </a:rPr>
              <a:t>Radius:</a:t>
            </a:r>
            <a:r>
              <a:rPr lang="en-US" dirty="0"/>
              <a:t> 3.8 km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2212-strings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1-cluster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62115" y="1689735"/>
            <a:ext cx="36861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Type 2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u="sng" dirty="0">
                <a:solidFill>
                  <a:schemeClr val="accent2">
                    <a:lumMod val="50000"/>
                  </a:schemeClr>
                </a:solidFill>
              </a:rPr>
              <a:t>Height:</a:t>
            </a:r>
            <a:r>
              <a:rPr lang="en-US" dirty="0"/>
              <a:t> 1890 m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Radius: 800 m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128</a:t>
            </a:r>
            <a:r>
              <a:rPr lang="en-US"/>
              <a:t>-strings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9-clusters(space 10km)</a:t>
            </a:r>
            <a:endParaRPr lang="en-US" dirty="0"/>
          </a:p>
        </p:txBody>
      </p:sp>
      <p:sp>
        <p:nvSpPr>
          <p:cNvPr id="12" name="文本框 2"/>
          <p:cNvSpPr txBox="1"/>
          <p:nvPr/>
        </p:nvSpPr>
        <p:spPr>
          <a:xfrm>
            <a:off x="9521190" y="3533318"/>
            <a:ext cx="1214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</a:rPr>
              <a:t>×9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4950" y="5807710"/>
            <a:ext cx="4283710" cy="914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 China Sea (water depth ~ 3000 m)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Lake Baikal (water depth ~ 13</a:t>
            </a:r>
            <a:r>
              <a:rPr lang="en-US" altLang="zh-CN" dirty="0">
                <a:solidFill>
                  <a:schemeClr val="bg1"/>
                </a:solidFill>
              </a:rPr>
              <a:t>00</a:t>
            </a:r>
            <a:r>
              <a:rPr lang="en-US" dirty="0">
                <a:solidFill>
                  <a:schemeClr val="bg1"/>
                </a:solidFill>
              </a:rPr>
              <a:t> m)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More configurations in ICRC2025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262073" y="2288260"/>
            <a:ext cx="902043" cy="644908"/>
          </a:xfrm>
          <a:prstGeom prst="rightArrow">
            <a:avLst/>
          </a:prstGeom>
          <a:solidFill>
            <a:srgbClr val="0A3D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2211070" y="990600"/>
            <a:ext cx="71710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dirty="0">
                <a:sym typeface="+mn-ea"/>
              </a:rPr>
              <a:t>Multiple cluster design has large effective volume</a:t>
            </a:r>
            <a:endParaRPr lang="en-US" dirty="0">
              <a:sym typeface="+mn-ea"/>
            </a:endParaRPr>
          </a:p>
          <a:p>
            <a:r>
              <a:rPr lang="en-US" dirty="0">
                <a:sym typeface="+mn-ea"/>
              </a:rPr>
              <a:t>Longer track length </a:t>
            </a:r>
            <a:r>
              <a:rPr lang="en-US" dirty="0">
                <a:sym typeface="Wingdings" panose="05000000000000000000" pitchFamily="2" charset="2"/>
              </a:rPr>
              <a:t> better direction resolution--&gt;800m enough</a:t>
            </a:r>
            <a:endParaRPr lang="en-US" altLang="en-US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01600"/>
            <a:ext cx="2736215" cy="1609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TextBox 1"/>
          <p:cNvSpPr txBox="1"/>
          <p:nvPr/>
        </p:nvSpPr>
        <p:spPr>
          <a:xfrm>
            <a:off x="340962" y="309967"/>
            <a:ext cx="1114328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Framework</a:t>
            </a:r>
            <a:endParaRPr lang="en-US" sz="4000" dirty="0">
              <a:cs typeface="+mn-ea"/>
              <a:sym typeface="+mn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2286" y="1753273"/>
            <a:ext cx="11755383" cy="4354613"/>
            <a:chOff x="221651" y="1701203"/>
            <a:chExt cx="11755383" cy="4354613"/>
          </a:xfrm>
        </p:grpSpPr>
        <p:sp>
          <p:nvSpPr>
            <p:cNvPr id="3" name="Rectangle 2"/>
            <p:cNvSpPr/>
            <p:nvPr/>
          </p:nvSpPr>
          <p:spPr>
            <a:xfrm>
              <a:off x="3333304" y="1701205"/>
              <a:ext cx="2369908" cy="655503"/>
            </a:xfrm>
            <a:prstGeom prst="rect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Neutrino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cs typeface="+mn-ea"/>
                  <a:sym typeface="+mn-lt"/>
                </a:rPr>
                <a:t>interaction</a:t>
              </a:r>
              <a:endParaRPr lang="en-US" altLang="zh-CN" dirty="0">
                <a:solidFill>
                  <a:schemeClr val="bg1"/>
                </a:solidFill>
              </a:endParaRPr>
            </a:p>
            <a:p>
              <a:pPr algn="ctr"/>
              <a:r>
                <a:rPr lang="en-US" altLang="zh-CN" dirty="0">
                  <a:solidFill>
                    <a:schemeClr val="bg1"/>
                  </a:solidFill>
                </a:rPr>
                <a:t>(GENIE)</a:t>
              </a:r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039768" y="1701205"/>
              <a:ext cx="1787006" cy="1345180"/>
            </a:xfrm>
            <a:prstGeom prst="rect">
              <a:avLst/>
            </a:prstGeom>
            <a:solidFill>
              <a:srgbClr val="FFA2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Optical Array simulation </a:t>
              </a: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78861" y="4422178"/>
              <a:ext cx="1546860" cy="1108075"/>
            </a:xfrm>
            <a:prstGeom prst="rect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Classification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(e.g., T/C)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180491" y="4337088"/>
              <a:ext cx="1702435" cy="1193800"/>
            </a:xfrm>
            <a:prstGeom prst="rect">
              <a:avLst/>
            </a:prstGeom>
            <a:solidFill>
              <a:srgbClr val="92C2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Reconstruction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(e.g., t</a:t>
              </a:r>
              <a:r>
                <a:rPr lang="en-US" dirty="0">
                  <a:solidFill>
                    <a:schemeClr val="bg1"/>
                  </a:solidFill>
                </a:rPr>
                <a:t>racks, cascades)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91011" y="3164878"/>
              <a:ext cx="3613785" cy="655320"/>
            </a:xfrm>
            <a:prstGeom prst="rect">
              <a:avLst/>
            </a:prstGeom>
            <a:solidFill>
              <a:srgbClr val="6CB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Environment Background</a:t>
              </a:r>
              <a:endParaRPr lang="en-US" altLang="zh-CN" dirty="0"/>
            </a:p>
            <a:p>
              <a:pPr algn="ctr"/>
              <a:r>
                <a:rPr lang="en-US" dirty="0"/>
                <a:t>( </a:t>
              </a:r>
              <a:r>
                <a:rPr lang="en-US" baseline="30000" dirty="0"/>
                <a:t>40</a:t>
              </a:r>
              <a:r>
                <a:rPr lang="en-US" dirty="0"/>
                <a:t>K decay, bioluminescence)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239686" y="1701205"/>
              <a:ext cx="1365044" cy="655503"/>
            </a:xfrm>
            <a:prstGeom prst="rect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  <a:r>
                <a:rPr lang="en-US" dirty="0">
                  <a:solidFill>
                    <a:schemeClr val="bg1"/>
                  </a:solidFill>
                </a:rPr>
                <a:t>econdary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particles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1821" y="1715808"/>
              <a:ext cx="2551430" cy="1449705"/>
            </a:xfrm>
            <a:prstGeom prst="rect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Atmospheric neutrinos &amp; muons; Neutrino sources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...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(e.g., </a:t>
              </a:r>
              <a:r>
                <a:rPr lang="en-US" dirty="0" err="1">
                  <a:solidFill>
                    <a:schemeClr val="bg1"/>
                  </a:solidFill>
                </a:rPr>
                <a:t>MCEq</a:t>
              </a:r>
              <a:r>
                <a:rPr lang="en-US" dirty="0">
                  <a:solidFill>
                    <a:schemeClr val="bg1"/>
                  </a:solidFill>
                </a:rPr>
                <a:t>, CORSIKA)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22314" y="1701203"/>
              <a:ext cx="1618933" cy="910227"/>
            </a:xfrm>
            <a:prstGeom prst="rect">
              <a:avLst/>
            </a:prstGeom>
            <a:solidFill>
              <a:srgbClr val="FFA2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OM simulation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71456" y="4335818"/>
              <a:ext cx="996950" cy="1108710"/>
            </a:xfrm>
            <a:prstGeom prst="rect">
              <a:avLst/>
            </a:prstGeom>
            <a:solidFill>
              <a:srgbClr val="F3C5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Final events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21651" y="4533246"/>
              <a:ext cx="1787495" cy="1193597"/>
            </a:xfrm>
            <a:prstGeom prst="rect">
              <a:avLst/>
            </a:prstGeom>
            <a:solidFill>
              <a:srgbClr val="E59354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Scientific goals</a:t>
              </a:r>
              <a:endParaRPr lang="en-US" dirty="0"/>
            </a:p>
            <a:p>
              <a:pPr algn="ctr"/>
              <a:r>
                <a:rPr lang="en-US" dirty="0"/>
                <a:t>(e.g., </a:t>
              </a:r>
              <a:r>
                <a:rPr lang="en-US" dirty="0"/>
                <a:t>sensitivity，point-like sources)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33303" y="2471418"/>
              <a:ext cx="4271427" cy="560171"/>
            </a:xfrm>
            <a:prstGeom prst="rect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Muon injector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(PROPOSAL)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2902145" y="1859989"/>
              <a:ext cx="325845" cy="337933"/>
            </a:xfrm>
            <a:prstGeom prst="rightArrow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2892480" y="2535657"/>
              <a:ext cx="325845" cy="337933"/>
            </a:xfrm>
            <a:prstGeom prst="rightArrow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ight Arrow 39"/>
            <p:cNvSpPr/>
            <p:nvPr/>
          </p:nvSpPr>
          <p:spPr>
            <a:xfrm>
              <a:off x="5830319" y="1852524"/>
              <a:ext cx="325845" cy="337933"/>
            </a:xfrm>
            <a:prstGeom prst="rightArrow">
              <a:avLst/>
            </a:prstGeom>
            <a:solidFill>
              <a:srgbClr val="6B8E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7659913" y="3261223"/>
              <a:ext cx="2570753" cy="385994"/>
            </a:xfrm>
            <a:prstGeom prst="rightArrow">
              <a:avLst/>
            </a:prstGeom>
            <a:solidFill>
              <a:srgbClr val="6CB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7659913" y="1859989"/>
              <a:ext cx="325845" cy="337933"/>
            </a:xfrm>
            <a:prstGeom prst="rightArrow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9926057" y="1879449"/>
              <a:ext cx="325845" cy="337933"/>
            </a:xfrm>
            <a:prstGeom prst="rightArrow">
              <a:avLst/>
            </a:prstGeom>
            <a:solidFill>
              <a:srgbClr val="FFA2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ight Arrow 45"/>
            <p:cNvSpPr/>
            <p:nvPr/>
          </p:nvSpPr>
          <p:spPr>
            <a:xfrm rot="10800000">
              <a:off x="9911621" y="4755895"/>
              <a:ext cx="325845" cy="337933"/>
            </a:xfrm>
            <a:prstGeom prst="rightArrow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Arrow 46"/>
            <p:cNvSpPr/>
            <p:nvPr/>
          </p:nvSpPr>
          <p:spPr>
            <a:xfrm rot="10800000">
              <a:off x="7968336" y="4763777"/>
              <a:ext cx="325845" cy="337933"/>
            </a:xfrm>
            <a:prstGeom prst="rightArrow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ight Arrow 47"/>
            <p:cNvSpPr/>
            <p:nvPr/>
          </p:nvSpPr>
          <p:spPr>
            <a:xfrm rot="10800000">
              <a:off x="5828820" y="4769398"/>
              <a:ext cx="325845" cy="337933"/>
            </a:xfrm>
            <a:prstGeom prst="rightArrow">
              <a:avLst/>
            </a:prstGeom>
            <a:solidFill>
              <a:srgbClr val="92C2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 rot="10800000">
              <a:off x="2060963" y="4755895"/>
              <a:ext cx="325845" cy="337933"/>
            </a:xfrm>
            <a:prstGeom prst="rightArrow">
              <a:avLst/>
            </a:prstGeom>
            <a:solidFill>
              <a:srgbClr val="F3C59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ight Arrow 76"/>
            <p:cNvSpPr/>
            <p:nvPr/>
          </p:nvSpPr>
          <p:spPr>
            <a:xfrm>
              <a:off x="7666712" y="2544222"/>
              <a:ext cx="325845" cy="337933"/>
            </a:xfrm>
            <a:prstGeom prst="rightArrow">
              <a:avLst/>
            </a:prstGeom>
            <a:solidFill>
              <a:srgbClr val="7399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ight Arrow 82"/>
            <p:cNvSpPr/>
            <p:nvPr/>
          </p:nvSpPr>
          <p:spPr>
            <a:xfrm rot="5400000">
              <a:off x="10968855" y="2719341"/>
              <a:ext cx="325845" cy="337933"/>
            </a:xfrm>
            <a:prstGeom prst="rightArrow">
              <a:avLst/>
            </a:prstGeom>
            <a:solidFill>
              <a:srgbClr val="FFA2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0311242" y="3165185"/>
              <a:ext cx="1654721" cy="643700"/>
            </a:xfrm>
            <a:prstGeom prst="rect">
              <a:avLst/>
            </a:prstGeom>
            <a:solidFill>
              <a:srgbClr val="5C7A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Trigger</a:t>
              </a:r>
              <a:r>
                <a:rPr lang="zh-CN" altLang="en-US" dirty="0"/>
                <a:t> </a:t>
              </a:r>
              <a:r>
                <a:rPr lang="en-US" altLang="zh-CN" dirty="0"/>
                <a:t>&amp;</a:t>
              </a:r>
              <a:r>
                <a:rPr lang="zh-CN" altLang="en-US" dirty="0"/>
                <a:t> </a:t>
              </a:r>
              <a:r>
                <a:rPr lang="en-US" altLang="zh-CN" dirty="0"/>
                <a:t>DAQ</a:t>
              </a:r>
              <a:endParaRPr lang="en-US" altLang="zh-CN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22313" y="4335949"/>
              <a:ext cx="1654721" cy="1188792"/>
            </a:xfrm>
            <a:prstGeom prst="rect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Noise filter</a:t>
              </a:r>
              <a:endParaRPr lang="en-US" dirty="0"/>
            </a:p>
            <a:p>
              <a:pPr algn="ctr"/>
              <a:r>
                <a:rPr lang="en-US" dirty="0"/>
                <a:t>(e.g., T/B, C/B)</a:t>
              </a:r>
              <a:endParaRPr lang="en-US" dirty="0"/>
            </a:p>
          </p:txBody>
        </p:sp>
        <p:sp>
          <p:nvSpPr>
            <p:cNvPr id="21" name="Right Arrow 20"/>
            <p:cNvSpPr/>
            <p:nvPr/>
          </p:nvSpPr>
          <p:spPr>
            <a:xfrm rot="5400000">
              <a:off x="10968856" y="3914495"/>
              <a:ext cx="325845" cy="337933"/>
            </a:xfrm>
            <a:prstGeom prst="rightArrow">
              <a:avLst/>
            </a:prstGeom>
            <a:solidFill>
              <a:srgbClr val="5C7A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" name="Down Arrow 5"/>
            <p:cNvSpPr/>
            <p:nvPr/>
          </p:nvSpPr>
          <p:spPr>
            <a:xfrm rot="10800000">
              <a:off x="10985075" y="5621872"/>
              <a:ext cx="368723" cy="433944"/>
            </a:xfrm>
            <a:prstGeom prst="downArrow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34548" y="5877676"/>
              <a:ext cx="6446596" cy="178140"/>
            </a:xfrm>
            <a:prstGeom prst="rect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34548" y="5631172"/>
              <a:ext cx="196267" cy="424644"/>
            </a:xfrm>
            <a:prstGeom prst="rect">
              <a:avLst/>
            </a:prstGeom>
            <a:solidFill>
              <a:srgbClr val="779C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lded Corner 14"/>
          <p:cNvSpPr/>
          <p:nvPr/>
        </p:nvSpPr>
        <p:spPr>
          <a:xfrm>
            <a:off x="725170" y="1289050"/>
            <a:ext cx="1786890" cy="424815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HUNTWeighter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6" name="Right Arrow 15"/>
          <p:cNvSpPr/>
          <p:nvPr/>
        </p:nvSpPr>
        <p:spPr>
          <a:xfrm rot="16200000">
            <a:off x="8784087" y="3097266"/>
            <a:ext cx="340129" cy="379696"/>
          </a:xfrm>
          <a:prstGeom prst="rightArrow">
            <a:avLst/>
          </a:prstGeom>
          <a:solidFill>
            <a:srgbClr val="6CBF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90975" y="4474210"/>
            <a:ext cx="1837690" cy="1035050"/>
          </a:xfrm>
          <a:prstGeom prst="rect">
            <a:avLst/>
          </a:prstGeom>
          <a:solidFill>
            <a:srgbClr val="92C3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Selection 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(e.g., Astro/Atm)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0800000">
            <a:off x="3566925" y="4742660"/>
            <a:ext cx="325845" cy="337933"/>
          </a:xfrm>
          <a:prstGeom prst="rightArrow">
            <a:avLst/>
          </a:prstGeom>
          <a:solidFill>
            <a:srgbClr val="92C2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ded Corner 22"/>
          <p:cNvSpPr/>
          <p:nvPr/>
        </p:nvSpPr>
        <p:spPr>
          <a:xfrm>
            <a:off x="3159125" y="1250950"/>
            <a:ext cx="1772920" cy="542290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gSeaGen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*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developed by KM3Net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5" name="Folded Corner 24"/>
          <p:cNvSpPr/>
          <p:nvPr/>
        </p:nvSpPr>
        <p:spPr>
          <a:xfrm>
            <a:off x="3228340" y="2523490"/>
            <a:ext cx="1419860" cy="542290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HUNTMuonGun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6" name="Folded Corner 25"/>
          <p:cNvSpPr/>
          <p:nvPr/>
        </p:nvSpPr>
        <p:spPr>
          <a:xfrm>
            <a:off x="9144000" y="962025"/>
            <a:ext cx="1786890" cy="831215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HUNTSimNet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G4ART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G4</a:t>
            </a:r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DMT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28" name="Down Arrow 27"/>
          <p:cNvSpPr/>
          <p:nvPr/>
        </p:nvSpPr>
        <p:spPr>
          <a:xfrm rot="10800000">
            <a:off x="8959638" y="5621872"/>
            <a:ext cx="368723" cy="433944"/>
          </a:xfrm>
          <a:prstGeom prst="downArrow">
            <a:avLst/>
          </a:prstGeom>
          <a:solidFill>
            <a:srgbClr val="779C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/>
          <p:cNvSpPr/>
          <p:nvPr/>
        </p:nvSpPr>
        <p:spPr>
          <a:xfrm rot="10800000">
            <a:off x="6890326" y="5618987"/>
            <a:ext cx="368723" cy="433944"/>
          </a:xfrm>
          <a:prstGeom prst="downArrow">
            <a:avLst/>
          </a:prstGeom>
          <a:solidFill>
            <a:srgbClr val="779C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urved Connector 33"/>
          <p:cNvCxnSpPr>
            <a:stCxn id="17" idx="2"/>
          </p:cNvCxnSpPr>
          <p:nvPr/>
        </p:nvCxnSpPr>
        <p:spPr>
          <a:xfrm rot="5400000">
            <a:off x="8494311" y="2053948"/>
            <a:ext cx="2029189" cy="3248293"/>
          </a:xfrm>
          <a:prstGeom prst="curvedConnector2">
            <a:avLst/>
          </a:prstGeom>
          <a:ln w="127000">
            <a:solidFill>
              <a:schemeClr val="bg1">
                <a:lumMod val="65000"/>
                <a:alpha val="7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lded Corner 30"/>
          <p:cNvSpPr/>
          <p:nvPr/>
        </p:nvSpPr>
        <p:spPr>
          <a:xfrm>
            <a:off x="222250" y="4081145"/>
            <a:ext cx="1786890" cy="424815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HUNTData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55" name="Curved Connector 54"/>
          <p:cNvCxnSpPr>
            <a:stCxn id="8" idx="2"/>
            <a:endCxn id="24" idx="2"/>
          </p:cNvCxnSpPr>
          <p:nvPr/>
        </p:nvCxnSpPr>
        <p:spPr>
          <a:xfrm rot="5400000" flipH="1">
            <a:off x="4958398" y="3508693"/>
            <a:ext cx="86360" cy="4062095"/>
          </a:xfrm>
          <a:prstGeom prst="curvedConnector3">
            <a:avLst>
              <a:gd name="adj1" fmla="val -275368"/>
            </a:avLst>
          </a:prstGeom>
          <a:ln w="127000">
            <a:solidFill>
              <a:schemeClr val="bg1">
                <a:lumMod val="65000"/>
                <a:alpha val="7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olded Corner 43"/>
          <p:cNvSpPr/>
          <p:nvPr/>
        </p:nvSpPr>
        <p:spPr>
          <a:xfrm>
            <a:off x="6181330" y="3811955"/>
            <a:ext cx="1787005" cy="609588"/>
          </a:xfrm>
          <a:prstGeom prst="foldedCorne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</a:rPr>
              <a:t>HUNTAnalysis</a:t>
            </a:r>
            <a:endParaRPr lang="en-US" sz="16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</a:rPr>
              <a:t>* only track events</a:t>
            </a:r>
            <a:endParaRPr lang="en-US" sz="12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410325" y="51435"/>
            <a:ext cx="5812790" cy="6710045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962" y="309967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</a:t>
            </a:r>
            <a:r>
              <a:rPr lang="en-US" sz="3200" dirty="0">
                <a:cs typeface="+mn-ea"/>
                <a:sym typeface="+mn-lt"/>
              </a:rPr>
              <a:t>in-array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26" name="TextBox 27"/>
          <p:cNvSpPr txBox="1"/>
          <p:nvPr/>
        </p:nvSpPr>
        <p:spPr>
          <a:xfrm>
            <a:off x="6703743" y="488140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+mn-ea"/>
                <a:sym typeface="+mn-lt"/>
              </a:rPr>
              <a:t>Geant4 program verified by Baikal-GVD event</a:t>
            </a:r>
            <a:r>
              <a:rPr lang="en-US" altLang="zh-CN" b="1" dirty="0">
                <a:cs typeface="+mn-ea"/>
                <a:sym typeface="+mn-lt"/>
              </a:rPr>
              <a:t>s</a:t>
            </a:r>
            <a:endParaRPr lang="en-US" b="1" dirty="0">
              <a:cs typeface="+mn-ea"/>
              <a:sym typeface="+mn-lt"/>
            </a:endParaRPr>
          </a:p>
        </p:txBody>
      </p:sp>
      <p:cxnSp>
        <p:nvCxnSpPr>
          <p:cNvPr id="27" name="Straight Connector 29"/>
          <p:cNvCxnSpPr/>
          <p:nvPr/>
        </p:nvCxnSpPr>
        <p:spPr>
          <a:xfrm>
            <a:off x="6661538" y="577795"/>
            <a:ext cx="0" cy="199505"/>
          </a:xfrm>
          <a:prstGeom prst="line">
            <a:avLst/>
          </a:prstGeom>
          <a:ln w="38100" cap="rnd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32575" y="947420"/>
            <a:ext cx="5487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Simulated 13 neutrino events observed by Baikal-GVD,</a:t>
            </a:r>
            <a:r>
              <a:rPr lang="en-US" sz="1600" dirty="0">
                <a:cs typeface="+mn-ea"/>
                <a:sym typeface="+mn-lt"/>
              </a:rPr>
              <a:t> using the reconstructed parameters (e.g., NPE)  of these events.</a:t>
            </a:r>
            <a:endParaRPr lang="en-US" sz="1600" dirty="0">
              <a:cs typeface="+mn-ea"/>
              <a:sym typeface="+mn-lt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sz="1600" dirty="0">
                <a:cs typeface="+mn-ea"/>
                <a:sym typeface="+mn-lt"/>
              </a:rPr>
              <a:t>Simulation results are</a:t>
            </a:r>
            <a:r>
              <a:rPr lang="en-US" sz="1600" b="1" dirty="0">
                <a:cs typeface="+mn-ea"/>
                <a:sym typeface="+mn-lt"/>
              </a:rPr>
              <a:t> 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consistent with</a:t>
            </a:r>
            <a:r>
              <a:rPr lang="en-US" sz="1600" dirty="0">
                <a:cs typeface="+mn-ea"/>
                <a:sym typeface="+mn-lt"/>
              </a:rPr>
              <a:t> the GVD observations within the systematic uncertainty.</a:t>
            </a:r>
            <a:endParaRPr lang="en-US" sz="1600" dirty="0">
              <a:cs typeface="+mn-ea"/>
              <a:sym typeface="+mn-lt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sz="1600" dirty="0">
              <a:cs typeface="+mn-ea"/>
              <a:sym typeface="+mn-lt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endParaRPr lang="en-US" sz="1600" dirty="0">
              <a:cs typeface="+mn-ea"/>
              <a:sym typeface="+mn-lt"/>
            </a:endParaRPr>
          </a:p>
          <a:p>
            <a:pPr marL="742950" lvl="1" indent="-285750">
              <a:buFont typeface="Arial" panose="020B0604020202090204" pitchFamily="34" charset="0"/>
              <a:buChar char="•"/>
            </a:pPr>
            <a:endParaRPr lang="en-US" sz="1600" dirty="0">
              <a:cs typeface="+mn-ea"/>
              <a:sym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94832" y="2502729"/>
            <a:ext cx="5403304" cy="3838322"/>
            <a:chOff x="6661538" y="2883153"/>
            <a:chExt cx="5403304" cy="38383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538" y="2883153"/>
              <a:ext cx="5403304" cy="383832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468066" y="3104353"/>
              <a:ext cx="1253869" cy="33855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+mn-ea"/>
                  <a:sym typeface="+mn-lt"/>
                </a:rPr>
                <a:t>Baikal-GVD</a:t>
              </a:r>
              <a:endParaRPr 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56402" y="3121822"/>
              <a:ext cx="1061509" cy="33855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cs typeface="+mn-ea"/>
                  <a:sym typeface="+mn-lt"/>
                </a:rPr>
                <a:t>This work</a:t>
              </a:r>
              <a:endParaRPr 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0D98F-C477-464D-B7CB-301160607E93}" type="slidenum">
              <a:rPr lang="zh-CN" altLang="en-US" smtClean="0">
                <a:cs typeface="+mn-ea"/>
                <a:sym typeface="+mn-lt"/>
              </a:rPr>
            </a:fld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4832" y="6046069"/>
            <a:ext cx="2308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0" u="none" strike="noStrike" dirty="0">
                <a:effectLst/>
                <a:cs typeface="+mn-ea"/>
                <a:sym typeface="+mn-lt"/>
              </a:rPr>
              <a:t>Wang, et al., 2024, </a:t>
            </a:r>
            <a:r>
              <a:rPr lang="en-US" sz="1400" b="0" i="0" u="none" strike="noStrike" dirty="0" err="1">
                <a:effectLst/>
                <a:cs typeface="+mn-ea"/>
                <a:sym typeface="+mn-lt"/>
              </a:rPr>
              <a:t>ChPhC</a:t>
            </a:r>
            <a:endParaRPr lang="en-US" sz="1400" dirty="0">
              <a:cs typeface="+mn-ea"/>
              <a:sym typeface="+mn-lt"/>
            </a:endParaRPr>
          </a:p>
        </p:txBody>
      </p:sp>
      <p:sp>
        <p:nvSpPr>
          <p:cNvPr id="9" name="文本框 3"/>
          <p:cNvSpPr txBox="1"/>
          <p:nvPr/>
        </p:nvSpPr>
        <p:spPr>
          <a:xfrm flipH="1">
            <a:off x="366719" y="1168329"/>
            <a:ext cx="5812568" cy="1898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err="1">
                <a:solidFill>
                  <a:srgbClr val="1B4876"/>
                </a:solidFill>
                <a:cs typeface="+mn-ea"/>
                <a:sym typeface="+mn-lt"/>
              </a:rPr>
              <a:t>HUNTSimNeT</a:t>
            </a:r>
            <a:endParaRPr lang="en-US" altLang="zh-CN" b="1" dirty="0">
              <a:solidFill>
                <a:srgbClr val="1A4875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Geant4: simulating particle interactions inside the array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CRMC: hadronic interactions above 100 </a:t>
            </a:r>
            <a:r>
              <a:rPr lang="en-US" altLang="zh-CN" sz="1600" dirty="0" err="1">
                <a:cs typeface="+mn-ea"/>
                <a:sym typeface="+mn-lt"/>
              </a:rPr>
              <a:t>TeV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Two libraries, </a:t>
            </a:r>
            <a:r>
              <a:rPr lang="en-US" altLang="zh-CN" sz="1600" b="1" dirty="0">
                <a:cs typeface="+mn-ea"/>
                <a:sym typeface="+mn-lt"/>
              </a:rPr>
              <a:t>G4ART and G4DMT</a:t>
            </a:r>
            <a:r>
              <a:rPr lang="en-US" altLang="zh-CN" sz="1600" dirty="0">
                <a:cs typeface="+mn-ea"/>
                <a:sym typeface="+mn-lt"/>
              </a:rPr>
              <a:t>, are developed to accelerate the simulation above 100 </a:t>
            </a:r>
            <a:r>
              <a:rPr lang="en-US" altLang="zh-CN" sz="1600" dirty="0" err="1">
                <a:cs typeface="+mn-ea"/>
                <a:sym typeface="+mn-lt"/>
              </a:rPr>
              <a:t>TeV</a:t>
            </a:r>
            <a:r>
              <a:rPr lang="en-US" altLang="zh-CN" sz="1600" dirty="0">
                <a:cs typeface="+mn-ea"/>
                <a:sym typeface="+mn-lt"/>
              </a:rPr>
              <a:t>.</a:t>
            </a:r>
            <a:endParaRPr lang="en-US" altLang="zh-CN" sz="1600" dirty="0">
              <a:cs typeface="+mn-ea"/>
              <a:sym typeface="+mn-lt"/>
            </a:endParaRPr>
          </a:p>
          <a:p>
            <a:pPr lvl="1">
              <a:lnSpc>
                <a:spcPct val="120000"/>
              </a:lnSpc>
            </a:pPr>
            <a:endParaRPr lang="en-US" altLang="zh-CN" sz="1600" dirty="0"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635" y="2900680"/>
            <a:ext cx="6369050" cy="3437255"/>
          </a:xfrm>
          <a:prstGeom prst="rect">
            <a:avLst/>
          </a:prstGeom>
          <a:solidFill>
            <a:srgbClr val="E4E6E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7" name="组合 12"/>
          <p:cNvGrpSpPr/>
          <p:nvPr/>
        </p:nvGrpSpPr>
        <p:grpSpPr>
          <a:xfrm>
            <a:off x="460937" y="3774002"/>
            <a:ext cx="5537058" cy="1545355"/>
            <a:chOff x="1985103" y="2120324"/>
            <a:chExt cx="9896905" cy="2574053"/>
          </a:xfrm>
        </p:grpSpPr>
        <p:pic>
          <p:nvPicPr>
            <p:cNvPr id="18" name="图片 4"/>
            <p:cNvPicPr>
              <a:picLocks noChangeAspect="1"/>
            </p:cNvPicPr>
            <p:nvPr/>
          </p:nvPicPr>
          <p:blipFill rotWithShape="1">
            <a:blip r:embed="rId2"/>
            <a:srcRect l="43343" t="-285" r="37684"/>
            <a:stretch>
              <a:fillRect/>
            </a:stretch>
          </p:blipFill>
          <p:spPr>
            <a:xfrm>
              <a:off x="1985103" y="2120324"/>
              <a:ext cx="1540703" cy="2574053"/>
            </a:xfrm>
            <a:prstGeom prst="rect">
              <a:avLst/>
            </a:prstGeom>
          </p:spPr>
        </p:pic>
        <p:pic>
          <p:nvPicPr>
            <p:cNvPr id="19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3995" y="2128781"/>
              <a:ext cx="8258013" cy="2565594"/>
            </a:xfrm>
            <a:prstGeom prst="rect">
              <a:avLst/>
            </a:prstGeom>
          </p:spPr>
        </p:pic>
      </p:grpSp>
      <p:sp>
        <p:nvSpPr>
          <p:cNvPr id="21" name="TextBox 27"/>
          <p:cNvSpPr txBox="1"/>
          <p:nvPr/>
        </p:nvSpPr>
        <p:spPr>
          <a:xfrm>
            <a:off x="516020" y="322940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+mn-ea"/>
                <a:sym typeface="+mn-lt"/>
              </a:rPr>
              <a:t>M</a:t>
            </a:r>
            <a:r>
              <a:rPr lang="en-US" altLang="zh-CN" b="1" dirty="0">
                <a:cs typeface="+mn-ea"/>
                <a:sym typeface="+mn-lt"/>
              </a:rPr>
              <a:t>orphology</a:t>
            </a:r>
            <a:endParaRPr lang="en-US" b="1" dirty="0">
              <a:cs typeface="+mn-ea"/>
              <a:sym typeface="+mn-lt"/>
            </a:endParaRPr>
          </a:p>
        </p:txBody>
      </p:sp>
      <p:cxnSp>
        <p:nvCxnSpPr>
          <p:cNvPr id="22" name="Straight Connector 29"/>
          <p:cNvCxnSpPr/>
          <p:nvPr/>
        </p:nvCxnSpPr>
        <p:spPr>
          <a:xfrm>
            <a:off x="473815" y="3319059"/>
            <a:ext cx="0" cy="199505"/>
          </a:xfrm>
          <a:prstGeom prst="line">
            <a:avLst/>
          </a:prstGeom>
          <a:ln w="38100" cap="rnd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文本框 8"/>
          <p:cNvSpPr txBox="1"/>
          <p:nvPr/>
        </p:nvSpPr>
        <p:spPr>
          <a:xfrm flipH="1">
            <a:off x="388309" y="5413308"/>
            <a:ext cx="5567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3A3A3A"/>
                </a:solidFill>
                <a:cs typeface="+mn-ea"/>
                <a:sym typeface="+mn-lt"/>
              </a:rPr>
              <a:t>Left: Cascade event induced by an 1 </a:t>
            </a:r>
            <a:r>
              <a:rPr lang="en-US" altLang="zh-CN" sz="1600" dirty="0" err="1">
                <a:solidFill>
                  <a:srgbClr val="3A3A3A"/>
                </a:solidFill>
                <a:cs typeface="+mn-ea"/>
                <a:sym typeface="+mn-lt"/>
              </a:rPr>
              <a:t>PeV</a:t>
            </a:r>
            <a:r>
              <a:rPr lang="en-US" altLang="zh-CN" sz="1600" dirty="0">
                <a:solidFill>
                  <a:srgbClr val="3A3A3A"/>
                </a:solidFill>
                <a:cs typeface="+mn-ea"/>
                <a:sym typeface="+mn-lt"/>
              </a:rPr>
              <a:t> electron; </a:t>
            </a:r>
            <a:endParaRPr lang="en-US" altLang="zh-CN" sz="1600" dirty="0">
              <a:solidFill>
                <a:srgbClr val="3A3A3A"/>
              </a:solidFill>
              <a:cs typeface="+mn-ea"/>
              <a:sym typeface="+mn-lt"/>
            </a:endParaRPr>
          </a:p>
          <a:p>
            <a:r>
              <a:rPr lang="en-US" altLang="zh-CN" sz="1600" dirty="0">
                <a:solidFill>
                  <a:srgbClr val="3A3A3A"/>
                </a:solidFill>
                <a:cs typeface="+mn-ea"/>
                <a:sym typeface="+mn-lt"/>
              </a:rPr>
              <a:t>Right: Track event induced by an 100 </a:t>
            </a:r>
            <a:r>
              <a:rPr lang="en-US" altLang="zh-CN" sz="1600" dirty="0" err="1">
                <a:solidFill>
                  <a:srgbClr val="3A3A3A"/>
                </a:solidFill>
                <a:cs typeface="+mn-ea"/>
                <a:sym typeface="+mn-lt"/>
              </a:rPr>
              <a:t>TeV</a:t>
            </a:r>
            <a:r>
              <a:rPr lang="en-US" altLang="zh-CN" sz="1600" dirty="0">
                <a:solidFill>
                  <a:srgbClr val="3A3A3A"/>
                </a:solidFill>
                <a:cs typeface="+mn-ea"/>
                <a:sym typeface="+mn-lt"/>
              </a:rPr>
              <a:t> muon</a:t>
            </a:r>
            <a:endParaRPr lang="zh-CN" altLang="en-US" sz="1600" dirty="0">
              <a:solidFill>
                <a:srgbClr val="3A3A3A"/>
              </a:solidFill>
              <a:cs typeface="+mn-ea"/>
              <a:sym typeface="+mn-lt"/>
            </a:endParaRPr>
          </a:p>
        </p:txBody>
      </p:sp>
      <p:sp>
        <p:nvSpPr>
          <p:cNvPr id="5" name="下箭头 4"/>
          <p:cNvSpPr/>
          <p:nvPr/>
        </p:nvSpPr>
        <p:spPr>
          <a:xfrm rot="2760000">
            <a:off x="5814695" y="5660390"/>
            <a:ext cx="687070" cy="696595"/>
          </a:xfrm>
          <a:prstGeom prst="downArrow">
            <a:avLst>
              <a:gd name="adj1" fmla="val 40642"/>
              <a:gd name="adj2" fmla="val 5000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70610" y="5988685"/>
            <a:ext cx="52095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Takes 137 hours for a 1 PeV </a:t>
            </a:r>
            <a:r>
              <a:rPr lang="en-US" altLang="zh-CN" sz="2400">
                <a:solidFill>
                  <a:srgbClr val="FF0000"/>
                </a:solidFill>
                <a:latin typeface="Inter"/>
                <a:ea typeface="Inter"/>
                <a:sym typeface="+mn-ea"/>
              </a:rPr>
              <a:t>νₑ</a:t>
            </a:r>
            <a:r>
              <a:rPr lang="en-US" alt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event!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(with one CPU)</a:t>
            </a:r>
            <a:endParaRPr lang="en-US" alt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82530" y="120015"/>
            <a:ext cx="210947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 Geant4 Check</a:t>
            </a:r>
            <a:endParaRPr lang="en-US" altLang="zh-CN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0962" y="309967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</a:t>
            </a:r>
            <a:r>
              <a:rPr lang="en-US" sz="3200" dirty="0">
                <a:cs typeface="+mn-ea"/>
                <a:sym typeface="+mn-lt"/>
              </a:rPr>
              <a:t>in-array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74100" y="63436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>
                <a:cs typeface="+mn-ea"/>
                <a:sym typeface="+mn-lt"/>
              </a:rPr>
            </a:fld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文本框 3"/>
          <p:cNvSpPr txBox="1"/>
          <p:nvPr/>
        </p:nvSpPr>
        <p:spPr>
          <a:xfrm flipH="1">
            <a:off x="366719" y="1031169"/>
            <a:ext cx="5812568" cy="1898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 err="1">
                <a:solidFill>
                  <a:srgbClr val="1B4876"/>
                </a:solidFill>
                <a:cs typeface="+mn-ea"/>
                <a:sym typeface="+mn-lt"/>
              </a:rPr>
              <a:t>HUNTSimNeT</a:t>
            </a:r>
            <a:endParaRPr lang="en-US" altLang="zh-CN" b="1" dirty="0">
              <a:solidFill>
                <a:srgbClr val="1A4875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Geant4: simulating particle interactions inside the array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600" dirty="0">
                <a:cs typeface="+mn-ea"/>
                <a:sym typeface="+mn-lt"/>
              </a:rPr>
              <a:t>CRMC: hadronic interactions above 100 </a:t>
            </a:r>
            <a:r>
              <a:rPr lang="en-US" altLang="zh-CN" sz="1600" dirty="0" err="1">
                <a:cs typeface="+mn-ea"/>
                <a:sym typeface="+mn-lt"/>
              </a:rPr>
              <a:t>TeV</a:t>
            </a:r>
            <a:endParaRPr lang="en-US" altLang="zh-CN" sz="1600" dirty="0">
              <a:cs typeface="+mn-ea"/>
              <a:sym typeface="+mn-lt"/>
            </a:endParaRPr>
          </a:p>
          <a:p>
            <a:pPr marL="285750" indent="-285750">
              <a:lnSpc>
                <a:spcPct val="120000"/>
              </a:lnSpc>
              <a:buFont typeface="Arial" panose="020B0604020202090204" pitchFamily="34" charset="0"/>
              <a:buChar char="•"/>
            </a:pPr>
            <a:r>
              <a:rPr lang="en-US" altLang="zh-CN" sz="1600" b="1" dirty="0">
                <a:cs typeface="+mn-ea"/>
                <a:sym typeface="+mn-lt"/>
              </a:rPr>
              <a:t>Two libraries, G4ART and G4DMT, are used to accelerate the simulation above 100 </a:t>
            </a:r>
            <a:r>
              <a:rPr lang="en-US" altLang="zh-CN" sz="1600" b="1" dirty="0" err="1">
                <a:cs typeface="+mn-ea"/>
                <a:sym typeface="+mn-lt"/>
              </a:rPr>
              <a:t>TeV</a:t>
            </a:r>
            <a:r>
              <a:rPr lang="en-US" altLang="zh-CN" sz="1600" b="1" dirty="0">
                <a:cs typeface="+mn-ea"/>
                <a:sym typeface="+mn-lt"/>
              </a:rPr>
              <a:t>.</a:t>
            </a:r>
            <a:endParaRPr lang="en-US" altLang="zh-CN" sz="1600" b="1" dirty="0">
              <a:cs typeface="+mn-ea"/>
              <a:sym typeface="+mn-lt"/>
            </a:endParaRPr>
          </a:p>
          <a:p>
            <a:pPr lvl="1">
              <a:lnSpc>
                <a:spcPct val="120000"/>
              </a:lnSpc>
            </a:pPr>
            <a:endParaRPr lang="en-US" altLang="zh-CN" sz="1600" b="1" dirty="0">
              <a:cs typeface="+mn-ea"/>
              <a:sym typeface="+mn-lt"/>
            </a:endParaRPr>
          </a:p>
        </p:txBody>
      </p:sp>
      <p:sp>
        <p:nvSpPr>
          <p:cNvPr id="8" name="文本框 3"/>
          <p:cNvSpPr txBox="1"/>
          <p:nvPr/>
        </p:nvSpPr>
        <p:spPr>
          <a:xfrm flipH="1">
            <a:off x="6188710" y="1683385"/>
            <a:ext cx="5935345" cy="34036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1750" b="1" dirty="0">
                <a:solidFill>
                  <a:srgbClr val="1A4875"/>
                </a:solidFill>
                <a:cs typeface="+mn-ea"/>
                <a:sym typeface="+mn-lt"/>
              </a:rPr>
              <a:t>G4DMT: </a:t>
            </a:r>
            <a:r>
              <a:rPr lang="en-US" sz="1750" b="1" dirty="0">
                <a:solidFill>
                  <a:schemeClr val="tx1"/>
                </a:solidFill>
                <a:cs typeface="+mn-ea"/>
                <a:sym typeface="+mn-lt"/>
              </a:rPr>
              <a:t>Geant4 Distributed Multiple Threads</a:t>
            </a:r>
            <a:endParaRPr lang="en-US" sz="1750" b="1" dirty="0">
              <a:solidFill>
                <a:srgbClr val="1A4875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sz="1750" dirty="0">
                <a:cs typeface="+mn-ea"/>
                <a:sym typeface="+mn-lt"/>
              </a:rPr>
              <a:t>call all CPUs to simulate a primary particle.</a:t>
            </a:r>
            <a:endParaRPr lang="en-US" sz="1750" dirty="0">
              <a:solidFill>
                <a:srgbClr val="1A4875"/>
              </a:solidFill>
              <a:cs typeface="+mn-ea"/>
              <a:sym typeface="+mn-lt"/>
            </a:endParaRPr>
          </a:p>
          <a:p>
            <a:endParaRPr lang="en-US" sz="1750" b="1" dirty="0">
              <a:solidFill>
                <a:srgbClr val="1A4875"/>
              </a:solidFill>
              <a:cs typeface="+mn-ea"/>
              <a:sym typeface="+mn-lt"/>
            </a:endParaRPr>
          </a:p>
          <a:p>
            <a:r>
              <a:rPr lang="en-US" sz="1750" b="1" dirty="0">
                <a:solidFill>
                  <a:srgbClr val="1A4875"/>
                </a:solidFill>
                <a:cs typeface="+mn-ea"/>
                <a:sym typeface="+mn-lt"/>
              </a:rPr>
              <a:t>G4ART: </a:t>
            </a:r>
            <a:r>
              <a:rPr lang="en-US" sz="1750" b="1" dirty="0">
                <a:solidFill>
                  <a:schemeClr val="tx1"/>
                </a:solidFill>
                <a:cs typeface="+mn-ea"/>
                <a:sym typeface="+mn-lt"/>
              </a:rPr>
              <a:t>Geant4 Accelerated Ray Tracing</a:t>
            </a:r>
            <a:endParaRPr lang="en-US" sz="1750" b="1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sz="1750" dirty="0">
                <a:solidFill>
                  <a:schemeClr val="tx1"/>
                </a:solidFill>
                <a:cs typeface="+mn-ea"/>
                <a:sym typeface="+mn-lt"/>
              </a:rPr>
              <a:t>o</a:t>
            </a:r>
            <a:r>
              <a:rPr lang="en-US" sz="1750" dirty="0">
                <a:solidFill>
                  <a:schemeClr val="tx1"/>
                </a:solidFill>
                <a:effectLst/>
                <a:cs typeface="+mn-ea"/>
                <a:sym typeface="+mn-lt"/>
              </a:rPr>
              <a:t>ptical </a:t>
            </a:r>
            <a:r>
              <a:rPr lang="en-US" sz="1750" dirty="0">
                <a:solidFill>
                  <a:schemeClr val="tx1"/>
                </a:solidFill>
                <a:cs typeface="+mn-ea"/>
                <a:sym typeface="+mn-lt"/>
              </a:rPr>
              <a:t>p</a:t>
            </a:r>
            <a:r>
              <a:rPr lang="en-US" sz="1750" dirty="0">
                <a:solidFill>
                  <a:schemeClr val="tx1"/>
                </a:solidFill>
                <a:effectLst/>
                <a:cs typeface="+mn-ea"/>
                <a:sym typeface="+mn-lt"/>
              </a:rPr>
              <a:t>hoton </a:t>
            </a:r>
            <a:r>
              <a:rPr lang="en-US" sz="1750" dirty="0">
                <a:solidFill>
                  <a:schemeClr val="tx1"/>
                </a:solidFill>
                <a:cs typeface="+mn-ea"/>
                <a:sym typeface="+mn-lt"/>
              </a:rPr>
              <a:t>s</a:t>
            </a:r>
            <a:r>
              <a:rPr lang="en-US" sz="1750" dirty="0">
                <a:solidFill>
                  <a:schemeClr val="tx1"/>
                </a:solidFill>
                <a:effectLst/>
                <a:cs typeface="+mn-ea"/>
                <a:sym typeface="+mn-lt"/>
              </a:rPr>
              <a:t>imulation</a:t>
            </a:r>
            <a:r>
              <a:rPr lang="en-US" altLang="zh-CN" sz="1750" dirty="0">
                <a:cs typeface="+mn-ea"/>
                <a:sym typeface="+mn-lt"/>
              </a:rPr>
              <a:t>. GPU ray tracing. In order to further reduce the CPU computing load.</a:t>
            </a:r>
            <a:endParaRPr lang="en-US" altLang="zh-CN" sz="1750" dirty="0">
              <a:cs typeface="+mn-ea"/>
              <a:sym typeface="+mn-lt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en-US" sz="1750" b="1" dirty="0">
              <a:solidFill>
                <a:srgbClr val="1A4875"/>
              </a:solidFill>
              <a:effectLst/>
              <a:cs typeface="+mn-ea"/>
              <a:sym typeface="+mn-lt"/>
            </a:endParaRPr>
          </a:p>
          <a:p>
            <a:pPr marL="0" indent="0">
              <a:buNone/>
            </a:pPr>
            <a:r>
              <a:rPr lang="en-US" sz="1750" b="1" dirty="0">
                <a:solidFill>
                  <a:srgbClr val="FF0000"/>
                </a:solidFill>
                <a:cs typeface="+mn-ea"/>
                <a:sym typeface="+mn-lt"/>
              </a:rPr>
              <a:t>eg. </a:t>
            </a:r>
            <a:r>
              <a:rPr lang="en-US" sz="1750" b="1" dirty="0">
                <a:solidFill>
                  <a:srgbClr val="1A4875"/>
                </a:solidFill>
                <a:cs typeface="+mn-ea"/>
                <a:sym typeface="+mn-lt"/>
              </a:rPr>
              <a:t>One </a:t>
            </a:r>
            <a:r>
              <a:rPr lang="en-US" sz="1750" b="1" dirty="0">
                <a:solidFill>
                  <a:srgbClr val="1A4875"/>
                </a:solidFill>
                <a:cs typeface="+mn-ea"/>
                <a:sym typeface="+mn-ea"/>
              </a:rPr>
              <a:t>νₑ</a:t>
            </a:r>
            <a:r>
              <a:rPr lang="en-US" sz="1750" b="1" dirty="0">
                <a:solidFill>
                  <a:srgbClr val="1A4875"/>
                </a:solidFill>
                <a:cs typeface="+mn-ea"/>
                <a:sym typeface="+mn-lt"/>
              </a:rPr>
              <a:t> (1 PeV)</a:t>
            </a:r>
            <a:endParaRPr lang="en-US" sz="1750" b="1" dirty="0">
              <a:solidFill>
                <a:srgbClr val="1A4875"/>
              </a:solidFill>
              <a:cs typeface="+mn-ea"/>
              <a:sym typeface="+mn-lt"/>
            </a:endParaRPr>
          </a:p>
          <a:p>
            <a:r>
              <a:rPr lang="en-US" altLang="zh-CN" sz="1750" dirty="0">
                <a:cs typeface="+mn-ea"/>
                <a:sym typeface="+mn-lt"/>
              </a:rPr>
              <a:t>default Geant4 takes </a:t>
            </a:r>
            <a:r>
              <a:rPr lang="en-US" altLang="zh-CN" sz="1750" u="sng" dirty="0">
                <a:cs typeface="+mn-ea"/>
                <a:sym typeface="+mn-lt"/>
              </a:rPr>
              <a:t>137 hours</a:t>
            </a:r>
            <a:endParaRPr lang="en-US" altLang="zh-CN" sz="1750" dirty="0">
              <a:cs typeface="+mn-ea"/>
              <a:sym typeface="+mn-lt"/>
            </a:endParaRPr>
          </a:p>
          <a:p>
            <a:pPr lvl="1"/>
            <a:r>
              <a:rPr lang="en-US" altLang="zh-CN" sz="1750" dirty="0">
                <a:cs typeface="+mn-ea"/>
                <a:sym typeface="+mn-lt"/>
              </a:rPr>
              <a:t>w/i 1-core CPU</a:t>
            </a:r>
            <a:endParaRPr lang="en-US" altLang="zh-CN" sz="1750" dirty="0">
              <a:cs typeface="+mn-ea"/>
              <a:sym typeface="+mn-lt"/>
            </a:endParaRPr>
          </a:p>
          <a:p>
            <a:r>
              <a:rPr lang="en-US" altLang="zh-CN" sz="1750" dirty="0">
                <a:cs typeface="+mn-ea"/>
                <a:sym typeface="+mn-lt"/>
              </a:rPr>
              <a:t>G4DMT + G4ART takes </a:t>
            </a:r>
            <a:r>
              <a:rPr lang="en-US" altLang="zh-CN" sz="1750" u="sng" dirty="0">
                <a:cs typeface="+mn-ea"/>
                <a:sym typeface="+mn-lt"/>
              </a:rPr>
              <a:t>410 seconds</a:t>
            </a:r>
            <a:endParaRPr lang="en-US" altLang="zh-CN" sz="1750" u="sng" dirty="0">
              <a:cs typeface="+mn-ea"/>
              <a:sym typeface="+mn-lt"/>
            </a:endParaRPr>
          </a:p>
          <a:p>
            <a:pPr lvl="1"/>
            <a:r>
              <a:rPr lang="en-US" altLang="zh-CN" sz="1750" dirty="0">
                <a:cs typeface="+mn-ea"/>
                <a:sym typeface="+mn-lt"/>
              </a:rPr>
              <a:t>w/i 32-core CPU, 4 GPUs</a:t>
            </a:r>
            <a:endParaRPr lang="en-US" altLang="zh-CN" sz="1750" dirty="0">
              <a:cs typeface="+mn-ea"/>
              <a:sym typeface="+mn-lt"/>
            </a:endParaRPr>
          </a:p>
          <a:p>
            <a:endParaRPr lang="en-US" altLang="zh-CN" dirty="0">
              <a:highlight>
                <a:srgbClr val="FFFF00"/>
              </a:highlight>
              <a:cs typeface="+mn-ea"/>
              <a:sym typeface="+mn-lt"/>
            </a:endParaRPr>
          </a:p>
          <a:p>
            <a:pPr algn="r"/>
            <a:r>
              <a:rPr lang="en-US" altLang="zh-CN" dirty="0">
                <a:highlight>
                  <a:srgbClr val="FFFF00"/>
                </a:highlight>
                <a:cs typeface="+mn-ea"/>
                <a:sym typeface="+mn-lt"/>
              </a:rPr>
              <a:t>Improve speed 1200 times faster</a:t>
            </a:r>
            <a:endParaRPr lang="en-US" altLang="zh-CN" dirty="0">
              <a:cs typeface="+mn-ea"/>
              <a:sym typeface="+mn-lt"/>
            </a:endParaRPr>
          </a:p>
          <a:p>
            <a:endParaRPr lang="en-US" b="1" dirty="0">
              <a:solidFill>
                <a:srgbClr val="1A4875"/>
              </a:solidFill>
              <a:effectLst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44510" y="649605"/>
            <a:ext cx="379476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altLang="zh-CN" sz="24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cs typeface="+mn-ea"/>
                <a:sym typeface="+mn-lt"/>
              </a:rPr>
              <a:t>GPU Accelaration</a:t>
            </a:r>
            <a:endParaRPr lang="en-US" altLang="zh-CN" sz="24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08585" y="2905760"/>
            <a:ext cx="5875655" cy="3820160"/>
            <a:chOff x="347" y="4915"/>
            <a:chExt cx="9253" cy="6016"/>
          </a:xfrm>
        </p:grpSpPr>
        <p:grpSp>
          <p:nvGrpSpPr>
            <p:cNvPr id="34" name="组合 33"/>
            <p:cNvGrpSpPr/>
            <p:nvPr/>
          </p:nvGrpSpPr>
          <p:grpSpPr>
            <a:xfrm>
              <a:off x="347" y="4915"/>
              <a:ext cx="9253" cy="4900"/>
              <a:chOff x="9731" y="3132"/>
              <a:chExt cx="10000" cy="4534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1"/>
              <a:srcRect r="50922"/>
              <a:stretch>
                <a:fillRect/>
              </a:stretch>
            </p:blipFill>
            <p:spPr>
              <a:xfrm>
                <a:off x="9731" y="3132"/>
                <a:ext cx="4873" cy="4535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2"/>
              <a:srcRect r="48464"/>
              <a:stretch>
                <a:fillRect/>
              </a:stretch>
            </p:blipFill>
            <p:spPr>
              <a:xfrm>
                <a:off x="14615" y="3132"/>
                <a:ext cx="5117" cy="4535"/>
              </a:xfrm>
              <a:prstGeom prst="rect">
                <a:avLst/>
              </a:prstGeom>
            </p:spPr>
          </p:pic>
        </p:grpSp>
        <p:sp>
          <p:nvSpPr>
            <p:cNvPr id="35" name="文本框 34"/>
            <p:cNvSpPr txBox="1"/>
            <p:nvPr/>
          </p:nvSpPr>
          <p:spPr>
            <a:xfrm>
              <a:off x="871" y="10010"/>
              <a:ext cx="8562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>
                  <a:cs typeface="+mn-ea"/>
                  <a:sym typeface="+mn-lt"/>
                </a:rPr>
                <a:t>The difference of CPU &amp; GPU on Charge and Time distribution </a:t>
              </a:r>
              <a:endParaRPr lang="en-US" altLang="zh-CN" sz="1600" b="1">
                <a:cs typeface="+mn-ea"/>
                <a:sym typeface="+mn-lt"/>
              </a:endParaRPr>
            </a:p>
          </p:txBody>
        </p:sp>
      </p:grpSp>
      <p:sp>
        <p:nvSpPr>
          <p:cNvPr id="3" name="左箭头 2"/>
          <p:cNvSpPr/>
          <p:nvPr/>
        </p:nvSpPr>
        <p:spPr>
          <a:xfrm>
            <a:off x="5702300" y="4304665"/>
            <a:ext cx="394335" cy="482600"/>
          </a:xfrm>
          <a:prstGeom prst="lef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962" y="309967"/>
            <a:ext cx="602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cs typeface="+mn-ea"/>
                <a:sym typeface="+mn-lt"/>
              </a:rPr>
              <a:t>Simulation | </a:t>
            </a:r>
            <a:r>
              <a:rPr lang="en-US" sz="3200" dirty="0">
                <a:cs typeface="+mn-ea"/>
                <a:sym typeface="+mn-lt"/>
              </a:rPr>
              <a:t>in-OM</a:t>
            </a:r>
            <a:endParaRPr lang="en-US" sz="3200" dirty="0">
              <a:cs typeface="+mn-ea"/>
              <a:sym typeface="+mn-lt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360D98F-C477-464D-B7CB-301160607E93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5400000">
            <a:off x="7349636" y="2153990"/>
            <a:ext cx="3953245" cy="374831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452289" y="1605097"/>
            <a:ext cx="32524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A4875"/>
                </a:solidFill>
              </a:rPr>
              <a:t>Optical model in Geant4</a:t>
            </a:r>
            <a:endParaRPr lang="en-US" sz="2400" b="1" dirty="0">
              <a:solidFill>
                <a:srgbClr val="1A4875"/>
              </a:solidFill>
            </a:endParaRPr>
          </a:p>
        </p:txBody>
      </p:sp>
      <p:pic>
        <p:nvPicPr>
          <p:cNvPr id="4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12072" y="1605241"/>
            <a:ext cx="4935895" cy="4789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2410" y="1605241"/>
            <a:ext cx="1785285" cy="30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23</a:t>
            </a:r>
            <a:r>
              <a:rPr lang="zh-CN" altLang="en-US" sz="1600" dirty="0"/>
              <a:t> </a:t>
            </a:r>
            <a:r>
              <a:rPr lang="en-US" altLang="zh-CN" sz="1600" dirty="0"/>
              <a:t>inch glass sphere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337440" y="1903992"/>
            <a:ext cx="1615875" cy="337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Optical g</a:t>
            </a:r>
            <a:r>
              <a:rPr lang="en-US" sz="1600" dirty="0"/>
              <a:t>el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37440" y="2231588"/>
            <a:ext cx="175131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Magnetic shielding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367530" y="2588260"/>
            <a:ext cx="1584960" cy="337185"/>
          </a:xfrm>
          <a:prstGeom prst="rect">
            <a:avLst/>
          </a:prstGeom>
        </p:spPr>
        <p:style>
          <a:lnRef idx="2">
            <a:schemeClr val="accent2"/>
          </a:lnRef>
          <a:fillRef idx="2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altLang="zh-CN" sz="1600" b="1" dirty="0"/>
              <a:t>20 inch PMT</a:t>
            </a:r>
            <a:endParaRPr lang="en-US" altLang="zh-CN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67420" y="3785461"/>
            <a:ext cx="170027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NewRomanPSMT" panose="02020503050405090304"/>
              </a:rPr>
              <a:t>magnetometer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367420" y="4139169"/>
            <a:ext cx="20161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NewRomanPSMT" panose="02020503050405090304"/>
              </a:rPr>
              <a:t>humidity sensor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367420" y="4430356"/>
            <a:ext cx="1373864" cy="309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Voltage divider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4368870" y="4708964"/>
            <a:ext cx="17852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dirty="0"/>
              <a:t>pressure gauge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367420" y="5052036"/>
            <a:ext cx="17852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dirty="0"/>
              <a:t>penetrator</a:t>
            </a:r>
            <a:endParaRPr lang="en-US" dirty="0"/>
          </a:p>
        </p:txBody>
      </p:sp>
      <p:sp>
        <p:nvSpPr>
          <p:cNvPr id="12" name="右箭头 11"/>
          <p:cNvSpPr/>
          <p:nvPr/>
        </p:nvSpPr>
        <p:spPr>
          <a:xfrm>
            <a:off x="6510020" y="1802130"/>
            <a:ext cx="499745" cy="4057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3885" y="1102360"/>
            <a:ext cx="59061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buFont typeface="Wingdings" panose="05000000000000000000" charset="0"/>
              <a:buChar char=""/>
            </a:pPr>
            <a:r>
              <a:rPr lang="en-US" altLang="zh-CN" sz="2000" b="1">
                <a:solidFill>
                  <a:schemeClr val="accent1">
                    <a:lumMod val="75000"/>
                  </a:schemeClr>
                </a:solidFill>
                <a:sym typeface="+mn-ea"/>
              </a:rPr>
              <a:t>Achieve a more realistic simulation</a:t>
            </a:r>
            <a:endParaRPr lang="en-US" altLang="zh-CN" sz="2000" b="1">
              <a:solidFill>
                <a:schemeClr val="accent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46575" y="1485900"/>
            <a:ext cx="2042160" cy="16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ISLIDE.DIAGRAM" val="#572492;"/>
  <p:tag name="resource_record_key" val="{&quot;10&quot;:[3645305]}"/>
</p:tagLst>
</file>

<file path=ppt/tags/tag13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TEXT_FILL_FORE_SCHEMECOLOR_INDEX_BRIGHTNESS" val="0"/>
  <p:tag name="KSO_WM_UNIT_TEXT_FILL_FORE_SCHEMECOLOR_INDEX" val="1"/>
  <p:tag name="KSO_WM_UNIT_TEXT_FILL_TYPE" val="1"/>
</p:tagLst>
</file>

<file path=ppt/tags/tag14.xml><?xml version="1.0" encoding="utf-8"?>
<p:tagLst xmlns:p="http://schemas.openxmlformats.org/presentationml/2006/main">
  <p:tag name="ISLIDE.DIAGRAM" val="#572492;"/>
  <p:tag name="KSO_WM_SPECIAL_SOURCE" val="bdnull"/>
</p:tagLst>
</file>

<file path=ppt/tags/tag15.xml><?xml version="1.0" encoding="utf-8"?>
<p:tagLst xmlns:p="http://schemas.openxmlformats.org/presentationml/2006/main">
  <p:tag name="KSO_WM_UNIT_PLACING_PICTURE_USER_VIEWPORT" val="{&quot;height&quot;:6932,&quot;width&quot;:7311}"/>
</p:tagLst>
</file>

<file path=ppt/tags/tag16.xml><?xml version="1.0" encoding="utf-8"?>
<p:tagLst xmlns:p="http://schemas.openxmlformats.org/presentationml/2006/main">
  <p:tag name="TABLE_ENDDRAG_ORIGIN_RECT" val="347*256"/>
  <p:tag name="TABLE_ENDDRAG_RECT" val="480*200*347*256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8.xml><?xml version="1.0" encoding="utf-8"?>
<p:tagLst xmlns:p="http://schemas.openxmlformats.org/presentationml/2006/main">
  <p:tag name="KSO_WM_UNIT_SHADOW_SCHEMECOLOR_INDEX_BRIGHTNESS" val="0.4"/>
  <p:tag name="KSO_WM_UNIT_SHADOW_SCHEMECOLOR_INDEX" val="5"/>
</p:tagLst>
</file>

<file path=ppt/tags/tag29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FILL_FORE_SCHEMECOLOR_INDEX_BRIGHTNESS" val="-0.1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FILL_FORE_SCHEMECOLOR_INDEX_BRIGHTNESS" val="0.4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ISLIDE.DIAGRAM" val="#572492;"/>
</p:tagLst>
</file>

<file path=ppt/tags/tag38.xml><?xml version="1.0" encoding="utf-8"?>
<p:tagLst xmlns:p="http://schemas.openxmlformats.org/presentationml/2006/main">
  <p:tag name="ISLIDE.DIAGRAM" val="#572492;"/>
</p:tagLst>
</file>

<file path=ppt/tags/tag39.xml><?xml version="1.0" encoding="utf-8"?>
<p:tagLst xmlns:p="http://schemas.openxmlformats.org/presentationml/2006/main">
  <p:tag name="KSO_WM_DIAGRAM_VIRTUALLY_FRAME" val="{&quot;height&quot;:287.85,&quot;left&quot;:6,&quot;top&quot;:221.4,&quot;width&quot;:945.6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183.95000000000005,&quot;left&quot;:6,&quot;top&quot;:221.4,&quot;width&quot;:533.1}"/>
</p:tagLst>
</file>

<file path=ppt/tags/tag41.xml><?xml version="1.0" encoding="utf-8"?>
<p:tagLst xmlns:p="http://schemas.openxmlformats.org/presentationml/2006/main">
  <p:tag name="KSO_WM_DIAGRAM_VIRTUALLY_FRAME" val="{&quot;height&quot;:320.95,&quot;left&quot;:6,&quot;top&quot;:221.4,&quot;width&quot;:946.25}"/>
</p:tagLst>
</file>

<file path=ppt/tags/tag42.xml><?xml version="1.0" encoding="utf-8"?>
<p:tagLst xmlns:p="http://schemas.openxmlformats.org/presentationml/2006/main">
  <p:tag name="KSO_WM_DIAGRAM_VIRTUALLY_FRAME" val="{&quot;height&quot;:320.95,&quot;left&quot;:6,&quot;top&quot;:221.4,&quot;width&quot;:946.25}"/>
</p:tagLst>
</file>

<file path=ppt/tags/tag43.xml><?xml version="1.0" encoding="utf-8"?>
<p:tagLst xmlns:p="http://schemas.openxmlformats.org/presentationml/2006/main">
  <p:tag name="KSO_WM_DIAGRAM_VIRTUALLY_FRAME" val="{&quot;height&quot;:320.95,&quot;left&quot;:6,&quot;top&quot;:221.4,&quot;width&quot;:946.25}"/>
</p:tagLst>
</file>

<file path=ppt/tags/tag44.xml><?xml version="1.0" encoding="utf-8"?>
<p:tagLst xmlns:p="http://schemas.openxmlformats.org/presentationml/2006/main">
  <p:tag name="KSO_WM_DIAGRAM_VIRTUALLY_FRAME" val="{&quot;height&quot;:320.95,&quot;left&quot;:6,&quot;top&quot;:221.4,&quot;width&quot;:946.25}"/>
</p:tagLst>
</file>

<file path=ppt/tags/tag45.xml><?xml version="1.0" encoding="utf-8"?>
<p:tagLst xmlns:p="http://schemas.openxmlformats.org/presentationml/2006/main">
  <p:tag name="KSO_WM_DIAGRAM_VIRTUALLY_FRAME" val="{&quot;height&quot;:320.95,&quot;left&quot;:6,&quot;top&quot;:221.4,&quot;width&quot;:946.25}"/>
</p:tagLst>
</file>

<file path=ppt/tags/tag46.xml><?xml version="1.0" encoding="utf-8"?>
<p:tagLst xmlns:p="http://schemas.openxmlformats.org/presentationml/2006/main">
  <p:tag name="KSO_WM_DIAGRAM_VIRTUALLY_FRAME" val="{&quot;height&quot;:320.95,&quot;left&quot;:6,&quot;top&quot;:221.4,&quot;width&quot;:946.2}"/>
</p:tagLst>
</file>

<file path=ppt/tags/tag47.xml><?xml version="1.0" encoding="utf-8"?>
<p:tagLst xmlns:p="http://schemas.openxmlformats.org/presentationml/2006/main">
  <p:tag name="ISLIDE.DIAGRAM" val="#572492;"/>
</p:tagLst>
</file>

<file path=ppt/tags/tag48.xml><?xml version="1.0" encoding="utf-8"?>
<p:tagLst xmlns:p="http://schemas.openxmlformats.org/presentationml/2006/main">
  <p:tag name="KSO_WM_DIAGRAM_VIRTUALLY_FRAME" val="{&quot;height&quot;:287.85,&quot;left&quot;:6,&quot;top&quot;:221.4,&quot;width&quot;:945.65}"/>
</p:tagLst>
</file>

<file path=ppt/tags/tag49.xml><?xml version="1.0" encoding="utf-8"?>
<p:tagLst xmlns:p="http://schemas.openxmlformats.org/presentationml/2006/main">
  <p:tag name="ISLIDE.DIAGRAM" val="#572492;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UNIT_FILL_FORE_SCHEMECOLOR_INDEX_BRIGHTNESS" val="0"/>
  <p:tag name="KSO_WM_UNIT_FILL_FORE_SCHEMECOLOR_INDEX" val="16"/>
  <p:tag name="KSO_WM_UNIT_FILL_TYPE" val="1"/>
</p:tagLst>
</file>

<file path=ppt/tags/tag53.xml><?xml version="1.0" encoding="utf-8"?>
<p:tagLst xmlns:p="http://schemas.openxmlformats.org/presentationml/2006/main">
  <p:tag name="KSO_WM_UNIT_FILL_FORE_SCHEMECOLOR_INDEX_BRIGHTNESS" val="0"/>
  <p:tag name="KSO_WM_UNIT_FILL_FORE_SCHEMECOLOR_INDEX" val="2"/>
  <p:tag name="KSO_WM_UNIT_FILL_TYPE" val="1"/>
  <p:tag name="KSO_WM_UNIT_LINE_FORE_SCHEMECOLOR_INDEX_BRIGHTNESS" val="0"/>
  <p:tag name="KSO_WM_UNIT_LINE_FORE_SCHEMECOLOR_INDEX" val="7"/>
  <p:tag name="KSO_WM_UNIT_LINE_FILL_TYPE" val="2"/>
</p:tagLst>
</file>

<file path=ppt/tags/tag54.xml><?xml version="1.0" encoding="utf-8"?>
<p:tagLst xmlns:p="http://schemas.openxmlformats.org/presentationml/2006/main">
  <p:tag name="ISLIDE.DIAGRAM" val="#196355;"/>
  <p:tag name="KSO_WM_SLIDE_BK_DARK_LIGHT" val="2"/>
  <p:tag name="KSO_WM_SLIDE_BACKGROUND_TYPE" val="general"/>
  <p:tag name="resource_record_key" val="{&quot;13&quot;:[4721720,4716332,4700289]}"/>
</p:tagLst>
</file>

<file path=ppt/tags/tag55.xml><?xml version="1.0" encoding="utf-8"?>
<p:tagLst xmlns:p="http://schemas.openxmlformats.org/presentationml/2006/main">
  <p:tag name="ISLIDE.THEME" val="https://www.islide.cc;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ed by iSlide">
  <a:themeElements>
    <a:clrScheme name="iSlide VI标准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005CB0"/>
      </a:accent1>
      <a:accent2>
        <a:srgbClr val="1C8ED6"/>
      </a:accent2>
      <a:accent3>
        <a:srgbClr val="1B4876"/>
      </a:accent3>
      <a:accent4>
        <a:srgbClr val="294D71"/>
      </a:accent4>
      <a:accent5>
        <a:srgbClr val="3A546F"/>
      </a:accent5>
      <a:accent6>
        <a:srgbClr val="4B5C6D"/>
      </a:accent6>
      <a:hlink>
        <a:srgbClr val="F84D4D"/>
      </a:hlink>
      <a:folHlink>
        <a:srgbClr val="979797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MS Reference Sans Serif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13183</Words>
  <Application>WPS 演示</Application>
  <PresentationFormat>Widescreen</PresentationFormat>
  <Paragraphs>874</Paragraphs>
  <Slides>35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47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35</vt:i4>
      </vt:variant>
    </vt:vector>
  </HeadingPairs>
  <TitlesOfParts>
    <vt:vector size="88" baseType="lpstr">
      <vt:lpstr>Arial</vt:lpstr>
      <vt:lpstr>宋体</vt:lpstr>
      <vt:lpstr>Wingdings</vt:lpstr>
      <vt:lpstr>Monotype Corsiva</vt:lpstr>
      <vt:lpstr>苹方-简</vt:lpstr>
      <vt:lpstr>Calibri</vt:lpstr>
      <vt:lpstr>Helvetica Neue</vt:lpstr>
      <vt:lpstr>汉仪书宋二KW</vt:lpstr>
      <vt:lpstr>微软雅黑</vt:lpstr>
      <vt:lpstr>汉仪旗黑</vt:lpstr>
      <vt:lpstr>Times New Roman</vt:lpstr>
      <vt:lpstr>仿宋_GB2312</vt:lpstr>
      <vt:lpstr>方正仿宋_GBK</vt:lpstr>
      <vt:lpstr>Cambria</vt:lpstr>
      <vt:lpstr>华文宋体</vt:lpstr>
      <vt:lpstr>Wingdings</vt:lpstr>
      <vt:lpstr>Comic Sans MS</vt:lpstr>
      <vt:lpstr>Inter</vt:lpstr>
      <vt:lpstr>TimesNewRomanPSMT</vt:lpstr>
      <vt:lpstr>宋体</vt:lpstr>
      <vt:lpstr>Arial Unicode MS</vt:lpstr>
      <vt:lpstr>Calibri Light</vt:lpstr>
      <vt:lpstr>等线</vt:lpstr>
      <vt:lpstr>汉仪中等线KW</vt:lpstr>
      <vt:lpstr>Thonburi</vt:lpstr>
      <vt:lpstr>Arial</vt:lpstr>
      <vt:lpstr>-apple-system</vt:lpstr>
      <vt:lpstr>Candara</vt:lpstr>
      <vt:lpstr>Century Gothic</vt:lpstr>
      <vt:lpstr>楷体</vt:lpstr>
      <vt:lpstr>汉仪楷体KW</vt:lpstr>
      <vt:lpstr>Times New Roman</vt:lpstr>
      <vt:lpstr>Cambria</vt:lpstr>
      <vt:lpstr>等线 Light</vt:lpstr>
      <vt:lpstr>MS Reference Sans Serif</vt:lpstr>
      <vt:lpstr>-apple-system</vt:lpstr>
      <vt:lpstr>Inter</vt:lpstr>
      <vt:lpstr>TimesNewRomanPSMT</vt:lpstr>
      <vt:lpstr>仿宋_GB2312</vt:lpstr>
      <vt:lpstr>微软雅黑</vt:lpstr>
      <vt:lpstr>楷体</vt:lpstr>
      <vt:lpstr>Verdana</vt:lpstr>
      <vt:lpstr>Cambria Math</vt:lpstr>
      <vt:lpstr>MS Mincho</vt:lpstr>
      <vt:lpstr>Kingsoft Math</vt:lpstr>
      <vt:lpstr>Hiragino Sans</vt:lpstr>
      <vt:lpstr>Arial Bold</vt:lpstr>
      <vt:lpstr>Office Theme</vt:lpstr>
      <vt:lpstr>Designed by iSlide</vt:lpstr>
      <vt:lpstr>3_Office 主题</vt:lpstr>
      <vt:lpstr>自定义设计方案</vt:lpstr>
      <vt:lpstr>1_Office Theme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Joint Analysis of 1st String and GVD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Back Up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zengzk</cp:lastModifiedBy>
  <cp:revision>190</cp:revision>
  <dcterms:created xsi:type="dcterms:W3CDTF">2025-11-30T02:24:37Z</dcterms:created>
  <dcterms:modified xsi:type="dcterms:W3CDTF">2025-11-30T02:24:37Z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F75B796CC71D43759762A6F5C6C4C937_13</vt:lpwstr>
  </property>
  <property fmtid="{D5CDD505-2E9C-101B-9397-08002B2CF9AE}" pid="3" name="KSOProductBuildVer">
    <vt:lpwstr>2052-12.1.23141.23141</vt:lpwstr>
  </property>
</Properties>
</file>