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27"/>
  </p:handoutMasterIdLst>
  <p:sldIdLst>
    <p:sldId id="256" r:id="rId5"/>
    <p:sldId id="290" r:id="rId7"/>
    <p:sldId id="258" r:id="rId8"/>
    <p:sldId id="344" r:id="rId9"/>
    <p:sldId id="260" r:id="rId10"/>
    <p:sldId id="346" r:id="rId11"/>
    <p:sldId id="269" r:id="rId12"/>
    <p:sldId id="273" r:id="rId13"/>
    <p:sldId id="286" r:id="rId14"/>
    <p:sldId id="281" r:id="rId15"/>
    <p:sldId id="343" r:id="rId16"/>
    <p:sldId id="274" r:id="rId17"/>
    <p:sldId id="345" r:id="rId18"/>
    <p:sldId id="271" r:id="rId19"/>
    <p:sldId id="331" r:id="rId20"/>
    <p:sldId id="276" r:id="rId21"/>
    <p:sldId id="277" r:id="rId22"/>
    <p:sldId id="283" r:id="rId23"/>
    <p:sldId id="342" r:id="rId24"/>
    <p:sldId id="329" r:id="rId25"/>
    <p:sldId id="284" r:id="rId26"/>
  </p:sldIdLst>
  <p:sldSz cx="1600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1" userDrawn="1">
          <p15:clr>
            <a:srgbClr val="A4A3A4"/>
          </p15:clr>
        </p15:guide>
        <p15:guide id="2" pos="50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sj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060"/>
    <a:srgbClr val="5CCED2"/>
    <a:srgbClr val="4B0082"/>
    <a:srgbClr val="4682B4"/>
    <a:srgbClr val="228B22"/>
    <a:srgbClr val="E1BEE7"/>
    <a:srgbClr val="FFF3E0"/>
    <a:srgbClr val="494949"/>
    <a:srgbClr val="DB9551"/>
    <a:srgbClr val="E6B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1991"/>
        <p:guide pos="50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77308" y="1279525"/>
            <a:ext cx="80602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准版.png" descr="标准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15" y="5449570"/>
            <a:ext cx="1945640" cy="133286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5830" y="5724525"/>
            <a:ext cx="3385820" cy="95631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100138" y="551543"/>
            <a:ext cx="13801725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2644862" y="312539"/>
            <a:ext cx="10712277" cy="714376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2644862" y="991195"/>
            <a:ext cx="10712279" cy="47236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6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ct val="180000"/>
              </a:spcBef>
              <a:buSzTx/>
              <a:buNone/>
              <a:defRPr sz="2600" spc="-52"/>
            </a:lvl1pPr>
            <a:lvl2pPr marL="0" indent="228600">
              <a:spcBef>
                <a:spcPct val="180000"/>
              </a:spcBef>
              <a:buSzTx/>
              <a:buNone/>
              <a:defRPr sz="2600" spc="-52"/>
            </a:lvl2pPr>
            <a:lvl3pPr marL="0" indent="457200">
              <a:spcBef>
                <a:spcPct val="180000"/>
              </a:spcBef>
              <a:buSzTx/>
              <a:buNone/>
              <a:defRPr sz="2600" spc="-52"/>
            </a:lvl3pPr>
            <a:lvl4pPr marL="0" indent="685800">
              <a:spcBef>
                <a:spcPct val="180000"/>
              </a:spcBef>
              <a:buSzTx/>
              <a:buNone/>
              <a:defRPr sz="2600" spc="-52"/>
            </a:lvl4pPr>
            <a:lvl5pPr marL="0" indent="914400">
              <a:spcBef>
                <a:spcPct val="180000"/>
              </a:spcBef>
              <a:buSzTx/>
              <a:buNone/>
              <a:defRPr sz="2600" spc="-52"/>
            </a:lvl5pPr>
          </a:lstStyle>
          <a:p>
            <a:r>
              <a:t>Agenda Topics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准版.png" descr="标准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517" y="5532120"/>
            <a:ext cx="2208609" cy="125031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10618" y="5775960"/>
            <a:ext cx="4131350" cy="90487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667" y="635"/>
            <a:ext cx="1397675" cy="1077595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6841" y="100330"/>
            <a:ext cx="13621703" cy="92646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rgbClr val="B00000"/>
                </a:solidFill>
                <a:effectLst/>
                <a:latin typeface="Source Han Sans CN" panose="020B0500000000000000" charset="-122"/>
                <a:ea typeface="Source Han Sans CN" panose="020B0500000000000000" charset="-122"/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0106" y="1419225"/>
            <a:ext cx="1380172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pic>
        <p:nvPicPr>
          <p:cNvPr id="8" name="Picture 7" descr="/home/linsj/WeChat_Data/xwechat_files/files/logo_trans.pnglogo_trans"/>
          <p:cNvPicPr>
            <a:picLocks noChangeAspect="1"/>
          </p:cNvPicPr>
          <p:nvPr userDrawn="1"/>
        </p:nvPicPr>
        <p:blipFill>
          <a:blip r:embed="rId2"/>
          <a:srcRect t="5256" b="5256"/>
          <a:stretch>
            <a:fillRect/>
          </a:stretch>
        </p:blipFill>
        <p:spPr>
          <a:xfrm>
            <a:off x="35004" y="-69850"/>
            <a:ext cx="1345168" cy="13074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-1667" y="1117600"/>
            <a:ext cx="6855023" cy="1905"/>
          </a:xfrm>
          <a:prstGeom prst="line">
            <a:avLst/>
          </a:prstGeom>
          <a:ln w="111125">
            <a:solidFill>
              <a:srgbClr val="DB9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 userDrawn="1"/>
        </p:nvSpPr>
        <p:spPr>
          <a:xfrm>
            <a:off x="12544068" y="6523990"/>
            <a:ext cx="34429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smtClean="0">
                <a:solidFill>
                  <a:srgbClr val="DB9551"/>
                </a:solidFill>
                <a:sym typeface="+mn-ea"/>
              </a:rPr>
              <a:t>2</a:t>
            </a:r>
            <a:r>
              <a:rPr lang="en-US" altLang="zh-CN" sz="1600" smtClean="0">
                <a:solidFill>
                  <a:srgbClr val="DB9551"/>
                </a:solidFill>
                <a:sym typeface="+mn-ea"/>
              </a:rPr>
              <a:t>025-11-30, Zhuhai</a:t>
            </a:r>
            <a:endParaRPr lang="en-US" altLang="zh-CN" sz="1600" smtClean="0">
              <a:solidFill>
                <a:srgbClr val="DB9551"/>
              </a:solidFill>
              <a:sym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33425" y="6393180"/>
            <a:ext cx="5400675" cy="365125"/>
          </a:xfrm>
        </p:spPr>
        <p:txBody>
          <a:bodyPr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187565" y="6456680"/>
            <a:ext cx="2040255" cy="365125"/>
          </a:xfrm>
        </p:spPr>
        <p:txBody>
          <a:bodyPr/>
          <a:lstStyle>
            <a:lvl1pPr algn="ctr">
              <a:defRPr>
                <a:solidFill>
                  <a:srgbClr val="DB955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1803" y="3750945"/>
            <a:ext cx="12925616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1803" y="4610028"/>
            <a:ext cx="9609534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0106" y="258445"/>
            <a:ext cx="13801725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0106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850981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222" y="365125"/>
            <a:ext cx="13801725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2222" y="1744961"/>
            <a:ext cx="67695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2222" y="2615609"/>
            <a:ext cx="6769595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101013" y="1744961"/>
            <a:ext cx="680293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101013" y="2615609"/>
            <a:ext cx="6802934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0138" y="2766219"/>
            <a:ext cx="13801725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8855" y="127000"/>
            <a:ext cx="5466825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6804000" y="766354"/>
            <a:ext cx="763530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55523" y="2057400"/>
            <a:ext cx="5466825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abc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975122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905" y="635"/>
            <a:ext cx="1530350" cy="1077595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2425" y="100330"/>
            <a:ext cx="13396595" cy="92646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rgbClr val="B00000"/>
                </a:solidFill>
                <a:effectLst/>
                <a:latin typeface="Source Han Sans CN" panose="020B0500000000000000" charset="-122"/>
                <a:ea typeface="Source Han Sans CN" panose="020B0500000000000000" charset="-122"/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0106" y="1419225"/>
            <a:ext cx="1380172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67" y="1117600"/>
            <a:ext cx="6855023" cy="1905"/>
          </a:xfrm>
          <a:prstGeom prst="line">
            <a:avLst/>
          </a:prstGeom>
          <a:ln w="111125">
            <a:solidFill>
              <a:srgbClr val="DB9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 userDrawn="1"/>
        </p:nvSpPr>
        <p:spPr>
          <a:xfrm>
            <a:off x="12544068" y="6438265"/>
            <a:ext cx="34429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smtClean="0">
                <a:solidFill>
                  <a:srgbClr val="DB9551"/>
                </a:solidFill>
                <a:sym typeface="+mn-ea"/>
              </a:rPr>
              <a:t>2</a:t>
            </a:r>
            <a:r>
              <a:rPr lang="en-US" altLang="zh-CN" sz="1600" smtClean="0">
                <a:solidFill>
                  <a:srgbClr val="DB9551"/>
                </a:solidFill>
                <a:sym typeface="+mn-ea"/>
              </a:rPr>
              <a:t>025-11-30, Zhuhai</a:t>
            </a:r>
            <a:endParaRPr lang="en-US" altLang="zh-CN" sz="1600" smtClean="0">
              <a:solidFill>
                <a:srgbClr val="DB9551"/>
              </a:solidFill>
              <a:sym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33425" y="6393180"/>
            <a:ext cx="5400675" cy="365125"/>
          </a:xfrm>
        </p:spPr>
        <p:txBody>
          <a:bodyPr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300595" y="6405245"/>
            <a:ext cx="2040255" cy="365125"/>
          </a:xfrm>
        </p:spPr>
        <p:txBody>
          <a:bodyPr/>
          <a:lstStyle>
            <a:lvl1pPr algn="ctr">
              <a:defRPr>
                <a:solidFill>
                  <a:srgbClr val="DB955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logo_trans"/>
          <p:cNvPicPr>
            <a:picLocks noChangeAspect="1"/>
          </p:cNvPicPr>
          <p:nvPr userDrawn="1"/>
        </p:nvPicPr>
        <p:blipFill>
          <a:blip r:embed="rId2"/>
          <a:srcRect l="7086" t="12597" r="5853" b="17446"/>
          <a:stretch>
            <a:fillRect/>
          </a:stretch>
        </p:blipFill>
        <p:spPr>
          <a:xfrm>
            <a:off x="311150" y="-1270"/>
            <a:ext cx="942975" cy="107823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894635" y="365125"/>
            <a:ext cx="2007227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00138" y="365125"/>
            <a:ext cx="11654945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100138" y="551543"/>
            <a:ext cx="13801725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2644862" y="312539"/>
            <a:ext cx="10712277" cy="714376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2644862" y="991195"/>
            <a:ext cx="10712279" cy="47236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6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ct val="180000"/>
              </a:spcBef>
              <a:buSzTx/>
              <a:buNone/>
              <a:defRPr sz="2600" spc="-52"/>
            </a:lvl1pPr>
            <a:lvl2pPr marL="0" indent="228600">
              <a:spcBef>
                <a:spcPct val="180000"/>
              </a:spcBef>
              <a:buSzTx/>
              <a:buNone/>
              <a:defRPr sz="2600" spc="-52"/>
            </a:lvl2pPr>
            <a:lvl3pPr marL="0" indent="457200">
              <a:spcBef>
                <a:spcPct val="180000"/>
              </a:spcBef>
              <a:buSzTx/>
              <a:buNone/>
              <a:defRPr sz="2600" spc="-52"/>
            </a:lvl3pPr>
            <a:lvl4pPr marL="0" indent="685800">
              <a:spcBef>
                <a:spcPct val="180000"/>
              </a:spcBef>
              <a:buSzTx/>
              <a:buNone/>
              <a:defRPr sz="2600" spc="-52"/>
            </a:lvl4pPr>
            <a:lvl5pPr marL="0" indent="914400">
              <a:spcBef>
                <a:spcPct val="180000"/>
              </a:spcBef>
              <a:buSzTx/>
              <a:buNone/>
              <a:defRPr sz="2600" spc="-52"/>
            </a:lvl5pPr>
          </a:lstStyle>
          <a:p>
            <a:r>
              <a:t>Agenda Topics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标准版.png" descr="标准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15" y="5449570"/>
            <a:ext cx="1945640" cy="133286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5830" y="5724525"/>
            <a:ext cx="3385820" cy="95631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905" y="635"/>
            <a:ext cx="1530350" cy="1077595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2425" y="100330"/>
            <a:ext cx="13396595" cy="92646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rgbClr val="B00000"/>
                </a:solidFill>
                <a:effectLst/>
                <a:latin typeface="Source Han Sans CN" panose="020B0500000000000000" charset="-122"/>
                <a:ea typeface="Source Han Sans CN" panose="020B0500000000000000" charset="-122"/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50106" y="1419225"/>
            <a:ext cx="13801725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67" y="1117600"/>
            <a:ext cx="6855023" cy="1905"/>
          </a:xfrm>
          <a:prstGeom prst="line">
            <a:avLst/>
          </a:prstGeom>
          <a:ln w="111125">
            <a:solidFill>
              <a:srgbClr val="DB95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 userDrawn="1"/>
        </p:nvSpPr>
        <p:spPr>
          <a:xfrm>
            <a:off x="12544068" y="6438265"/>
            <a:ext cx="34429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smtClean="0">
                <a:solidFill>
                  <a:srgbClr val="DB9551"/>
                </a:solidFill>
                <a:sym typeface="+mn-ea"/>
              </a:rPr>
              <a:t>2</a:t>
            </a:r>
            <a:r>
              <a:rPr lang="en-US" altLang="zh-CN" sz="1600" smtClean="0">
                <a:solidFill>
                  <a:srgbClr val="DB9551"/>
                </a:solidFill>
                <a:sym typeface="+mn-ea"/>
              </a:rPr>
              <a:t>025-11-30, Zhuhai</a:t>
            </a:r>
            <a:endParaRPr lang="en-US" altLang="zh-CN" sz="1600" smtClean="0">
              <a:solidFill>
                <a:srgbClr val="DB9551"/>
              </a:solidFill>
              <a:sym typeface="+mn-ea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33425" y="6393180"/>
            <a:ext cx="5400675" cy="365125"/>
          </a:xfrm>
        </p:spPr>
        <p:txBody>
          <a:bodyPr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300595" y="6405245"/>
            <a:ext cx="2040255" cy="365125"/>
          </a:xfrm>
        </p:spPr>
        <p:txBody>
          <a:bodyPr/>
          <a:lstStyle>
            <a:lvl1pPr algn="ctr">
              <a:defRPr>
                <a:solidFill>
                  <a:srgbClr val="DB955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logo_trans"/>
          <p:cNvPicPr>
            <a:picLocks noChangeAspect="1"/>
          </p:cNvPicPr>
          <p:nvPr userDrawn="1"/>
        </p:nvPicPr>
        <p:blipFill>
          <a:blip r:embed="rId2"/>
          <a:srcRect l="7086" t="12597" r="5853" b="17446"/>
          <a:stretch>
            <a:fillRect/>
          </a:stretch>
        </p:blipFill>
        <p:spPr>
          <a:xfrm>
            <a:off x="311150" y="-1270"/>
            <a:ext cx="942975" cy="107823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1803" y="3750945"/>
            <a:ext cx="12925616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1803" y="4610028"/>
            <a:ext cx="9609534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0106" y="258445"/>
            <a:ext cx="13801725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0106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850981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222" y="365125"/>
            <a:ext cx="13801725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2222" y="1744961"/>
            <a:ext cx="67695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2222" y="2615609"/>
            <a:ext cx="6769595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101013" y="1744961"/>
            <a:ext cx="680293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101013" y="2615609"/>
            <a:ext cx="6802934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0138" y="2766219"/>
            <a:ext cx="13801725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1803" y="3750945"/>
            <a:ext cx="12925616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1803" y="4610028"/>
            <a:ext cx="9609534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8855" y="127000"/>
            <a:ext cx="5466825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6804000" y="766354"/>
            <a:ext cx="763530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55523" y="2057400"/>
            <a:ext cx="5466825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abc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975122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894635" y="365125"/>
            <a:ext cx="2007227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00138" y="365125"/>
            <a:ext cx="11654945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100138" y="551543"/>
            <a:ext cx="13801725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2644862" y="312539"/>
            <a:ext cx="10712277" cy="714376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2644862" y="991195"/>
            <a:ext cx="10712279" cy="47236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6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ct val="180000"/>
              </a:spcBef>
              <a:buSzTx/>
              <a:buNone/>
              <a:defRPr sz="2600" spc="-52"/>
            </a:lvl1pPr>
            <a:lvl2pPr marL="0" indent="228600">
              <a:spcBef>
                <a:spcPct val="180000"/>
              </a:spcBef>
              <a:buSzTx/>
              <a:buNone/>
              <a:defRPr sz="2600" spc="-52"/>
            </a:lvl2pPr>
            <a:lvl3pPr marL="0" indent="457200">
              <a:spcBef>
                <a:spcPct val="180000"/>
              </a:spcBef>
              <a:buSzTx/>
              <a:buNone/>
              <a:defRPr sz="2600" spc="-52"/>
            </a:lvl3pPr>
            <a:lvl4pPr marL="0" indent="685800">
              <a:spcBef>
                <a:spcPct val="180000"/>
              </a:spcBef>
              <a:buSzTx/>
              <a:buNone/>
              <a:defRPr sz="2600" spc="-52"/>
            </a:lvl4pPr>
            <a:lvl5pPr marL="0" indent="914400">
              <a:spcBef>
                <a:spcPct val="180000"/>
              </a:spcBef>
              <a:buSzTx/>
              <a:buNone/>
              <a:defRPr sz="2600" spc="-52"/>
            </a:lvl5pPr>
          </a:lstStyle>
          <a:p>
            <a:r>
              <a:t>Agenda Topics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0106" y="258445"/>
            <a:ext cx="13801725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0106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850981" y="1825625"/>
            <a:ext cx="680085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222" y="365125"/>
            <a:ext cx="13801725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2222" y="1744961"/>
            <a:ext cx="67695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2222" y="2615609"/>
            <a:ext cx="6769595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101013" y="1744961"/>
            <a:ext cx="680293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101013" y="2615609"/>
            <a:ext cx="6802934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0138" y="2766219"/>
            <a:ext cx="13801725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8855" y="127000"/>
            <a:ext cx="5466825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6804000" y="766354"/>
            <a:ext cx="763530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55523" y="2057400"/>
            <a:ext cx="5466825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abc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975122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894635" y="365125"/>
            <a:ext cx="2007227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00138" y="365125"/>
            <a:ext cx="11654945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00138" y="365125"/>
            <a:ext cx="13801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0138" y="1825625"/>
            <a:ext cx="138017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00138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00663" y="6356350"/>
            <a:ext cx="54006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301413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00138" y="365125"/>
            <a:ext cx="13801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0138" y="1825625"/>
            <a:ext cx="138017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00138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00663" y="6356350"/>
            <a:ext cx="54006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301413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00138" y="365125"/>
            <a:ext cx="13801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0138" y="1825625"/>
            <a:ext cx="138017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00138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00663" y="6356350"/>
            <a:ext cx="54006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abc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301413" y="6356350"/>
            <a:ext cx="36004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29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/home/linsj/works/temporary/arti/生成特定照片1.png生成特定照片1"/>
          <p:cNvPicPr>
            <a:picLocks noChangeAspect="1"/>
          </p:cNvPicPr>
          <p:nvPr/>
        </p:nvPicPr>
        <p:blipFill>
          <a:blip r:embed="rId1"/>
          <a:srcRect l="22" t="20233" r="-23"/>
          <a:stretch>
            <a:fillRect/>
          </a:stretch>
        </p:blipFill>
        <p:spPr>
          <a:xfrm>
            <a:off x="0" y="8890"/>
            <a:ext cx="15981045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4805" y="4371340"/>
            <a:ext cx="10233025" cy="874395"/>
          </a:xfrm>
        </p:spPr>
        <p:txBody>
          <a:bodyPr/>
          <a:p>
            <a:pPr algn="ctr"/>
            <a:r>
              <a:rPr lang="en-US" sz="4400" i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Plan and Status of NEON</a:t>
            </a:r>
            <a:endParaRPr lang="en-US" sz="4400" i="1">
              <a:solidFill>
                <a:srgbClr val="B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8180" y="5442585"/>
            <a:ext cx="7004685" cy="544830"/>
          </a:xfrm>
          <a:ln w="0" cmpd="sng">
            <a:noFill/>
            <a:prstDash val="solid"/>
          </a:ln>
        </p:spPr>
        <p:txBody>
          <a:bodyPr>
            <a:noAutofit/>
          </a:bodyPr>
          <a:p>
            <a:pPr marL="0" indent="0" algn="ctr">
              <a:buNone/>
            </a:pPr>
            <a:r>
              <a:rPr lang="en-US" sz="3200">
                <a:solidFill>
                  <a:srgbClr val="DB9551"/>
                </a:solidFill>
              </a:rPr>
              <a:t>S. Lin for the NEON Group</a:t>
            </a:r>
            <a:endParaRPr lang="en-US" sz="3200">
              <a:solidFill>
                <a:srgbClr val="DB955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0" y="-6985"/>
            <a:ext cx="8976360" cy="3683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rgbClr val="627F5B"/>
                </a:solidFill>
              </a:rPr>
              <a:t>Workshop on Neutrinos and related New Physics Research -  Zhuhai</a:t>
            </a:r>
            <a:endParaRPr lang="en-US" b="1">
              <a:solidFill>
                <a:srgbClr val="627F5B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6132830" y="6332220"/>
            <a:ext cx="3736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November 30</a:t>
            </a:r>
            <a:r>
              <a:rPr lang="en-US" sz="2400" baseline="30000"/>
              <a:t>th</a:t>
            </a:r>
            <a:r>
              <a:rPr lang="en-US" sz="2400"/>
              <a:t>, 2025</a:t>
            </a:r>
            <a:endParaRPr lang="en-US" sz="2400"/>
          </a:p>
        </p:txBody>
      </p:sp>
      <p:pic>
        <p:nvPicPr>
          <p:cNvPr id="10" name="Picture 9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14551660" y="4171315"/>
            <a:ext cx="1108710" cy="14116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Analysis: Reconstruction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284" name="Group"/>
          <p:cNvGrpSpPr/>
          <p:nvPr/>
        </p:nvGrpSpPr>
        <p:grpSpPr>
          <a:xfrm>
            <a:off x="8996045" y="1406525"/>
            <a:ext cx="6513830" cy="4448175"/>
            <a:chOff x="0" y="0"/>
            <a:chExt cx="12364261" cy="8884870"/>
          </a:xfrm>
        </p:grpSpPr>
        <p:pic>
          <p:nvPicPr>
            <p:cNvPr id="282" name="pasted-movie.png" descr="pasted-movie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2364262" cy="888487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83" name="Screenshot 2025-04-10 at 12.24.49.png" descr="Screenshot 2025-04-10 at 12.24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2460" y="2221340"/>
              <a:ext cx="8117805" cy="444219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" name="Text Box 2"/>
          <p:cNvSpPr txBox="1"/>
          <p:nvPr/>
        </p:nvSpPr>
        <p:spPr>
          <a:xfrm>
            <a:off x="4650740" y="5854700"/>
            <a:ext cx="7339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C00000"/>
                </a:solidFill>
              </a:rPr>
              <a:t>A GNN-based algorithm is under development</a:t>
            </a: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21" name="Picture 20" descr="shot_cur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" y="2493645"/>
            <a:ext cx="3109595" cy="27216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4"/>
              <p:cNvSpPr txBox="1"/>
              <p:nvPr/>
            </p:nvSpPr>
            <p:spPr>
              <a:xfrm>
                <a:off x="3585845" y="1539240"/>
                <a:ext cx="5473065" cy="44215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marL="342900" indent="-342900">
                  <a:lnSpc>
                    <a:spcPct val="12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Cascade event structures are more complex than track events</a:t>
                </a:r>
                <a:endParaRPr lang="en-US" sz="2000"/>
              </a:p>
              <a:p>
                <a:pPr marL="342900" lvl="0" indent="-342900">
                  <a:lnSpc>
                    <a:spcPct val="32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A reconstruction algorithm</a:t>
                </a:r>
                <a:r>
                  <a:rPr lang="en-US" sz="2000">
                    <a:sym typeface="+mn-ea"/>
                  </a:rPr>
                  <a:t> developed</a:t>
                </a:r>
                <a:endParaRPr lang="en-US" sz="2000">
                  <a:sym typeface="+mn-ea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func>
                        <m:funcPr>
                          <m:ctrl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i="1">
                  <a:solidFill>
                    <a:schemeClr val="bg1">
                      <a:lumMod val="50000"/>
                    </a:schemeClr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func>
                        <m:funcPr>
                          <m:ctrl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i="1">
                  <a:solidFill>
                    <a:schemeClr val="bg1">
                      <a:lumMod val="50000"/>
                    </a:schemeClr>
                  </a:solidFill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lvl="1" indent="0">
                  <a:lnSpc>
                    <a:spcPct val="110000"/>
                  </a:lnSpc>
                  <a:buFont typeface="Arial" panose="02080604020202020204" pitchFamily="34" charset="0"/>
                  <a:buNone/>
                </a:pPr>
                <a:r>
                  <a:rPr lang="en-US" sz="2000">
                    <a:solidFill>
                      <a:schemeClr val="bg1">
                        <a:lumMod val="50000"/>
                      </a:schemeClr>
                    </a:solidFill>
                  </a:rPr>
                  <a:t>minimize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naryPr>
                      <m:sub>
                        <m: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000"/>
              </a:p>
              <a:p>
                <a:pPr marL="342900" indent="-342900">
                  <a:lnSpc>
                    <a:spcPct val="340000"/>
                  </a:lnSpc>
                  <a:buFont typeface="Arial" panose="02080604020202020204" pitchFamily="34" charset="0"/>
                  <a:buChar char="•"/>
                </a:pPr>
                <a:r>
                  <a:rPr lang="en-US" sz="2000"/>
                  <a:t>Median angular error ~ 12 degrees</a:t>
                </a:r>
                <a:endParaRPr lang="en-US" sz="2000"/>
              </a:p>
            </p:txBody>
          </p:sp>
        </mc:Choice>
        <mc:Fallback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845" y="1539240"/>
                <a:ext cx="5473065" cy="44215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Analysis: GNN Reconstruction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810" y="2501900"/>
            <a:ext cx="1922780" cy="2698115"/>
          </a:xfrm>
          <a:prstGeom prst="rect">
            <a:avLst/>
          </a:prstGeom>
          <a:ln w="15875">
            <a:solidFill>
              <a:srgbClr val="201F1F"/>
            </a:solidFill>
          </a:ln>
        </p:spPr>
      </p:pic>
      <p:sp>
        <p:nvSpPr>
          <p:cNvPr id="6" name="TextBox 4"/>
          <p:cNvSpPr txBox="1"/>
          <p:nvPr/>
        </p:nvSpPr>
        <p:spPr>
          <a:xfrm>
            <a:off x="9692640" y="257810"/>
            <a:ext cx="348678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dirty="0"/>
              <a:t>N1, N2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 the task</a:t>
            </a:r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3279140" y="1296670"/>
            <a:ext cx="6123940" cy="5107940"/>
            <a:chOff x="4948" y="2042"/>
            <a:chExt cx="9644" cy="8044"/>
          </a:xfrm>
        </p:grpSpPr>
        <p:grpSp>
          <p:nvGrpSpPr>
            <p:cNvPr id="8" name="组合 7"/>
            <p:cNvGrpSpPr/>
            <p:nvPr/>
          </p:nvGrpSpPr>
          <p:grpSpPr>
            <a:xfrm>
              <a:off x="4948" y="2042"/>
              <a:ext cx="9644" cy="8044"/>
              <a:chOff x="3960" y="2042"/>
              <a:chExt cx="9644" cy="8044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960" y="2042"/>
                <a:ext cx="9644" cy="8045"/>
              </a:xfrm>
              <a:prstGeom prst="rect">
                <a:avLst/>
              </a:prstGeom>
              <a:noFill/>
              <a:ln w="28575" cmpd="sng">
                <a:solidFill>
                  <a:srgbClr val="201F1F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69" y="2202"/>
                <a:ext cx="4538" cy="78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24" y="2190"/>
                <a:ext cx="4775" cy="7856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8655" y="8810"/>
              <a:ext cx="26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GNN-training</a:t>
              </a:r>
              <a:endParaRPr lang="en-US" altLang="zh-CN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704070" y="1786255"/>
            <a:ext cx="3641090" cy="379095"/>
          </a:xfrm>
          <a:prstGeom prst="rect">
            <a:avLst/>
          </a:prstGeom>
          <a:solidFill>
            <a:srgbClr val="FFF3E0"/>
          </a:solidFill>
        </p:spPr>
        <p:txBody>
          <a:bodyPr wrap="square" rtlCol="0">
            <a:noAutofit/>
          </a:bodyPr>
          <a:p>
            <a:pPr algn="ctr"/>
            <a:r>
              <a:rPr lang="en-US" dirty="0">
                <a:sym typeface="+mn-ea"/>
              </a:rPr>
              <a:t>x ( pos_x, pos_y, pos_z, pe, t )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692640" y="1236980"/>
            <a:ext cx="4183380" cy="368300"/>
          </a:xfrm>
          <a:prstGeom prst="rect">
            <a:avLst/>
          </a:prstGeom>
          <a:solidFill>
            <a:srgbClr val="E1BEE7"/>
          </a:solidFill>
        </p:spPr>
        <p:txBody>
          <a:bodyPr wrap="square" rtlCol="0" anchor="t">
            <a:spAutoFit/>
          </a:bodyPr>
          <a:p>
            <a:r>
              <a:rPr lang="en-US" dirty="0">
                <a:sym typeface="+mn-ea"/>
              </a:rPr>
              <a:t>Dom edges: edges between doms</a:t>
            </a:r>
            <a:endParaRPr lang="en-US" altLang="en-US" dirty="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00895" y="784860"/>
            <a:ext cx="5486400" cy="368300"/>
          </a:xfrm>
          <a:prstGeom prst="rect">
            <a:avLst/>
          </a:prstGeom>
          <a:solidFill>
            <a:srgbClr val="E1BEE7"/>
          </a:solidFill>
        </p:spPr>
        <p:txBody>
          <a:bodyPr wrap="square" rtlCol="0" anchor="t">
            <a:spAutoFit/>
          </a:bodyPr>
          <a:p>
            <a:r>
              <a:rPr lang="en-US" dirty="0">
                <a:sym typeface="+mn-ea"/>
              </a:rPr>
              <a:t>PMT edges:  edge between pmts in same dom</a:t>
            </a:r>
            <a:endParaRPr lang="en-US" altLang="en-US" dirty="0"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0425430" y="2406015"/>
            <a:ext cx="4390390" cy="3972560"/>
            <a:chOff x="16310" y="3789"/>
            <a:chExt cx="6914" cy="62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96" y="3953"/>
              <a:ext cx="6277" cy="54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6552" y="7595"/>
              <a:ext cx="2151" cy="1016"/>
            </a:xfrm>
            <a:prstGeom prst="rect">
              <a:avLst/>
            </a:prstGeom>
            <a:ln w="12700" cmpd="sng"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p>
              <a:pPr marL="0" indent="0" algn="ctr"/>
              <a:r>
                <a:rPr lang="en-US" altLang="zh-CN" b="0" i="0">
                  <a:solidFill>
                    <a:srgbClr val="424242"/>
                  </a:solidFill>
                  <a:ea typeface="Inter"/>
                  <a:cs typeface="+mn-lt"/>
                </a:rPr>
                <a:t>Validation Set</a:t>
              </a:r>
              <a:endParaRPr lang="en-US" altLang="zh-CN" b="0" i="0">
                <a:solidFill>
                  <a:srgbClr val="424242"/>
                </a:solidFill>
                <a:ea typeface="Inter"/>
                <a:cs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8105" y="9316"/>
              <a:ext cx="4000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/>
              <a:r>
                <a:rPr lang="en-US" altLang="zh-CN" b="0" i="0">
                  <a:solidFill>
                    <a:srgbClr val="111827"/>
                  </a:solidFill>
                  <a:ea typeface="Inter"/>
                  <a:cs typeface="+mn-lt"/>
                </a:rPr>
                <a:t>Calibration Network</a:t>
              </a:r>
              <a:endParaRPr lang="en-US" altLang="zh-CN" b="0" i="0">
                <a:solidFill>
                  <a:srgbClr val="111827"/>
                </a:solidFill>
                <a:ea typeface="Inter"/>
                <a:cs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6310" y="3789"/>
              <a:ext cx="6914" cy="625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Sensitivity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0515" y="1609725"/>
            <a:ext cx="4439285" cy="3310255"/>
          </a:xfrm>
          <a:prstGeom prst="rect">
            <a:avLst/>
          </a:prstGeom>
        </p:spPr>
      </p:pic>
      <p:pic>
        <p:nvPicPr>
          <p:cNvPr id="6" name="Picture 5" descr="shot_cur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" y="1647825"/>
            <a:ext cx="4323715" cy="3195955"/>
          </a:xfrm>
          <a:prstGeom prst="rect">
            <a:avLst/>
          </a:prstGeom>
        </p:spPr>
      </p:pic>
      <p:pic>
        <p:nvPicPr>
          <p:cNvPr id="7" name="Picture 6" descr="shot_cur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695" y="1695450"/>
            <a:ext cx="5233670" cy="37953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62965" y="5186680"/>
            <a:ext cx="149167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sz="2000">
                <a:sym typeface="+mn-ea"/>
              </a:rPr>
              <a:t>Similar sensitivity to steady sources at 1700 m and 3500 m</a:t>
            </a:r>
            <a:endParaRPr lang="en-US" sz="2000"/>
          </a:p>
          <a:p>
            <a:pPr marL="285750" indent="-285750" algn="l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sz="2000"/>
              <a:t>Advantage for Galactic center and Centaurus A</a:t>
            </a:r>
            <a:endParaRPr lang="en-US" sz="2000"/>
          </a:p>
          <a:p>
            <a:pPr marL="285750" indent="-285750" algn="l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en-US" sz="2000"/>
              <a:t>A 10-km³ detector achieves 5σ sensitivity of E</a:t>
            </a:r>
            <a:r>
              <a:rPr lang="en-US" sz="2000" baseline="30000"/>
              <a:t>2</a:t>
            </a:r>
            <a:r>
              <a:rPr lang="en-US" sz="2000"/>
              <a:t>Φ ∼ 3 × 10</a:t>
            </a:r>
            <a:r>
              <a:rPr lang="en-US" sz="2000" baseline="30000"/>
              <a:t>−10</a:t>
            </a:r>
            <a:r>
              <a:rPr lang="en-US" sz="2000"/>
              <a:t> GeV cm</a:t>
            </a:r>
            <a:r>
              <a:rPr lang="en-US" sz="2000" baseline="30000"/>
              <a:t>−2 </a:t>
            </a:r>
            <a:r>
              <a:rPr lang="en-US" sz="2000"/>
              <a:t>s</a:t>
            </a:r>
            <a:r>
              <a:rPr lang="en-US" sz="2000" baseline="30000"/>
              <a:t>−1</a:t>
            </a:r>
            <a:endParaRPr lang="en-US" sz="2000" baseline="30000"/>
          </a:p>
        </p:txBody>
      </p:sp>
      <p:sp>
        <p:nvSpPr>
          <p:cNvPr id="3" name="Text Box 2"/>
          <p:cNvSpPr txBox="1"/>
          <p:nvPr/>
        </p:nvSpPr>
        <p:spPr>
          <a:xfrm>
            <a:off x="12258040" y="1367790"/>
            <a:ext cx="22180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arXiv:2408.05122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1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/>
              <a:t>Simulation and Prospects</a:t>
            </a:r>
            <a:endParaRPr lang="en-US" sz="4000"/>
          </a:p>
          <a:p>
            <a:pPr marL="457200" lvl="1" indent="0">
              <a:lnSpc>
                <a:spcPct val="130000"/>
              </a:lnSpc>
              <a:buNone/>
            </a:pPr>
            <a:endParaRPr lang="en-US" sz="3600" b="1"/>
          </a:p>
          <a:p>
            <a:pPr>
              <a:lnSpc>
                <a:spcPct val="150000"/>
              </a:lnSpc>
            </a:pPr>
            <a:r>
              <a:rPr lang="en-US" sz="4000" b="1"/>
              <a:t>Experimental Progress</a:t>
            </a:r>
            <a:endParaRPr lang="en-US" sz="4000" b="1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2060575" y="2188210"/>
            <a:ext cx="477647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192645" y="2188210"/>
            <a:ext cx="38068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54435" y="2188210"/>
            <a:ext cx="307975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60575" y="3818890"/>
            <a:ext cx="270764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165725" y="3818890"/>
            <a:ext cx="287909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442960" y="3818890"/>
            <a:ext cx="313690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977370" y="3818890"/>
            <a:ext cx="18891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PMT Test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22" name="表格 15"/>
          <p:cNvGraphicFramePr>
            <a:graphicFrameLocks noGrp="1"/>
          </p:cNvGraphicFramePr>
          <p:nvPr/>
        </p:nvGraphicFramePr>
        <p:xfrm>
          <a:off x="7999095" y="5309870"/>
          <a:ext cx="6799580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790"/>
                <a:gridCol w="612775"/>
                <a:gridCol w="835660"/>
                <a:gridCol w="937895"/>
                <a:gridCol w="1034415"/>
                <a:gridCol w="1123315"/>
                <a:gridCol w="1014730"/>
              </a:tblGrid>
              <a:tr h="387985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Manufacturer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QE(%)</a:t>
                      </a:r>
                      <a:endParaRPr lang="en-GB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Voltage(V)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i="0" u="none" strike="noStrike" dirty="0">
                          <a:effectLst/>
                        </a:rPr>
                        <a:t>Gain</a:t>
                      </a:r>
                      <a:endParaRPr lang="en-GB" sz="120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P</a:t>
                      </a:r>
                      <a:r>
                        <a:rPr lang="en-US" altLang="en-GB" sz="1200" b="0" i="0" u="none" strike="noStrike" dirty="0">
                          <a:effectLst/>
                        </a:rPr>
                        <a:t>eak</a:t>
                      </a:r>
                      <a:r>
                        <a:rPr lang="en-GB" sz="1200" b="0" i="0" u="none" strike="noStrike" dirty="0">
                          <a:effectLst/>
                        </a:rPr>
                        <a:t>/V</a:t>
                      </a:r>
                      <a:r>
                        <a:rPr lang="en-US" altLang="en-GB" sz="1200" b="0" i="0" u="none" strike="noStrike" dirty="0">
                          <a:effectLst/>
                        </a:rPr>
                        <a:t>alley</a:t>
                      </a:r>
                      <a:r>
                        <a:rPr lang="en-GB" sz="1200" b="0" i="0" u="none" strike="noStrike" dirty="0">
                          <a:effectLst/>
                        </a:rPr>
                        <a:t> ratio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Dark Current (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Dark Count (</a:t>
                      </a:r>
                      <a:r>
                        <a:rPr lang="en-GB" sz="1200" u="none" strike="noStrike" dirty="0">
                          <a:effectLst/>
                        </a:rPr>
                        <a:t>Hz)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North Night Vision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28.5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1005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5.34E+06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2.05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1.35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526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0190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b="0" i="0" u="none" strike="noStrike" dirty="0">
                          <a:effectLst/>
                        </a:rPr>
                        <a:t>Hamamatsu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3027680" rtl="0" eaLnBrk="1" fontAlgn="ctr" latinLnBrk="0" hangingPunct="1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27.1</a:t>
                      </a:r>
                      <a:endParaRPr lang="en-US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4.88E+06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GB" sz="1200" u="none" strike="noStrike" dirty="0">
                          <a:effectLst/>
                        </a:rPr>
                        <a:t>2.25</a:t>
                      </a:r>
                      <a:endParaRPr lang="en-GB" sz="12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1.23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1178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3" name="Group 82"/>
          <p:cNvGrpSpPr/>
          <p:nvPr/>
        </p:nvGrpSpPr>
        <p:grpSpPr>
          <a:xfrm>
            <a:off x="8663940" y="2960559"/>
            <a:ext cx="2687929" cy="2063762"/>
            <a:chOff x="-4" y="4155"/>
            <a:chExt cx="4233" cy="325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3" y="4155"/>
              <a:ext cx="3636" cy="3250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1982" y="5625"/>
              <a:ext cx="0" cy="154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371" y="5966"/>
              <a:ext cx="0" cy="117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-4" y="6494"/>
              <a:ext cx="1380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en-US" altLang="zh-CN" sz="1600" b="1" dirty="0"/>
                <a:t>Valley</a:t>
              </a:r>
              <a:endParaRPr kumimoji="1" lang="zh-CN" altLang="en-US" sz="16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82" y="6400"/>
              <a:ext cx="1169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kumimoji="1" lang="en-US" altLang="zh-CN" sz="1600" b="1" dirty="0"/>
                <a:t>Peak</a:t>
              </a:r>
              <a:endParaRPr kumimoji="1" lang="zh-CN" altLang="en-US" sz="1600" b="1" dirty="0"/>
            </a:p>
          </p:txBody>
        </p:sp>
      </p:grpSp>
      <p:pic>
        <p:nvPicPr>
          <p:cNvPr id="50" name="图片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695" y="2932430"/>
            <a:ext cx="2275205" cy="213614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169670" y="2200910"/>
            <a:ext cx="3801110" cy="4218940"/>
            <a:chOff x="611" y="2813"/>
            <a:chExt cx="6127" cy="6888"/>
          </a:xfrm>
        </p:grpSpPr>
        <p:grpSp>
          <p:nvGrpSpPr>
            <p:cNvPr id="48" name="Group 47"/>
            <p:cNvGrpSpPr/>
            <p:nvPr/>
          </p:nvGrpSpPr>
          <p:grpSpPr>
            <a:xfrm>
              <a:off x="2819" y="2813"/>
              <a:ext cx="2382" cy="6888"/>
              <a:chOff x="2819" y="2813"/>
              <a:chExt cx="2382" cy="6888"/>
            </a:xfrm>
          </p:grpSpPr>
          <p:pic>
            <p:nvPicPr>
              <p:cNvPr id="51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2359"/>
                <a:ext cx="1474" cy="2382"/>
              </a:xfrm>
              <a:prstGeom prst="rect">
                <a:avLst/>
              </a:prstGeom>
            </p:spPr>
          </p:pic>
          <p:pic>
            <p:nvPicPr>
              <p:cNvPr id="52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3019"/>
                <a:ext cx="1474" cy="2382"/>
              </a:xfrm>
              <a:prstGeom prst="rect">
                <a:avLst/>
              </a:prstGeom>
            </p:spPr>
          </p:pic>
          <p:pic>
            <p:nvPicPr>
              <p:cNvPr id="53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3553"/>
                <a:ext cx="1474" cy="2382"/>
              </a:xfrm>
              <a:prstGeom prst="rect">
                <a:avLst/>
              </a:prstGeom>
            </p:spPr>
          </p:pic>
          <p:pic>
            <p:nvPicPr>
              <p:cNvPr id="54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4087"/>
                <a:ext cx="1474" cy="2382"/>
              </a:xfrm>
              <a:prstGeom prst="rect">
                <a:avLst/>
              </a:prstGeom>
            </p:spPr>
          </p:pic>
          <p:pic>
            <p:nvPicPr>
              <p:cNvPr id="55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6045"/>
                <a:ext cx="1474" cy="2382"/>
              </a:xfrm>
              <a:prstGeom prst="rect">
                <a:avLst/>
              </a:prstGeom>
            </p:spPr>
          </p:pic>
          <p:pic>
            <p:nvPicPr>
              <p:cNvPr id="5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6706"/>
                <a:ext cx="1474" cy="2382"/>
              </a:xfrm>
              <a:prstGeom prst="rect">
                <a:avLst/>
              </a:prstGeom>
            </p:spPr>
          </p:pic>
          <p:pic>
            <p:nvPicPr>
              <p:cNvPr id="57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7240"/>
                <a:ext cx="1474" cy="2382"/>
              </a:xfrm>
              <a:prstGeom prst="rect">
                <a:avLst/>
              </a:prstGeom>
            </p:spPr>
          </p:pic>
          <p:pic>
            <p:nvPicPr>
              <p:cNvPr id="58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LineDrawing trans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3273" y="7773"/>
                <a:ext cx="1474" cy="2382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611" y="3473"/>
              <a:ext cx="2208" cy="5490"/>
              <a:chOff x="611" y="3473"/>
              <a:chExt cx="2208" cy="5490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 flipV="1">
                <a:off x="1215" y="3473"/>
                <a:ext cx="1604" cy="286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1215" y="4104"/>
                <a:ext cx="1604" cy="2229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1215" y="4651"/>
                <a:ext cx="1604" cy="1679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endCxn id="54" idx="0"/>
              </p:cNvCxnSpPr>
              <p:nvPr/>
            </p:nvCxnSpPr>
            <p:spPr>
              <a:xfrm flipV="1">
                <a:off x="1215" y="5277"/>
                <a:ext cx="1604" cy="108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1215" y="6300"/>
                <a:ext cx="1604" cy="9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1215" y="6292"/>
                <a:ext cx="1604" cy="154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1215" y="6307"/>
                <a:ext cx="1604" cy="202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endCxn id="58" idx="0"/>
              </p:cNvCxnSpPr>
              <p:nvPr/>
            </p:nvCxnSpPr>
            <p:spPr>
              <a:xfrm>
                <a:off x="1215" y="6307"/>
                <a:ext cx="1604" cy="265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749" y="6307"/>
                <a:ext cx="46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49" y="6292"/>
                <a:ext cx="0" cy="168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圆柱体 6"/>
              <p:cNvSpPr/>
              <p:nvPr/>
            </p:nvSpPr>
            <p:spPr>
              <a:xfrm flipH="1">
                <a:off x="611" y="7996"/>
                <a:ext cx="275" cy="482"/>
              </a:xfrm>
              <a:prstGeom prst="can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71" name="Left Brace 70"/>
            <p:cNvSpPr/>
            <p:nvPr/>
          </p:nvSpPr>
          <p:spPr>
            <a:xfrm rot="10800000">
              <a:off x="5337" y="2930"/>
              <a:ext cx="1165" cy="6724"/>
            </a:xfrm>
            <a:prstGeom prst="leftBrace">
              <a:avLst>
                <a:gd name="adj1" fmla="val 8333"/>
                <a:gd name="adj2" fmla="val 48324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kumimoji="1" lang="zh-CN" alt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166" y="3549"/>
              <a:ext cx="1573" cy="5415"/>
              <a:chOff x="5166" y="3549"/>
              <a:chExt cx="1573" cy="5415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5218" y="3549"/>
                <a:ext cx="1521" cy="229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5184" y="3778"/>
                <a:ext cx="1555" cy="4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H="1">
                <a:off x="5166" y="3778"/>
                <a:ext cx="1572" cy="945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endCxn id="54" idx="2"/>
              </p:cNvCxnSpPr>
              <p:nvPr/>
            </p:nvCxnSpPr>
            <p:spPr>
              <a:xfrm flipH="1">
                <a:off x="5201" y="3778"/>
                <a:ext cx="1538" cy="1499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H="1">
                <a:off x="5201" y="3778"/>
                <a:ext cx="1538" cy="3458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5200" y="3778"/>
                <a:ext cx="1539" cy="4138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5199" y="3778"/>
                <a:ext cx="1540" cy="470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58" idx="2"/>
              </p:cNvCxnSpPr>
              <p:nvPr/>
            </p:nvCxnSpPr>
            <p:spPr>
              <a:xfrm flipH="1">
                <a:off x="5201" y="3778"/>
                <a:ext cx="1538" cy="5186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Text Box 84"/>
          <p:cNvSpPr txBox="1"/>
          <p:nvPr/>
        </p:nvSpPr>
        <p:spPr>
          <a:xfrm>
            <a:off x="5161280" y="2538095"/>
            <a:ext cx="2139315" cy="6451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chemeClr val="bg1"/>
                </a:solidFill>
              </a:rPr>
              <a:t>Multi-channel power supply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Text Box 85"/>
          <p:cNvSpPr txBox="1"/>
          <p:nvPr/>
        </p:nvSpPr>
        <p:spPr>
          <a:xfrm>
            <a:off x="5241290" y="4033520"/>
            <a:ext cx="2059305" cy="6451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chemeClr val="bg1"/>
                </a:solidFill>
              </a:rPr>
              <a:t>Multi-channel oscilloscope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ext Box 86"/>
          <p:cNvSpPr txBox="1"/>
          <p:nvPr/>
        </p:nvSpPr>
        <p:spPr>
          <a:xfrm>
            <a:off x="1834515" y="1474470"/>
            <a:ext cx="25120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Batch Testing</a:t>
            </a:r>
            <a:endParaRPr lang="en-US" sz="2400" b="1"/>
          </a:p>
        </p:txBody>
      </p:sp>
      <p:pic>
        <p:nvPicPr>
          <p:cNvPr id="88" name="Picture 87" descr="shot_curr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775" y="583565"/>
            <a:ext cx="4763770" cy="2211070"/>
          </a:xfrm>
          <a:prstGeom prst="rect">
            <a:avLst/>
          </a:prstGeom>
        </p:spPr>
      </p:pic>
      <p:sp>
        <p:nvSpPr>
          <p:cNvPr id="89" name="Right Arrow 88"/>
          <p:cNvSpPr/>
          <p:nvPr/>
        </p:nvSpPr>
        <p:spPr>
          <a:xfrm rot="21000000">
            <a:off x="4011930" y="1966595"/>
            <a:ext cx="4506595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0" name="Text Box 89"/>
          <p:cNvSpPr txBox="1"/>
          <p:nvPr/>
        </p:nvSpPr>
        <p:spPr>
          <a:xfrm>
            <a:off x="9174480" y="505460"/>
            <a:ext cx="12065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QE~30%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1" name="Text Box 90"/>
          <p:cNvSpPr txBox="1"/>
          <p:nvPr/>
        </p:nvSpPr>
        <p:spPr>
          <a:xfrm>
            <a:off x="12164695" y="575310"/>
            <a:ext cx="16205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FF0000"/>
                </a:solidFill>
              </a:rPr>
              <a:t>Gain~N</a:t>
            </a:r>
            <a:r>
              <a:rPr lang="en-US" baseline="-25000">
                <a:solidFill>
                  <a:srgbClr val="FF0000"/>
                </a:solidFill>
              </a:rPr>
              <a:t>sec_ele</a:t>
            </a:r>
            <a:endParaRPr lang="en-US" baseline="-25000">
              <a:solidFill>
                <a:srgbClr val="FF0000"/>
              </a:solidFill>
            </a:endParaRPr>
          </a:p>
        </p:txBody>
      </p:sp>
      <p:sp>
        <p:nvSpPr>
          <p:cNvPr id="84" name="Text Box 83"/>
          <p:cNvSpPr txBox="1"/>
          <p:nvPr/>
        </p:nvSpPr>
        <p:spPr>
          <a:xfrm>
            <a:off x="2000885" y="5621020"/>
            <a:ext cx="7537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/>
              <a:t>Light</a:t>
            </a:r>
            <a:endParaRPr lang="en-US"/>
          </a:p>
        </p:txBody>
      </p:sp>
      <p:sp>
        <p:nvSpPr>
          <p:cNvPr id="3" name="Text Box 84"/>
          <p:cNvSpPr txBox="1"/>
          <p:nvPr/>
        </p:nvSpPr>
        <p:spPr>
          <a:xfrm>
            <a:off x="293370" y="3160395"/>
            <a:ext cx="1158875" cy="922020"/>
          </a:xfrm>
          <a:prstGeom prst="rect">
            <a:avLst/>
          </a:prstGeom>
          <a:solidFill>
            <a:schemeClr val="accent6">
              <a:alpha val="9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Optical fiber splitter</a:t>
            </a:r>
            <a:endParaRPr lang="en-US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5161165" y="5111828"/>
            <a:ext cx="2304000" cy="64516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i="0" dirty="0">
                <a:solidFill>
                  <a:srgbClr val="7030A0"/>
                </a:solidFill>
                <a:effectLst/>
                <a:latin typeface="Arial" panose="02080604020202020204" pitchFamily="34" charset="0"/>
                <a:cs typeface="Arial" panose="02080604020202020204" pitchFamily="34" charset="0"/>
              </a:rPr>
              <a:t> T</a:t>
            </a:r>
            <a:r>
              <a:rPr lang="en-US" dirty="0">
                <a:solidFill>
                  <a:srgbClr val="7030A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esting </a:t>
            </a:r>
            <a:r>
              <a:rPr lang="en-US" b="1" dirty="0">
                <a:solidFill>
                  <a:srgbClr val="7030A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8 PMTs</a:t>
            </a:r>
            <a:r>
              <a:rPr lang="en-US" dirty="0">
                <a:solidFill>
                  <a:srgbClr val="7030A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at once!</a:t>
            </a:r>
            <a:endParaRPr lang="en-US" dirty="0">
              <a:solidFill>
                <a:srgbClr val="7030A0"/>
              </a:solidFill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矩形 47"/>
          <p:cNvSpPr/>
          <p:nvPr/>
        </p:nvSpPr>
        <p:spPr>
          <a:xfrm>
            <a:off x="0" y="1266825"/>
            <a:ext cx="16002000" cy="2271395"/>
          </a:xfrm>
          <a:prstGeom prst="rect">
            <a:avLst/>
          </a:prstGeom>
          <a:gradFill>
            <a:gsLst>
              <a:gs pos="0">
                <a:srgbClr val="C00000"/>
              </a:gs>
              <a:gs pos="50000">
                <a:srgbClr val="DC7D7F">
                  <a:alpha val="100000"/>
                </a:srgb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OM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6954520" y="1334135"/>
            <a:ext cx="3159125" cy="2160270"/>
            <a:chOff x="3412705" y="1548000"/>
            <a:chExt cx="2402417" cy="1800000"/>
          </a:xfrm>
        </p:grpSpPr>
        <p:pic>
          <p:nvPicPr>
            <p:cNvPr id="3" name="Picture 5" descr="OM_top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2705" y="1548000"/>
              <a:ext cx="2400769" cy="1800000"/>
            </a:xfrm>
            <a:prstGeom prst="rect">
              <a:avLst/>
            </a:prstGeom>
          </p:spPr>
        </p:pic>
        <p:sp>
          <p:nvSpPr>
            <p:cNvPr id="17" name="Text Box 9"/>
            <p:cNvSpPr txBox="1"/>
            <p:nvPr/>
          </p:nvSpPr>
          <p:spPr>
            <a:xfrm>
              <a:off x="3923880" y="1548000"/>
              <a:ext cx="1891242" cy="332275"/>
            </a:xfrm>
            <a:prstGeom prst="rect">
              <a:avLst/>
            </a:prstGeom>
            <a:solidFill>
              <a:srgbClr val="DB9551">
                <a:alpha val="85000"/>
              </a:srgb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Second version</a:t>
              </a:r>
              <a:endPara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endParaRPr>
            </a:p>
          </p:txBody>
        </p:sp>
      </p:grp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11534140" y="1314450"/>
            <a:ext cx="2776220" cy="2146935"/>
            <a:chOff x="5925225" y="3506903"/>
            <a:chExt cx="2123545" cy="180000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225" y="3506903"/>
              <a:ext cx="2122388" cy="1800000"/>
            </a:xfrm>
            <a:prstGeom prst="rect">
              <a:avLst/>
            </a:prstGeom>
          </p:spPr>
        </p:pic>
        <p:sp>
          <p:nvSpPr>
            <p:cNvPr id="22" name="Text Box 9"/>
            <p:cNvSpPr txBox="1"/>
            <p:nvPr/>
          </p:nvSpPr>
          <p:spPr>
            <a:xfrm>
              <a:off x="6290879" y="3506903"/>
              <a:ext cx="1757891" cy="334339"/>
            </a:xfrm>
            <a:prstGeom prst="rect">
              <a:avLst/>
            </a:prstGeom>
            <a:solidFill>
              <a:srgbClr val="DB9551">
                <a:alpha val="85000"/>
              </a:srgbClr>
            </a:solidFill>
          </p:spPr>
          <p:txBody>
            <a:bodyPr wrap="square" rtlCol="0">
              <a:spAutoFit/>
            </a:bodyPr>
            <a:p>
              <a:pPr algn="r"/>
              <a:r>
                <a:rPr lang="en-US" sz="20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Third version</a:t>
              </a:r>
              <a:endPara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endParaRPr>
            </a:p>
          </p:txBody>
        </p:sp>
      </p:grpSp>
      <p:grpSp>
        <p:nvGrpSpPr>
          <p:cNvPr id="38" name="组合 37"/>
          <p:cNvGrpSpPr>
            <a:grpSpLocks noChangeAspect="1"/>
          </p:cNvGrpSpPr>
          <p:nvPr/>
        </p:nvGrpSpPr>
        <p:grpSpPr>
          <a:xfrm>
            <a:off x="1973580" y="1333500"/>
            <a:ext cx="3475990" cy="2160270"/>
            <a:chOff x="559460" y="1548000"/>
            <a:chExt cx="2404533" cy="1800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60" y="1548000"/>
              <a:ext cx="2400000" cy="1800000"/>
            </a:xfrm>
            <a:prstGeom prst="rect">
              <a:avLst/>
            </a:prstGeom>
          </p:spPr>
        </p:pic>
        <p:sp>
          <p:nvSpPr>
            <p:cNvPr id="40" name="Text Box 9"/>
            <p:cNvSpPr txBox="1"/>
            <p:nvPr/>
          </p:nvSpPr>
          <p:spPr>
            <a:xfrm>
              <a:off x="1417239" y="1548000"/>
              <a:ext cx="1546754" cy="332275"/>
            </a:xfrm>
            <a:prstGeom prst="rect">
              <a:avLst/>
            </a:prstGeom>
            <a:solidFill>
              <a:srgbClr val="DB9551">
                <a:alpha val="85000"/>
              </a:srgbClr>
            </a:solidFill>
          </p:spPr>
          <p:txBody>
            <a:bodyPr wrap="square" rtlCol="0">
              <a:spAutoFit/>
            </a:bodyPr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</a:rPr>
                <a:t>First version</a:t>
              </a:r>
              <a:endPara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endParaRPr>
            </a:p>
          </p:txBody>
        </p:sp>
      </p:grpSp>
      <p:sp>
        <p:nvSpPr>
          <p:cNvPr id="41" name="Text Box 8"/>
          <p:cNvSpPr txBox="1"/>
          <p:nvPr/>
        </p:nvSpPr>
        <p:spPr>
          <a:xfrm>
            <a:off x="429895" y="3742055"/>
            <a:ext cx="8213090" cy="2714625"/>
          </a:xfrm>
          <a:prstGeom prst="rect">
            <a:avLst/>
          </a:prstGeom>
          <a:solidFill>
            <a:srgbClr val="DB9551"/>
          </a:solidFill>
          <a:ln w="19050">
            <a:noFill/>
          </a:ln>
        </p:spPr>
        <p:txBody>
          <a:bodyPr wrap="square" rtlCol="0">
            <a:noAutofit/>
          </a:bodyPr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8-16(</a:t>
            </a:r>
            <a:r>
              <a:rPr lang="en-US" altLang="zh-CN" sz="2000" b="0" i="0" dirty="0">
                <a:solidFill>
                  <a:schemeClr val="bg1"/>
                </a:solidFill>
                <a:effectLst/>
                <a:latin typeface="Arial" panose="02080604020202020204" pitchFamily="34" charset="0"/>
                <a:cs typeface="Arial" panose="02080604020202020204" pitchFamily="34" charset="0"/>
              </a:rPr>
              <a:t>preliminary test</a:t>
            </a:r>
            <a:r>
              <a:rPr lang="en-US" altLang="zh-CN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)/31(deployment)-PMTs per OM</a:t>
            </a:r>
            <a:endParaRPr lang="en-US" sz="2000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Support bracket (3D printing)</a:t>
            </a:r>
            <a:endParaRPr lang="en-US" sz="2000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Leak test:</a:t>
            </a:r>
            <a:endParaRPr lang="en-US" altLang="zh-CN" sz="2000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  <a:p>
            <a:pPr marL="800100" lvl="1" indent="-3429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Vacuum degree better than 0.5 atm for a whole day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Pressure test: </a:t>
            </a:r>
            <a:endParaRPr lang="en-US" sz="2000" dirty="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  <a:p>
            <a:pPr marL="800100" lvl="1" indent="-3429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Able to work at ~4 km deep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3040691" y="3588181"/>
            <a:ext cx="1900555" cy="2946400"/>
            <a:chOff x="6328960" y="3551191"/>
            <a:chExt cx="1900555" cy="2946400"/>
          </a:xfrm>
        </p:grpSpPr>
        <p:pic>
          <p:nvPicPr>
            <p:cNvPr id="43" name="图片 6" descr="b6a2aa6024ec7cd91678d175b66eb96"/>
            <p:cNvPicPr>
              <a:picLocks noChangeAspect="1"/>
            </p:cNvPicPr>
            <p:nvPr/>
          </p:nvPicPr>
          <p:blipFill>
            <a:blip r:embed="rId4"/>
            <a:srcRect l="4079" t="9685" r="44013" b="45027"/>
            <a:stretch>
              <a:fillRect/>
            </a:stretch>
          </p:blipFill>
          <p:spPr>
            <a:xfrm>
              <a:off x="6329595" y="3551191"/>
              <a:ext cx="1899920" cy="2946400"/>
            </a:xfrm>
            <a:prstGeom prst="rect">
              <a:avLst/>
            </a:prstGeom>
          </p:spPr>
        </p:pic>
        <p:sp>
          <p:nvSpPr>
            <p:cNvPr id="44" name="Text Box 19"/>
            <p:cNvSpPr txBox="1"/>
            <p:nvPr/>
          </p:nvSpPr>
          <p:spPr>
            <a:xfrm>
              <a:off x="6328960" y="5652406"/>
              <a:ext cx="1899920" cy="829945"/>
            </a:xfrm>
            <a:prstGeom prst="rect">
              <a:avLst/>
            </a:prstGeom>
            <a:solidFill>
              <a:prstClr val="black">
                <a:alpha val="75000"/>
              </a:prstClr>
            </a:solidFill>
          </p:spPr>
          <p:txBody>
            <a:bodyPr wrap="square" rtlCol="0">
              <a:spAutoFit/>
            </a:bodyPr>
            <a:p>
              <a:pPr indent="0" algn="ctr">
                <a:lnSpc>
                  <a:spcPct val="120000"/>
                </a:lnSpc>
                <a:buFont typeface="Arial" panose="02080604020202020204" pitchFamily="34" charset="0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40 Mpa pressure test</a:t>
              </a:r>
              <a:endParaRPr lang="en-US" altLang="zh-CN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797160" y="3870384"/>
            <a:ext cx="2202180" cy="2389505"/>
            <a:chOff x="-1961669" y="3783289"/>
            <a:chExt cx="2202180" cy="238950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61669" y="4229694"/>
              <a:ext cx="2202180" cy="1943100"/>
            </a:xfrm>
            <a:prstGeom prst="rect">
              <a:avLst/>
            </a:prstGeom>
          </p:spPr>
        </p:pic>
        <p:sp>
          <p:nvSpPr>
            <p:cNvPr id="47" name="Text Box 19"/>
            <p:cNvSpPr txBox="1"/>
            <p:nvPr/>
          </p:nvSpPr>
          <p:spPr>
            <a:xfrm>
              <a:off x="-1961034" y="3783289"/>
              <a:ext cx="2201545" cy="460375"/>
            </a:xfrm>
            <a:prstGeom prst="rect">
              <a:avLst/>
            </a:prstGeom>
            <a:solidFill>
              <a:prstClr val="black">
                <a:alpha val="75000"/>
              </a:prstClr>
            </a:solidFill>
          </p:spPr>
          <p:txBody>
            <a:bodyPr wrap="square" rtlCol="0">
              <a:spAutoFit/>
            </a:bodyPr>
            <a:p>
              <a:pPr indent="0" algn="ctr">
                <a:lnSpc>
                  <a:spcPct val="120000"/>
                </a:lnSpc>
                <a:buFont typeface="Arial" panose="02080604020202020204" pitchFamily="34" charset="0"/>
                <a:buNone/>
              </a:pPr>
              <a:r>
                <a:rPr lang="en-US" sz="2000" dirty="0">
                  <a:solidFill>
                    <a:schemeClr val="bg1"/>
                  </a:solidFill>
                  <a:latin typeface="Arial" panose="02080604020202020204" pitchFamily="34" charset="0"/>
                  <a:cs typeface="Arial" panose="02080604020202020204" pitchFamily="34" charset="0"/>
                  <a:sym typeface="+mn-ea"/>
                </a:rPr>
                <a:t>Vacuum degree</a:t>
              </a:r>
              <a:endParaRPr lang="en-US" sz="2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Electronic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472940" y="1947545"/>
          <a:ext cx="6803390" cy="34531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0030"/>
                <a:gridCol w="945515"/>
                <a:gridCol w="946150"/>
                <a:gridCol w="1510030"/>
                <a:gridCol w="946150"/>
                <a:gridCol w="945515"/>
              </a:tblGrid>
              <a:tr h="5181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Channel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Δt</a:t>
                      </a: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  [ns]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TOT</a:t>
                      </a:r>
                      <a:endParaRPr lang="en-US" altLang="zh-CN" sz="1400" baseline="-250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 [ns]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Channel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  <a:sym typeface="+mn-ea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  <a:sym typeface="+mn-ea"/>
                        </a:rPr>
                        <a:t>Δt</a:t>
                      </a:r>
                      <a:endParaRPr lang="en-US" altLang="zh-CN" sz="1400" baseline="-250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  <a:sym typeface="+mn-ea"/>
                        </a:rPr>
                        <a:t>[ns]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σ</a:t>
                      </a:r>
                      <a:r>
                        <a:rPr lang="en-US" altLang="zh-CN" sz="1400" baseline="-250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TOT</a:t>
                      </a:r>
                      <a:endParaRPr lang="en-US" altLang="zh-CN" sz="1400" baseline="-250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[ns]</a:t>
                      </a:r>
                      <a:endParaRPr lang="en-US" altLang="zh-CN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7030"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a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0.89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c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0.80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639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a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0.50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0.68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c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766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a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0.61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c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0.36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639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a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c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0.70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703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b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d ch1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0.48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0.59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639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b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0.66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d ch2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0.61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766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b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0.75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0.66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d ch3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0.49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0.82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  <a:tr h="36639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b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0.76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shell d ch4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ea typeface="宋体" panose="02010600030101010101" pitchFamily="2" charset="-122"/>
                          <a:cs typeface="Arial" panose="02080604020202020204" pitchFamily="34" charset="0"/>
                        </a:rPr>
                        <a:t>0.72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en-US" altLang="zh-CN" sz="1400" dirty="0">
                          <a:latin typeface="Arial" panose="02080604020202020204" pitchFamily="34" charset="0"/>
                          <a:cs typeface="Arial" panose="02080604020202020204" pitchFamily="34" charset="0"/>
                        </a:rPr>
                        <a:t>0.71</a:t>
                      </a:r>
                      <a:endParaRPr lang="zh-CN" altLang="en-US" sz="1400" dirty="0">
                        <a:latin typeface="Arial" panose="02080604020202020204" pitchFamily="34" charset="0"/>
                        <a:ea typeface="宋体" panose="02010600030101010101" pitchFamily="2" charset="-122"/>
                        <a:cs typeface="Arial" panose="0208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809625" y="1405890"/>
            <a:ext cx="2892425" cy="4952365"/>
            <a:chOff x="14264" y="2212"/>
            <a:chExt cx="4555" cy="7799"/>
          </a:xfrm>
        </p:grpSpPr>
        <p:grpSp>
          <p:nvGrpSpPr>
            <p:cNvPr id="9" name="组合 8"/>
            <p:cNvGrpSpPr/>
            <p:nvPr/>
          </p:nvGrpSpPr>
          <p:grpSpPr>
            <a:xfrm>
              <a:off x="14264" y="2212"/>
              <a:ext cx="4555" cy="7797"/>
              <a:chOff x="14264" y="2212"/>
              <a:chExt cx="4555" cy="7797"/>
            </a:xfrm>
          </p:grpSpPr>
          <p:grpSp>
            <p:nvGrpSpPr>
              <p:cNvPr id="7" name="组合 6"/>
              <p:cNvGrpSpPr>
                <a:grpSpLocks noChangeAspect="1"/>
              </p:cNvGrpSpPr>
              <p:nvPr/>
            </p:nvGrpSpPr>
            <p:grpSpPr>
              <a:xfrm rot="0">
                <a:off x="14264" y="6602"/>
                <a:ext cx="4544" cy="3407"/>
                <a:chOff x="1645200" y="3859200"/>
                <a:chExt cx="3841501" cy="288000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5200" y="3859200"/>
                  <a:ext cx="3841501" cy="2880000"/>
                </a:xfrm>
                <a:prstGeom prst="rect">
                  <a:avLst/>
                </a:prstGeom>
              </p:spPr>
            </p:pic>
            <p:sp>
              <p:nvSpPr>
                <p:cNvPr id="11" name="文本框 10"/>
                <p:cNvSpPr txBox="1"/>
                <p:nvPr/>
              </p:nvSpPr>
              <p:spPr>
                <a:xfrm>
                  <a:off x="4309058" y="5155919"/>
                  <a:ext cx="1033925" cy="448864"/>
                </a:xfrm>
                <a:prstGeom prst="rect">
                  <a:avLst/>
                </a:prstGeom>
                <a:solidFill>
                  <a:schemeClr val="tx1">
                    <a:alpha val="57000"/>
                  </a:schemeClr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1600" dirty="0">
                      <a:solidFill>
                        <a:srgbClr val="FFFF00"/>
                      </a:solidFill>
                      <a:latin typeface="Arial" panose="02080604020202020204" pitchFamily="34" charset="0"/>
                      <a:ea typeface="宋体" panose="02010600030101010101" pitchFamily="2" charset="-122"/>
                      <a:cs typeface="Arial" panose="02080604020202020204" pitchFamily="34" charset="0"/>
                    </a:rPr>
                    <a:t>Slave</a:t>
                  </a:r>
                  <a:endParaRPr lang="zh-CN" altLang="en-US" sz="1600" dirty="0">
                    <a:solidFill>
                      <a:srgbClr val="FFFF00"/>
                    </a:solidFill>
                    <a:latin typeface="Arial" panose="02080604020202020204" pitchFamily="34" charset="0"/>
                    <a:ea typeface="宋体" panose="02010600030101010101" pitchFamily="2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2472847" y="4303838"/>
                  <a:ext cx="1213150" cy="448864"/>
                </a:xfrm>
                <a:prstGeom prst="rect">
                  <a:avLst/>
                </a:prstGeom>
                <a:solidFill>
                  <a:schemeClr val="tx1">
                    <a:alpha val="57000"/>
                  </a:schemeClr>
                </a:solidFill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1600" dirty="0">
                      <a:solidFill>
                        <a:srgbClr val="FFFF00"/>
                      </a:solidFill>
                      <a:latin typeface="Arial" panose="02080604020202020204" pitchFamily="34" charset="0"/>
                      <a:ea typeface="宋体" panose="02010600030101010101" pitchFamily="2" charset="-122"/>
                      <a:cs typeface="Arial" panose="02080604020202020204" pitchFamily="34" charset="0"/>
                    </a:rPr>
                    <a:t>Master</a:t>
                  </a:r>
                  <a:endParaRPr lang="zh-CN" altLang="en-US" sz="1600" dirty="0">
                    <a:solidFill>
                      <a:srgbClr val="FFFF00"/>
                    </a:solidFill>
                    <a:latin typeface="Arial" panose="02080604020202020204" pitchFamily="34" charset="0"/>
                    <a:ea typeface="宋体" panose="02010600030101010101" pitchFamily="2" charset="-122"/>
                    <a:cs typeface="Arial" panose="02080604020202020204" pitchFamily="34" charset="0"/>
                  </a:endParaRPr>
                </a:p>
              </p:txBody>
            </p:sp>
          </p:grpSp>
          <p:pic>
            <p:nvPicPr>
              <p:cNvPr id="4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64" y="3051"/>
                <a:ext cx="4544" cy="3340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14265" y="2212"/>
                <a:ext cx="455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000" b="1" dirty="0">
                    <a:latin typeface="Arial" panose="02080604020202020204" pitchFamily="34" charset="0"/>
                    <a:ea typeface="宋体" panose="02010600030101010101" pitchFamily="2" charset="-122"/>
                    <a:cs typeface="Arial" panose="02080604020202020204" pitchFamily="34" charset="0"/>
                  </a:rPr>
                  <a:t>16-Channel </a:t>
                </a:r>
                <a:endParaRPr lang="en-US" altLang="zh-CN" sz="2000" b="1" dirty="0"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10" name="Text Box 9"/>
              <p:cNvSpPr txBox="1"/>
              <p:nvPr/>
            </p:nvSpPr>
            <p:spPr>
              <a:xfrm>
                <a:off x="15666" y="5811"/>
                <a:ext cx="3142" cy="580"/>
              </a:xfrm>
              <a:prstGeom prst="rect">
                <a:avLst/>
              </a:prstGeom>
              <a:solidFill>
                <a:srgbClr val="DB9551">
                  <a:alpha val="75000"/>
                </a:srgbClr>
              </a:solidFill>
            </p:spPr>
            <p:txBody>
              <a:bodyPr wrap="square" rtlCol="0">
                <a:spAutoFit/>
              </a:bodyPr>
              <a:p>
                <a:pPr algn="r"/>
                <a:r>
                  <a:rPr lang="en-US">
                    <a:solidFill>
                      <a:schemeClr val="bg1"/>
                    </a:solidFill>
                  </a:rPr>
                  <a:t>Testing Version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 Box 16"/>
            <p:cNvSpPr txBox="1"/>
            <p:nvPr/>
          </p:nvSpPr>
          <p:spPr>
            <a:xfrm>
              <a:off x="14825" y="9431"/>
              <a:ext cx="3994" cy="580"/>
            </a:xfrm>
            <a:prstGeom prst="rect">
              <a:avLst/>
            </a:prstGeom>
            <a:solidFill>
              <a:srgbClr val="DB9551">
                <a:alpha val="75000"/>
              </a:srgbClr>
            </a:solidFill>
          </p:spPr>
          <p:txBody>
            <a:bodyPr wrap="square" rtlCol="0">
              <a:spAutoFit/>
            </a:bodyPr>
            <a:p>
              <a:pPr algn="r"/>
              <a:r>
                <a:rPr lang="en-US">
                  <a:solidFill>
                    <a:schemeClr val="bg1"/>
                  </a:solidFill>
                </a:rPr>
                <a:t>Integrated Version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5898515" y="1419860"/>
            <a:ext cx="3915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 b="1">
                <a:solidFill>
                  <a:srgbClr val="DB9551"/>
                </a:solidFill>
              </a:rPr>
              <a:t>Single-device Testing </a:t>
            </a:r>
            <a:endParaRPr lang="en-US" altLang="zh-CN" sz="2400" b="1" dirty="0">
              <a:solidFill>
                <a:srgbClr val="DB9551"/>
              </a:solidFill>
              <a:latin typeface="Arial" panose="02080604020202020204" pitchFamily="34" charset="0"/>
              <a:ea typeface="宋体" panose="02010600030101010101" pitchFamily="2" charset="-122"/>
              <a:cs typeface="Arial" panose="02080604020202020204" pitchFamily="34" charset="0"/>
              <a:sym typeface="+mn-ea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740910" y="5522595"/>
            <a:ext cx="6207583" cy="755650"/>
            <a:chOff x="1015" y="8327"/>
            <a:chExt cx="8589" cy="1190"/>
          </a:xfrm>
        </p:grpSpPr>
        <p:sp>
          <p:nvSpPr>
            <p:cNvPr id="20" name="Text Box 19"/>
            <p:cNvSpPr txBox="1"/>
            <p:nvPr/>
          </p:nvSpPr>
          <p:spPr>
            <a:xfrm>
              <a:off x="1015" y="8667"/>
              <a:ext cx="3774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 For all the channels:</a:t>
              </a:r>
              <a:r>
                <a:rPr lang="en-US" altLang="zh-CN" dirty="0">
                  <a:solidFill>
                    <a:schemeClr val="accent6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 </a:t>
              </a:r>
              <a:endParaRPr lang="en-US" altLang="zh-CN" dirty="0">
                <a:solidFill>
                  <a:schemeClr val="accent6"/>
                </a:solidFill>
                <a:latin typeface="Arial" panose="02080604020202020204" pitchFamily="34" charset="0"/>
                <a:ea typeface="宋体" panose="02010600030101010101" pitchFamily="2" charset="-122"/>
                <a:cs typeface="Arial" panose="02080604020202020204" pitchFamily="34" charset="0"/>
                <a:sym typeface="+mn-ea"/>
              </a:endParaRP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4483" y="8327"/>
              <a:ext cx="5121" cy="119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lang="en-US" altLang="zh-CN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σ</a:t>
              </a:r>
              <a:r>
                <a:rPr lang="en-US" altLang="zh-CN" baseline="-25000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Δt</a:t>
              </a:r>
              <a:r>
                <a:rPr lang="en-US" altLang="zh-CN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 and σ</a:t>
              </a:r>
              <a:r>
                <a:rPr lang="en-US" altLang="zh-CN" baseline="-25000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TOT</a:t>
              </a:r>
              <a:r>
                <a:rPr lang="en-US" altLang="zh-CN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 ≤ </a:t>
              </a:r>
              <a:r>
                <a:rPr lang="en-US" altLang="zh-CN" b="1" dirty="0">
                  <a:solidFill>
                    <a:srgbClr val="C00000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1 ns</a:t>
              </a:r>
              <a:endParaRPr lang="en-US" altLang="zh-CN" dirty="0">
                <a:solidFill>
                  <a:srgbClr val="00B050"/>
                </a:solidFill>
                <a:latin typeface="Arial" panose="02080604020202020204" pitchFamily="34" charset="0"/>
                <a:ea typeface="宋体" panose="02010600030101010101" pitchFamily="2" charset="-122"/>
                <a:cs typeface="Arial" panose="02080604020202020204" pitchFamily="34" charset="0"/>
                <a:sym typeface="+mn-ea"/>
              </a:endParaRPr>
            </a:p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dirty="0">
                  <a:solidFill>
                    <a:srgbClr val="DB9551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Packet Loss Rate &lt;</a:t>
              </a:r>
              <a:r>
                <a:rPr lang="en-US" altLang="zh-CN" dirty="0">
                  <a:solidFill>
                    <a:srgbClr val="00B050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 </a:t>
              </a:r>
              <a:r>
                <a:rPr lang="en-US" altLang="zh-CN" b="1" dirty="0">
                  <a:solidFill>
                    <a:srgbClr val="C00000"/>
                  </a:solidFill>
                  <a:latin typeface="Arial" panose="02080604020202020204" pitchFamily="34" charset="0"/>
                  <a:ea typeface="宋体" panose="02010600030101010101" pitchFamily="2" charset="-122"/>
                  <a:cs typeface="Arial" panose="02080604020202020204" pitchFamily="34" charset="0"/>
                  <a:sym typeface="+mn-ea"/>
                </a:rPr>
                <a:t>0.001%</a:t>
              </a:r>
              <a:endParaRPr lang="en-US" altLang="zh-CN" b="1" dirty="0">
                <a:solidFill>
                  <a:srgbClr val="C00000"/>
                </a:solidFill>
                <a:latin typeface="Arial" panose="02080604020202020204" pitchFamily="34" charset="0"/>
                <a:ea typeface="宋体" panose="02010600030101010101" pitchFamily="2" charset="-122"/>
                <a:cs typeface="Arial" panose="02080604020202020204" pitchFamily="34" charset="0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2756" r="9077"/>
          <a:stretch>
            <a:fillRect/>
          </a:stretch>
        </p:blipFill>
        <p:spPr>
          <a:xfrm>
            <a:off x="12263755" y="2038985"/>
            <a:ext cx="3302635" cy="2800350"/>
          </a:xfrm>
          <a:prstGeom prst="rect">
            <a:avLst/>
          </a:prstGeom>
        </p:spPr>
      </p:pic>
      <p:sp>
        <p:nvSpPr>
          <p:cNvPr id="14" name="Text Box 17"/>
          <p:cNvSpPr txBox="1"/>
          <p:nvPr/>
        </p:nvSpPr>
        <p:spPr>
          <a:xfrm>
            <a:off x="11903075" y="1426210"/>
            <a:ext cx="3844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sz="2400" b="1">
                <a:solidFill>
                  <a:srgbClr val="DB9551"/>
                </a:solidFill>
              </a:rPr>
              <a:t>Inter-device Testing </a:t>
            </a:r>
            <a:endParaRPr lang="en-US" altLang="zh-CN" sz="2400" b="1" dirty="0">
              <a:solidFill>
                <a:srgbClr val="DB9551"/>
              </a:solidFill>
              <a:latin typeface="Arial" panose="02080604020202020204" pitchFamily="34" charset="0"/>
              <a:ea typeface="宋体" panose="02010600030101010101" pitchFamily="2" charset="-122"/>
              <a:cs typeface="Arial" panose="0208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551410" y="4864100"/>
            <a:ext cx="3013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C00000"/>
                </a:solidFill>
              </a:rPr>
              <a:t>Steady Time Difference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Trials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0015" y="1875155"/>
            <a:ext cx="3090545" cy="4529455"/>
            <a:chOff x="12030" y="2741"/>
            <a:chExt cx="5442" cy="7180"/>
          </a:xfrm>
        </p:grpSpPr>
        <p:grpSp>
          <p:nvGrpSpPr>
            <p:cNvPr id="7" name="Group 6"/>
            <p:cNvGrpSpPr/>
            <p:nvPr/>
          </p:nvGrpSpPr>
          <p:grpSpPr>
            <a:xfrm>
              <a:off x="12612" y="2741"/>
              <a:ext cx="4673" cy="7180"/>
              <a:chOff x="12612" y="588"/>
              <a:chExt cx="6074" cy="933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612" y="1747"/>
                <a:ext cx="6074" cy="8174"/>
                <a:chOff x="12612" y="1747"/>
                <a:chExt cx="6074" cy="8174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2612" y="1747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7330" y="1747"/>
                  <a:ext cx="0" cy="5233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2612" y="6981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2612" y="9921"/>
                  <a:ext cx="6074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17330" y="6981"/>
                  <a:ext cx="0" cy="2937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14162" y="588"/>
                <a:ext cx="1006" cy="9329"/>
                <a:chOff x="14162" y="588"/>
                <a:chExt cx="1006" cy="9329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14162" y="588"/>
                  <a:ext cx="1007" cy="10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" name="Triangle 12"/>
                <p:cNvSpPr/>
                <p:nvPr/>
              </p:nvSpPr>
              <p:spPr>
                <a:xfrm>
                  <a:off x="14162" y="8561"/>
                  <a:ext cx="1007" cy="1356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14666" y="1591"/>
                  <a:ext cx="0" cy="69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Freeform 18"/>
                <p:cNvSpPr/>
                <p:nvPr/>
              </p:nvSpPr>
              <p:spPr>
                <a:xfrm>
                  <a:off x="14385" y="1648"/>
                  <a:ext cx="252" cy="3756"/>
                </a:xfrm>
                <a:custGeom>
                  <a:avLst/>
                  <a:gdLst>
                    <a:gd name="connsiteX0" fmla="*/ 575887 w 689009"/>
                    <a:gd name="connsiteY0" fmla="*/ 2384982 h 2384982"/>
                    <a:gd name="connsiteX1" fmla="*/ 852 w 689009"/>
                    <a:gd name="connsiteY1" fmla="*/ 1772239 h 2384982"/>
                    <a:gd name="connsiteX2" fmla="*/ 689009 w 689009"/>
                    <a:gd name="connsiteY2" fmla="*/ 0 h 238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9009" h="2384982">
                      <a:moveTo>
                        <a:pt x="575887" y="2384982"/>
                      </a:moveTo>
                      <a:cubicBezTo>
                        <a:pt x="278942" y="2277359"/>
                        <a:pt x="-18002" y="2169736"/>
                        <a:pt x="852" y="1772239"/>
                      </a:cubicBezTo>
                      <a:cubicBezTo>
                        <a:pt x="19706" y="1374742"/>
                        <a:pt x="354357" y="687371"/>
                        <a:pt x="689009" y="0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4162" y="5400"/>
                  <a:ext cx="1007" cy="1003"/>
                </a:xfrm>
                <a:prstGeom prst="ellips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4162" y="6981"/>
                  <a:ext cx="1007" cy="1003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14697" y="1633"/>
                  <a:ext cx="327" cy="5348"/>
                </a:xfrm>
                <a:custGeom>
                  <a:avLst/>
                  <a:gdLst>
                    <a:gd name="connsiteX0" fmla="*/ 131975 w 708155"/>
                    <a:gd name="connsiteY0" fmla="*/ 3431357 h 3431357"/>
                    <a:gd name="connsiteX1" fmla="*/ 707010 w 708155"/>
                    <a:gd name="connsiteY1" fmla="*/ 2479250 h 3431357"/>
                    <a:gd name="connsiteX2" fmla="*/ 0 w 708155"/>
                    <a:gd name="connsiteY2" fmla="*/ 0 h 3431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8155" h="3431357">
                      <a:moveTo>
                        <a:pt x="131975" y="3431357"/>
                      </a:moveTo>
                      <a:cubicBezTo>
                        <a:pt x="430490" y="3241250"/>
                        <a:pt x="729006" y="3051143"/>
                        <a:pt x="707010" y="2479250"/>
                      </a:cubicBezTo>
                      <a:cubicBezTo>
                        <a:pt x="685014" y="1907357"/>
                        <a:pt x="342507" y="953678"/>
                        <a:pt x="0" y="0"/>
                      </a:cubicBez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" name="Text Box 7"/>
            <p:cNvSpPr txBox="1"/>
            <p:nvPr/>
          </p:nvSpPr>
          <p:spPr>
            <a:xfrm>
              <a:off x="12401" y="2741"/>
              <a:ext cx="1361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buoy</a:t>
              </a:r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12401" y="6539"/>
              <a:ext cx="1487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OM 2</a:t>
              </a:r>
              <a:endParaRPr lang="en-US"/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2400" y="7719"/>
              <a:ext cx="1487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OM 1</a:t>
              </a:r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2030" y="9245"/>
              <a:ext cx="1775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anchor</a:t>
              </a:r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244" y="5356"/>
              <a:ext cx="1228" cy="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/>
                <a:t>26m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36" y="8499"/>
              <a:ext cx="1135" cy="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/>
                <a:t>2m</a:t>
              </a:r>
              <a:endParaRPr lang="en-US" dirty="0"/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3719830" y="1569085"/>
            <a:ext cx="565277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sz="2400" b="1"/>
              <a:t>Last trial in Qiandao Lake:</a:t>
            </a:r>
            <a:endParaRPr lang="en-US" sz="2400" b="1"/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accent6"/>
                </a:solidFill>
              </a:rPr>
              <a:t> </a:t>
            </a:r>
            <a:r>
              <a:rPr lang="en-US" sz="2400">
                <a:solidFill>
                  <a:srgbClr val="DB9551"/>
                </a:solidFill>
              </a:rPr>
              <a:t>Single OM works well under water</a:t>
            </a:r>
            <a:endParaRPr lang="en-US" sz="2400">
              <a:solidFill>
                <a:srgbClr val="DB9551"/>
              </a:solidFill>
            </a:endParaRP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33635" y="655955"/>
            <a:ext cx="5069840" cy="3803650"/>
          </a:xfr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55" y="2933700"/>
            <a:ext cx="4501515" cy="3378200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9524365" y="4826000"/>
            <a:ext cx="587565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C00000"/>
                </a:solidFill>
              </a:rPr>
              <a:t>Next trial in preparation</a:t>
            </a:r>
            <a:endParaRPr lang="en-US" sz="2400" b="1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DB9551"/>
                </a:solidFill>
              </a:rPr>
              <a:t>→ Validate the time sync system </a:t>
            </a:r>
            <a:r>
              <a:rPr lang="en-US" sz="2400">
                <a:solidFill>
                  <a:schemeClr val="accent6"/>
                </a:solidFill>
              </a:rPr>
              <a:t> </a:t>
            </a:r>
            <a:endParaRPr lang="en-US"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Summary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23645"/>
            <a:ext cx="10313035" cy="5507355"/>
          </a:xfrm>
        </p:spPr>
        <p:txBody>
          <a:bodyPr>
            <a:noAutofit/>
          </a:bodyPr>
          <a:p>
            <a:pPr algn="l">
              <a:lnSpc>
                <a:spcPct val="180000"/>
              </a:lnSpc>
            </a:pPr>
            <a:r>
              <a:rPr lang="en-US" sz="2400"/>
              <a:t>Proposed a deep sea Neutrino</a:t>
            </a:r>
            <a:r>
              <a:rPr lang="en-US" sz="2400">
                <a:sym typeface="+mn-ea"/>
              </a:rPr>
              <a:t> Observatory in the Nanhai (NEON) </a:t>
            </a:r>
            <a:endParaRPr lang="en-US" sz="2400">
              <a:sym typeface="+mn-ea"/>
            </a:endParaRPr>
          </a:p>
          <a:p>
            <a:pPr algn="l">
              <a:lnSpc>
                <a:spcPct val="180000"/>
              </a:lnSpc>
            </a:pPr>
            <a:r>
              <a:rPr lang="en-US" sz="2400"/>
              <a:t>Built a simulation and analysis framework</a:t>
            </a:r>
            <a:endParaRPr lang="en-US" sz="2400"/>
          </a:p>
          <a:p>
            <a:pPr algn="l">
              <a:lnSpc>
                <a:spcPct val="180000"/>
              </a:lnSpc>
            </a:pPr>
            <a:r>
              <a:rPr lang="en-US" sz="2400"/>
              <a:t>Evaluated sensitivity for different sites</a:t>
            </a:r>
            <a:endParaRPr lang="en-US" sz="2400"/>
          </a:p>
          <a:p>
            <a:pPr algn="l">
              <a:lnSpc>
                <a:spcPct val="180000"/>
              </a:lnSpc>
            </a:pPr>
            <a:r>
              <a:rPr lang="en-US" sz="2400"/>
              <a:t>Developing optical modules and electronics</a:t>
            </a:r>
            <a:endParaRPr lang="en-US" sz="2400"/>
          </a:p>
          <a:p>
            <a:pPr algn="l">
              <a:lnSpc>
                <a:spcPct val="180000"/>
              </a:lnSpc>
            </a:pPr>
            <a:r>
              <a:rPr lang="en-US" sz="2400"/>
              <a:t>Conducted initial underwater trials; next trial in planning</a:t>
            </a:r>
            <a:endParaRPr lang="en-US" sz="2400"/>
          </a:p>
          <a:p>
            <a:pPr algn="l">
              <a:lnSpc>
                <a:spcPct val="180000"/>
              </a:lnSpc>
            </a:pPr>
            <a:r>
              <a:rPr lang="en-US" sz="2400">
                <a:solidFill>
                  <a:srgbClr val="C00000"/>
                </a:solidFill>
              </a:rPr>
              <a:t>Advancing step by step with ongoing development...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Content Placeholder 7" descr="/home/linsj/TeXfile/work/NEON_performance_overleaf/NEON/fig/neon_top_view.pngneon_top_view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207240" y="1124585"/>
            <a:ext cx="3332480" cy="1874520"/>
          </a:xfrm>
          <a:prstGeom prst="rect">
            <a:avLst/>
          </a:prstGeom>
        </p:spPr>
      </p:pic>
      <p:pic>
        <p:nvPicPr>
          <p:cNvPr id="7" name="Picture 6" descr="shot_cur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1907540"/>
            <a:ext cx="2999740" cy="2174875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270" y="3217545"/>
            <a:ext cx="3346450" cy="2510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92265" y="2868930"/>
            <a:ext cx="5801360" cy="3415030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</a:rPr>
              <a:t>TODO:</a:t>
            </a:r>
            <a:endParaRPr lang="en-US" altLang="zh-CN" sz="2400" b="1">
              <a:solidFill>
                <a:schemeClr val="bg1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400" b="1">
                <a:solidFill>
                  <a:srgbClr val="E6BA93"/>
                </a:solidFill>
              </a:rPr>
              <a:t>Next trial</a:t>
            </a:r>
            <a:endParaRPr lang="en-US" altLang="zh-CN" sz="2400" b="1">
              <a:solidFill>
                <a:srgbClr val="E6BA93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400" b="1">
                <a:solidFill>
                  <a:srgbClr val="E6BA93"/>
                </a:solidFill>
              </a:rPr>
              <a:t>Water optical measurement</a:t>
            </a:r>
            <a:endParaRPr lang="en-US" altLang="zh-CN" sz="2400" b="1">
              <a:solidFill>
                <a:srgbClr val="E6BA93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400" b="1">
                <a:solidFill>
                  <a:srgbClr val="E6BA93"/>
                </a:solidFill>
              </a:rPr>
              <a:t>Cascade Reconstruction</a:t>
            </a:r>
            <a:endParaRPr lang="en-US" altLang="zh-CN" sz="2400" b="1">
              <a:solidFill>
                <a:srgbClr val="E6BA93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400" b="1">
                <a:solidFill>
                  <a:srgbClr val="E6BA93"/>
                </a:solidFill>
              </a:rPr>
              <a:t>Self-Veto</a:t>
            </a:r>
            <a:endParaRPr lang="en-US" altLang="zh-CN" sz="2400" b="1">
              <a:solidFill>
                <a:srgbClr val="E6BA93"/>
              </a:solidFill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400" b="1">
                <a:solidFill>
                  <a:srgbClr val="E6BA93"/>
                </a:solidFill>
              </a:rPr>
              <a:t>...</a:t>
            </a:r>
            <a:endParaRPr lang="en-US" altLang="zh-CN" sz="2400" b="1">
              <a:solidFill>
                <a:srgbClr val="E6BA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/home/linsj/works/temporary/arti/生成特定照片1.png生成特定照片1"/>
          <p:cNvPicPr>
            <a:picLocks noChangeAspect="1"/>
          </p:cNvPicPr>
          <p:nvPr/>
        </p:nvPicPr>
        <p:blipFill>
          <a:blip r:embed="rId1"/>
          <a:srcRect l="22" t="20233" r="-23"/>
          <a:stretch>
            <a:fillRect/>
          </a:stretch>
        </p:blipFill>
        <p:spPr>
          <a:xfrm>
            <a:off x="0" y="8890"/>
            <a:ext cx="15981045" cy="39497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0" y="-6985"/>
            <a:ext cx="8976360" cy="3683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rgbClr val="627F5B"/>
                </a:solidFill>
              </a:rPr>
              <a:t>Workshop on Neutrinos and related New Physics Research -  Zhuhai</a:t>
            </a:r>
            <a:endParaRPr lang="en-US" b="1">
              <a:solidFill>
                <a:srgbClr val="627F5B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6132830" y="6332220"/>
            <a:ext cx="3736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November 30</a:t>
            </a:r>
            <a:r>
              <a:rPr lang="en-US" sz="2400" baseline="30000"/>
              <a:t>th</a:t>
            </a:r>
            <a:r>
              <a:rPr lang="en-US" sz="2400"/>
              <a:t>, 2025</a:t>
            </a:r>
            <a:endParaRPr lang="en-US" sz="2400"/>
          </a:p>
        </p:txBody>
      </p:sp>
      <p:pic>
        <p:nvPicPr>
          <p:cNvPr id="10" name="Picture 9" descr="neon_logo"/>
          <p:cNvPicPr>
            <a:picLocks noChangeAspect="1"/>
          </p:cNvPicPr>
          <p:nvPr userDrawn="1"/>
        </p:nvPicPr>
        <p:blipFill>
          <a:blip r:embed="rId2"/>
          <a:srcRect l="11128" t="14157" r="15376" b="20127"/>
          <a:stretch>
            <a:fillRect/>
          </a:stretch>
        </p:blipFill>
        <p:spPr>
          <a:xfrm>
            <a:off x="14551660" y="4171315"/>
            <a:ext cx="1108710" cy="141160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2186305" y="4551045"/>
            <a:ext cx="11737975" cy="874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US" sz="6000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83445" y="1186815"/>
            <a:ext cx="5606415" cy="5252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Neutrino Telescopes around the World</a:t>
            </a:r>
            <a:endParaRPr lang="en-US"/>
          </a:p>
        </p:txBody>
      </p:sp>
      <p:pic>
        <p:nvPicPr>
          <p:cNvPr id="5" name="Content Placeholder 4" descr="vecteezy_white-background-of-world-map-with-line-art-design_1015860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30" y="1194435"/>
            <a:ext cx="8581390" cy="51492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39700" y="2101850"/>
            <a:ext cx="9579610" cy="4455160"/>
            <a:chOff x="5838" y="3292"/>
            <a:chExt cx="15086" cy="7016"/>
          </a:xfrm>
        </p:grpSpPr>
        <p:grpSp>
          <p:nvGrpSpPr>
            <p:cNvPr id="3" name="组合 2"/>
            <p:cNvGrpSpPr/>
            <p:nvPr/>
          </p:nvGrpSpPr>
          <p:grpSpPr>
            <a:xfrm>
              <a:off x="7565" y="4488"/>
              <a:ext cx="8458" cy="5480"/>
              <a:chOff x="7565" y="4488"/>
              <a:chExt cx="8458" cy="548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2639" y="5328"/>
                <a:ext cx="168" cy="168"/>
              </a:xfrm>
              <a:prstGeom prst="ellipse">
                <a:avLst/>
              </a:prstGeom>
              <a:solidFill>
                <a:srgbClr val="4B0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565" y="4796"/>
                <a:ext cx="168" cy="168"/>
              </a:xfrm>
              <a:prstGeom prst="ellipse">
                <a:avLst/>
              </a:prstGeom>
              <a:solidFill>
                <a:srgbClr val="5CCE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5643" y="4488"/>
                <a:ext cx="168" cy="168"/>
              </a:xfrm>
              <a:prstGeom prst="ellipse">
                <a:avLst/>
              </a:prstGeom>
              <a:solidFill>
                <a:srgbClr val="228B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5855" y="6254"/>
                <a:ext cx="168" cy="16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764" y="9800"/>
                <a:ext cx="168" cy="168"/>
              </a:xfrm>
              <a:prstGeom prst="ellipse">
                <a:avLst/>
              </a:prstGeom>
              <a:solidFill>
                <a:srgbClr val="4682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13008" y="9292"/>
              <a:ext cx="5139" cy="1016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>
                  <a:solidFill>
                    <a:schemeClr val="bg1"/>
                  </a:solidFill>
                </a:rPr>
                <a:t>[IceCube] (IceCube Gen-2)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South Pole</a:t>
              </a:r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5838" y="5196"/>
              <a:ext cx="3934" cy="101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>
                  <a:solidFill>
                    <a:schemeClr val="bg1"/>
                  </a:solidFill>
                </a:rPr>
                <a:t>(P-ONE)</a:t>
              </a:r>
              <a:endParaRPr lang="en-US">
                <a:solidFill>
                  <a:schemeClr val="tx1"/>
                </a:solidFill>
              </a:endParaRPr>
            </a:p>
            <a:p>
              <a:pPr algn="ctr"/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East Pacific Ocean</a:t>
              </a:r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10586" y="4064"/>
              <a:ext cx="3911" cy="1016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>
                  <a:solidFill>
                    <a:schemeClr val="bg1"/>
                  </a:solidFill>
                </a:rPr>
                <a:t>[KM3Net]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Mediterranean Sea</a:t>
              </a:r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5369" y="3292"/>
              <a:ext cx="2779" cy="1016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>
                  <a:solidFill>
                    <a:schemeClr val="bg1"/>
                  </a:solidFill>
                </a:rPr>
                <a:t>[Baikal-GVD]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Lake Baikal</a:t>
              </a:r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16088" y="5757"/>
              <a:ext cx="4836" cy="1016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>
                  <a:solidFill>
                    <a:schemeClr val="bg1"/>
                  </a:solidFill>
                </a:rPr>
                <a:t>(HUNT, TRIDENT, </a:t>
              </a:r>
              <a:r>
                <a:rPr lang="en-US">
                  <a:solidFill>
                    <a:srgbClr val="FF7575"/>
                  </a:solidFill>
                </a:rPr>
                <a:t>NEON</a:t>
              </a:r>
              <a:r>
                <a:rPr lang="en-US">
                  <a:solidFill>
                    <a:schemeClr val="bg1"/>
                  </a:solidFill>
                </a:rPr>
                <a:t>)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r>
                <a:rPr lang="en-US">
                  <a:solidFill>
                    <a:schemeClr val="bg1">
                      <a:lumMod val="75000"/>
                    </a:schemeClr>
                  </a:solidFill>
                </a:rPr>
                <a:t>South China Sea</a:t>
              </a:r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/>
              <a:t>Electronic Design</a:t>
            </a:r>
            <a:r>
              <a:rPr lang="en-US">
                <a:sym typeface="+mn-ea"/>
              </a:rPr>
              <a:t> (Appendix)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41" y="1476195"/>
            <a:ext cx="3240393" cy="2340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41" y="3953417"/>
            <a:ext cx="3510000" cy="2340000"/>
          </a:xfrm>
          <a:prstGeom prst="rect">
            <a:avLst/>
          </a:prstGeom>
        </p:spPr>
      </p:pic>
      <p:sp>
        <p:nvSpPr>
          <p:cNvPr id="31" name="左大括号 30"/>
          <p:cNvSpPr/>
          <p:nvPr/>
        </p:nvSpPr>
        <p:spPr>
          <a:xfrm>
            <a:off x="9600141" y="2642622"/>
            <a:ext cx="360000" cy="2480795"/>
          </a:xfrm>
          <a:prstGeom prst="leftBrace">
            <a:avLst>
              <a:gd name="adj1" fmla="val 61955"/>
              <a:gd name="adj2" fmla="val 64743"/>
            </a:avLst>
          </a:prstGeom>
          <a:ln w="19050">
            <a:solidFill>
              <a:srgbClr val="D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>
            <a:off x="7096760" y="3847070"/>
            <a:ext cx="0" cy="864000"/>
          </a:xfrm>
          <a:prstGeom prst="straightConnector1">
            <a:avLst/>
          </a:prstGeom>
          <a:ln w="19050">
            <a:solidFill>
              <a:srgbClr val="D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连接符: 肘形 32"/>
          <p:cNvCxnSpPr/>
          <p:nvPr/>
        </p:nvCxnSpPr>
        <p:spPr>
          <a:xfrm>
            <a:off x="5380118" y="3812022"/>
            <a:ext cx="3962400" cy="439200"/>
          </a:xfrm>
          <a:prstGeom prst="bentConnector3">
            <a:avLst>
              <a:gd name="adj1" fmla="val 0"/>
            </a:avLst>
          </a:prstGeom>
          <a:ln w="19050">
            <a:solidFill>
              <a:srgbClr val="D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2531859" y="1623399"/>
            <a:ext cx="6346800" cy="2480795"/>
            <a:chOff x="626859" y="1952329"/>
            <a:chExt cx="6346800" cy="2480795"/>
          </a:xfrm>
        </p:grpSpPr>
        <p:sp>
          <p:nvSpPr>
            <p:cNvPr id="30" name="矩形: 圆角 29"/>
            <p:cNvSpPr/>
            <p:nvPr/>
          </p:nvSpPr>
          <p:spPr>
            <a:xfrm>
              <a:off x="626859" y="1952329"/>
              <a:ext cx="6346800" cy="2480795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59" y="2114250"/>
              <a:ext cx="6346800" cy="2158210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7" y="4493417"/>
            <a:ext cx="4189843" cy="1800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964430" y="1706245"/>
            <a:ext cx="3715385" cy="213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50000"/>
              </a:lnSpc>
            </a:pPr>
            <a:r>
              <a:rPr lang="en-US" sz="1600">
                <a:solidFill>
                  <a:schemeClr val="accent1"/>
                </a:solidFill>
              </a:rPr>
              <a:t>Front-end and readout electronics</a:t>
            </a:r>
            <a:endParaRPr lang="en-US"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Reconstruction (Appendix)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Group"/>
          <p:cNvGrpSpPr/>
          <p:nvPr/>
        </p:nvGrpSpPr>
        <p:grpSpPr>
          <a:xfrm>
            <a:off x="674774" y="2770487"/>
            <a:ext cx="6555726" cy="2943841"/>
            <a:chOff x="0" y="0"/>
            <a:chExt cx="13111450" cy="5887680"/>
          </a:xfrm>
        </p:grpSpPr>
        <p:grpSp>
          <p:nvGrpSpPr>
            <p:cNvPr id="6" name="Group"/>
            <p:cNvGrpSpPr/>
            <p:nvPr/>
          </p:nvGrpSpPr>
          <p:grpSpPr>
            <a:xfrm>
              <a:off x="0" y="0"/>
              <a:ext cx="13111450" cy="5887680"/>
              <a:chOff x="0" y="0"/>
              <a:chExt cx="13111449" cy="5887679"/>
            </a:xfrm>
          </p:grpSpPr>
          <p:grpSp>
            <p:nvGrpSpPr>
              <p:cNvPr id="7" name="Group"/>
              <p:cNvGrpSpPr/>
              <p:nvPr/>
            </p:nvGrpSpPr>
            <p:grpSpPr>
              <a:xfrm>
                <a:off x="4063180" y="137004"/>
                <a:ext cx="9048269" cy="5750675"/>
                <a:chOff x="0" y="-1"/>
                <a:chExt cx="9048268" cy="5750674"/>
              </a:xfrm>
            </p:grpSpPr>
            <p:grpSp>
              <p:nvGrpSpPr>
                <p:cNvPr id="8" name="Group"/>
                <p:cNvGrpSpPr/>
                <p:nvPr/>
              </p:nvGrpSpPr>
              <p:grpSpPr>
                <a:xfrm>
                  <a:off x="0" y="-1"/>
                  <a:ext cx="9048268" cy="5750674"/>
                  <a:chOff x="0" y="0"/>
                  <a:chExt cx="9048267" cy="5750672"/>
                </a:xfrm>
              </p:grpSpPr>
              <p:pic>
                <p:nvPicPr>
                  <p:cNvPr id="9" name="ele_poa_t180_210.png" descr="ele_poa_t180_210.png"/>
                  <p:cNvPicPr>
                    <a:picLocks noChangeAspect="1"/>
                  </p:cNvPicPr>
                  <p:nvPr/>
                </p:nvPicPr>
                <p:blipFill>
                  <a:blip r:embed="rId1"/>
                  <a:srcRect l="18777" t="36027" r="34328" b="2203"/>
                  <a:stretch>
                    <a:fillRect/>
                  </a:stretch>
                </p:blipFill>
                <p:spPr>
                  <a:xfrm>
                    <a:off x="0" y="0"/>
                    <a:ext cx="9048268" cy="5730308"/>
                  </a:xfrm>
                  <a:prstGeom prst="rect">
                    <a:avLst/>
                  </a:prstGeom>
                  <a:ln w="12700" cap="flat">
                    <a:noFill/>
                    <a:miter lim="400000"/>
                    <a:headEnd/>
                    <a:tailEnd/>
                  </a:ln>
                  <a:effectLst/>
                </p:spPr>
              </p:pic>
              <p:sp>
                <p:nvSpPr>
                  <p:cNvPr id="10" name="Vertex"/>
                  <p:cNvSpPr txBox="1"/>
                  <p:nvPr/>
                </p:nvSpPr>
                <p:spPr>
                  <a:xfrm>
                    <a:off x="2847053" y="4982658"/>
                    <a:ext cx="1652763" cy="76801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lnSpc>
                        <a:spcPct val="100000"/>
                      </a:lnSpc>
                      <a:defRPr>
                        <a:solidFill>
                          <a:schemeClr val="accent5">
                            <a:hueOff val="-82419"/>
                            <a:satOff val="-9506"/>
                            <a:lumOff val="-16336"/>
                          </a:schemeClr>
                        </a:solidFill>
                      </a:defRPr>
                    </a:lvl1pPr>
                  </a:lstStyle>
                  <a:p>
                    <a:r>
                      <a:rPr sz="900"/>
                      <a:t>Vertex</a:t>
                    </a:r>
                    <a:endParaRPr sz="900"/>
                  </a:p>
                </p:txBody>
              </p:sp>
              <p:sp>
                <p:nvSpPr>
                  <p:cNvPr id="11" name="Line"/>
                  <p:cNvSpPr/>
                  <p:nvPr/>
                </p:nvSpPr>
                <p:spPr>
                  <a:xfrm>
                    <a:off x="3439894" y="4991710"/>
                    <a:ext cx="4574501" cy="1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6"/>
                        <a:lumOff val="-16336"/>
                      </a:schemeClr>
                    </a:solidFill>
                    <a:prstDash val="solid"/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2" name="Line"/>
                  <p:cNvSpPr/>
                  <p:nvPr/>
                </p:nvSpPr>
                <p:spPr>
                  <a:xfrm flipV="1">
                    <a:off x="3471299" y="3412776"/>
                    <a:ext cx="1" cy="1590341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6"/>
                        <a:lumOff val="-16336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3" name="Line"/>
                  <p:cNvSpPr/>
                  <p:nvPr/>
                </p:nvSpPr>
                <p:spPr>
                  <a:xfrm flipV="1">
                    <a:off x="3461211" y="3916571"/>
                    <a:ext cx="832722" cy="1094694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6"/>
                        <a:lumOff val="-16336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  <p:sp>
                <p:nvSpPr>
                  <p:cNvPr id="14" name="Line"/>
                  <p:cNvSpPr/>
                  <p:nvPr/>
                </p:nvSpPr>
                <p:spPr>
                  <a:xfrm flipH="1" flipV="1">
                    <a:off x="2402745" y="4721779"/>
                    <a:ext cx="1078090" cy="284526"/>
                  </a:xfrm>
                  <a:prstGeom prst="line">
                    <a:avLst/>
                  </a:prstGeom>
                  <a:noFill/>
                  <a:ln w="63500" cap="flat">
                    <a:solidFill>
                      <a:schemeClr val="accent5">
                        <a:hueOff val="-82419"/>
                        <a:satOff val="-9506"/>
                        <a:lumOff val="-16336"/>
                      </a:schemeClr>
                    </a:solidFill>
                    <a:custDash>
                      <a:ds d="200000" sp="200000"/>
                    </a:custDash>
                    <a:miter lim="400000"/>
                    <a:headEnd type="oval" w="med" len="med"/>
                    <a:tailEnd type="triangle" w="med" len="med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endParaRPr sz="900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" name="Equation"/>
                    <p:cNvSpPr txBox="1"/>
                    <p:nvPr/>
                  </p:nvSpPr>
                  <p:spPr>
                    <a:xfrm>
                      <a:off x="1786157" y="2320698"/>
                      <a:ext cx="4838698" cy="73278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sz="900"/>
                                </m:ctrlPr>
                              </m:sSub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sz="900"/>
                                </m:ctrlPr>
                              </m:sSubSup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</m:sup>
                            </m:sSubSup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sz="900"/>
                                </m:ctrlPr>
                              </m:sSubPr>
                              <m:e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21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2100"/>
                    </a:p>
                  </p:txBody>
                </p:sp>
              </mc:Choice>
              <mc:Fallback>
                <p:sp>
                  <p:nvSpPr>
                    <p:cNvPr id="15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86157" y="2320698"/>
                      <a:ext cx="4838698" cy="732789"/>
                    </a:xfrm>
                    <a:prstGeom prst="rect">
                      <a:avLst/>
                    </a:prstGeom>
                    <a:blipFill rotWithShape="1">
                      <a:blip r:embed="rId2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Assuming straight propagation from Vertex to hit position…"/>
                  <p:cNvSpPr txBox="1"/>
                  <p:nvPr/>
                </p:nvSpPr>
                <p:spPr>
                  <a:xfrm>
                    <a:off x="0" y="0"/>
                    <a:ext cx="9458191" cy="442809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Assuming straight propagation from Vertex to hit position</a:t>
                    </a:r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M-Estimator:</a:t>
                    </a:r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sz="1400"/>
                              </m:ctrlPr>
                            </m:limLowPr>
                            <m:e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ℎ𝑖𝑡𝑠</m:t>
                              </m:r>
                            </m:lim>
                          </m:limLow>
                          <m:rad>
                            <m:radPr>
                              <m:degHide m:val="on"/>
                              <m:ctrlP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sz="1400"/>
                                  </m:ctrlPr>
                                </m:sSub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sz="1400"/>
                                  </m:ctrlPr>
                                </m:sSubSup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sz="1400"/>
                                  </m:ctrlPr>
                                </m:sSupPr>
                                <m:e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sz="1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oMath>
                      </m:oMathPara>
                    </a14:m>
                    <a:endParaRPr sz="1400"/>
                  </a:p>
                  <a:p>
                    <a:pPr>
                      <a:lnSpc>
                        <a:spcPct val="100000"/>
                      </a:lnSpc>
                      <a:defRPr sz="2800">
                        <a:latin typeface="Yuanti SC Regular"/>
                        <a:ea typeface="Yuanti SC Regular"/>
                        <a:cs typeface="Yuanti SC Regular"/>
                        <a:sym typeface="Yuanti SC Regular"/>
                      </a:defRPr>
                    </a:pPr>
                    <a:r>
                      <a:rPr sz="1400"/>
                      <a:t>Minimizing T-Res (Melis, 2017)</a:t>
                    </a:r>
                    <a:endParaRPr sz="1400"/>
                  </a:p>
                </p:txBody>
              </p:sp>
            </mc:Choice>
            <mc:Fallback>
              <p:sp>
                <p:nvSpPr>
                  <p:cNvPr id="16" name="Assuming straight propagation from Vertex to hit position…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9458191" cy="4428093"/>
                  </a:xfrm>
                  <a:prstGeom prst="rect">
                    <a:avLst/>
                  </a:prstGeom>
                  <a:blipFill rotWithShape="1">
                    <a:blip r:embed="rId3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Cherenkov angle"/>
            <p:cNvSpPr/>
            <p:nvPr/>
          </p:nvSpPr>
          <p:spPr>
            <a:xfrm>
              <a:off x="8153390" y="5053086"/>
              <a:ext cx="2788920" cy="48006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 sz="2200" b="1" i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00"/>
                <a:t>Cherenkov angle</a:t>
              </a:r>
              <a:endParaRPr sz="1100"/>
            </a:p>
          </p:txBody>
        </p:sp>
        <p:sp>
          <p:nvSpPr>
            <p:cNvPr id="18" name="Connection Line"/>
            <p:cNvSpPr/>
            <p:nvPr/>
          </p:nvSpPr>
          <p:spPr>
            <a:xfrm>
              <a:off x="8009962" y="4611758"/>
              <a:ext cx="174154" cy="51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4" h="21600" extrusionOk="0">
                  <a:moveTo>
                    <a:pt x="0" y="0"/>
                  </a:moveTo>
                  <a:cubicBezTo>
                    <a:pt x="18812" y="4925"/>
                    <a:pt x="21600" y="12125"/>
                    <a:pt x="8365" y="2160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82419"/>
                  <a:satOff val="-9506"/>
                  <a:lumOff val="-1633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900"/>
            </a:p>
          </p:txBody>
        </p:sp>
      </p:grpSp>
      <p:pic>
        <p:nvPicPr>
          <p:cNvPr id="19" name="dpos.png" descr="dp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15" y="2302510"/>
            <a:ext cx="3978910" cy="3401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Text Box 19"/>
          <p:cNvSpPr txBox="1"/>
          <p:nvPr/>
        </p:nvSpPr>
        <p:spPr>
          <a:xfrm>
            <a:off x="843280" y="1635125"/>
            <a:ext cx="73850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Shower Vertex Reconstruction of Cascade</a:t>
            </a:r>
            <a:endParaRPr lang="en-US" sz="2400" b="1"/>
          </a:p>
        </p:txBody>
      </p:sp>
      <p:pic>
        <p:nvPicPr>
          <p:cNvPr id="3" name="图片 2" descr="a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7590" y="1922780"/>
            <a:ext cx="4654550" cy="361442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768070" y="2557145"/>
            <a:ext cx="1640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216060"/>
                </a:solidFill>
              </a:rPr>
              <a:t>GNN</a:t>
            </a:r>
            <a:endParaRPr lang="en-US" altLang="zh-CN" sz="3600">
              <a:solidFill>
                <a:srgbClr val="216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1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/>
              <a:t>Simulation and Prospects</a:t>
            </a:r>
            <a:endParaRPr lang="en-US" sz="4000" b="1"/>
          </a:p>
          <a:p>
            <a:pPr marL="457200" lvl="1" indent="0">
              <a:lnSpc>
                <a:spcPct val="130000"/>
              </a:lnSpc>
              <a:buNone/>
            </a:pPr>
            <a:endParaRPr lang="en-US" sz="3600" b="1"/>
          </a:p>
          <a:p>
            <a:pPr>
              <a:lnSpc>
                <a:spcPct val="150000"/>
              </a:lnSpc>
            </a:pPr>
            <a:r>
              <a:rPr lang="en-US" sz="4000"/>
              <a:t>Experimental Progress</a:t>
            </a:r>
            <a:endParaRPr lang="en-US" sz="4000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2060575" y="2188210"/>
            <a:ext cx="477647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192645" y="2188210"/>
            <a:ext cx="38068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54435" y="2188210"/>
            <a:ext cx="307975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60575" y="3818890"/>
            <a:ext cx="270764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165725" y="3818890"/>
            <a:ext cx="287909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442960" y="3818890"/>
            <a:ext cx="313690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977370" y="3818890"/>
            <a:ext cx="18891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600" b="0">
                <a:effectLst/>
              </a:rPr>
              <a:t>Outline</a:t>
            </a:r>
            <a:endParaRPr lang="en-US" sz="3600" b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135" y="141922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20000"/>
              </a:lnSpc>
            </a:pPr>
            <a:r>
              <a:rPr lang="en-US" sz="4000" b="1"/>
              <a:t>Simulation and Prospects</a:t>
            </a:r>
            <a:endParaRPr lang="en-US" sz="4000" b="1"/>
          </a:p>
          <a:p>
            <a:pPr marL="457200" lvl="1" indent="0">
              <a:lnSpc>
                <a:spcPct val="130000"/>
              </a:lnSpc>
              <a:buNone/>
            </a:pPr>
            <a:endParaRPr lang="en-US" sz="3600" b="1"/>
          </a:p>
          <a:p>
            <a:pPr>
              <a:lnSpc>
                <a:spcPct val="150000"/>
              </a:lnSpc>
            </a:pPr>
            <a:r>
              <a:rPr lang="en-US" sz="4000"/>
              <a:t>Experimental Progress</a:t>
            </a:r>
            <a:endParaRPr lang="en-US" sz="4000"/>
          </a:p>
          <a:p>
            <a:pPr marL="457200" lvl="1" indent="0">
              <a:lnSpc>
                <a:spcPct val="150000"/>
              </a:lnSpc>
              <a:buNone/>
            </a:pPr>
            <a:endParaRPr lang="en-US" sz="3600"/>
          </a:p>
          <a:p>
            <a:pPr>
              <a:lnSpc>
                <a:spcPct val="160000"/>
              </a:lnSpc>
            </a:pPr>
            <a:r>
              <a:rPr lang="en-US" sz="4000"/>
              <a:t>Summary</a:t>
            </a:r>
            <a:endParaRPr lang="en-US" sz="4000"/>
          </a:p>
        </p:txBody>
      </p:sp>
      <p:sp>
        <p:nvSpPr>
          <p:cNvPr id="4" name="Text Box 3"/>
          <p:cNvSpPr txBox="1"/>
          <p:nvPr/>
        </p:nvSpPr>
        <p:spPr>
          <a:xfrm>
            <a:off x="2060575" y="2188210"/>
            <a:ext cx="477647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Conceptual design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192645" y="2188210"/>
            <a:ext cx="38068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Signal analysis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54435" y="2188210"/>
            <a:ext cx="307975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Sensitivity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60575" y="3818890"/>
            <a:ext cx="270764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PMT Test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165725" y="3818890"/>
            <a:ext cx="287909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OM status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442960" y="3818890"/>
            <a:ext cx="3136900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Electronic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977370" y="3818890"/>
            <a:ext cx="1889125" cy="645160"/>
          </a:xfrm>
          <a:prstGeom prst="rect">
            <a:avLst/>
          </a:prstGeom>
          <a:solidFill>
            <a:srgbClr val="DB9551"/>
          </a:solidFill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chemeClr val="bg1"/>
                </a:solidFill>
              </a:rPr>
              <a:t>Trial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Conceptual Design</a:t>
            </a:r>
            <a:endParaRPr lang="en-US"/>
          </a:p>
        </p:txBody>
      </p:sp>
      <p:pic>
        <p:nvPicPr>
          <p:cNvPr id="8" name="Content Placeholder 7" descr="/home/linsj/TeXfile/work/NEON_performance_overleaf/NEON/fig/neon_top_view.pngneon_top_view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785610" y="1764030"/>
            <a:ext cx="8308340" cy="44272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Rectangles 8"/>
          <p:cNvSpPr/>
          <p:nvPr/>
        </p:nvSpPr>
        <p:spPr>
          <a:xfrm>
            <a:off x="7090410" y="4979670"/>
            <a:ext cx="860425" cy="1002030"/>
          </a:xfrm>
          <a:prstGeom prst="rect">
            <a:avLst/>
          </a:prstGeom>
          <a:solidFill>
            <a:srgbClr val="497DC3"/>
          </a:solidFill>
          <a:ln>
            <a:solidFill>
              <a:srgbClr val="497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635750" y="1157605"/>
            <a:ext cx="860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/>
              <a:t> </a:t>
            </a:r>
            <a:r>
              <a:rPr lang="en-US" sz="2800">
                <a:solidFill>
                  <a:srgbClr val="B00000"/>
                </a:solidFill>
              </a:rPr>
              <a:t>Neutrino Observatory in the Nanhai (NEON) </a:t>
            </a:r>
            <a:endParaRPr lang="en-US" sz="2800">
              <a:solidFill>
                <a:srgbClr val="B0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89280" y="1660525"/>
            <a:ext cx="58026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200000"/>
              </a:lnSpc>
              <a:buNone/>
            </a:pPr>
            <a:r>
              <a:rPr lang="en-US" sz="2400" b="1"/>
              <a:t>Depth:</a:t>
            </a:r>
            <a:r>
              <a:rPr lang="en-US" sz="2400"/>
              <a:t> 1700m / 3500m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Detection Volume:</a:t>
            </a:r>
            <a:r>
              <a:rPr lang="en-US" sz="2400"/>
              <a:t> ~10 km³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Number of strings:</a:t>
            </a:r>
            <a:r>
              <a:rPr lang="en-US" sz="2400"/>
              <a:t> ~1000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Tiling method:</a:t>
            </a:r>
            <a:r>
              <a:rPr lang="en-US" sz="2400"/>
              <a:t> Fibonacci spiral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Inter-string distance: </a:t>
            </a:r>
            <a:r>
              <a:rPr lang="en-US" sz="2400"/>
              <a:t>~100m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Inter-OM distance:</a:t>
            </a:r>
            <a:r>
              <a:rPr lang="en-US" sz="2400"/>
              <a:t> 40m  </a:t>
            </a:r>
            <a:endParaRPr lang="en-US" sz="2400"/>
          </a:p>
        </p:txBody>
      </p:sp>
      <p:sp>
        <p:nvSpPr>
          <p:cNvPr id="13" name="Text Box 12"/>
          <p:cNvSpPr txBox="1"/>
          <p:nvPr/>
        </p:nvSpPr>
        <p:spPr>
          <a:xfrm>
            <a:off x="7090410" y="3861435"/>
            <a:ext cx="1869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/>
                </a:solidFill>
              </a:rPr>
              <a:t>31PMT / OM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Conceptual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6635750" y="1157605"/>
            <a:ext cx="860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/>
              <a:t> </a:t>
            </a:r>
            <a:r>
              <a:rPr lang="en-US" sz="2800">
                <a:solidFill>
                  <a:srgbClr val="B00000"/>
                </a:solidFill>
              </a:rPr>
              <a:t>Neutrino Observatory in the Nanhai (NEON) </a:t>
            </a:r>
            <a:endParaRPr lang="en-US" sz="2800">
              <a:solidFill>
                <a:srgbClr val="B0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89280" y="1660525"/>
            <a:ext cx="58026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200000"/>
              </a:lnSpc>
              <a:buNone/>
            </a:pPr>
            <a:r>
              <a:rPr lang="en-US" sz="2400" b="1"/>
              <a:t>Depth:</a:t>
            </a:r>
            <a:r>
              <a:rPr lang="en-US" sz="2400"/>
              <a:t> 1700m / 3500m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Detection Volume:</a:t>
            </a:r>
            <a:r>
              <a:rPr lang="en-US" sz="2400"/>
              <a:t> ~10 km³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Number of strings:</a:t>
            </a:r>
            <a:r>
              <a:rPr lang="en-US" sz="2400"/>
              <a:t> ~1000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Tiling method:</a:t>
            </a:r>
            <a:r>
              <a:rPr lang="en-US" sz="2400"/>
              <a:t> Fibonacci spiral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Inter-string distance: </a:t>
            </a:r>
            <a:r>
              <a:rPr lang="en-US" sz="2400"/>
              <a:t>~100m  </a:t>
            </a:r>
            <a:endParaRPr lang="en-US" sz="2400"/>
          </a:p>
          <a:p>
            <a:pPr indent="0">
              <a:lnSpc>
                <a:spcPct val="200000"/>
              </a:lnSpc>
              <a:buNone/>
            </a:pPr>
            <a:r>
              <a:rPr lang="en-US" sz="2400" b="1"/>
              <a:t>Inter-OM distance:</a:t>
            </a:r>
            <a:r>
              <a:rPr lang="en-US" sz="2400"/>
              <a:t> 40m  </a:t>
            </a:r>
            <a:endParaRPr lang="en-US" sz="2400"/>
          </a:p>
        </p:txBody>
      </p:sp>
      <p:pic>
        <p:nvPicPr>
          <p:cNvPr id="5" name="event202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35750" y="1711960"/>
            <a:ext cx="888873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30000"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Rectangles 24"/>
          <p:cNvSpPr/>
          <p:nvPr/>
        </p:nvSpPr>
        <p:spPr>
          <a:xfrm>
            <a:off x="1174750" y="1301115"/>
            <a:ext cx="2902585" cy="2158365"/>
          </a:xfrm>
          <a:prstGeom prst="rect">
            <a:avLst/>
          </a:prstGeom>
          <a:solidFill>
            <a:srgbClr val="FADDED"/>
          </a:solidFill>
          <a:ln>
            <a:solidFill>
              <a:srgbClr val="FAD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>
                <a:sym typeface="+mn-ea"/>
              </a:rPr>
              <a:t>Analysis: Simulation Framework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26415" y="3860165"/>
            <a:ext cx="4224655" cy="2115820"/>
            <a:chOff x="151" y="5849"/>
            <a:chExt cx="6366" cy="3188"/>
          </a:xfrm>
        </p:grpSpPr>
        <p:pic>
          <p:nvPicPr>
            <p:cNvPr id="10" name="Picture 9" descr="shot_curren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1" y="5849"/>
              <a:ext cx="6366" cy="3188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152" y="8599"/>
              <a:ext cx="1042" cy="438"/>
            </a:xfrm>
            <a:prstGeom prst="rect">
              <a:avLst/>
            </a:prstGeom>
            <a:solidFill>
              <a:srgbClr val="FADDED"/>
            </a:solidFill>
            <a:ln>
              <a:solidFill>
                <a:srgbClr val="FADD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205" y="8505"/>
              <a:ext cx="0" cy="45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/home/linsj/WeChat_Data/xwechat_files/screen_shot/shot_current.pngshot_curr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60745" y="3896995"/>
            <a:ext cx="6705600" cy="207327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66090" y="6098540"/>
            <a:ext cx="45548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solidFill>
                  <a:srgbClr val="EA72B6"/>
                </a:solidFill>
              </a:rPr>
              <a:t>GENIE for neutrino-nuclear interaction</a:t>
            </a:r>
            <a:endParaRPr lang="en-US">
              <a:solidFill>
                <a:srgbClr val="EA72B6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772785" y="6080760"/>
            <a:ext cx="7098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rgbClr val="EB9243"/>
                </a:solidFill>
              </a:rPr>
              <a:t>G4ART: Adopting GPU to simulate tons of cerenkov photons</a:t>
            </a:r>
            <a:endParaRPr lang="en-US">
              <a:solidFill>
                <a:srgbClr val="EB9243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1580" y="2148205"/>
            <a:ext cx="911860" cy="46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13884275" y="2244725"/>
            <a:ext cx="1731010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/>
              <a:t>Digitalization</a:t>
            </a:r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6744335" y="1278255"/>
            <a:ext cx="5269230" cy="2171700"/>
            <a:chOff x="6912" y="1938"/>
            <a:chExt cx="8298" cy="3420"/>
          </a:xfrm>
        </p:grpSpPr>
        <p:sp>
          <p:nvSpPr>
            <p:cNvPr id="24" name="Rectangles 23"/>
            <p:cNvSpPr/>
            <p:nvPr/>
          </p:nvSpPr>
          <p:spPr>
            <a:xfrm>
              <a:off x="6912" y="1938"/>
              <a:ext cx="8298" cy="3420"/>
            </a:xfrm>
            <a:prstGeom prst="rect">
              <a:avLst/>
            </a:prstGeom>
            <a:solidFill>
              <a:srgbClr val="FBEADA"/>
            </a:solidFill>
            <a:ln>
              <a:solidFill>
                <a:srgbClr val="FBE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20" name="Picture 19" descr="track_event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85" y="2122"/>
              <a:ext cx="4173" cy="2556"/>
            </a:xfrm>
            <a:prstGeom prst="rect">
              <a:avLst/>
            </a:prstGeom>
          </p:spPr>
        </p:pic>
        <p:pic>
          <p:nvPicPr>
            <p:cNvPr id="21" name="Picture 20" descr="shot_curren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04" y="2122"/>
              <a:ext cx="2963" cy="2592"/>
            </a:xfrm>
            <a:prstGeom prst="rect">
              <a:avLst/>
            </a:prstGeom>
          </p:spPr>
        </p:pic>
        <p:sp>
          <p:nvSpPr>
            <p:cNvPr id="22" name="Text Box 21"/>
            <p:cNvSpPr txBox="1"/>
            <p:nvPr/>
          </p:nvSpPr>
          <p:spPr>
            <a:xfrm>
              <a:off x="8606" y="4675"/>
              <a:ext cx="1334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000"/>
                <a:t>Track</a:t>
              </a:r>
              <a:endParaRPr lang="en-US" sz="2000"/>
            </a:p>
          </p:txBody>
        </p:sp>
        <p:sp>
          <p:nvSpPr>
            <p:cNvPr id="23" name="Text Box 22"/>
            <p:cNvSpPr txBox="1"/>
            <p:nvPr/>
          </p:nvSpPr>
          <p:spPr>
            <a:xfrm>
              <a:off x="12613" y="4675"/>
              <a:ext cx="1985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000"/>
                <a:t>Cascade</a:t>
              </a:r>
              <a:endParaRPr lang="en-US" sz="20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75385" y="1595755"/>
            <a:ext cx="2833370" cy="1984375"/>
            <a:chOff x="3579" y="2173"/>
            <a:chExt cx="4462" cy="3125"/>
          </a:xfrm>
        </p:grpSpPr>
        <p:pic>
          <p:nvPicPr>
            <p:cNvPr id="9" name="Picture 8" descr="shot_curren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" y="2173"/>
              <a:ext cx="4307" cy="2379"/>
            </a:xfrm>
            <a:prstGeom prst="rect">
              <a:avLst/>
            </a:prstGeom>
          </p:spPr>
        </p:pic>
        <p:sp>
          <p:nvSpPr>
            <p:cNvPr id="26" name="Text Box 25"/>
            <p:cNvSpPr txBox="1"/>
            <p:nvPr/>
          </p:nvSpPr>
          <p:spPr>
            <a:xfrm>
              <a:off x="3579" y="4670"/>
              <a:ext cx="446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2000"/>
                <a:t>Neutrino interaction</a:t>
              </a:r>
              <a:endParaRPr lang="en-US" sz="2000"/>
            </a:p>
          </p:txBody>
        </p:sp>
      </p:grpSp>
      <p:sp>
        <p:nvSpPr>
          <p:cNvPr id="6" name="Right Arrow 16"/>
          <p:cNvSpPr/>
          <p:nvPr/>
        </p:nvSpPr>
        <p:spPr>
          <a:xfrm>
            <a:off x="12492990" y="2148205"/>
            <a:ext cx="911860" cy="46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s 7"/>
          <p:cNvSpPr/>
          <p:nvPr/>
        </p:nvSpPr>
        <p:spPr>
          <a:xfrm>
            <a:off x="1299210" y="2066925"/>
            <a:ext cx="4614545" cy="4286885"/>
          </a:xfrm>
          <a:prstGeom prst="rect">
            <a:avLst/>
          </a:prstGeom>
          <a:solidFill>
            <a:srgbClr val="DBF5F5"/>
          </a:solidFill>
          <a:ln>
            <a:solidFill>
              <a:srgbClr val="DB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 descr="/home/linsj/Download/filter_process (1).pngfilter_process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6315" y="1883410"/>
            <a:ext cx="4773930" cy="472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Analysis: Noise filtering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Picture 4" descr="allvss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175" y="518160"/>
            <a:ext cx="4778375" cy="59715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96315" y="1572895"/>
            <a:ext cx="5438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rgbClr val="33B5B4"/>
                </a:solidFill>
              </a:rPr>
              <a:t>The process to filter noise hits from </a:t>
            </a:r>
            <a:r>
              <a:rPr lang="en-US" sz="2000" baseline="30000">
                <a:solidFill>
                  <a:srgbClr val="33B5B4"/>
                </a:solidFill>
              </a:rPr>
              <a:t>40</a:t>
            </a:r>
            <a:r>
              <a:rPr lang="en-US" sz="2000">
                <a:solidFill>
                  <a:srgbClr val="33B5B4"/>
                </a:solidFill>
              </a:rPr>
              <a:t>K</a:t>
            </a:r>
            <a:endParaRPr lang="en-US" sz="2000">
              <a:solidFill>
                <a:srgbClr val="33B5B4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3027660" y="2562225"/>
            <a:ext cx="2550795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sz="2400"/>
              <a:t>The 31-PMT OM retains most signals while filtering out noise hits</a:t>
            </a:r>
            <a:endParaRPr lang="en-US" sz="2400"/>
          </a:p>
        </p:txBody>
      </p:sp>
      <p:sp>
        <p:nvSpPr>
          <p:cNvPr id="10" name="Right Arrow 9"/>
          <p:cNvSpPr/>
          <p:nvPr/>
        </p:nvSpPr>
        <p:spPr>
          <a:xfrm>
            <a:off x="6852920" y="3406140"/>
            <a:ext cx="761365" cy="61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Analysis: Reconstruction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 descr="shot_curr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42345" y="2368550"/>
            <a:ext cx="4561840" cy="34112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81930" y="1327785"/>
            <a:ext cx="5010150" cy="2101215"/>
            <a:chOff x="765" y="1687"/>
            <a:chExt cx="10306" cy="4320"/>
          </a:xfrm>
        </p:grpSpPr>
        <p:pic>
          <p:nvPicPr>
            <p:cNvPr id="6" name="Picture 5" descr="shot_curren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" y="1687"/>
              <a:ext cx="10185" cy="4320"/>
            </a:xfrm>
            <a:prstGeom prst="rect">
              <a:avLst/>
            </a:prstGeom>
          </p:spPr>
        </p:pic>
        <p:sp>
          <p:nvSpPr>
            <p:cNvPr id="7" name="Round Diagonal Corner Rectangle 6"/>
            <p:cNvSpPr/>
            <p:nvPr/>
          </p:nvSpPr>
          <p:spPr>
            <a:xfrm>
              <a:off x="765" y="2251"/>
              <a:ext cx="3765" cy="203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24425" y="3834765"/>
            <a:ext cx="5800090" cy="2306320"/>
            <a:chOff x="480" y="5874"/>
            <a:chExt cx="7968" cy="3026"/>
          </a:xfrm>
        </p:grpSpPr>
        <p:pic>
          <p:nvPicPr>
            <p:cNvPr id="10" name="Picture 9" descr="shot_current"/>
            <p:cNvPicPr>
              <a:picLocks noChangeAspect="1"/>
            </p:cNvPicPr>
            <p:nvPr/>
          </p:nvPicPr>
          <p:blipFill>
            <a:blip r:embed="rId3"/>
            <a:srcRect b="2039"/>
            <a:stretch>
              <a:fillRect/>
            </a:stretch>
          </p:blipFill>
          <p:spPr>
            <a:xfrm>
              <a:off x="480" y="5874"/>
              <a:ext cx="7969" cy="3027"/>
            </a:xfrm>
            <a:prstGeom prst="rect">
              <a:avLst/>
            </a:prstGeom>
          </p:spPr>
        </p:pic>
        <p:sp>
          <p:nvSpPr>
            <p:cNvPr id="11" name="Down Arrow 10"/>
            <p:cNvSpPr/>
            <p:nvPr/>
          </p:nvSpPr>
          <p:spPr>
            <a:xfrm>
              <a:off x="1224" y="6438"/>
              <a:ext cx="396" cy="5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224" y="7610"/>
              <a:ext cx="396" cy="5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897995" y="1911985"/>
            <a:ext cx="3413760" cy="368300"/>
            <a:chOff x="11874" y="3592"/>
            <a:chExt cx="5376" cy="580"/>
          </a:xfrm>
        </p:grpSpPr>
        <p:grpSp>
          <p:nvGrpSpPr>
            <p:cNvPr id="18" name="Group 17"/>
            <p:cNvGrpSpPr/>
            <p:nvPr/>
          </p:nvGrpSpPr>
          <p:grpSpPr>
            <a:xfrm>
              <a:off x="11874" y="3718"/>
              <a:ext cx="5376" cy="408"/>
              <a:chOff x="11874" y="3280"/>
              <a:chExt cx="5376" cy="40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13194" y="3280"/>
                <a:ext cx="3510" cy="4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13198" y="3502"/>
                <a:ext cx="3504" cy="184"/>
              </a:xfrm>
              <a:prstGeom prst="straightConnector1">
                <a:avLst/>
              </a:prstGeom>
              <a:ln w="28575">
                <a:solidFill>
                  <a:srgbClr val="EB924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3092" y="3688"/>
                <a:ext cx="4158" cy="0"/>
              </a:xfrm>
              <a:prstGeom prst="line">
                <a:avLst/>
              </a:prstGeom>
              <a:ln w="9525" cmpd="sng">
                <a:solidFill>
                  <a:schemeClr val="accent1">
                    <a:shade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1874" y="3686"/>
                <a:ext cx="1372" cy="0"/>
              </a:xfrm>
              <a:prstGeom prst="straightConnector1">
                <a:avLst/>
              </a:prstGeom>
              <a:ln w="28575">
                <a:solidFill>
                  <a:srgbClr val="483F4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9"/>
            <p:cNvSpPr txBox="1"/>
            <p:nvPr/>
          </p:nvSpPr>
          <p:spPr>
            <a:xfrm>
              <a:off x="12317" y="3592"/>
              <a:ext cx="613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ν</a:t>
              </a:r>
              <a:r>
                <a:rPr lang="en-US" baseline="-25000"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µ</a:t>
              </a:r>
              <a:endParaRPr lang="en-US" baseline="-25000">
                <a:latin typeface="Anonymous Pro for Powerline" panose="02060609030202000504" charset="0"/>
                <a:ea typeface="Anonymous Pro for Powerline" panose="02060609030202000504" charset="0"/>
                <a:cs typeface="+mn-lt"/>
              </a:endParaRP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16637" y="3592"/>
              <a:ext cx="485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>
                  <a:solidFill>
                    <a:schemeClr val="accent2"/>
                  </a:solidFill>
                  <a:latin typeface="Anonymous Pro for Powerline" panose="02060609030202000504" charset="0"/>
                  <a:ea typeface="Anonymous Pro for Powerline" panose="02060609030202000504" charset="0"/>
                  <a:cs typeface="+mn-lt"/>
                </a:rPr>
                <a:t>µ</a:t>
              </a:r>
              <a:endParaRPr lang="en-US">
                <a:solidFill>
                  <a:schemeClr val="accent2"/>
                </a:solidFill>
                <a:latin typeface="Anonymous Pro for Powerline" panose="02060609030202000504" charset="0"/>
                <a:ea typeface="Anonymous Pro for Powerline" panose="02060609030202000504" charset="0"/>
                <a:cs typeface="+mn-lt"/>
              </a:endParaRPr>
            </a:p>
          </p:txBody>
        </p:sp>
      </p:grpSp>
      <p:pic>
        <p:nvPicPr>
          <p:cNvPr id="23" name="Picture 22" descr="track_ev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1335" y="2592070"/>
            <a:ext cx="3954145" cy="24231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4335</Words>
  <Application>WPS 演示</Application>
  <PresentationFormat>宽屏</PresentationFormat>
  <Paragraphs>494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DejaVu Sans</vt:lpstr>
      <vt:lpstr>Source Han Sans CN</vt:lpstr>
      <vt:lpstr>Arial Black</vt:lpstr>
      <vt:lpstr>微软雅黑</vt:lpstr>
      <vt:lpstr>黑体</vt:lpstr>
      <vt:lpstr>Arial Unicode MS</vt:lpstr>
      <vt:lpstr>Anonymous Pro for Powerline</vt:lpstr>
      <vt:lpstr>DejaVu Math TeX Gyre</vt:lpstr>
      <vt:lpstr>等线</vt:lpstr>
      <vt:lpstr>Cambria Math</vt:lpstr>
      <vt:lpstr>Yuanti SC Regular</vt:lpstr>
      <vt:lpstr>Birch Std</vt:lpstr>
      <vt:lpstr>Arial</vt:lpstr>
      <vt:lpstr>Inter</vt:lpstr>
      <vt:lpstr>1_Office Theme</vt:lpstr>
      <vt:lpstr>2_Office Theme</vt:lpstr>
      <vt:lpstr>3_Office Theme</vt:lpstr>
      <vt:lpstr>The Plan and Status of NEON</vt:lpstr>
      <vt:lpstr>Neutrino Telescopes around the World</vt:lpstr>
      <vt:lpstr>Outline</vt:lpstr>
      <vt:lpstr>Outline</vt:lpstr>
      <vt:lpstr>Conceptual Design</vt:lpstr>
      <vt:lpstr>Conceptual Design</vt:lpstr>
      <vt:lpstr>Analysis: Simulation Framework</vt:lpstr>
      <vt:lpstr>Analysis: Noise filtering</vt:lpstr>
      <vt:lpstr>Analysis: Reconstruction</vt:lpstr>
      <vt:lpstr>Analysis: Reconstruction</vt:lpstr>
      <vt:lpstr>Analysis: Reconstruction</vt:lpstr>
      <vt:lpstr>Sensitivity</vt:lpstr>
      <vt:lpstr>Outline</vt:lpstr>
      <vt:lpstr>PMT Test</vt:lpstr>
      <vt:lpstr>OM Status</vt:lpstr>
      <vt:lpstr>Electronic Status</vt:lpstr>
      <vt:lpstr>Trials</vt:lpstr>
      <vt:lpstr>Summary</vt:lpstr>
      <vt:lpstr>Thank you for your attention!</vt:lpstr>
      <vt:lpstr>Electronic Design</vt:lpstr>
      <vt:lpstr>Reconstruction (Appendix)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linsj</dc:creator>
  <cp:lastModifiedBy>林苏杰</cp:lastModifiedBy>
  <cp:revision>142</cp:revision>
  <dcterms:created xsi:type="dcterms:W3CDTF">2025-11-29T16:45:35Z</dcterms:created>
  <dcterms:modified xsi:type="dcterms:W3CDTF">2025-11-29T16:45:35Z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2052-12.1.0.17900</vt:lpwstr>
  </property>
  <property fmtid="{D5CDD505-2E9C-101B-9397-08002B2CF9AE}" pid="3" name="ICV">
    <vt:lpwstr/>
  </property>
</Properties>
</file>