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3"/>
    <p:sldId id="461" r:id="rId4"/>
    <p:sldId id="462" r:id="rId5"/>
    <p:sldId id="463" r:id="rId6"/>
    <p:sldId id="511" r:id="rId7"/>
    <p:sldId id="466" r:id="rId8"/>
    <p:sldId id="506" r:id="rId9"/>
    <p:sldId id="509" r:id="rId10"/>
    <p:sldId id="510" r:id="rId11"/>
    <p:sldId id="480" r:id="rId12"/>
    <p:sldId id="492" r:id="rId13"/>
    <p:sldId id="514" r:id="rId14"/>
    <p:sldId id="503" r:id="rId15"/>
    <p:sldId id="512" r:id="rId16"/>
    <p:sldId id="391" r:id="rId17"/>
    <p:sldId id="493" r:id="rId18"/>
    <p:sldId id="491" r:id="rId19"/>
    <p:sldId id="494" r:id="rId20"/>
    <p:sldId id="397" r:id="rId21"/>
    <p:sldId id="399" r:id="rId22"/>
    <p:sldId id="5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C64"/>
    <a:srgbClr val="B2B3B2"/>
    <a:srgbClr val="0C1A44"/>
    <a:srgbClr val="9FD4D7"/>
    <a:srgbClr val="EFA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5" autoAdjust="0"/>
    <p:restoredTop sz="94694"/>
  </p:normalViewPr>
  <p:slideViewPr>
    <p:cSldViewPr snapToGrid="0" snapToObjects="1" showGuides="1">
      <p:cViewPr varScale="1">
        <p:scale>
          <a:sx n="90" d="100"/>
          <a:sy n="90" d="100"/>
        </p:scale>
        <p:origin x="200" y="101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D76F-A0FA-FA42-ADA5-367A5580DD6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D344F-6E2D-DA4D-BA94-F3F02514EA4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284C-C181-BD47-9B56-D10E4165CAEB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417-84B0-5B44-9FCB-D5B5AF740B92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D539-6FF1-7A41-AC6E-0C37F37ABDD7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B5B-7EEE-D346-8497-017B74F5CF88}" type="datetime1">
              <a:rPr lang="en-GB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8FD3-6227-F044-909F-041989833FBA}" type="datetime1">
              <a:rPr lang="en-GB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DDF3-8105-0A4E-A877-46C84A02837D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8863-80E6-E14B-834F-669A81A640D9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39.emf"/><Relationship Id="rId2" Type="http://schemas.openxmlformats.org/officeDocument/2006/relationships/tags" Target="../tags/tag19.xml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tags" Target="../tags/tag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tags" Target="../tags/tag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730" y="1018486"/>
            <a:ext cx="8756374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4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endParaRPr kumimoji="1" lang="en-US" altLang="zh-CN" sz="24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endParaRPr kumimoji="1" lang="en-US" altLang="zh-CN" sz="3600" b="1" dirty="0">
              <a:solidFill>
                <a:srgbClr val="C0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kumimoji="1" lang="en-US" altLang="zh-CN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Testing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Leptogenesis</a:t>
            </a:r>
            <a:r>
              <a:rPr kumimoji="1" lang="en-US" altLang="zh-CN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from Observable </a:t>
            </a:r>
            <a:r>
              <a:rPr kumimoji="1" lang="en-US" altLang="zh-CN" sz="3600" b="1" dirty="0">
                <a:solidFill>
                  <a:schemeClr val="accent4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Gravitational Waves</a:t>
            </a:r>
            <a:endParaRPr kumimoji="1" lang="en-US" altLang="zh-CN" sz="3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endParaRPr kumimoji="1" lang="en-US" altLang="zh-CN" sz="3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          Wei Liu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(刘威)</a:t>
            </a:r>
            <a:endParaRPr kumimoji="1" lang="en-US" altLang="zh-CN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Nanjing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University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Science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Technology</a:t>
            </a:r>
            <a:endParaRPr kumimoji="1" lang="en-US" altLang="zh-CN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 collaboration with Yongcheng Wu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lang="en-US" altLang="zh-CN" sz="2000" dirty="0"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Arxiv:2504.07819</a:t>
            </a:r>
            <a:endParaRPr lang="en-US" altLang="zh-CN" sz="2000" dirty="0">
              <a:effectLst/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endParaRPr lang="en-US" altLang="zh-CN" sz="2000" dirty="0">
              <a:effectLst/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 Bold" panose="02020503050405090304" charset="0"/>
                <a:cs typeface="Times New Roman Bold" panose="02020503050405090304" charset="0"/>
              </a:rPr>
              <a:t>Workshop on Neutrinos and related New physics Research</a:t>
            </a:r>
            <a:endParaRPr lang="en-US" altLang="zh-CN" sz="2000" b="1" dirty="0">
              <a:solidFill>
                <a:schemeClr val="accent4"/>
              </a:solidFill>
              <a:effectLst/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ctr"/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 Bold" panose="02020503050405090304" charset="0"/>
                <a:cs typeface="Times New Roman Bold" panose="02020503050405090304" charset="0"/>
              </a:rPr>
              <a:t>Sun Yat-sen University Zhuhai, Nov. 29-30, 2025</a:t>
            </a:r>
            <a:endParaRPr lang="en-US" altLang="zh-CN" sz="2000" b="1" dirty="0">
              <a:solidFill>
                <a:schemeClr val="accent4"/>
              </a:solidFill>
              <a:effectLst/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026" name="Picture 2" descr="南京理工大学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9" y="116092"/>
            <a:ext cx="4343400" cy="10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Scalar assisted 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80110" y="978535"/>
                <a:ext cx="7308850" cy="721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CP</a:t>
                </a:r>
                <a:r>
                  <a:rPr lang="zh-CN" altLang="en-US" b="1" dirty="0">
                    <a:solidFill>
                      <a:srgbClr val="FF000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Asymmetry</a:t>
                </a:r>
                <a:endParaRPr lang="en-US" altLang="zh-CN" b="1" dirty="0">
                  <a:solidFill>
                    <a:srgbClr val="FF0000"/>
                  </a:solidFill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CP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Asymmetry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from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vertex correction,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∝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𝑺𝑯𝑯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,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∝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𝑺</m:t>
                    </m:r>
                  </m:oMath>
                </a14:m>
                <a:endParaRPr lang="en-US" b="1" i="1" dirty="0">
                  <a:solidFill>
                    <a:schemeClr val="accent4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CP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Asymmetry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 </a:t>
                </a:r>
                <a:r>
                  <a:rPr lang="en-US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from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self energy,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∝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b="1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𝑺</m:t>
                        </m:r>
                        <m:r>
                          <a:rPr lang="en-US" altLang="zh-CN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)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Advantage:</a:t>
                </a:r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b="1" dirty="0">
                    <a:solidFill>
                      <a:schemeClr val="accent3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Do not need degenerate RHNs, or too heavy RHNs</a:t>
                </a:r>
                <a:endParaRPr lang="en-US" altLang="zh-CN" b="1" dirty="0">
                  <a:solidFill>
                    <a:schemeClr val="accent3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No fine-tuning, Higgs mass stable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SHH couplings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𝑆𝐻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the 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vev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of S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Leptogenesis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highly connected to 1</a:t>
                </a:r>
                <a:r>
                  <a:rPr lang="en-US" altLang="zh-CN" baseline="30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order EWPT,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in magnitude</a:t>
                </a:r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978535"/>
                <a:ext cx="7308850" cy="72110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feyn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786130"/>
            <a:ext cx="7470775" cy="1955165"/>
          </a:xfrm>
          <a:prstGeom prst="rect">
            <a:avLst/>
          </a:prstGeom>
        </p:spPr>
      </p:pic>
      <p:pic>
        <p:nvPicPr>
          <p:cNvPr id="3" name="图片 2" descr="截屏2025-04-20 09.46.43"/>
          <p:cNvPicPr>
            <a:picLocks noChangeAspect="1"/>
          </p:cNvPicPr>
          <p:nvPr/>
        </p:nvPicPr>
        <p:blipFill>
          <a:blip r:embed="rId3"/>
          <a:srcRect r="689" b="5579"/>
          <a:stretch>
            <a:fillRect/>
          </a:stretch>
        </p:blipFill>
        <p:spPr>
          <a:xfrm>
            <a:off x="967105" y="4131945"/>
            <a:ext cx="5032375" cy="113919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 rot="2340000">
            <a:off x="2872105" y="1620520"/>
            <a:ext cx="1558925" cy="295275"/>
          </a:xfrm>
          <a:prstGeom prst="left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48150" y="22021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SHH coupling!</a:t>
            </a:r>
            <a:endParaRPr lang="en-US" altLang="zh-CN" b="1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Scalar assisted 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80110" y="978535"/>
                <a:ext cx="7308850" cy="56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Boltzmann Equations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Additional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→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𝑺</m:t>
                    </m:r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: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978535"/>
                <a:ext cx="7308850" cy="56311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截屏2025-04-18 13.40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" y="1339850"/>
            <a:ext cx="4851400" cy="2628900"/>
          </a:xfrm>
          <a:prstGeom prst="rect">
            <a:avLst/>
          </a:prstGeom>
        </p:spPr>
      </p:pic>
      <p:pic>
        <p:nvPicPr>
          <p:cNvPr id="4" name="图片 3" descr="截屏2025-04-18 13.53.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95" y="4625340"/>
            <a:ext cx="2476500" cy="876300"/>
          </a:xfrm>
          <a:prstGeom prst="rect">
            <a:avLst/>
          </a:prstGeom>
        </p:spPr>
      </p:pic>
      <p:pic>
        <p:nvPicPr>
          <p:cNvPr id="5" name="图片 4" descr="截屏2025-04-18 13.53.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" y="4745990"/>
            <a:ext cx="3035300" cy="635000"/>
          </a:xfrm>
          <a:prstGeom prst="rect">
            <a:avLst/>
          </a:prstGeom>
        </p:spPr>
      </p:pic>
      <p:pic>
        <p:nvPicPr>
          <p:cNvPr id="6" name="图片 5" descr="截屏2025-04-18 13.53.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" y="5501640"/>
            <a:ext cx="57150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Test Leptogenesis from GWs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2530" y="978535"/>
            <a:ext cx="7673174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2985" y="2139315"/>
            <a:ext cx="7426960" cy="2805430"/>
            <a:chOff x="1611" y="2207"/>
            <a:chExt cx="11696" cy="4418"/>
          </a:xfrm>
        </p:grpSpPr>
        <p:sp>
          <p:nvSpPr>
            <p:cNvPr id="3" name="圆角矩形 2"/>
            <p:cNvSpPr/>
            <p:nvPr>
              <p:custDataLst>
                <p:tags r:id="rId1"/>
              </p:custDataLst>
            </p:nvPr>
          </p:nvSpPr>
          <p:spPr>
            <a:xfrm>
              <a:off x="1611" y="3576"/>
              <a:ext cx="2451" cy="14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rPr>
                <a:t>Scalar</a:t>
              </a:r>
              <a:endParaRPr lang="en-US" altLang="zh-CN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4" name="右箭头 3"/>
            <p:cNvSpPr/>
            <p:nvPr>
              <p:custDataLst>
                <p:tags r:id="rId2"/>
              </p:custDataLst>
            </p:nvPr>
          </p:nvSpPr>
          <p:spPr>
            <a:xfrm>
              <a:off x="4642" y="3949"/>
              <a:ext cx="1225" cy="72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>
              <p:custDataLst>
                <p:tags r:id="rId3"/>
              </p:custDataLst>
            </p:nvPr>
          </p:nvSpPr>
          <p:spPr>
            <a:xfrm>
              <a:off x="5626" y="2207"/>
              <a:ext cx="2451" cy="14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rPr>
                <a:t>Leptogenesis</a:t>
              </a:r>
              <a:endParaRPr lang="en-US" altLang="zh-CN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4"/>
              </p:custDataLst>
            </p:nvPr>
          </p:nvSpPr>
          <p:spPr>
            <a:xfrm>
              <a:off x="5626" y="5153"/>
              <a:ext cx="2451" cy="14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rPr>
                <a:t>EWPT</a:t>
              </a:r>
              <a:endParaRPr lang="en-US" altLang="zh-CN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18" name="右箭头 17"/>
            <p:cNvSpPr/>
            <p:nvPr>
              <p:custDataLst>
                <p:tags r:id="rId5"/>
              </p:custDataLst>
            </p:nvPr>
          </p:nvSpPr>
          <p:spPr>
            <a:xfrm>
              <a:off x="8648" y="2953"/>
              <a:ext cx="1225" cy="72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右箭头 18"/>
            <p:cNvSpPr/>
            <p:nvPr>
              <p:custDataLst>
                <p:tags r:id="rId6"/>
              </p:custDataLst>
            </p:nvPr>
          </p:nvSpPr>
          <p:spPr>
            <a:xfrm>
              <a:off x="8689" y="5153"/>
              <a:ext cx="1225" cy="72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0275" y="2207"/>
              <a:ext cx="2451" cy="14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rPr>
                <a:t>BAU</a:t>
              </a:r>
              <a:endParaRPr lang="en-US" altLang="zh-CN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10275" y="5153"/>
              <a:ext cx="2451" cy="14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rPr>
                <a:t>GWs</a:t>
              </a:r>
              <a:endParaRPr lang="en-US" altLang="zh-CN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6" name="左右箭头 5"/>
            <p:cNvSpPr/>
            <p:nvPr>
              <p:custDataLst>
                <p:tags r:id="rId9"/>
              </p:custDataLst>
            </p:nvPr>
          </p:nvSpPr>
          <p:spPr>
            <a:xfrm rot="5400000">
              <a:off x="10824" y="4068"/>
              <a:ext cx="1354" cy="696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0"/>
              </p:custDataLst>
            </p:nvPr>
          </p:nvSpPr>
          <p:spPr>
            <a:xfrm>
              <a:off x="12299" y="3369"/>
              <a:ext cx="100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gradFill>
                    <a:gsLst>
                      <a:gs pos="0">
                        <a:schemeClr val="accent5">
                          <a:lumMod val="50000"/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?</a:t>
              </a:r>
              <a:endParaRPr lang="zh-CN" altLang="en-US" sz="7200" b="1">
                <a:gradFill>
                  <a:gsLst>
                    <a:gs pos="0">
                      <a:schemeClr val="accent5">
                        <a:lumMod val="50000"/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1192530" y="844550"/>
            <a:ext cx="7673174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0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How can we connect GWs? From EWPT induced from scalar sector</a:t>
            </a:r>
            <a:endParaRPr lang="en-US" sz="20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628650" y="365127"/>
            <a:ext cx="7886700" cy="894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4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725170" y="741680"/>
            <a:ext cx="8229600" cy="1214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What is EWPT? EW symmetry restoration in the early Universe</a:t>
            </a:r>
            <a:endParaRPr lang="en-US" sz="7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7356" y="2385845"/>
            <a:ext cx="5463975" cy="2412000"/>
            <a:chOff x="897356" y="2385845"/>
            <a:chExt cx="5463975" cy="2412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897356" y="2385845"/>
              <a:ext cx="2412000" cy="2412000"/>
              <a:chOff x="1394360" y="2435936"/>
              <a:chExt cx="2412000" cy="241200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754849" y="2478509"/>
                <a:ext cx="899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70C0"/>
                    </a:solidFill>
                  </a:rPr>
                  <a:t>Current</a:t>
                </a:r>
                <a:endParaRPr kumimoji="1" lang="zh-CN" altLang="en-US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94360" y="2435936"/>
                <a:ext cx="2412000" cy="2412000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3318510" y="2385845"/>
              <a:ext cx="30428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i="1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W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&amp; </a:t>
              </a:r>
              <a:r>
                <a:rPr kumimoji="1" lang="en-US" altLang="zh-CN" sz="2000" i="1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Z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kumimoji="1" lang="zh-CN" altLang="en-US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bosons are massive;</a:t>
              </a:r>
              <a:endParaRPr kumimoji="1" lang="en-US" altLang="zh-CN" sz="2000" dirty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Photon is massless, </a:t>
              </a:r>
              <a:endParaRPr kumimoji="1" lang="en-US" altLang="zh-CN" sz="2000" dirty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Mexican-hat like</a:t>
              </a:r>
              <a:endParaRPr kumimoji="1" lang="zh-CN" altLang="en-US" sz="2000" dirty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36081" y="4003725"/>
            <a:ext cx="6150273" cy="2435973"/>
            <a:chOff x="1636081" y="4003725"/>
            <a:chExt cx="6150273" cy="2435973"/>
          </a:xfrm>
        </p:grpSpPr>
        <p:grpSp>
          <p:nvGrpSpPr>
            <p:cNvPr id="28" name="组合 27"/>
            <p:cNvGrpSpPr/>
            <p:nvPr/>
          </p:nvGrpSpPr>
          <p:grpSpPr>
            <a:xfrm>
              <a:off x="5374354" y="4003725"/>
              <a:ext cx="2412000" cy="2412000"/>
              <a:chOff x="5230092" y="2439988"/>
              <a:chExt cx="2412000" cy="2412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0092" y="2439988"/>
                <a:ext cx="2412000" cy="2412000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5590581" y="2478509"/>
                <a:ext cx="19960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D8008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 early Universe</a:t>
                </a:r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kumimoji="1" lang="en-US" altLang="zh-CN" dirty="0">
                    <a:solidFill>
                      <a:srgbClr val="FD8008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(Thermal effects)</a:t>
                </a:r>
                <a:endParaRPr kumimoji="1" lang="zh-CN" altLang="en-US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636081" y="5731812"/>
              <a:ext cx="40128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SU(2)</a:t>
              </a:r>
              <a:r>
                <a:rPr kumimoji="1" lang="en-US" altLang="zh-CN" sz="2000" baseline="-25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L</a:t>
              </a:r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&amp; U(1)</a:t>
              </a:r>
              <a:r>
                <a:rPr kumimoji="1" lang="en-US" altLang="zh-CN" sz="2000" baseline="-25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Y</a:t>
              </a:r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bosons are massless,</a:t>
              </a:r>
              <a:endParaRPr kumimoji="1" lang="en-US" altLang="zh-CN" sz="2000" dirty="0">
                <a:solidFill>
                  <a:srgbClr val="FD8008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  <a:p>
              <a:pPr algn="r"/>
              <a:r>
                <a:rPr kumimoji="1" lang="en-US" altLang="zh-CN" sz="2000" dirty="0">
                  <a:solidFill>
                    <a:srgbClr val="FD8008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True vacuum</a:t>
              </a:r>
              <a:endParaRPr kumimoji="1" lang="zh-CN" altLang="en-US" sz="2000" dirty="0">
                <a:solidFill>
                  <a:srgbClr val="FD8008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sp>
        <p:nvSpPr>
          <p:cNvPr id="32" name="虚尾箭头 20"/>
          <p:cNvSpPr/>
          <p:nvPr/>
        </p:nvSpPr>
        <p:spPr>
          <a:xfrm rot="10800000" flipV="1">
            <a:off x="3533433" y="3905906"/>
            <a:ext cx="1928449" cy="665425"/>
          </a:xfrm>
          <a:prstGeom prst="stripedRightArrow">
            <a:avLst>
              <a:gd name="adj1" fmla="val 59149"/>
              <a:gd name="adj2" fmla="val 42204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cs typeface="Times New Roman" panose="02020503050405090304" pitchFamily="18" charset="0"/>
              </a:rPr>
              <a:t>Phase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transition</a:t>
            </a:r>
            <a:endParaRPr kumimoji="1" lang="en-US" altLang="zh-CN" dirty="0">
              <a:solidFill>
                <a:schemeClr val="bg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Content Placeholder 2"/>
          <p:cNvSpPr txBox="1"/>
          <p:nvPr>
            <p:custDataLst>
              <p:tags r:id="rId3"/>
            </p:custDataLst>
          </p:nvPr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Scalar induced EWPT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923C58-535A-414A-AD88-5A0C8BCF8520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2" name="文本框 19"/>
          <p:cNvSpPr txBox="1"/>
          <p:nvPr/>
        </p:nvSpPr>
        <p:spPr>
          <a:xfrm>
            <a:off x="802453" y="923329"/>
            <a:ext cx="4214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It could be –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Lattice calculation shows the phase diagram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==&gt;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Thus in the SM it is a crossover, since </a:t>
            </a:r>
            <a:r>
              <a:rPr kumimoji="1" lang="en-US" altLang="zh-CN" sz="20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r>
              <a:rPr kumimoji="1" lang="en-US" altLang="zh-CN" sz="2000" i="1" baseline="-25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= 125 GeV &gt; 75 GeV;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However, a 1</a:t>
            </a:r>
            <a:r>
              <a:rPr kumimoji="1" lang="en-US" altLang="zh-CN" sz="2000" baseline="30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st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-order EWPT is more interesting.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(Needs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new physics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284" y="1309855"/>
            <a:ext cx="2935877" cy="18436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480" y="1309855"/>
            <a:ext cx="2895601" cy="18776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94255" y="201624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or</a:t>
            </a:r>
            <a:endParaRPr kumimoji="1" lang="zh-CN" altLang="en-US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23259" y="3346935"/>
            <a:ext cx="3251512" cy="2985665"/>
            <a:chOff x="5092458" y="1506010"/>
            <a:chExt cx="3251512" cy="2985665"/>
          </a:xfrm>
        </p:grpSpPr>
        <p:grpSp>
          <p:nvGrpSpPr>
            <p:cNvPr id="18" name="Group 14"/>
            <p:cNvGrpSpPr/>
            <p:nvPr/>
          </p:nvGrpSpPr>
          <p:grpSpPr>
            <a:xfrm>
              <a:off x="5092458" y="1506010"/>
              <a:ext cx="3251512" cy="2985665"/>
              <a:chOff x="6051256" y="3063511"/>
              <a:chExt cx="3251512" cy="2985665"/>
            </a:xfrm>
          </p:grpSpPr>
          <p:pic>
            <p:nvPicPr>
              <p:cNvPr id="21" name="Picture 11" descr="sm_simpl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1256" y="3063511"/>
                <a:ext cx="3251512" cy="2985665"/>
              </a:xfrm>
              <a:prstGeom prst="rect">
                <a:avLst/>
              </a:prstGeom>
            </p:spPr>
          </p:pic>
          <p:sp>
            <p:nvSpPr>
              <p:cNvPr id="24" name="Rectangle 12"/>
              <p:cNvSpPr/>
              <p:nvPr/>
            </p:nvSpPr>
            <p:spPr>
              <a:xfrm>
                <a:off x="6527865" y="3369771"/>
                <a:ext cx="231691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EW-symmetric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phase</a:t>
                </a:r>
                <a:endParaRPr lang="en-US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>
              <a:xfrm>
                <a:off x="7631685" y="3164573"/>
                <a:ext cx="13612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hep-</a:t>
                </a:r>
                <a:r>
                  <a:rPr lang="fi-FI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ph</a:t>
                </a:r>
                <a:r>
                  <a:rPr lang="fi-FI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/0010275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p:grpSp>
        <p:sp>
          <p:nvSpPr>
            <p:cNvPr id="19" name="Rectangle 12"/>
            <p:cNvSpPr/>
            <p:nvPr/>
          </p:nvSpPr>
          <p:spPr>
            <a:xfrm>
              <a:off x="5868828" y="3570173"/>
              <a:ext cx="2017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zh-CN" sz="2000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EW-broken</a:t>
              </a:r>
              <a:r>
                <a:rPr kumimoji="1" lang="en-US" altLang="zh-CN" dirty="0">
                  <a:solidFill>
                    <a:srgbClr val="0070C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phase</a:t>
              </a:r>
              <a:endParaRPr lang="en-US" dirty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7669" y="1344481"/>
            <a:ext cx="600969" cy="600969"/>
            <a:chOff x="2082854" y="5421468"/>
            <a:chExt cx="600969" cy="600969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2082854" y="5421468"/>
              <a:ext cx="600969" cy="60096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95200" y="5491820"/>
              <a:ext cx="588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B050"/>
                  </a:solidFill>
                </a:rPr>
                <a:t>SM</a:t>
              </a:r>
              <a:endParaRPr kumimoji="1" lang="zh-CN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43250" y="2631162"/>
            <a:ext cx="1336179" cy="461665"/>
            <a:chOff x="4572000" y="2512409"/>
            <a:chExt cx="1336179" cy="461665"/>
          </a:xfrm>
        </p:grpSpPr>
        <p:sp>
          <p:nvSpPr>
            <p:cNvPr id="30" name="矩形 29"/>
            <p:cNvSpPr/>
            <p:nvPr/>
          </p:nvSpPr>
          <p:spPr>
            <a:xfrm>
              <a:off x="4572000" y="2553195"/>
              <a:ext cx="1330036" cy="4037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72749" y="2512409"/>
              <a:ext cx="133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B050"/>
                  </a:solidFill>
                </a:rPr>
                <a:t>New </a:t>
              </a:r>
              <a:r>
                <a:rPr kumimoji="1" lang="en-US" altLang="zh-CN" sz="2400" dirty="0" err="1">
                  <a:solidFill>
                    <a:srgbClr val="00B050"/>
                  </a:solidFill>
                </a:rPr>
                <a:t>Phy</a:t>
              </a:r>
              <a:r>
                <a:rPr kumimoji="1" lang="en-US" altLang="zh-CN" sz="2400" dirty="0">
                  <a:solidFill>
                    <a:srgbClr val="00B050"/>
                  </a:solidFill>
                </a:rPr>
                <a:t>.</a:t>
              </a:r>
              <a:endParaRPr kumimoji="1" lang="zh-CN" alt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18005" y="1073758"/>
            <a:ext cx="3708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Figure from L.-T. Wang’s talk in IHEP workshop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4"/>
            </p:custDataLst>
          </p:nvPr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Scalar induced EWPT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9"/>
              <p:cNvSpPr txBox="1"/>
              <p:nvPr/>
            </p:nvSpPr>
            <p:spPr>
              <a:xfrm>
                <a:off x="802452" y="923329"/>
                <a:ext cx="4553319" cy="59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At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finite temperature</a:t>
                </a: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</a:t>
                </a:r>
                <a:endParaRPr kumimoji="1" lang="en-GB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An Illustration –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Magnitude controlled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𝑺𝑯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</m:oMath>
                </a14:m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endParaRPr kumimoji="1"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>
          <p:sp>
            <p:nvSpPr>
              <p:cNvPr id="11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52" y="923329"/>
                <a:ext cx="4553319" cy="5955665"/>
              </a:xfrm>
              <a:prstGeom prst="rect">
                <a:avLst/>
              </a:prstGeom>
              <a:blipFill rotWithShape="1">
                <a:blip r:embed="rId1"/>
                <a:stretch>
                  <a:fillRect l="-10" t="-1" r="4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99" y="3926536"/>
            <a:ext cx="2895599" cy="27681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590954" y="3502950"/>
            <a:ext cx="282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 Regular" panose="02020503050405090304" charset="0"/>
                <a:cs typeface="Times New Roman Regular" panose="02020503050405090304" charset="0"/>
              </a:rPr>
              <a:t>Gravitational wave spectrum</a:t>
            </a:r>
            <a:endParaRPr kumimoji="1" lang="zh-CN" altLang="en-US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2" y="4337003"/>
            <a:ext cx="3494670" cy="1908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326" y="1297666"/>
            <a:ext cx="4165600" cy="965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691" y="2834351"/>
            <a:ext cx="4610100" cy="520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226" y="2191399"/>
            <a:ext cx="3987800" cy="647700"/>
          </a:xfrm>
          <a:prstGeom prst="rect">
            <a:avLst/>
          </a:prstGeom>
        </p:spPr>
      </p:pic>
      <p:sp>
        <p:nvSpPr>
          <p:cNvPr id="12" name="Content Placeholder 2"/>
          <p:cNvSpPr txBox="1"/>
          <p:nvPr>
            <p:custDataLst>
              <p:tags r:id="rId7"/>
            </p:custDataLst>
          </p:nvPr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Scalar induced EWPT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9045" y="3851910"/>
            <a:ext cx="4166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Barrier from SHH coupling! After EWPT</a:t>
            </a:r>
            <a:endParaRPr lang="en-US" altLang="zh-CN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2230120" y="4220210"/>
            <a:ext cx="178435" cy="768350"/>
          </a:xfrm>
          <a:prstGeom prst="down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Observable GWs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802452" y="923329"/>
            <a:ext cx="537271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GW spectrum can be calculated from EWPT:</a:t>
            </a:r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For the LISA detector, signal-to-noise ratio (SNR):</a:t>
            </a:r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SNR &gt; 10, can be regarded as criteria of signal</a:t>
            </a:r>
            <a:endParaRPr kumimoji="1"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图片 5" descr="截屏2025-04-18 13.50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1336040"/>
            <a:ext cx="4813300" cy="977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60643" y="3428745"/>
            <a:ext cx="3216356" cy="625885"/>
          </a:xfrm>
          <a:prstGeom prst="rect">
            <a:avLst/>
          </a:prstGeom>
        </p:spPr>
      </p:pic>
      <p:pic>
        <p:nvPicPr>
          <p:cNvPr id="3" name="图片 2" descr="/Users/liuwei/Library/Containers/com.kingsoft.wpsoffice.mac/Data/tmp/picturecompress_20250920142643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969260"/>
            <a:ext cx="2938780" cy="2152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80110" y="844550"/>
                <a:ext cx="7308850" cy="489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Two Step Phase Transition: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𝒁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 symmetric Model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 err="1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lang="en-US" altLang="zh-CN" b="1" dirty="0" err="1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CP Asymmetry is highed related to the EWPT</a:t>
                </a:r>
                <a:endParaRPr lang="en-US" altLang="zh-CN" sz="2400" b="1" dirty="0">
                  <a:solidFill>
                    <a:srgbClr val="FF0000"/>
                  </a:solidFill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solidFill>
                    <a:srgbClr val="FF0000"/>
                  </a:solidFill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844550"/>
                <a:ext cx="7308850" cy="48926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962025" y="2365375"/>
            <a:ext cx="3122930" cy="2064746"/>
            <a:chOff x="1843426" y="1299821"/>
            <a:chExt cx="3755762" cy="219447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561" y="1299821"/>
              <a:ext cx="2122577" cy="196761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2462729" y="3091642"/>
                  <a:ext cx="559449" cy="3441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2729" y="3091642"/>
                  <a:ext cx="559449" cy="344197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/>
            <p:cNvSpPr txBox="1"/>
            <p:nvPr/>
          </p:nvSpPr>
          <p:spPr>
            <a:xfrm>
              <a:off x="1843426" y="2296203"/>
              <a:ext cx="1075936" cy="39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First step</a:t>
              </a:r>
              <a:endParaRPr kumimoji="1"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381394" y="1479733"/>
                  <a:ext cx="722121" cy="3441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394" y="1479733"/>
                  <a:ext cx="722121" cy="34419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4844751" y="3150096"/>
                  <a:ext cx="754437" cy="3441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ℎ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751" y="3150096"/>
                  <a:ext cx="754437" cy="34419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/>
            <p:cNvSpPr txBox="1"/>
            <p:nvPr/>
          </p:nvSpPr>
          <p:spPr>
            <a:xfrm>
              <a:off x="3985613" y="1909675"/>
              <a:ext cx="1293944" cy="39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Second step</a:t>
              </a:r>
              <a:endParaRPr kumimoji="1"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sp>
        <p:nvSpPr>
          <p:cNvPr id="4" name="Content Placeholder 2"/>
          <p:cNvSpPr txBox="1"/>
          <p:nvPr>
            <p:custDataLst>
              <p:tags r:id="rId6"/>
            </p:custDataLst>
          </p:nvPr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Connection between Leptogenesis and EWPT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图片 5" descr="截屏2025-09-20 12.48.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040" y="1140460"/>
            <a:ext cx="2820035" cy="2714625"/>
          </a:xfrm>
          <a:prstGeom prst="rect">
            <a:avLst/>
          </a:prstGeom>
        </p:spPr>
      </p:pic>
      <p:pic>
        <p:nvPicPr>
          <p:cNvPr id="9" name="图片 8" descr="截屏2025-09-20 14.22.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7040" y="3855085"/>
            <a:ext cx="2825750" cy="27139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Connection between Leptogenesis and EWPT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80110" y="978535"/>
                <a:ext cx="7308850" cy="176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Leptogenesis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highly connected to 1</a:t>
                </a:r>
                <a:r>
                  <a:rPr lang="en-US" altLang="zh-CN" baseline="30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st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order EWPT,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in time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mass bound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SHH couplings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𝑆𝐻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the 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vev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of S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978535"/>
                <a:ext cx="7308850" cy="1760855"/>
              </a:xfrm>
              <a:prstGeom prst="rect">
                <a:avLst/>
              </a:prstGeom>
              <a:blipFill rotWithShape="1">
                <a:blip r:embed="rId1"/>
                <a:stretch>
                  <a:fillRect t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截屏2025-09-20 12.56.39"/>
          <p:cNvPicPr>
            <a:picLocks noChangeAspect="1"/>
          </p:cNvPicPr>
          <p:nvPr/>
        </p:nvPicPr>
        <p:blipFill>
          <a:blip r:embed="rId2"/>
          <a:srcRect t="2500"/>
          <a:stretch>
            <a:fillRect/>
          </a:stretch>
        </p:blipFill>
        <p:spPr>
          <a:xfrm>
            <a:off x="2331085" y="2101215"/>
            <a:ext cx="4406900" cy="4383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Testing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Leptogenesis</a:t>
            </a:r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from Observable GWs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9"/>
              <p:cNvSpPr txBox="1"/>
              <p:nvPr/>
            </p:nvSpPr>
            <p:spPr>
              <a:xfrm>
                <a:off x="802640" y="923290"/>
                <a:ext cx="7002780" cy="540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Leptogenesis</a:t>
                </a: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strongly correlated to GWs!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 Nucleation temperature, 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: Critical temperature, degenerate </a:t>
                </a: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vacuum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−</m:t>
                    </m:r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  <m:sSub>
                      <m:sSubPr>
                        <m:ctrlP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 dirty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</m:t>
                    </m:r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10</m:t>
                    </m:r>
                  </m:oMath>
                </a14:m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GeV: Strong EWPT, 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For one benchmark: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kumimoji="1"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cs typeface="Times New Roman Bold" panose="02020503050405090304" charset="0"/>
                  </a:rPr>
                  <a:t>Linear dependence!</a:t>
                </a:r>
                <a:endParaRPr kumimoji="1" lang="en-US" altLang="zh-CN" b="1" dirty="0">
                  <a:solidFill>
                    <a:srgbClr val="FF0000"/>
                  </a:solidFill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cs typeface="Times New Roman Bold" panose="02020503050405090304" charset="0"/>
                  </a:rPr>
                  <a:t>General correlation</a:t>
                </a:r>
                <a:endParaRPr kumimoji="1" lang="en-US" altLang="zh-CN" b="1" dirty="0">
                  <a:solidFill>
                    <a:srgbClr val="FF0000"/>
                  </a:solidFill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weaker dependence 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kumimoji="1"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when mass bound close before PT</a:t>
                </a: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50305040509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Successful </a:t>
                </a:r>
                <a:r>
                  <a:rPr kumimoji="1" lang="en-US" altLang="zh-CN" b="1" dirty="0" err="1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Leptogenesis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 can lead to observable GWs in the near future</a:t>
                </a:r>
                <a:endParaRPr kumimoji="1"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kumimoji="1"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>
          <p:sp>
            <p:nvSpPr>
              <p:cNvPr id="19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923290"/>
                <a:ext cx="7002780" cy="54082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截屏2025-09-20 12.47.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60" y="1581785"/>
            <a:ext cx="3491865" cy="3361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905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Baryon Asymmetry of the Universe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168400" y="1020445"/>
                <a:ext cx="6996430" cy="515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≈(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𝟓𝟗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±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𝟏𝟏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from Planck satellite</a:t>
                </a:r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400" dirty="0">
                    <a:latin typeface="Times New Roman Bold" panose="02020503050405090304" charset="0"/>
                    <a:cs typeface="Times New Roman Bold" panose="02020503050405090304" charset="0"/>
                  </a:rPr>
                  <a:t>Figure from Kaori </a:t>
                </a:r>
                <a:r>
                  <a:rPr lang="en-US" altLang="zh-CN" sz="2400" dirty="0" err="1">
                    <a:latin typeface="Times New Roman Bold" panose="02020503050405090304" charset="0"/>
                    <a:cs typeface="Times New Roman Bold" panose="02020503050405090304" charset="0"/>
                  </a:rPr>
                  <a:t>Fuyuto</a:t>
                </a:r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020445"/>
                <a:ext cx="6996430" cy="5155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421619_1_En_1_Fig1_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30" y="2298700"/>
            <a:ext cx="6517005" cy="31076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/>
              <p:nvPr/>
            </p:nvSpPr>
            <p:spPr>
              <a:xfrm>
                <a:off x="541782" y="995865"/>
                <a:ext cx="8229600" cy="5285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Arial" panose="020B0604020202090204" pitchFamily="34" charset="0"/>
                  <a:buChar char="•"/>
                </a:pPr>
                <a:endParaRPr lang="en-US" altLang="zh-CN" sz="18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r>
                  <a:rPr lang="en-US" altLang="zh-CN" sz="1800" b="1" dirty="0">
                    <a:latin typeface="Times New Roman Regular" panose="02020503050405090304" charset="0"/>
                    <a:cs typeface="Times New Roman Regular" panose="02020503050405090304" charset="0"/>
                  </a:rPr>
                  <a:t>L</a:t>
                </a:r>
                <a:r>
                  <a:rPr lang="en-US" altLang="zh-CN" sz="1800" b="1" dirty="0" err="1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eptogenesis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can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be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tested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via Gravitational Waves</a:t>
                </a:r>
                <a:endParaRPr lang="en-US" altLang="zh-CN" sz="18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marL="342900" indent="-342900" algn="l">
                  <a:buFont typeface="Arial" panose="020B0604020202090204" pitchFamily="34" charset="0"/>
                  <a:buChar char="•"/>
                </a:pPr>
                <a:r>
                  <a:rPr lang="en-US" altLang="zh-CN" sz="18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CP Asymmetry can be enhanced by additional scalar</a:t>
                </a:r>
                <a:endParaRPr lang="en-US" altLang="zh-CN" sz="18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342900" indent="-342900" algn="l">
                  <a:buFont typeface="Arial" panose="020B0604020202090204" pitchFamily="34" charset="0"/>
                  <a:buChar char="•"/>
                </a:pP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CP Asymmetry connected to 1</a:t>
                </a:r>
                <a:r>
                  <a:rPr lang="en-US" altLang="zh-CN" sz="1800" b="1" baseline="30000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st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-order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 EWPT</a:t>
                </a:r>
                <a:endParaRPr lang="en-US" altLang="zh-CN" sz="1800" b="1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     in magnitude,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∝</m:t>
                    </m:r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𝑆𝐻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also control 1</a:t>
                </a:r>
                <a:r>
                  <a:rPr lang="en-US" altLang="zh-CN" sz="1800" b="1" baseline="30000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st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-order EWPT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     in time, </a:t>
                </a:r>
                <a:r>
                  <a:rPr lang="en-US" altLang="zh-CN" sz="1800" b="1" dirty="0">
                    <a:solidFill>
                      <a:schemeClr val="accent4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near the EWPT period, EWPT control mass bound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kumimoji="1" lang="en-US" altLang="zh-CN" sz="1800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Leptogenesis</a:t>
                </a:r>
                <a:r>
                  <a:rPr kumimoji="1" lang="en-US" altLang="zh-CN" sz="18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strongly correlated to GWs,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can be tested from Observable GWs</a:t>
                </a:r>
                <a:endParaRPr lang="en-US" altLang="zh-CN" sz="18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Further connection with Neutrino mass generation, dark matter in future...</a:t>
                </a:r>
                <a:endParaRPr lang="en-US" altLang="zh-CN" sz="1800" b="1" dirty="0">
                  <a:solidFill>
                    <a:schemeClr val="tx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kumimoji="1" lang="en-US" altLang="zh-CN" sz="1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endParaRPr lang="en-US" altLang="zh-CN" sz="18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342900" indent="-342900" algn="l">
                  <a:buFont typeface="Arial" panose="020B0604020202090204" pitchFamily="34" charset="0"/>
                  <a:buChar char="•"/>
                </a:pPr>
                <a:endParaRPr lang="en-US" altLang="zh-CN" sz="1800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altLang="zh-CN" sz="2000" dirty="0">
                  <a:solidFill>
                    <a:schemeClr val="tx1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altLang="zh-CN" sz="2000" b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" y="995865"/>
                <a:ext cx="8229600" cy="5285665"/>
              </a:xfrm>
              <a:prstGeom prst="rect">
                <a:avLst/>
              </a:prstGeom>
              <a:blipFill rotWithShape="1">
                <a:blip r:embed="rId1"/>
                <a:stretch>
                  <a:fillRect l="-2" t="-4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/>
          <p:nvPr/>
        </p:nvSpPr>
        <p:spPr>
          <a:xfrm>
            <a:off x="457200" y="274638"/>
            <a:ext cx="8229600" cy="616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Conclusion</a:t>
            </a:r>
            <a:endParaRPr lang="en-US" sz="32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Scalar assisted 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0110" y="978535"/>
            <a:ext cx="73088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CP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Asymmetry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vertex correction</a:t>
            </a:r>
            <a:endParaRPr 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Dominates for light RHNs</a:t>
            </a:r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CP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Asymmetry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self energy</a:t>
            </a:r>
            <a:endParaRPr 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Dominates for not that heavy RHNs</a:t>
            </a:r>
            <a:endParaRPr lang="en-US" altLang="zh-CN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CP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Asymmetry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vannila seesaw</a:t>
            </a:r>
            <a:endParaRPr lang="en-US" altLang="zh-CN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Dominates for heavy RHNs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We consider light RHNs to avoid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Hierarchy problem</a:t>
            </a:r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Dominant vertex correction</a:t>
            </a:r>
            <a:endParaRPr 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 algn="l"/>
            <a:endParaRPr lang="en-US" altLang="zh-CN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5" name="图片 4" descr="截屏2025-04-18 13.36.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8360" y="2065020"/>
            <a:ext cx="4028440" cy="3189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Baryon Asymmetry of the Universe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168400" y="1020445"/>
                <a:ext cx="6996430" cy="643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 err="1">
                    <a:latin typeface="Times New Roman Regular" panose="02020503050405090304" charset="0"/>
                    <a:cs typeface="Times New Roman Regular" panose="02020503050405090304" charset="0"/>
                  </a:rPr>
                  <a:t>Sakhorov’s</a:t>
                </a: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 criteria</a:t>
                </a:r>
                <a:endParaRPr lang="en-US" altLang="zh-CN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1. Baryon number violating process,</a:t>
                </a:r>
                <a:endParaRPr lang="en-US" altLang="zh-CN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	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Triangle </a:t>
                </a:r>
                <a:r>
                  <a:rPr lang="en-US" altLang="zh-CN" dirty="0" err="1">
                    <a:latin typeface="Times New Roman Regular" panose="02020503050405090304" charset="0"/>
                    <a:cs typeface="Times New Roman Regular" panose="02020503050405090304" charset="0"/>
                  </a:rPr>
                  <a:t>Anomoly</a:t>
                </a:r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2. C and CP violations,</a:t>
                </a:r>
                <a:endParaRPr lang="en-US" altLang="zh-CN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bar>
                      <m:barPr>
                        <m:pos m:val="top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</m:e>
                    </m:ba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</m:ba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L and R. </a:t>
                </a:r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CKM</a:t>
                </a:r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dirty="0"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r>
                  <a:rPr lang="en-US" altLang="zh-CN" dirty="0">
                    <a:latin typeface="Times New Roman Regular" panose="02020503050405090304" charset="0"/>
                    <a:cs typeface="Times New Roman Regular" panose="02020503050405090304" charset="0"/>
                  </a:rPr>
                  <a:t>3. Out of equilibrium.</a:t>
                </a:r>
                <a:r>
                  <a: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altLang="zh-CN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:r>
                  <a:rPr lang="en-US" altLang="zh-CN" dirty="0">
                    <a:latin typeface="Times New Roman Regular" panose="02020503050405090304" charset="0"/>
                    <a:ea typeface="黑体" charset="0"/>
                    <a:cs typeface="Times New Roman Regular" panose="02020503050405090304" charset="0"/>
                  </a:rPr>
                  <a:t>Electroweak phase transition</a:t>
                </a:r>
                <a:endParaRPr lang="en-US" altLang="zh-CN" dirty="0">
                  <a:latin typeface="Times New Roman Regular" panose="02020503050405090304" charset="0"/>
                  <a:ea typeface="黑体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endParaRPr lang="en-US" altLang="zh-CN" dirty="0">
                  <a:latin typeface="Times New Roman Regular" panose="02020503050405090304" charset="0"/>
                  <a:ea typeface="黑体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ea typeface="黑体" charset="0"/>
                    <a:cs typeface="Times New Roman Bold" panose="02020503050405090304" charset="0"/>
                  </a:rPr>
                  <a:t>Way too small</a:t>
                </a:r>
                <a:r>
                  <a:rPr lang="en-US" altLang="zh-CN" dirty="0">
                    <a:latin typeface="Times New Roman Regular" panose="02020503050405090304" charset="0"/>
                    <a:ea typeface="黑体" charset="0"/>
                    <a:cs typeface="Times New Roman Regular" panose="02020503050405090304" charset="0"/>
                  </a:rPr>
                  <a:t> to explain the observed BAU within the SM.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 Bold" panose="02020503050405090304" charset="0"/>
                    <a:ea typeface="黑体" charset="0"/>
                    <a:cs typeface="Times New Roman Bold" panose="02020503050405090304" charset="0"/>
                  </a:rPr>
                  <a:t>We need new physics!</a:t>
                </a:r>
                <a:endParaRPr lang="en-US" altLang="zh-CN" dirty="0">
                  <a:solidFill>
                    <a:srgbClr val="FF0000"/>
                  </a:solidFill>
                  <a:latin typeface="Times New Roman Regular" panose="02020503050405090304" charset="0"/>
                  <a:ea typeface="黑体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endParaRPr lang="en-US" altLang="zh-CN" sz="2400" i="1" dirty="0">
                  <a:latin typeface="Times New Roman Regular" panose="02020503050405090304" charset="0"/>
                  <a:ea typeface="黑体" charset="0"/>
                  <a:cs typeface="Times New Roman Regular" panose="02020503050405090304" charset="0"/>
                </a:endParaRPr>
              </a:p>
              <a:p>
                <a:pPr indent="0" algn="l">
                  <a:buNone/>
                </a:pPr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None/>
                </a:pPr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marL="342900" indent="-342900" algn="l">
                  <a:buFont typeface="Arial" panose="020B0604020202090204" pitchFamily="34" charset="0"/>
                  <a:buChar char="•"/>
                </a:pPr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020445"/>
                <a:ext cx="6996430" cy="64300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截屏2025-09-20 14.35.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45" y="1073785"/>
            <a:ext cx="2600325" cy="1746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Baryon Asymmetry of the Universe</a:t>
            </a:r>
            <a:endParaRPr lang="en-US" sz="32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4482" y="978535"/>
            <a:ext cx="7672757" cy="5773420"/>
            <a:chOff x="1273" y="1541"/>
            <a:chExt cx="12083" cy="90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t="21022" r="2" b="14737"/>
            <a:stretch>
              <a:fillRect/>
            </a:stretch>
          </p:blipFill>
          <p:spPr>
            <a:xfrm>
              <a:off x="1273" y="2641"/>
              <a:ext cx="5699" cy="2444"/>
            </a:xfrm>
            <a:prstGeom prst="rect">
              <a:avLst/>
            </a:prstGeom>
            <a:effectLst>
              <a:outerShdw blurRad="406400" dist="317500" dir="5400000" sx="89000" sy="8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2" y="2641"/>
              <a:ext cx="6384" cy="244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1859" y="1541"/>
                  <a:ext cx="11018" cy="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≲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𝒆𝑽</m:t>
                        </m:r>
                      </m:oMath>
                    </m:oMathPara>
                  </a14:m>
                  <a:endPara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ctr"/>
                  <a:r>
                    <a:rPr lang="en-US" altLang="zh-CN" dirty="0"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from Planck satellite </a:t>
                  </a:r>
                  <a:endPara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l"/>
                  <a:endParaRPr lang="en-US" altLang="zh-CN" sz="2400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endParaRPr lang="en-US" altLang="zh-CN" sz="2400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endParaRPr lang="en-US" altLang="zh-CN" sz="2400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endParaRPr lang="en-US" altLang="zh-CN" sz="2400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endParaRPr lang="en-US" altLang="zh-CN" sz="2400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r>
                    <a:rPr lang="en-US" altLang="zh-CN" dirty="0">
                      <a:latin typeface="Times New Roman Regular" panose="02020503050405090304" charset="0"/>
                      <a:cs typeface="Times New Roman Regular" panose="02020503050405090304" charset="0"/>
                      <a:sym typeface="+mn-ea"/>
                    </a:rPr>
                    <a:t>Seesaw mechanism</a:t>
                  </a:r>
                  <a:endParaRPr lang="en-US" altLang="zh-CN" dirty="0">
                    <a:latin typeface="Times New Roman Regular" panose="02020503050405090304" charset="0"/>
                    <a:cs typeface="Times New Roman Regular" panose="02020503050405090304" charset="0"/>
                  </a:endParaRPr>
                </a:p>
                <a:p>
                  <a:pPr algn="l"/>
                  <a:endParaRPr lang="en-US" altLang="zh-CN" b="1" i="1" dirty="0">
                    <a:latin typeface="Times New Roman Regular" panose="02020503050405090304" charset="0"/>
                    <a:cs typeface="Times New Roman Regular" panose="02020503050405090304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⊃−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bar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bar>
                          <m:barPr>
                            <m:pos m:val="top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ba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altLang="zh-CN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i="1" dirty="0">
                      <a:latin typeface="Cambria Math" panose="02040503050406030204" pitchFamily="18" charset="0"/>
                      <a:cs typeface="Cambria Math" panose="02040503050406030204" pitchFamily="18" charset="0"/>
                      <a:sym typeface="+mn-ea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a14:m>
                  <a:r>
                    <a:rPr lang="en-US" altLang="zh-CN" i="1" dirty="0">
                      <a:latin typeface="Cambria Math" panose="02040503050406030204" pitchFamily="18" charset="0"/>
                      <a:cs typeface="Cambria Math" panose="02040503050406030204" pitchFamily="18" charset="0"/>
                      <a:sym typeface="+mn-ea"/>
                    </a:rPr>
                    <a:t>.</a:t>
                  </a:r>
                  <a:endParaRPr lang="en-US" altLang="zh-CN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endParaRPr lang="en-US" altLang="zh-CN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/>
                  <a:r>
                    <a:rPr lang="en-US" altLang="zh-CN" dirty="0">
                      <a:latin typeface="Times New Roman" panose="02020503050405090304" pitchFamily="18" charset="0"/>
                      <a:cs typeface="Times New Roman" panose="02020503050405090304" pitchFamily="18" charset="0"/>
                      <a:sym typeface="+mn-ea"/>
                    </a:rPr>
                    <a:t>The lightness of the observed neutrinos is explained by heavy right-handed neutrinos, </a:t>
                  </a:r>
                  <a:endPara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l"/>
                  <a:endParaRPr lang="en-US" altLang="zh-CN" b="1" i="1" dirty="0"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l"/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  <a:sym typeface="+mn-ea"/>
                    </a:rPr>
                    <a:t>Additional CP violations</a:t>
                  </a:r>
                  <a:r>
                    <a:rPr lang="en-US" altLang="zh-CN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  <a:sym typeface="+mn-ea"/>
                    </a:rPr>
                    <a:t> </a:t>
                  </a:r>
                  <a:r>
                    <a:rPr lang="en-US" altLang="zh-CN" dirty="0">
                      <a:latin typeface="Times New Roman" panose="02020503050405090304" pitchFamily="18" charset="0"/>
                      <a:cs typeface="Times New Roman" panose="02020503050405090304" pitchFamily="18" charset="0"/>
                      <a:sym typeface="+mn-ea"/>
                    </a:rPr>
                    <a:t>can exists in the </a:t>
                  </a:r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503050405090304" pitchFamily="18" charset="0"/>
                      <a:cs typeface="Times New Roman" panose="02020503050405090304" pitchFamily="18" charset="0"/>
                      <a:sym typeface="+mn-ea"/>
                    </a:rPr>
                    <a:t>neutrino mass matrix.</a:t>
                  </a:r>
                  <a:endParaRPr lang="en-US" altLang="zh-CN" sz="2400" b="1" dirty="0">
                    <a:latin typeface="Times New Roman Bold" panose="02020503050405090304" charset="0"/>
                    <a:cs typeface="Times New Roman Bold" panose="02020503050405090304" charset="0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" y="1541"/>
                  <a:ext cx="11018" cy="909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192530" y="978535"/>
                <a:ext cx="6996430" cy="484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BAU from neutrino!</a:t>
                </a:r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000" b="1" i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1. Lepton number is violated within the neutrino masses terms.</a:t>
                </a:r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0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000" dirty="0">
                    <a:latin typeface="Times New Roman Regular" panose="02020503050405090304" charset="0"/>
                    <a:cs typeface="Times New Roman Regular" panose="02020503050405090304" charset="0"/>
                  </a:rPr>
                  <a:t>2.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Additional CP violations</a:t>
                </a:r>
                <a:r>
                  <a:rPr lang="en-US" altLang="zh-CN" sz="2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2000" dirty="0">
                    <a:latin typeface="Times New Roman Regular" panose="02020503050405090304" charset="0"/>
                    <a:cs typeface="Times New Roman Regular" panose="02020503050405090304" charset="0"/>
                  </a:rPr>
                  <a:t>can exists in the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 Regular" panose="02020503050405090304" charset="0"/>
                    <a:cs typeface="Times New Roman Regular" panose="02020503050405090304" charset="0"/>
                  </a:rPr>
                  <a:t>neutrino mass matrix.</a:t>
                </a:r>
                <a:endParaRPr lang="en-US" altLang="zh-CN" sz="2000" b="1" dirty="0">
                  <a:solidFill>
                    <a:srgbClr val="FF0000"/>
                  </a:solidFill>
                  <a:latin typeface="Times New Roman Regular" panose="02020503050405090304" charset="0"/>
                  <a:cs typeface="Times New Roman Regular" panose="02020503050405090304" charset="0"/>
                </a:endParaRPr>
              </a:p>
              <a:p>
                <a:pPr algn="l"/>
                <a:endParaRPr lang="en-US" altLang="zh-CN" sz="20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3. Right-handed neutrinos decay out of equilibrium potentially.</a:t>
                </a:r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And EW </a:t>
                </a:r>
                <a:r>
                  <a:rPr lang="en-US" altLang="zh-CN" sz="2000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sphaleron</a:t>
                </a:r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to transfer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before EW phase transition,</a:t>
                </a:r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79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978535"/>
                <a:ext cx="6996430" cy="484124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192530" y="978535"/>
                <a:ext cx="7673174" cy="704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the CP asymmetry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decay, 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	comes from the interference between the tree-level and one loop amplitude.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Hierarchical RH neutrinos,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       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GeV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	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Davidson-Ibarra Bound, no possible signatures.</a:t>
                </a:r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       Higgs mass unstable, Hierarchy problem</a:t>
                </a:r>
                <a:endParaRPr lang="en-US" altLang="zh-CN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Resonant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leptogenesis</a:t>
                </a:r>
                <a:endParaRPr lang="en-US" altLang="zh-CN" b="1" dirty="0" err="1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r>
                  <a:rPr lang="en-US" altLang="zh-CN" dirty="0"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	if </a:t>
                </a:r>
                <a:r>
                  <a:rPr lang="en-US" altLang="zh-CN" b="1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at least two of the RH neutrinos masses are degenerate</a:t>
                </a:r>
                <a:r>
                  <a:rPr lang="en-US" altLang="zh-CN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,</a:t>
                </a:r>
                <a:endParaRPr lang="en-US" altLang="zh-CN" dirty="0">
                  <a:solidFill>
                    <a:schemeClr val="accent4"/>
                  </a:solidFill>
                  <a:latin typeface="Times New Roman" panose="020205030504050903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pPr algn="l"/>
                <a:r>
                  <a:rPr lang="en-US" altLang="zh-CN" b="1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Fine-tuned </a:t>
                </a:r>
                <a:endParaRPr lang="en-US" altLang="zh-CN" b="1" dirty="0">
                  <a:solidFill>
                    <a:srgbClr val="FF0000"/>
                  </a:solidFill>
                  <a:latin typeface="Times New Roman" panose="020205030504050903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	</a:t>
                </a:r>
                <a:r>
                  <a:rPr lang="en-US" altLang="zh-CN" dirty="0">
                    <a:ea typeface="Cambria Math" panose="020405030504060302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≲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only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𝒔𝒑𝒉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𝟏𝟑𝟎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GeV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285750" indent="-285750" algn="l">
                  <a:buFont typeface="Arial" panose="020B060402020209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ARS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leptogenesis</a:t>
                </a:r>
                <a:endParaRPr lang="en-US" altLang="zh-CN" b="1" dirty="0" err="1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  <a:sym typeface="+mn-ea"/>
                  </a:rPr>
                  <a:t>	</a:t>
                </a:r>
                <a:r>
                  <a:rPr lang="en-US" altLang="zh-CN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  <a:sym typeface="+mn-ea"/>
                  </a:rPr>
                  <a:t>D</a:t>
                </a:r>
                <a:r>
                  <a:rPr lang="en-US" altLang="zh-CN" b="1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  <a:sym typeface="+mn-ea"/>
                  </a:rPr>
                  <a:t>egenerate RH neutrinos Oscillate, </a:t>
                </a:r>
                <a:endParaRPr lang="en-US" altLang="zh-CN" b="1" dirty="0">
                  <a:solidFill>
                    <a:schemeClr val="accent4"/>
                  </a:solidFill>
                  <a:latin typeface="Times New Roman" panose="02020503050405090304" pitchFamily="18" charset="0"/>
                  <a:ea typeface="Cambria Math" panose="02040503050406030204" pitchFamily="18" charset="0"/>
                  <a:cs typeface="Times New Roman" panose="02020503050405090304" pitchFamily="18" charset="0"/>
                  <a:sym typeface="+mn-ea"/>
                </a:endParaRPr>
              </a:p>
              <a:p>
                <a:r>
                  <a:rPr lang="en-US" altLang="zh-CN" b="1" dirty="0">
                    <a:solidFill>
                      <a:schemeClr val="accent4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  <a:sym typeface="+mn-ea"/>
                  </a:rPr>
                  <a:t>       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</a:rPr>
                  <a:t>Fine-tuned </a:t>
                </a:r>
                <a:endParaRPr lang="en-US" altLang="zh-CN" dirty="0">
                  <a:latin typeface="Times New Roman" panose="020205030504050903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503050405090304" pitchFamily="18" charset="0"/>
                    <a:ea typeface="Cambria Math" panose="02040503050406030204" pitchFamily="18" charset="0"/>
                    <a:cs typeface="Times New Roman" panose="02020503050405090304" pitchFamily="18" charset="0"/>
                    <a:sym typeface="+mn-ea"/>
                  </a:rPr>
                  <a:t>	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503050405090304" pitchFamily="18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≥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GeV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.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978535"/>
                <a:ext cx="7673174" cy="7041515"/>
              </a:xfrm>
              <a:prstGeom prst="rect">
                <a:avLst/>
              </a:prstGeom>
              <a:blipFill rotWithShape="1">
                <a:blip r:embed="rId1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截屏2025-09-20 13.18.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85" y="1766570"/>
            <a:ext cx="3641090" cy="880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Test 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2530" y="978535"/>
            <a:ext cx="767317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How to test leptogenesis?</a:t>
            </a:r>
            <a:endParaRPr lang="en-US" altLang="zh-CN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High scale: Collider can not reach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Low scale: Can not measure mass degeneracy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                  Only allowed region, </a:t>
            </a:r>
            <a:r>
              <a:rPr lang="en-US" altLang="zh-CN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No test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4" name="图片 3" descr="截屏2025-09-20 13.12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530" y="2113915"/>
            <a:ext cx="5486400" cy="3543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2530" y="5962650"/>
            <a:ext cx="6555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Times New Roman Regular" panose="02020503050405090304" charset="0"/>
                <a:cs typeface="Times New Roman Regular" panose="02020503050405090304" charset="0"/>
              </a:rPr>
              <a:t>Marco Drewes, Yannis Georis</a:t>
            </a:r>
            <a:r>
              <a:rPr lang="en-US" altLang="zh-CN" sz="1400">
                <a:latin typeface="Times New Roman Regular" panose="02020503050405090304" charset="0"/>
                <a:cs typeface="Times New Roman Regular" panose="02020503050405090304" charset="0"/>
              </a:rPr>
              <a:t> et al, </a:t>
            </a:r>
            <a:r>
              <a:rPr lang="zh-CN" altLang="en-US" sz="1400">
                <a:latin typeface="Times New Roman Regular" panose="02020503050405090304" charset="0"/>
                <a:cs typeface="Times New Roman Regular" panose="02020503050405090304" charset="0"/>
              </a:rPr>
              <a:t>Phys.Rev.Lett. 128 (2022) 5, 051801</a:t>
            </a:r>
            <a:endParaRPr lang="zh-CN" altLang="en-US" sz="1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Test Leptogenesis from GWs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2530" y="978535"/>
            <a:ext cx="7673174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503050405090304" pitchFamily="18" charset="0"/>
            </a:endParaRPr>
          </a:p>
          <a:p>
            <a:endParaRPr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l"/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20545" y="1270635"/>
            <a:ext cx="6840220" cy="1927860"/>
            <a:chOff x="2867" y="2001"/>
            <a:chExt cx="10772" cy="3036"/>
          </a:xfrm>
        </p:grpSpPr>
        <p:pic>
          <p:nvPicPr>
            <p:cNvPr id="11" name="图片 10" descr="/Users/liuwei/Library/Containers/com.kingsoft.wpsoffice.mac/Data/tmp/picturecompress_20250920132452/output_1.pngoutput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37" y="2001"/>
              <a:ext cx="2865" cy="2099"/>
            </a:xfrm>
            <a:prstGeom prst="rect">
              <a:avLst/>
            </a:prstGeom>
          </p:spPr>
        </p:pic>
        <p:pic>
          <p:nvPicPr>
            <p:cNvPr id="14" name="图片 13" descr="截屏2025-09-20 13.27.22"/>
            <p:cNvPicPr>
              <a:picLocks noChangeAspect="1"/>
            </p:cNvPicPr>
            <p:nvPr/>
          </p:nvPicPr>
          <p:blipFill>
            <a:blip r:embed="rId2"/>
            <a:srcRect l="7708" r="12116"/>
            <a:stretch>
              <a:fillRect/>
            </a:stretch>
          </p:blipFill>
          <p:spPr>
            <a:xfrm>
              <a:off x="2867" y="2001"/>
              <a:ext cx="3276" cy="225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3196" y="4409"/>
              <a:ext cx="294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latin typeface="Times New Roman Regular" panose="02020503050405090304" charset="0"/>
                  <a:cs typeface="Times New Roman Regular" panose="02020503050405090304" charset="0"/>
                </a:rPr>
                <a:t>Leptogenesis</a:t>
              </a:r>
              <a:endParaRPr lang="en-US" altLang="zh-CN" sz="2000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39" y="4259"/>
              <a:ext cx="48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latin typeface="Times New Roman Regular" panose="02020503050405090304" charset="0"/>
                  <a:cs typeface="Times New Roman Regular" panose="02020503050405090304" charset="0"/>
                </a:rPr>
                <a:t>           GWs</a:t>
              </a:r>
              <a:endParaRPr lang="en-US" altLang="zh-CN" sz="2000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25" name="右箭头 24"/>
            <p:cNvSpPr/>
            <p:nvPr>
              <p:custDataLst>
                <p:tags r:id="rId3"/>
              </p:custDataLst>
            </p:nvPr>
          </p:nvSpPr>
          <p:spPr>
            <a:xfrm>
              <a:off x="7021" y="4259"/>
              <a:ext cx="940" cy="64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192530" y="844550"/>
            <a:ext cx="7673174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Can we test leptogenesis from GWs?</a:t>
            </a:r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Relativistic bubble wall dynamics</a:t>
            </a:r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EWPT, RHN mass, wall speed</a:t>
            </a:r>
            <a:endParaRPr lang="en-US" altLang="zh-CN" sz="20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I. Baldes, S. Blasi et al, Phys.Rev.D 104 (2021) 11, 115029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P. Huang, K. Xie, JHEP 09 (2022), 052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       D. Borah, A. Dasgupta et al, JHEP 11 (2022), 136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E. J. Chun, T. P. Dutka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et al, JHEP 09 (2023), 164       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Early Matter Dominance from RHNs or scalar</a:t>
            </a:r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Inflation or EWPT GWs</a:t>
            </a: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S. Datta, R. Samanta et al, JHEP 11 (2022), 159, 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JCAP 11 (2024) 051, JCAP 08 (2025), 095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More from A. Ghoshal et al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Graviton...</a:t>
            </a:r>
            <a:endParaRPr lang="en-US" altLang="zh-CN" sz="2000" b="1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</a:t>
            </a:r>
            <a:endParaRPr lang="en-US" altLang="zh-CN" sz="14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27" name="图片 26" descr="截屏2025-09-20 13.33.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390" y="3103245"/>
            <a:ext cx="2405380" cy="1183640"/>
          </a:xfrm>
          <a:prstGeom prst="rect">
            <a:avLst/>
          </a:prstGeom>
        </p:spPr>
      </p:pic>
      <p:pic>
        <p:nvPicPr>
          <p:cNvPr id="28" name="图片 27" descr="截屏2025-09-20 13.48.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45" y="5172710"/>
            <a:ext cx="2079625" cy="14744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91175" y="4493895"/>
            <a:ext cx="3482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70C0"/>
                </a:solidFill>
                <a:latin typeface="Times New Roman Bold" panose="02020503050405090304" charset="0"/>
                <a:cs typeface="Times New Roman Bold" panose="02020503050405090304" charset="0"/>
              </a:rPr>
              <a:t>From </a:t>
            </a:r>
            <a:r>
              <a:rPr lang="en-US" altLang="zh-CN" b="1" dirty="0" err="1">
                <a:solidFill>
                  <a:srgbClr val="0070C0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Sakhorov’s 3rd Criteria</a:t>
            </a:r>
            <a:endParaRPr lang="en-US" altLang="zh-CN" b="1" dirty="0" err="1">
              <a:solidFill>
                <a:srgbClr val="0070C0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16EFE0-9312-8047-8AD2-458D356D504F}" type="slidenum">
              <a:rPr lang="en-US" sz="280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Slide Number Placeholder 6"/>
          <p:cNvSpPr txBox="1"/>
          <p:nvPr/>
        </p:nvSpPr>
        <p:spPr>
          <a:xfrm>
            <a:off x="0" y="1073531"/>
            <a:ext cx="54178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416EFE0-9312-8047-8AD2-458D356D504F}" type="slidenum">
              <a:rPr lang="en-US" sz="2800" smtClean="0">
                <a:solidFill>
                  <a:srgbClr val="FFFFFF"/>
                </a:solidFill>
              </a:rPr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57200" y="295038"/>
            <a:ext cx="8229600" cy="62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Scalar assisted Leptogenesis</a:t>
            </a:r>
            <a:endParaRPr lang="en-US" sz="3200" b="1" dirty="0">
              <a:solidFill>
                <a:srgbClr val="FF24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192530" y="978535"/>
                <a:ext cx="7673174" cy="3536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z="2400" smtClean="0">
                    <a:latin typeface="Times New Roman Regular" panose="02020503050405090304" charset="0"/>
                    <a:ea typeface="Cambria Math" panose="02040503050406030204" pitchFamily="18" charset="0"/>
                    <a:cs typeface="Times New Roman Regular" panose="02020503050405090304" charset="0"/>
                  </a:rPr>
                  <a:t>Can we have interplay via </a:t>
                </a:r>
                <a:r>
                  <a:rPr lang="en-US" altLang="zh-CN" sz="2400" b="1" dirty="0" err="1">
                    <a:solidFill>
                      <a:srgbClr val="0070C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Sakhorov’s 2nd Criteria? </a:t>
                </a:r>
                <a:endParaRPr lang="en-US" altLang="zh-CN" sz="2400" b="1" dirty="0" err="1">
                  <a:solidFill>
                    <a:srgbClr val="0070C0"/>
                  </a:solidFill>
                  <a:latin typeface="Times New Roman Bold" panose="02020503050405090304" charset="0"/>
                  <a:cs typeface="Times New Roman Bold" panose="02020503050405090304" charset="0"/>
                  <a:sym typeface="+mn-ea"/>
                </a:endParaRPr>
              </a:p>
              <a:p>
                <a:pPr indent="0">
                  <a:buFont typeface="Arial" panose="020B0604020202090204" pitchFamily="34" charset="0"/>
                  <a:buNone/>
                </a:pPr>
                <a:r>
                  <a:rPr lang="en-US" altLang="zh-CN" sz="2400" b="1" dirty="0" err="1">
                    <a:solidFill>
                      <a:srgbClr val="0070C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   CP asymmetry</a:t>
                </a:r>
                <a:endParaRPr lang="en-US" altLang="zh-CN" sz="2400" b="1" dirty="0" err="1">
                  <a:solidFill>
                    <a:srgbClr val="0070C0"/>
                  </a:solidFill>
                  <a:latin typeface="Times New Roman Bold" panose="02020503050405090304" charset="0"/>
                  <a:cs typeface="Times New Roman Bold" panose="02020503050405090304" charset="0"/>
                  <a:sym typeface="+mn-ea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endParaRPr lang="en-US" altLang="zh-CN" smtClean="0">
                  <a:latin typeface="Times New Roman Regular" panose="02020503050405090304" charset="0"/>
                  <a:ea typeface="Cambria Math" panose="02040503050406030204" pitchFamily="18" charset="0"/>
                  <a:cs typeface="Times New Roman Regular" panose="02020503050405090304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mtClean="0">
                    <a:latin typeface="Times New Roman Regular" panose="02020503050405090304" charset="0"/>
                    <a:ea typeface="Cambria Math" panose="02040503050406030204" pitchFamily="18" charset="0"/>
                    <a:cs typeface="Times New Roman Regular" panose="02020503050405090304" charset="0"/>
                  </a:rPr>
                  <a:t>Can we enhance CP, without finetuned mass splitting?</a:t>
                </a:r>
                <a:endParaRPr lang="en-US" altLang="zh-CN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endParaRPr lang="en-US" altLang="zh-CN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smtClean="0">
                    <a:latin typeface="Times New Roman Regular" panose="02020503050405090304" charset="0"/>
                    <a:ea typeface="Cambria Math" panose="02040503050406030204" pitchFamily="18" charset="0"/>
                    <a:cs typeface="Times New Roman Regular" panose="02020503050405090304" charset="0"/>
                  </a:rPr>
                  <a:t>Can we probe leptogenesis with GWs?</a:t>
                </a:r>
                <a:endParaRPr lang="en-US" altLang="zh-CN" smtClean="0">
                  <a:latin typeface="Times New Roman Regular" panose="02020503050405090304" charset="0"/>
                  <a:ea typeface="Cambria Math" panose="02040503050406030204" pitchFamily="18" charset="0"/>
                  <a:cs typeface="Times New Roman Regular" panose="02020503050405090304" charset="0"/>
                </a:endParaRPr>
              </a:p>
              <a:p>
                <a:endParaRPr lang="en-US" altLang="zh-CN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pPr marL="285750" indent="-285750">
                  <a:buFont typeface="Arial" panose="020B0604020202090204" pitchFamily="34" charset="0"/>
                  <a:buChar char="•"/>
                </a:pPr>
                <a:r>
                  <a:rPr lang="en-US" altLang="zh-CN" b="1" smtClean="0">
                    <a:solidFill>
                      <a:srgbClr val="FF0000"/>
                    </a:solidFill>
                    <a:latin typeface="Times New Roman Bold" panose="02020503050405090304" charset="0"/>
                    <a:ea typeface="Cambria Math" panose="02040503050406030204" pitchFamily="18" charset="0"/>
                    <a:cs typeface="Times New Roman Bold" panose="02020503050405090304" charset="0"/>
                  </a:rPr>
                  <a:t>Toy model:</a:t>
                </a:r>
                <a:endParaRPr lang="en-US" altLang="zh-CN" b="1" smtClean="0">
                  <a:solidFill>
                    <a:srgbClr val="FF0000"/>
                  </a:solidFill>
                  <a:latin typeface="Times New Roman Bold" panose="02020503050405090304" charset="0"/>
                  <a:ea typeface="Cambria Math" panose="02040503050406030204" pitchFamily="18" charset="0"/>
                  <a:cs typeface="Times New Roman Bold" panose="02020503050405090304" charset="0"/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  <a:sym typeface="+mn-ea"/>
                  </a:rPr>
                  <a:t>Scalar assisted Leptogenesis, scalar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Times New Roman" panose="02020503050405090304" pitchFamily="18" charset="0"/>
                        <a:cs typeface="Times New Roman" panose="02020503050405090304" pitchFamily="18" charset="0"/>
                        <a:sym typeface="+mn-ea"/>
                      </a:rPr>
                      <m:t> 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𝒁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symmetric Model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  <a:p>
                <a:pPr algn="l"/>
                <a:endParaRPr lang="en-US" altLang="zh-CN" sz="2400" b="1" dirty="0">
                  <a:latin typeface="Times New Roman Bold" panose="02020503050405090304" charset="0"/>
                  <a:cs typeface="Times New Roman Bold" panose="020205030504050903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978535"/>
                <a:ext cx="7673174" cy="3536950"/>
              </a:xfrm>
              <a:prstGeom prst="rect">
                <a:avLst/>
              </a:prstGeom>
              <a:blipFill rotWithShape="1">
                <a:blip r:embed="rId1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截屏2025-04-18 13.55.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10" y="4245610"/>
            <a:ext cx="4927600" cy="77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69036" y="5349601"/>
            <a:ext cx="4165600" cy="965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6214</Words>
  <Application>WPS 演示</Application>
  <PresentationFormat>全屏显示(4:3)</PresentationFormat>
  <Paragraphs>538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Times New Roman Bold</vt:lpstr>
      <vt:lpstr>Cambria Math</vt:lpstr>
      <vt:lpstr>Kingsoft Math</vt:lpstr>
      <vt:lpstr>Times New Roman Regular</vt:lpstr>
      <vt:lpstr>黑体</vt:lpstr>
      <vt:lpstr>DejaVu Math TeX Gyre</vt:lpstr>
      <vt:lpstr>宋体</vt:lpstr>
      <vt:lpstr>等线</vt:lpstr>
      <vt:lpstr>汉仪中等线KW</vt:lpstr>
      <vt:lpstr>微软雅黑</vt:lpstr>
      <vt:lpstr>汉仪旗黑</vt:lpstr>
      <vt:lpstr>Arial Unicode MS</vt:lpstr>
      <vt:lpstr>等线 Light</vt:lpstr>
      <vt:lpstr>DengXian</vt:lpstr>
      <vt:lpstr>Calibri</vt:lpstr>
      <vt:lpstr>Helvetica Neue</vt:lpstr>
      <vt:lpstr>汉仪书宋二KW</vt:lpstr>
      <vt:lpstr>汉仪中黑KW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威</dc:creator>
  <cp:lastModifiedBy>刘威</cp:lastModifiedBy>
  <cp:revision>123</cp:revision>
  <dcterms:created xsi:type="dcterms:W3CDTF">2025-11-29T05:18:05Z</dcterms:created>
  <dcterms:modified xsi:type="dcterms:W3CDTF">2025-11-29T05:18:05Z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6537A272C2DF96E0FD709F600BCEECB1</vt:lpwstr>
  </property>
  <property fmtid="{D5CDD505-2E9C-101B-9397-08002B2CF9AE}" pid="3" name="KSOProductBuildVer">
    <vt:lpwstr>2052-12.1.23540.23540</vt:lpwstr>
  </property>
</Properties>
</file>