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78" r:id="rId3"/>
    <p:sldId id="452" r:id="rId5"/>
    <p:sldId id="403" r:id="rId6"/>
    <p:sldId id="431" r:id="rId7"/>
    <p:sldId id="262" r:id="rId8"/>
    <p:sldId id="281" r:id="rId9"/>
    <p:sldId id="363" r:id="rId10"/>
    <p:sldId id="432" r:id="rId11"/>
    <p:sldId id="364" r:id="rId12"/>
    <p:sldId id="365" r:id="rId13"/>
    <p:sldId id="366" r:id="rId14"/>
    <p:sldId id="367" r:id="rId15"/>
    <p:sldId id="420" r:id="rId16"/>
    <p:sldId id="421" r:id="rId17"/>
    <p:sldId id="422" r:id="rId18"/>
    <p:sldId id="423" r:id="rId19"/>
    <p:sldId id="424" r:id="rId20"/>
    <p:sldId id="425" r:id="rId21"/>
    <p:sldId id="413" r:id="rId22"/>
    <p:sldId id="414" r:id="rId23"/>
    <p:sldId id="415" r:id="rId24"/>
    <p:sldId id="416" r:id="rId25"/>
    <p:sldId id="417" r:id="rId26"/>
  </p:sldIdLst>
  <p:sldSz cx="9144000" cy="5144135" type="screen16x9"/>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6" userDrawn="1">
          <p15:clr>
            <a:srgbClr val="A4A3A4"/>
          </p15:clr>
        </p15:guide>
        <p15:guide id="2" pos="288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w" initials="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C4885"/>
    <a:srgbClr val="20B3A1"/>
    <a:srgbClr val="D642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191" autoAdjust="0"/>
    <p:restoredTop sz="96314" autoAdjust="0"/>
  </p:normalViewPr>
  <p:slideViewPr>
    <p:cSldViewPr snapToGrid="0" showGuides="1">
      <p:cViewPr varScale="1">
        <p:scale>
          <a:sx n="108" d="100"/>
          <a:sy n="108" d="100"/>
        </p:scale>
        <p:origin x="474" y="114"/>
      </p:cViewPr>
      <p:guideLst>
        <p:guide orient="horz" pos="826"/>
        <p:guide pos="288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gs" Target="tags/tag85.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8B725A-BFDD-44D0-A8D3-61766B07B7F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BCC932-0C1F-4C94-8B9A-3944ABBB4E3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03B8BA23-BD00-4857-B603-DD487FFC396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a:t>Corona</a:t>
            </a:r>
            <a:r>
              <a:rPr kumimoji="1" lang="zh-CN" altLang="en-US"/>
              <a:t>是一个包围中心黑洞的一个光学厚的区域，会产生非热的</a:t>
            </a:r>
            <a:r>
              <a:rPr kumimoji="1" lang="en-US" altLang="zh-CN"/>
              <a:t>X-ray</a:t>
            </a:r>
            <a:r>
              <a:rPr kumimoji="1" lang="zh-CN" altLang="en-US"/>
              <a:t>辐射，一般认为这种非热的</a:t>
            </a:r>
            <a:r>
              <a:rPr kumimoji="1" lang="en-US" altLang="zh-CN"/>
              <a:t>X-ray</a:t>
            </a:r>
            <a:r>
              <a:rPr kumimoji="1" lang="zh-CN" altLang="en-US"/>
              <a:t>辐射是由于相对论热电子散射光子产生</a:t>
            </a:r>
            <a:r>
              <a:rPr kumimoji="1" lang="zh-CN" altLang="en-US"/>
              <a:t>的。</a:t>
            </a:r>
            <a:endParaRPr kumimoji="1" lang="zh-CN" altLang="en-US"/>
          </a:p>
          <a:p>
            <a:r>
              <a:rPr kumimoji="1" lang="zh-CN" altLang="en-US"/>
              <a:t>吸积盘会产生多温黑体辐射，即吸积盘的温度会随着半径的增大而</a:t>
            </a:r>
            <a:r>
              <a:rPr kumimoji="1" lang="zh-CN" altLang="en-US"/>
              <a:t>变小。</a:t>
            </a:r>
            <a:endParaRPr kumimoji="1" lang="zh-CN" altLang="en-US"/>
          </a:p>
          <a:p>
            <a:r>
              <a:rPr kumimoji="1" lang="zh-CN" altLang="en-US"/>
              <a:t>这两者成为了产生中微子的主要过程</a:t>
            </a:r>
            <a:r>
              <a:rPr kumimoji="1" lang="en-US" altLang="zh-CN"/>
              <a:t>pgamma</a:t>
            </a:r>
            <a:r>
              <a:rPr kumimoji="1" lang="zh-CN" altLang="en-US"/>
              <a:t>过程的</a:t>
            </a:r>
            <a:r>
              <a:rPr kumimoji="1" lang="zh-CN" altLang="en-US"/>
              <a:t>目标光子场</a:t>
            </a:r>
            <a:endParaRPr kumimoji="1" lang="zh-CN" altLang="en-US"/>
          </a:p>
          <a:p>
            <a:r>
              <a:rPr kumimoji="1" lang="zh-CN" altLang="en-US"/>
              <a:t>当然冕里面也存在电子和质子，这为</a:t>
            </a:r>
            <a:r>
              <a:rPr kumimoji="1" lang="en-US" altLang="zh-CN"/>
              <a:t>pp</a:t>
            </a:r>
            <a:r>
              <a:rPr kumimoji="1" lang="zh-CN" altLang="en-US"/>
              <a:t>反应也提供了</a:t>
            </a:r>
            <a:r>
              <a:rPr kumimoji="1" lang="zh-CN" altLang="en-US"/>
              <a:t>空间。</a:t>
            </a:r>
            <a:endParaRPr kumimoji="1" lang="zh-CN" altLang="en-US"/>
          </a:p>
          <a:p>
            <a:endParaRPr kumimoji="1" lang="zh-CN" altLang="en-US"/>
          </a:p>
          <a:p>
            <a:r>
              <a:rPr kumimoji="1" lang="zh-CN" altLang="en-US"/>
              <a:t>提出这个模型的契机是因为对于最显著的中微子源</a:t>
            </a:r>
            <a:r>
              <a:rPr kumimoji="1" lang="en-US" altLang="zh-CN"/>
              <a:t>NGC 1068</a:t>
            </a:r>
            <a:r>
              <a:rPr kumimoji="1" lang="zh-CN" altLang="en-US"/>
              <a:t>的中微子流量比它的</a:t>
            </a:r>
            <a:r>
              <a:rPr kumimoji="1" lang="en-US" altLang="zh-CN"/>
              <a:t>gamma-ray</a:t>
            </a:r>
            <a:r>
              <a:rPr kumimoji="1" lang="zh-CN" altLang="en-US"/>
              <a:t>流量上限高一个量级到两个量级，冕区由于其致密的特性，通过双光子湮灭可以将</a:t>
            </a:r>
            <a:r>
              <a:rPr kumimoji="1" lang="en-US" altLang="zh-CN"/>
              <a:t>pp/pgamma</a:t>
            </a:r>
            <a:r>
              <a:rPr kumimoji="1" lang="zh-CN" altLang="en-US"/>
              <a:t>产生的</a:t>
            </a:r>
            <a:r>
              <a:rPr kumimoji="1" lang="en-US" altLang="zh-CN"/>
              <a:t>gamma-ray</a:t>
            </a:r>
            <a:r>
              <a:rPr kumimoji="1" lang="zh-CN" altLang="en-US"/>
              <a:t>吸收掉，这种源被认为是一种“</a:t>
            </a:r>
            <a:r>
              <a:rPr kumimoji="1" lang="en-US" altLang="zh-CN"/>
              <a:t>hidden source</a:t>
            </a:r>
            <a:r>
              <a:rPr kumimoji="1" lang="zh-CN" altLang="en-US"/>
              <a:t>”</a:t>
            </a:r>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TXS 0506+0506</a:t>
            </a:r>
            <a:r>
              <a:rPr lang="zh-CN" altLang="en-US"/>
              <a:t>是一个耀变体，其典型特征是有一个指向地球的</a:t>
            </a:r>
            <a:r>
              <a:rPr lang="zh-CN" altLang="en-US"/>
              <a:t>相对论喷流</a:t>
            </a:r>
            <a:endParaRPr lang="zh-CN" altLang="en-US"/>
          </a:p>
          <a:p>
            <a:r>
              <a:rPr lang="en-US" altLang="zh-CN"/>
              <a:t>2014</a:t>
            </a:r>
            <a:r>
              <a:rPr lang="zh-CN" altLang="en-US"/>
              <a:t>年</a:t>
            </a:r>
            <a:r>
              <a:rPr lang="en-US" altLang="zh-CN"/>
              <a:t>-2015</a:t>
            </a:r>
            <a:r>
              <a:rPr lang="zh-CN" altLang="en-US"/>
              <a:t>年有中微子耀发事件，与</a:t>
            </a:r>
            <a:r>
              <a:rPr lang="en-US" altLang="zh-CN"/>
              <a:t>gamma-ray</a:t>
            </a:r>
            <a:r>
              <a:rPr lang="zh-CN" altLang="en-US"/>
              <a:t>增亮的时间成协性和</a:t>
            </a:r>
            <a:r>
              <a:rPr lang="en-US" altLang="zh-CN"/>
              <a:t>Alert事件的空间成协性让TXS 0506</a:t>
            </a:r>
            <a:r>
              <a:rPr lang="zh-CN" altLang="en-US"/>
              <a:t>成为了第一个被认证的中微子</a:t>
            </a:r>
            <a:r>
              <a:rPr lang="zh-CN" altLang="en-US"/>
              <a:t>源。</a:t>
            </a:r>
            <a:endParaRPr lang="zh-CN" altLang="en-US"/>
          </a:p>
          <a:p>
            <a:r>
              <a:rPr lang="zh-CN" altLang="en-US"/>
              <a:t>因此它的相对论喷流也被认为是中微子的</a:t>
            </a:r>
            <a:r>
              <a:rPr lang="zh-CN" altLang="en-US"/>
              <a:t>起源。</a:t>
            </a:r>
            <a:endParaRPr lang="zh-CN" altLang="en-US"/>
          </a:p>
          <a:p>
            <a:endParaRPr lang="zh-CN" altLang="en-US"/>
          </a:p>
          <a:p>
            <a:r>
              <a:rPr lang="zh-CN" altLang="en-US"/>
              <a:t>但是中微子的流量在该源以及弥散中微子的流量显著高于</a:t>
            </a:r>
            <a:r>
              <a:rPr lang="en-US" altLang="zh-CN"/>
              <a:t>gamma-ray</a:t>
            </a:r>
            <a:r>
              <a:rPr lang="zh-CN" altLang="en-US"/>
              <a:t>流量，以及</a:t>
            </a:r>
            <a:r>
              <a:rPr lang="en-US" altLang="zh-CN"/>
              <a:t>X-ray </a:t>
            </a:r>
            <a:r>
              <a:rPr lang="zh-CN" altLang="en-US"/>
              <a:t>和</a:t>
            </a:r>
            <a:r>
              <a:rPr lang="en-US" altLang="zh-CN"/>
              <a:t>gamma-ray</a:t>
            </a:r>
            <a:r>
              <a:rPr lang="zh-CN" altLang="en-US"/>
              <a:t>光变的不一致，使得我们推断中微子的起源可能和</a:t>
            </a:r>
            <a:r>
              <a:rPr lang="en-US" altLang="zh-CN"/>
              <a:t>NGC 1068</a:t>
            </a:r>
            <a:r>
              <a:rPr lang="zh-CN" altLang="en-US"/>
              <a:t>一致，来自于活动星系核中心的光学厚的冕和吸积盘而非指向我们的相对论</a:t>
            </a:r>
            <a:r>
              <a:rPr lang="zh-CN" altLang="en-US"/>
              <a:t>喷流。</a:t>
            </a:r>
            <a:endParaRPr lang="zh-CN" altLang="en-US"/>
          </a:p>
          <a:p>
            <a:r>
              <a:rPr lang="zh-CN" altLang="en-US"/>
              <a:t>我们尝试用</a:t>
            </a:r>
            <a:r>
              <a:rPr lang="en-US" altLang="zh-CN"/>
              <a:t>Disk+corona</a:t>
            </a:r>
            <a:r>
              <a:rPr lang="zh-CN" altLang="en-US"/>
              <a:t>模型解释来自</a:t>
            </a:r>
            <a:r>
              <a:rPr lang="en-US" altLang="zh-CN"/>
              <a:t>TXS 0506</a:t>
            </a:r>
            <a:r>
              <a:rPr lang="zh-CN" altLang="en-US"/>
              <a:t>的中微子</a:t>
            </a:r>
            <a:r>
              <a:rPr lang="zh-CN" altLang="en-US"/>
              <a:t>辐射。</a:t>
            </a:r>
            <a:endParaRPr lang="zh-CN" altLang="en-US"/>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我们假设质子是从吸积流中获取能量的，然后通过盘和冕（主要是</a:t>
            </a:r>
            <a:r>
              <a:rPr lang="zh-CN" altLang="en-US"/>
              <a:t>盘）</a:t>
            </a:r>
            <a:r>
              <a:rPr lang="en-US" altLang="zh-CN"/>
              <a:t>pp/pgamma</a:t>
            </a:r>
            <a:r>
              <a:rPr lang="zh-CN" altLang="en-US"/>
              <a:t>转化为中微子。伴随产生的</a:t>
            </a:r>
            <a:r>
              <a:rPr lang="en-US" altLang="zh-CN"/>
              <a:t>gamma-ray</a:t>
            </a:r>
            <a:r>
              <a:rPr lang="zh-CN" altLang="en-US"/>
              <a:t>被冕区</a:t>
            </a:r>
            <a:r>
              <a:rPr lang="zh-CN" altLang="en-US"/>
              <a:t>吸收。</a:t>
            </a:r>
            <a:endParaRPr lang="zh-CN" altLang="en-US"/>
          </a:p>
          <a:p>
            <a:r>
              <a:rPr lang="zh-CN" altLang="en-US">
                <a:sym typeface="+mn-ea"/>
              </a:rPr>
              <a:t>依托这样的模型尝试解释来自</a:t>
            </a:r>
            <a:r>
              <a:rPr lang="en-US" altLang="zh-CN">
                <a:sym typeface="+mn-ea"/>
              </a:rPr>
              <a:t>TXS 0506</a:t>
            </a:r>
            <a:r>
              <a:rPr lang="zh-CN" altLang="en-US">
                <a:sym typeface="+mn-ea"/>
              </a:rPr>
              <a:t>的中微子耀发辐射和稳态辐射。</a:t>
            </a:r>
            <a:endParaRPr lang="zh-CN" altLang="en-US"/>
          </a:p>
          <a:p>
            <a:endParaRPr lang="zh-CN" altLang="en-US"/>
          </a:p>
          <a:p>
            <a:r>
              <a:rPr lang="zh-CN" altLang="en-US"/>
              <a:t>我们发现，在吸积率允许的参数空间里，耀发中微子辐射和稳态中微子辐射可以分别以吸积盘的超爱丁顿吸积和亚爱丁顿吸积</a:t>
            </a:r>
            <a:r>
              <a:rPr lang="zh-CN" altLang="en-US"/>
              <a:t>解释。</a:t>
            </a:r>
            <a:endParaRPr lang="zh-CN" altLang="en-US"/>
          </a:p>
          <a:p>
            <a:r>
              <a:rPr lang="zh-CN" altLang="en-US"/>
              <a:t>我们讨论了</a:t>
            </a:r>
            <a:r>
              <a:rPr lang="en-US" altLang="zh-CN"/>
              <a:t>MAD </a:t>
            </a:r>
            <a:r>
              <a:rPr lang="zh-CN" altLang="en-US"/>
              <a:t>和</a:t>
            </a:r>
            <a:r>
              <a:rPr lang="en-US" altLang="zh-CN"/>
              <a:t>SANE</a:t>
            </a:r>
            <a:r>
              <a:rPr lang="zh-CN" altLang="en-US"/>
              <a:t>两种吸积盘模型，其最大的差异是磁场强度的大小，</a:t>
            </a:r>
            <a:r>
              <a:rPr lang="en-US" altLang="zh-CN"/>
              <a:t>MAD</a:t>
            </a:r>
            <a:r>
              <a:rPr lang="zh-CN" altLang="en-US"/>
              <a:t>吸积盘有更强的磁场和更高的冷质子数密度，这为</a:t>
            </a:r>
            <a:r>
              <a:rPr lang="en-US" altLang="zh-CN"/>
              <a:t>pp</a:t>
            </a:r>
            <a:r>
              <a:rPr lang="zh-CN" altLang="en-US"/>
              <a:t>反应提供了更多的靶</a:t>
            </a:r>
            <a:r>
              <a:rPr lang="zh-CN" altLang="en-US"/>
              <a:t>质子</a:t>
            </a:r>
            <a:endParaRPr lang="zh-CN" altLang="en-US"/>
          </a:p>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NGC 7469</a:t>
            </a:r>
            <a:r>
              <a:rPr lang="zh-CN" altLang="en-US"/>
              <a:t>是一个塞夫特</a:t>
            </a:r>
            <a:r>
              <a:rPr lang="en-US" altLang="zh-CN"/>
              <a:t>1.2</a:t>
            </a:r>
            <a:r>
              <a:rPr lang="zh-CN" altLang="en-US"/>
              <a:t>型星系，核心正对着地球，最近</a:t>
            </a:r>
            <a:r>
              <a:rPr lang="en-US" altLang="zh-CN"/>
              <a:t>IceCube</a:t>
            </a:r>
            <a:r>
              <a:rPr lang="zh-CN" altLang="en-US"/>
              <a:t>观测到了来自这个源的两个</a:t>
            </a:r>
            <a:r>
              <a:rPr lang="en-US" altLang="zh-CN"/>
              <a:t>100TeV</a:t>
            </a:r>
            <a:r>
              <a:rPr lang="zh-CN" altLang="en-US"/>
              <a:t>以上的高能中微子，其局部显著性达到了</a:t>
            </a:r>
            <a:r>
              <a:rPr lang="en-US" altLang="zh-CN"/>
              <a:t>3.8sigma</a:t>
            </a:r>
            <a:r>
              <a:rPr lang="zh-CN" altLang="en-US"/>
              <a:t>，全局显著性在</a:t>
            </a:r>
            <a:r>
              <a:rPr lang="en-US" altLang="zh-CN"/>
              <a:t>2.4sigma</a:t>
            </a:r>
            <a:r>
              <a:rPr lang="zh-CN" altLang="en-US"/>
              <a:t>。是显著性除了</a:t>
            </a:r>
            <a:r>
              <a:rPr lang="en-US" altLang="zh-CN"/>
              <a:t>NGC 1068</a:t>
            </a:r>
            <a:r>
              <a:rPr lang="zh-CN" altLang="en-US"/>
              <a:t>外最高的</a:t>
            </a:r>
            <a:r>
              <a:rPr lang="en-US" altLang="zh-CN"/>
              <a:t>X-ray</a:t>
            </a:r>
            <a:r>
              <a:rPr lang="zh-CN" altLang="en-US"/>
              <a:t>源。</a:t>
            </a:r>
            <a:endParaRPr lang="zh-CN" altLang="en-US"/>
          </a:p>
          <a:p>
            <a:r>
              <a:rPr lang="zh-CN" altLang="en-US"/>
              <a:t>他们的分析证明可能有</a:t>
            </a:r>
            <a:r>
              <a:rPr lang="en-US" altLang="zh-CN"/>
              <a:t>NGC 7469</a:t>
            </a:r>
            <a:r>
              <a:rPr lang="zh-CN" altLang="en-US"/>
              <a:t>有一个很硬的中微子谱指数</a:t>
            </a:r>
            <a:r>
              <a:rPr lang="en-US" altLang="zh-CN"/>
              <a:t> </a:t>
            </a:r>
            <a:r>
              <a:rPr lang="zh-CN" altLang="en-US"/>
              <a:t>大概在</a:t>
            </a:r>
            <a:r>
              <a:rPr lang="en-US" altLang="zh-CN"/>
              <a:t>1.9</a:t>
            </a:r>
            <a:r>
              <a:rPr lang="zh-CN" altLang="en-US"/>
              <a:t>，这比</a:t>
            </a:r>
            <a:r>
              <a:rPr lang="en-US" altLang="zh-CN"/>
              <a:t>NGC 1068</a:t>
            </a:r>
            <a:r>
              <a:rPr lang="zh-CN" altLang="en-US"/>
              <a:t>硬</a:t>
            </a:r>
            <a:r>
              <a:rPr lang="zh-CN" altLang="en-US"/>
              <a:t>很多。</a:t>
            </a:r>
            <a:endParaRPr lang="zh-CN" altLang="en-US"/>
          </a:p>
          <a:p>
            <a:r>
              <a:rPr lang="zh-CN" altLang="en-US"/>
              <a:t>缺失的射电信息可能证明</a:t>
            </a:r>
            <a:r>
              <a:rPr lang="en-US" altLang="zh-CN"/>
              <a:t>NGC 7469</a:t>
            </a:r>
            <a:r>
              <a:rPr lang="zh-CN" altLang="en-US"/>
              <a:t>没有相对论喷流。这更支持冕模型，但是我们需要对冕模型进行一些修正以解释来自</a:t>
            </a:r>
            <a:r>
              <a:rPr lang="en-US" altLang="zh-CN"/>
              <a:t>NGC 7469</a:t>
            </a:r>
            <a:r>
              <a:rPr lang="zh-CN" altLang="en-US"/>
              <a:t>又硬又高能的中微子</a:t>
            </a:r>
            <a:r>
              <a:rPr lang="zh-CN" altLang="en-US"/>
              <a:t>信号。</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为了达到</a:t>
            </a:r>
            <a:r>
              <a:rPr lang="en-US" altLang="zh-CN"/>
              <a:t>100 TeV</a:t>
            </a:r>
            <a:r>
              <a:rPr lang="zh-CN" altLang="en-US"/>
              <a:t>对应的质子（</a:t>
            </a:r>
            <a:r>
              <a:rPr lang="en-US" altLang="zh-CN"/>
              <a:t>2PeV</a:t>
            </a:r>
            <a:r>
              <a:rPr lang="zh-CN" altLang="en-US"/>
              <a:t>），我们需要磁化因子</a:t>
            </a:r>
            <a:r>
              <a:rPr lang="en-US" altLang="zh-CN"/>
              <a:t>sigma</a:t>
            </a:r>
            <a:r>
              <a:rPr lang="zh-CN" altLang="en-US"/>
              <a:t>尽量接近</a:t>
            </a:r>
            <a:r>
              <a:rPr lang="en-US" altLang="zh-CN"/>
              <a:t>1</a:t>
            </a:r>
            <a:r>
              <a:rPr lang="zh-CN" altLang="en-US"/>
              <a:t>。</a:t>
            </a:r>
            <a:endParaRPr lang="zh-CN" altLang="en-US"/>
          </a:p>
          <a:p>
            <a:endParaRPr lang="zh-CN" altLang="en-US"/>
          </a:p>
          <a:p>
            <a:r>
              <a:rPr lang="zh-CN" altLang="en-US"/>
              <a:t>为了产生足够硬的质子</a:t>
            </a:r>
            <a:r>
              <a:rPr lang="en-US" altLang="zh-CN"/>
              <a:t>/</a:t>
            </a:r>
            <a:r>
              <a:rPr lang="zh-CN" altLang="en-US"/>
              <a:t>中微子谱指数，需要湍流的耗散机制</a:t>
            </a:r>
            <a:r>
              <a:rPr lang="zh-CN" altLang="en-US"/>
              <a:t>进行调节：</a:t>
            </a:r>
            <a:endParaRPr lang="zh-CN" altLang="en-US"/>
          </a:p>
          <a:p>
            <a:r>
              <a:rPr lang="zh-CN" altLang="en-US"/>
              <a:t>对于湍流来说，当湍流加速粒子时，粒子不断从湍流中吸收能量；一旦粒子的能量密度超过某个阈值，它们会反过来耗散（damp）湍流，削弱湍流在相应尺度上的能量。</a:t>
            </a:r>
            <a:endParaRPr lang="zh-CN" altLang="en-US"/>
          </a:p>
          <a:p>
            <a:r>
              <a:rPr lang="zh-CN" altLang="en-US"/>
              <a:t>右上角的图里黄色的线代表湍流谱，紫色的线代表质子谱，对于一个动量为</a:t>
            </a:r>
            <a:r>
              <a:rPr lang="en-US" altLang="zh-CN"/>
              <a:t>p</a:t>
            </a:r>
            <a:r>
              <a:rPr lang="zh-CN" altLang="en-US"/>
              <a:t>的质子，它会从对应波数为</a:t>
            </a:r>
            <a:r>
              <a:rPr lang="en-US" altLang="zh-CN"/>
              <a:t>k</a:t>
            </a:r>
            <a:r>
              <a:rPr lang="zh-CN" altLang="en-US"/>
              <a:t>的湍流中吸取能量。湍流被耗散后，高能粒子的加速效率下降，粒子谱会自洽地变成一个特有的折断谱：低能部分变硬、而高能部分趋向一个平坦的 s\sim2 的幂律。湍流开始被耗散的条件是非热粒子的能量密度十分接近甚至相等磁湍流的</a:t>
            </a:r>
            <a:r>
              <a:rPr lang="zh-CN" altLang="en-US"/>
              <a:t>能量密度。</a:t>
            </a:r>
            <a:endParaRPr lang="zh-CN" altLang="en-US"/>
          </a:p>
          <a:p>
            <a:endParaRPr lang="zh-CN" altLang="en-US"/>
          </a:p>
          <a:p>
            <a:r>
              <a:rPr lang="zh-CN" altLang="en-US"/>
              <a:t>一旦需要的中微子流量或者能量密度确定了，由湍流耗散条件可以得到固定的磁场强度。而对于一个接近</a:t>
            </a:r>
            <a:r>
              <a:rPr lang="en-US" altLang="zh-CN"/>
              <a:t>1</a:t>
            </a:r>
            <a:r>
              <a:rPr lang="zh-CN" altLang="en-US"/>
              <a:t>的磁化因子对于一个质子和电子构成的冕来说是很难达成的一个事情，磁化因子在质子和电子组成的冕里来说的典型值是</a:t>
            </a:r>
            <a:r>
              <a:rPr lang="en-US" altLang="zh-CN"/>
              <a:t>0.1</a:t>
            </a:r>
            <a:r>
              <a:rPr lang="zh-CN" altLang="en-US"/>
              <a:t>，所以如果需要一个硬中微子谱，且最大能量超过</a:t>
            </a:r>
            <a:r>
              <a:rPr lang="en-US" altLang="zh-CN"/>
              <a:t>100 TeV</a:t>
            </a:r>
            <a:r>
              <a:rPr lang="zh-CN" altLang="en-US"/>
              <a:t>，那么一个正负电子对主导的冕是</a:t>
            </a:r>
            <a:r>
              <a:rPr lang="zh-CN" altLang="en-US"/>
              <a:t>很必要的。</a:t>
            </a:r>
            <a:endParaRPr lang="zh-CN" altLang="en-US"/>
          </a:p>
          <a:p>
            <a:endParaRPr lang="zh-CN" altLang="en-US"/>
          </a:p>
          <a:p>
            <a:r>
              <a:rPr lang="zh-CN" altLang="en-US"/>
              <a:t>有很多证据支持冕可以是一个正负电子对主导的环境，由于冕中双光子湮灭阻止了高能</a:t>
            </a:r>
            <a:r>
              <a:rPr lang="en-US" altLang="zh-CN"/>
              <a:t>gamma-ray</a:t>
            </a:r>
            <a:r>
              <a:rPr lang="zh-CN" altLang="en-US"/>
              <a:t>辐射，大量</a:t>
            </a:r>
            <a:r>
              <a:rPr lang="en-US" altLang="zh-CN"/>
              <a:t>gamma-gamma</a:t>
            </a:r>
            <a:r>
              <a:rPr lang="zh-CN" altLang="en-US"/>
              <a:t>吸收可以产生副产物正负电子对；此外</a:t>
            </a:r>
            <a:r>
              <a:rPr lang="en-US" altLang="zh-CN"/>
              <a:t>bethe-Heitler</a:t>
            </a:r>
            <a:r>
              <a:rPr lang="zh-CN" altLang="en-US"/>
              <a:t>过程也会产生很多正负电子</a:t>
            </a:r>
            <a:r>
              <a:rPr lang="zh-CN" altLang="en-US"/>
              <a:t>对。</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磁重联也是一个自然产生硬谱和把质子加速到高能的</a:t>
            </a:r>
            <a:r>
              <a:rPr lang="zh-CN" altLang="en-US"/>
              <a:t>加速机制</a:t>
            </a:r>
            <a:endParaRPr lang="zh-CN" altLang="en-US"/>
          </a:p>
          <a:p>
            <a:r>
              <a:rPr lang="zh-CN" altLang="en-US"/>
              <a:t>磁重联会产生磁重联层，重联层中会有</a:t>
            </a:r>
            <a:r>
              <a:rPr lang="zh-CN" altLang="en-US"/>
              <a:t>很多磁岛，粒子在磁岛之间进行散射，这样的过程类似二阶的</a:t>
            </a:r>
            <a:r>
              <a:rPr lang="en-US" altLang="zh-CN"/>
              <a:t>fermi</a:t>
            </a:r>
            <a:r>
              <a:rPr lang="zh-CN" altLang="en-US"/>
              <a:t>加速粒子会反复。</a:t>
            </a:r>
            <a:endParaRPr lang="zh-CN" altLang="en-US"/>
          </a:p>
          <a:p>
            <a:r>
              <a:rPr lang="zh-CN" altLang="en-US"/>
              <a:t>此外，粒子在引导磁场的作用下，粒子会反复穿越磁重联层，左上角的图红色代表粒子在磁重联层外，黑色代表粒子在磁重联层内，粒子在磁重联层外会由于电场的作用漂移，形成一个谱指数在</a:t>
            </a:r>
            <a:r>
              <a:rPr lang="en-US" altLang="zh-CN"/>
              <a:t>1</a:t>
            </a:r>
            <a:r>
              <a:rPr lang="zh-CN" altLang="en-US"/>
              <a:t>左右的硬谱；大量粒子会在到达或超过</a:t>
            </a:r>
            <a:r>
              <a:rPr lang="en-US" altLang="zh-CN"/>
              <a:t>epsilon0 </a:t>
            </a:r>
            <a:r>
              <a:rPr lang="zh-CN" altLang="en-US"/>
              <a:t>的时候进入磁重联层进行二阶</a:t>
            </a:r>
            <a:r>
              <a:rPr lang="en-US" altLang="zh-CN"/>
              <a:t>fermi</a:t>
            </a:r>
            <a:r>
              <a:rPr lang="zh-CN" altLang="en-US"/>
              <a:t>加速，形成一个</a:t>
            </a:r>
            <a:r>
              <a:rPr lang="en-US" altLang="zh-CN"/>
              <a:t>2-5</a:t>
            </a:r>
            <a:r>
              <a:rPr lang="zh-CN" altLang="en-US"/>
              <a:t>的软谱，在磁岛中粒子加速效率较低。这两种过程会反复地</a:t>
            </a:r>
            <a:r>
              <a:rPr lang="zh-CN" altLang="en-US"/>
              <a:t>进行</a:t>
            </a:r>
            <a:endParaRPr lang="zh-CN" altLang="en-US"/>
          </a:p>
          <a:p>
            <a:endParaRPr lang="zh-CN" altLang="en-US"/>
          </a:p>
          <a:p>
            <a:r>
              <a:rPr lang="zh-CN" altLang="en-US"/>
              <a:t>我们用后面这一部分</a:t>
            </a:r>
            <a:r>
              <a:rPr lang="en-US" altLang="zh-CN"/>
              <a:t>post-break</a:t>
            </a:r>
            <a:r>
              <a:rPr lang="zh-CN" altLang="en-US"/>
              <a:t>的能谱解释</a:t>
            </a:r>
            <a:r>
              <a:rPr lang="en-US" altLang="zh-CN"/>
              <a:t>NGC 7469</a:t>
            </a:r>
            <a:r>
              <a:rPr lang="zh-CN" altLang="en-US"/>
              <a:t>的高能中微子辐射需要</a:t>
            </a:r>
            <a:r>
              <a:rPr lang="en-US" altLang="zh-CN"/>
              <a:t>break </a:t>
            </a:r>
            <a:r>
              <a:rPr lang="zh-CN" altLang="en-US"/>
              <a:t>后的能谱接近</a:t>
            </a:r>
            <a:r>
              <a:rPr lang="en-US" altLang="zh-CN"/>
              <a:t>2</a:t>
            </a:r>
            <a:r>
              <a:rPr lang="zh-CN" altLang="en-US"/>
              <a:t>，这个在数值模拟中需要磁化因子大于等于</a:t>
            </a:r>
            <a:r>
              <a:rPr lang="en-US" altLang="zh-CN"/>
              <a:t>10</a:t>
            </a:r>
            <a:r>
              <a:rPr lang="zh-CN" altLang="en-US"/>
              <a:t>，跟磁重联情况类似，我们依然需要一个正负电子对主导的冕来解释冕中如此高的</a:t>
            </a:r>
            <a:r>
              <a:rPr lang="zh-CN" altLang="en-US"/>
              <a:t>磁化因子。</a:t>
            </a:r>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a:t>IceCube </a:t>
            </a:r>
            <a:r>
              <a:rPr lang="zh-CN" altLang="en-US"/>
              <a:t>已经看到很多高能中微子，但是来源问题仍然悬而未决。</a:t>
            </a:r>
            <a:endParaRPr lang="zh-CN" altLang="en-US"/>
          </a:p>
          <a:p>
            <a:r>
              <a:rPr lang="en-GB" altLang="zh-CN"/>
              <a:t>AGN</a:t>
            </a:r>
            <a:r>
              <a:rPr lang="zh-CN" altLang="en-GB"/>
              <a:t>（</a:t>
            </a:r>
            <a:r>
              <a:rPr lang="zh-CN" altLang="en-US"/>
              <a:t>特别是 </a:t>
            </a:r>
            <a:r>
              <a:rPr lang="en-GB" altLang="zh-CN"/>
              <a:t>X-ray AGN</a:t>
            </a:r>
            <a:r>
              <a:rPr lang="zh-CN" altLang="en-GB"/>
              <a:t>）</a:t>
            </a:r>
            <a:r>
              <a:rPr lang="zh-CN" altLang="en-US"/>
              <a:t>是很自然的候选，因为 </a:t>
            </a:r>
            <a:r>
              <a:rPr lang="en-GB" altLang="zh-CN"/>
              <a:t>corona </a:t>
            </a:r>
            <a:r>
              <a:rPr lang="zh-CN" altLang="en-US"/>
              <a:t>能提供强的 </a:t>
            </a:r>
            <a:r>
              <a:rPr lang="en-GB" altLang="zh-CN"/>
              <a:t>p</a:t>
            </a:r>
            <a:r>
              <a:rPr lang="el-GR" altLang="zh-CN"/>
              <a:t>γ</a:t>
            </a:r>
            <a:r>
              <a:rPr lang="en-GB" altLang="zh-CN"/>
              <a:t>p\gammap</a:t>
            </a:r>
            <a:r>
              <a:rPr lang="el-GR" altLang="zh-CN"/>
              <a:t>γ </a:t>
            </a:r>
            <a:r>
              <a:rPr lang="zh-CN" altLang="en-US"/>
              <a:t>靶场。</a:t>
            </a:r>
            <a:endParaRPr lang="zh-CN" altLang="en-US"/>
          </a:p>
          <a:p>
            <a:r>
              <a:rPr lang="zh-CN" altLang="en-US"/>
              <a:t>但是 </a:t>
            </a:r>
            <a:r>
              <a:rPr lang="en-GB" altLang="zh-CN"/>
              <a:t>IceCube </a:t>
            </a:r>
            <a:r>
              <a:rPr lang="zh-CN" altLang="en-US"/>
              <a:t>的角分辨率有限，统计量也不够，因此以前的 </a:t>
            </a:r>
            <a:r>
              <a:rPr lang="en-GB" altLang="zh-CN"/>
              <a:t>stacking </a:t>
            </a:r>
            <a:r>
              <a:rPr lang="zh-CN" altLang="en-US"/>
              <a:t>结果都不明显。</a:t>
            </a:r>
            <a:endParaRPr lang="zh-CN" altLang="en-US"/>
          </a:p>
          <a:p>
            <a:r>
              <a:rPr lang="zh-CN" altLang="en-US"/>
              <a:t>未来探测器，比如 </a:t>
            </a:r>
            <a:r>
              <a:rPr lang="en-GB" altLang="zh-CN"/>
              <a:t>Gen2</a:t>
            </a:r>
            <a:r>
              <a:rPr lang="zh-CN" altLang="en-GB"/>
              <a:t>、</a:t>
            </a:r>
            <a:r>
              <a:rPr lang="en-GB" altLang="zh-CN"/>
              <a:t>KM3NeT</a:t>
            </a:r>
            <a:r>
              <a:rPr lang="zh-CN" altLang="en-GB"/>
              <a:t>、</a:t>
            </a:r>
            <a:r>
              <a:rPr lang="en-GB" altLang="zh-CN"/>
              <a:t>HUNT</a:t>
            </a:r>
            <a:r>
              <a:rPr lang="zh-CN" altLang="en-GB"/>
              <a:t>，</a:t>
            </a:r>
            <a:r>
              <a:rPr lang="zh-CN" altLang="en-US"/>
              <a:t>会有更好的角分辨率和更大的体积。</a:t>
            </a:r>
            <a:endParaRPr lang="zh-CN" altLang="en-US"/>
          </a:p>
          <a:p>
            <a:r>
              <a:rPr lang="zh-CN" altLang="en-US"/>
              <a:t>因此我们做的是一个 </a:t>
            </a:r>
            <a:r>
              <a:rPr lang="en-GB" altLang="zh-CN"/>
              <a:t>forecasting</a:t>
            </a:r>
            <a:r>
              <a:rPr lang="zh-CN" altLang="en-GB"/>
              <a:t>，</a:t>
            </a:r>
            <a:r>
              <a:rPr lang="zh-CN" altLang="en-US"/>
              <a:t>看这些未来实验能不能真正看到 </a:t>
            </a:r>
            <a:r>
              <a:rPr lang="en-GB" altLang="zh-CN"/>
              <a:t>AGN–</a:t>
            </a:r>
            <a:r>
              <a:rPr lang="zh-CN" altLang="en-US"/>
              <a:t>中微子相关性。</a:t>
            </a:r>
            <a:endParaRPr lang="en-US" altLang="zh-CN"/>
          </a:p>
          <a:p>
            <a:endParaRPr lang="en-US" altLang="zh-CN"/>
          </a:p>
          <a:p>
            <a:r>
              <a:rPr lang="zh-CN" altLang="en-US"/>
              <a:t>对于目标源过多的情况时候，</a:t>
            </a:r>
            <a:r>
              <a:rPr lang="en-US" altLang="zh-CN"/>
              <a:t>Stacking</a:t>
            </a:r>
            <a:r>
              <a:rPr lang="zh-CN" altLang="en-US"/>
              <a:t> </a:t>
            </a:r>
            <a:r>
              <a:rPr lang="en-US" altLang="zh-CN"/>
              <a:t>likelihood</a:t>
            </a:r>
            <a:r>
              <a:rPr lang="zh-CN" altLang="en-US"/>
              <a:t> 存在 源混淆 现象</a:t>
            </a:r>
            <a:endParaRPr lang="zh-CN" altLang="en-US"/>
          </a:p>
          <a:p>
            <a:r>
              <a:rPr lang="zh-CN" altLang="en-US"/>
              <a:t>当源密度高、平均间距 </a:t>
            </a:r>
            <a:r>
              <a:rPr lang="en-US" altLang="zh-CN"/>
              <a:t>&lt; </a:t>
            </a:r>
            <a:r>
              <a:rPr lang="en-GB" altLang="zh-CN"/>
              <a:t>PSF </a:t>
            </a:r>
            <a:r>
              <a:rPr lang="zh-CN" altLang="en-US"/>
              <a:t>时，</a:t>
            </a:r>
            <a:r>
              <a:rPr lang="en-GB" altLang="zh-CN"/>
              <a:t>ML </a:t>
            </a:r>
            <a:r>
              <a:rPr lang="zh-CN" altLang="en-US"/>
              <a:t>会低估 </a:t>
            </a:r>
            <a:r>
              <a:rPr lang="en-US" altLang="zh-CN"/>
              <a:t>f</a:t>
            </a:r>
            <a:endParaRPr lang="en-US" altLang="zh-CN"/>
          </a:p>
          <a:p>
            <a:r>
              <a:rPr lang="zh-CN" altLang="en-US"/>
              <a:t>通过设定 </a:t>
            </a:r>
            <a:r>
              <a:rPr lang="en-GB" altLang="zh-CN"/>
              <a:t>Fmin⁡F_{\min}Fmin​ </a:t>
            </a:r>
            <a:r>
              <a:rPr lang="zh-CN" altLang="en-US"/>
              <a:t>控制源密度</a:t>
            </a:r>
            <a:endParaRPr lang="zh-CN" altLang="en-US"/>
          </a:p>
          <a:p>
            <a:r>
              <a:rPr lang="zh-CN" altLang="en-US"/>
              <a:t>关键条件：源的平均间隔 大于 </a:t>
            </a:r>
            <a:r>
              <a:rPr lang="en-US" altLang="zh-CN"/>
              <a:t>3</a:t>
            </a:r>
            <a:r>
              <a:rPr lang="zh-CN" altLang="en-US"/>
              <a:t>倍</a:t>
            </a:r>
            <a:r>
              <a:rPr lang="en-US" altLang="zh-CN"/>
              <a:t>psf</a:t>
            </a:r>
            <a:r>
              <a:rPr lang="en-GB" altLang="zh-CN"/>
              <a:t>​ → </a:t>
            </a:r>
            <a:r>
              <a:rPr lang="zh-CN" altLang="en-US"/>
              <a:t>结果无偏</a:t>
            </a:r>
            <a:endParaRPr lang="zh-CN" altLang="en-US"/>
          </a:p>
          <a:p>
            <a:r>
              <a:rPr lang="zh-CN" altLang="en-US"/>
              <a:t>图里显示：间距足够大时，模拟重现的 </a:t>
            </a:r>
            <a:r>
              <a:rPr lang="en-GB" altLang="zh-CN"/>
              <a:t>f</a:t>
            </a:r>
            <a:r>
              <a:rPr lang="zh-CN" altLang="en-US"/>
              <a:t> 接近真实值</a:t>
            </a:r>
            <a:endParaRPr lang="zh-CN" altLang="en-US"/>
          </a:p>
          <a:p>
            <a:r>
              <a:rPr lang="zh-CN" altLang="en-US"/>
              <a:t>后续分析都只选亮源（避免混淆）</a:t>
            </a:r>
            <a:endParaRPr lang="zh-CN" altLang="en-US"/>
          </a:p>
          <a:p>
            <a:endParaRPr lang="zh-CN" altLang="en-US"/>
          </a:p>
          <a:p>
            <a:endParaRPr kumimoji="1" lang="zh-CN" altLang="en-US"/>
          </a:p>
        </p:txBody>
      </p:sp>
      <p:sp>
        <p:nvSpPr>
          <p:cNvPr id="4" name="灯片编号占位符 3"/>
          <p:cNvSpPr>
            <a:spLocks noGrp="1"/>
          </p:cNvSpPr>
          <p:nvPr>
            <p:ph type="sldNum" sz="quarter" idx="5"/>
          </p:nvPr>
        </p:nvSpPr>
        <p:spPr/>
        <p:txBody>
          <a:bodyPr/>
          <a:lstStyle/>
          <a:p>
            <a:fld id="{A73C32AF-3993-B44C-B961-B60EFFA4E919}" type="slidenum">
              <a:rPr/>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左边考虑的是</a:t>
            </a:r>
            <a:r>
              <a:rPr lang="en-US" altLang="zh-CN"/>
              <a:t>100</a:t>
            </a:r>
            <a:r>
              <a:rPr lang="en-GB" altLang="zh-CN"/>
              <a:t>TeV</a:t>
            </a:r>
            <a:r>
              <a:rPr lang="zh-CN" altLang="en-US"/>
              <a:t>以上的情况，右边是考虑实际</a:t>
            </a:r>
            <a:r>
              <a:rPr lang="en-GB" altLang="zh-CN"/>
              <a:t>HUNT</a:t>
            </a:r>
            <a:r>
              <a:rPr lang="zh-CN" altLang="en-US"/>
              <a:t>的预期情况，因为对于不同能量之上的中微子，大气中微子占比不同，所以也是一个值得关注的信息</a:t>
            </a:r>
            <a:endParaRPr lang="en-US" altLang="zh-CN"/>
          </a:p>
          <a:p>
            <a:r>
              <a:rPr lang="zh-CN" altLang="en-US" b="1"/>
              <a:t>未来探测器的预测能力</a:t>
            </a:r>
            <a:endParaRPr lang="zh-CN" altLang="en-US" b="1"/>
          </a:p>
          <a:p>
            <a:pPr>
              <a:buFont typeface="Arial" panose="020B0604020202020204" pitchFamily="34" charset="0"/>
              <a:buChar char="•"/>
            </a:pPr>
            <a:r>
              <a:rPr lang="zh-CN" altLang="en-US"/>
              <a:t>下一代探测器（</a:t>
            </a:r>
            <a:r>
              <a:rPr lang="en-GB" altLang="zh-CN"/>
              <a:t>HUNT</a:t>
            </a:r>
            <a:r>
              <a:rPr lang="zh-CN" altLang="en-GB"/>
              <a:t>、</a:t>
            </a:r>
            <a:r>
              <a:rPr lang="en-GB" altLang="zh-CN"/>
              <a:t>Gen2</a:t>
            </a:r>
            <a:r>
              <a:rPr lang="zh-CN" altLang="en-GB"/>
              <a:t>、</a:t>
            </a:r>
            <a:r>
              <a:rPr lang="en-GB" altLang="zh-CN"/>
              <a:t>NEON</a:t>
            </a:r>
            <a:r>
              <a:rPr lang="zh-CN" altLang="en-GB"/>
              <a:t>、</a:t>
            </a:r>
            <a:r>
              <a:rPr lang="en-GB" altLang="zh-CN"/>
              <a:t>GVD</a:t>
            </a:r>
            <a:r>
              <a:rPr lang="zh-CN" altLang="en-GB"/>
              <a:t>）</a:t>
            </a:r>
            <a:r>
              <a:rPr lang="zh-CN" altLang="en-US"/>
              <a:t>会有更大体积、更好角分辨。</a:t>
            </a:r>
            <a:endParaRPr lang="zh-CN" altLang="en-US"/>
          </a:p>
          <a:p>
            <a:pPr>
              <a:buFont typeface="Arial" panose="020B0604020202020204" pitchFamily="34" charset="0"/>
              <a:buChar char="•"/>
            </a:pPr>
            <a:r>
              <a:rPr lang="zh-CN" altLang="en-US"/>
              <a:t>我们研究角分辨、事件数、能量阈值和暴露时间对相关性探测的影响。</a:t>
            </a:r>
            <a:endParaRPr lang="zh-CN" altLang="en-US"/>
          </a:p>
          <a:p>
            <a:r>
              <a:rPr lang="zh-CN" altLang="en-US" b="1"/>
              <a:t>左图：角分辨 事件数</a:t>
            </a:r>
            <a:endParaRPr lang="zh-CN" altLang="en-US" b="1"/>
          </a:p>
          <a:p>
            <a:pPr>
              <a:buFont typeface="Arial" panose="020B0604020202020204" pitchFamily="34" charset="0"/>
              <a:buChar char="•"/>
            </a:pPr>
            <a:r>
              <a:rPr lang="zh-CN" altLang="en-US"/>
              <a:t>以 </a:t>
            </a:r>
            <a:r>
              <a:rPr lang="en-US" altLang="zh-CN"/>
              <a:t>100 </a:t>
            </a:r>
            <a:r>
              <a:rPr lang="en-GB" altLang="zh-CN"/>
              <a:t>TeV </a:t>
            </a:r>
            <a:r>
              <a:rPr lang="zh-CN" altLang="en-US"/>
              <a:t>以上事件为例，假设天体物理成分 </a:t>
            </a:r>
            <a:r>
              <a:rPr lang="en-US" altLang="zh-CN"/>
              <a:t>(</a:t>
            </a:r>
            <a:r>
              <a:rPr lang="en-GB" altLang="zh-CN"/>
              <a:t>f=0.5)</a:t>
            </a:r>
            <a:r>
              <a:rPr lang="zh-CN" altLang="en-GB"/>
              <a:t>。</a:t>
            </a:r>
            <a:endParaRPr lang="zh-CN" altLang="en-GB"/>
          </a:p>
          <a:p>
            <a:pPr>
              <a:buFont typeface="Arial" panose="020B0604020202020204" pitchFamily="34" charset="0"/>
              <a:buChar char="•"/>
            </a:pPr>
            <a:r>
              <a:rPr lang="en-GB" altLang="zh-CN"/>
              <a:t>IceCube </a:t>
            </a:r>
            <a:r>
              <a:rPr lang="zh-CN" altLang="en-US"/>
              <a:t>目前事件数太少、</a:t>
            </a:r>
            <a:r>
              <a:rPr lang="en-GB" altLang="zh-CN"/>
              <a:t>PSF ~0.55° → </a:t>
            </a:r>
            <a:r>
              <a:rPr lang="zh-CN" altLang="en-US"/>
              <a:t>难以达到显著性。</a:t>
            </a:r>
            <a:endParaRPr lang="zh-CN" altLang="en-US"/>
          </a:p>
          <a:p>
            <a:pPr>
              <a:buFont typeface="Arial" panose="020B0604020202020204" pitchFamily="34" charset="0"/>
              <a:buChar char="•"/>
            </a:pPr>
            <a:r>
              <a:rPr lang="zh-CN" altLang="en-US"/>
              <a:t>趋势：</a:t>
            </a:r>
            <a:endParaRPr lang="zh-CN" altLang="en-US"/>
          </a:p>
          <a:p>
            <a:pPr marL="742950" lvl="1" indent="-285750">
              <a:buFont typeface="Arial" panose="020B0604020202020204" pitchFamily="34" charset="0"/>
              <a:buChar char="•"/>
            </a:pPr>
            <a:r>
              <a:rPr lang="zh-CN" altLang="en-US"/>
              <a:t>固定事件数：</a:t>
            </a:r>
            <a:r>
              <a:rPr lang="en-GB" altLang="zh-CN"/>
              <a:t>PSF </a:t>
            </a:r>
            <a:r>
              <a:rPr lang="zh-CN" altLang="en-US"/>
              <a:t>越小，显著性越高， </a:t>
            </a:r>
            <a:endParaRPr lang="en-GB" altLang="zh-CN"/>
          </a:p>
          <a:p>
            <a:pPr marL="742950" lvl="1" indent="-285750">
              <a:buFont typeface="Arial" panose="020B0604020202020204" pitchFamily="34" charset="0"/>
              <a:buChar char="•"/>
            </a:pPr>
            <a:r>
              <a:rPr lang="zh-CN" altLang="en-US"/>
              <a:t>固定角分辨：事件数越多越好， </a:t>
            </a:r>
            <a:endParaRPr lang="en-GB" altLang="zh-CN"/>
          </a:p>
          <a:p>
            <a:pPr>
              <a:buFont typeface="Arial" panose="020B0604020202020204" pitchFamily="34" charset="0"/>
              <a:buChar char="•"/>
            </a:pPr>
            <a:r>
              <a:rPr lang="en-GB" altLang="zh-CN"/>
              <a:t>0.1° PSF </a:t>
            </a:r>
            <a:r>
              <a:rPr lang="zh-CN" altLang="en-US"/>
              <a:t>只需 </a:t>
            </a:r>
            <a:r>
              <a:rPr lang="en-US" altLang="zh-CN"/>
              <a:t>~2000 </a:t>
            </a:r>
            <a:r>
              <a:rPr lang="zh-CN" altLang="en-US"/>
              <a:t>个事件就可 </a:t>
            </a:r>
            <a:r>
              <a:rPr lang="en-US" altLang="zh-CN"/>
              <a:t>5</a:t>
            </a:r>
            <a:r>
              <a:rPr lang="el-GR" altLang="zh-CN"/>
              <a:t>σ</a:t>
            </a:r>
            <a:r>
              <a:rPr lang="zh-CN" altLang="el-GR"/>
              <a:t>；</a:t>
            </a:r>
            <a:r>
              <a:rPr lang="el-GR" altLang="zh-CN"/>
              <a:t>&gt;0.4° </a:t>
            </a:r>
            <a:r>
              <a:rPr lang="zh-CN" altLang="en-US"/>
              <a:t>基本不可能达到 </a:t>
            </a:r>
            <a:r>
              <a:rPr lang="en-US" altLang="zh-CN"/>
              <a:t>5</a:t>
            </a:r>
            <a:r>
              <a:rPr lang="el-GR" altLang="zh-CN"/>
              <a:t>σ</a:t>
            </a:r>
            <a:r>
              <a:rPr lang="zh-CN" altLang="el-GR"/>
              <a:t>。</a:t>
            </a:r>
            <a:endParaRPr lang="zh-CN" altLang="el-GR"/>
          </a:p>
          <a:p>
            <a:pPr>
              <a:buFont typeface="Arial" panose="020B0604020202020204" pitchFamily="34" charset="0"/>
              <a:buChar char="•"/>
            </a:pPr>
            <a:r>
              <a:rPr lang="zh-CN" altLang="en-US"/>
              <a:t>角分辨是最关键因素</a:t>
            </a:r>
            <a:r>
              <a:rPr lang="en-US" altLang="zh-CN"/>
              <a:t>——</a:t>
            </a:r>
            <a:r>
              <a:rPr lang="zh-CN" altLang="en-US"/>
              <a:t>更小 </a:t>
            </a:r>
            <a:r>
              <a:rPr lang="en-GB" altLang="zh-CN"/>
              <a:t>PSF = </a:t>
            </a:r>
            <a:r>
              <a:rPr lang="zh-CN" altLang="en-US"/>
              <a:t>更少混淆、更强定位精度。</a:t>
            </a:r>
            <a:endParaRPr lang="en-US" altLang="zh-CN"/>
          </a:p>
          <a:p>
            <a:pPr>
              <a:buFont typeface="Arial" panose="020B0604020202020204" pitchFamily="34" charset="0"/>
              <a:buChar char="•"/>
            </a:pPr>
            <a:endParaRPr lang="zh-CN" altLang="en-US"/>
          </a:p>
          <a:p>
            <a:r>
              <a:rPr lang="zh-CN" altLang="en-US" b="1"/>
              <a:t>右图：能量阈值  </a:t>
            </a:r>
            <a:r>
              <a:rPr lang="en-US" altLang="zh-CN" b="1"/>
              <a:t> </a:t>
            </a:r>
            <a:r>
              <a:rPr lang="zh-CN" altLang="en-US" b="1"/>
              <a:t>暴露时间</a:t>
            </a:r>
            <a:endParaRPr lang="zh-CN" altLang="en-US" b="1"/>
          </a:p>
          <a:p>
            <a:pPr>
              <a:buFont typeface="Arial" panose="020B0604020202020204" pitchFamily="34" charset="0"/>
              <a:buChar char="•"/>
            </a:pPr>
            <a:r>
              <a:rPr lang="zh-CN" altLang="en-US"/>
              <a:t>高能事件占比更高时，天体物理成分更纯，角分辨也更好。</a:t>
            </a:r>
            <a:endParaRPr lang="zh-CN" altLang="en-US"/>
          </a:p>
          <a:p>
            <a:pPr>
              <a:buFont typeface="Arial" panose="020B0604020202020204" pitchFamily="34" charset="0"/>
              <a:buChar char="•"/>
            </a:pPr>
            <a:r>
              <a:rPr lang="zh-CN" altLang="en-US"/>
              <a:t>但能量阈值越高，事件数下降。</a:t>
            </a:r>
            <a:endParaRPr lang="zh-CN" altLang="en-US"/>
          </a:p>
          <a:p>
            <a:pPr>
              <a:buFont typeface="Arial" panose="020B0604020202020204" pitchFamily="34" charset="0"/>
              <a:buChar char="•"/>
            </a:pPr>
            <a:r>
              <a:rPr lang="zh-CN" altLang="en-US"/>
              <a:t>二者平衡后通常在几百 </a:t>
            </a:r>
            <a:r>
              <a:rPr lang="en-GB" altLang="zh-CN"/>
              <a:t>TeV </a:t>
            </a:r>
            <a:r>
              <a:rPr lang="zh-CN" altLang="en-US"/>
              <a:t>有最优敏感度。</a:t>
            </a:r>
            <a:endParaRPr lang="zh-CN" altLang="en-US"/>
          </a:p>
          <a:p>
            <a:pPr>
              <a:buFont typeface="Arial" panose="020B0604020202020204" pitchFamily="34" charset="0"/>
              <a:buChar char="•"/>
            </a:pPr>
            <a:r>
              <a:rPr lang="zh-CN" altLang="en-US"/>
              <a:t>太高的阈值反而事件太少，收益下降。</a:t>
            </a:r>
            <a:endParaRPr lang="zh-CN" altLang="en-US"/>
          </a:p>
          <a:p>
            <a:endParaRPr kumimoji="1" lang="zh-CN" altLang="en-US"/>
          </a:p>
        </p:txBody>
      </p:sp>
      <p:sp>
        <p:nvSpPr>
          <p:cNvPr id="4" name="灯片编号占位符 3"/>
          <p:cNvSpPr>
            <a:spLocks noGrp="1"/>
          </p:cNvSpPr>
          <p:nvPr>
            <p:ph type="sldNum" sz="quarter" idx="5"/>
          </p:nvPr>
        </p:nvSpPr>
        <p:spPr/>
        <p:txBody>
          <a:bodyPr/>
          <a:lstStyle/>
          <a:p>
            <a:fld id="{A73C32AF-3993-B44C-B961-B60EFFA4E919}" type="slidenum">
              <a:rPr/>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Font typeface="Arial" panose="020B0604020202020204" pitchFamily="34" charset="0"/>
              <a:buChar char="•"/>
            </a:pPr>
            <a:r>
              <a:rPr lang="zh-CN" altLang="en-US" b="1"/>
              <a:t>方法概述</a:t>
            </a:r>
            <a:endParaRPr lang="zh-CN" altLang="en-US"/>
          </a:p>
          <a:p>
            <a:pPr marL="742950" lvl="1" indent="-285750">
              <a:buFont typeface="Arial" panose="020B0604020202020204" pitchFamily="34" charset="0"/>
              <a:buChar char="•"/>
            </a:pPr>
            <a:r>
              <a:rPr lang="zh-CN" altLang="en-US"/>
              <a:t>仅使用亮 </a:t>
            </a:r>
            <a:r>
              <a:rPr lang="en-GB" altLang="zh-CN"/>
              <a:t>AGN</a:t>
            </a:r>
            <a:r>
              <a:rPr lang="zh-CN" altLang="en-GB"/>
              <a:t>（</a:t>
            </a:r>
            <a:r>
              <a:rPr lang="en-GB" altLang="zh-CN"/>
              <a:t>(F_X &gt; F_{\rm min})</a:t>
            </a:r>
            <a:r>
              <a:rPr lang="zh-CN" altLang="en-GB"/>
              <a:t>）</a:t>
            </a:r>
            <a:r>
              <a:rPr lang="zh-CN" altLang="en-US"/>
              <a:t>进行似然分析</a:t>
            </a:r>
            <a:endParaRPr lang="zh-CN" altLang="en-US"/>
          </a:p>
          <a:p>
            <a:pPr marL="742950" lvl="1" indent="-285750">
              <a:buFont typeface="Arial" panose="020B0604020202020204" pitchFamily="34" charset="0"/>
              <a:buChar char="•"/>
            </a:pPr>
            <a:r>
              <a:rPr lang="zh-CN" altLang="en-US"/>
              <a:t>利用观测到的亮源信号推断信号分数 </a:t>
            </a:r>
            <a:r>
              <a:rPr lang="en-US" altLang="zh-CN"/>
              <a:t>(</a:t>
            </a:r>
            <a:r>
              <a:rPr lang="en-GB" altLang="zh-CN"/>
              <a:t>f)</a:t>
            </a:r>
            <a:endParaRPr lang="en-GB" altLang="zh-CN"/>
          </a:p>
          <a:p>
            <a:pPr>
              <a:buFont typeface="Arial" panose="020B0604020202020204" pitchFamily="34" charset="0"/>
              <a:buChar char="•"/>
            </a:pPr>
            <a:r>
              <a:rPr lang="zh-CN" altLang="en-US" b="1"/>
              <a:t>全体 </a:t>
            </a:r>
            <a:r>
              <a:rPr lang="en-GB" altLang="zh-CN" b="1"/>
              <a:t>AGN </a:t>
            </a:r>
            <a:r>
              <a:rPr lang="zh-CN" altLang="en-US" b="1"/>
              <a:t>外推</a:t>
            </a:r>
            <a:endParaRPr lang="zh-CN" altLang="en-US"/>
          </a:p>
          <a:p>
            <a:pPr marL="742950" lvl="1" indent="-285750">
              <a:buFont typeface="Arial" panose="020B0604020202020204" pitchFamily="34" charset="0"/>
              <a:buChar char="•"/>
            </a:pPr>
            <a:r>
              <a:rPr lang="zh-CN" altLang="en-US"/>
              <a:t>假设亮 </a:t>
            </a:r>
            <a:r>
              <a:rPr lang="en-GB" altLang="zh-CN"/>
              <a:t>AGN </a:t>
            </a:r>
            <a:r>
              <a:rPr lang="zh-CN" altLang="en-US"/>
              <a:t>与全体 </a:t>
            </a:r>
            <a:r>
              <a:rPr lang="en-GB" altLang="zh-CN"/>
              <a:t>AGN </a:t>
            </a:r>
            <a:r>
              <a:rPr lang="zh-CN" altLang="en-US"/>
              <a:t>具有相似性质</a:t>
            </a:r>
            <a:endParaRPr lang="zh-CN" altLang="en-US"/>
          </a:p>
          <a:p>
            <a:pPr marL="742950" lvl="1" indent="-285750">
              <a:buFont typeface="Arial" panose="020B0604020202020204" pitchFamily="34" charset="0"/>
              <a:buChar char="•"/>
            </a:pPr>
            <a:r>
              <a:rPr lang="zh-CN" altLang="en-US"/>
              <a:t>使用 </a:t>
            </a:r>
            <a:r>
              <a:rPr lang="en-GB" altLang="zh-CN"/>
              <a:t>X </a:t>
            </a:r>
            <a:r>
              <a:rPr lang="zh-CN" altLang="en-US"/>
              <a:t>射线光度函数（</a:t>
            </a:r>
            <a:r>
              <a:rPr lang="en-GB" altLang="zh-CN"/>
              <a:t>XLF</a:t>
            </a:r>
            <a:r>
              <a:rPr lang="zh-CN" altLang="en-GB"/>
              <a:t>）</a:t>
            </a:r>
            <a:r>
              <a:rPr lang="zh-CN" altLang="en-US"/>
              <a:t>或参数化模型，将亮 </a:t>
            </a:r>
            <a:r>
              <a:rPr lang="en-GB" altLang="zh-CN"/>
              <a:t>AGN </a:t>
            </a:r>
            <a:r>
              <a:rPr lang="zh-CN" altLang="en-US"/>
              <a:t>信号外推至整体 </a:t>
            </a:r>
            <a:r>
              <a:rPr lang="en-GB" altLang="zh-CN"/>
              <a:t>AGN </a:t>
            </a:r>
            <a:r>
              <a:rPr lang="zh-CN" altLang="en-US"/>
              <a:t>群体</a:t>
            </a:r>
            <a:endParaRPr lang="zh-CN" altLang="en-US"/>
          </a:p>
          <a:p>
            <a:pPr marL="742950" lvl="1" indent="-285750">
              <a:buFont typeface="Arial" panose="020B0604020202020204" pitchFamily="34" charset="0"/>
              <a:buChar char="•"/>
            </a:pPr>
            <a:r>
              <a:rPr lang="zh-CN" altLang="en-US"/>
              <a:t>计算总中微子通量贡献</a:t>
            </a:r>
            <a:endParaRPr lang="zh-CN" altLang="en-US"/>
          </a:p>
          <a:p>
            <a:pPr>
              <a:buFont typeface="Arial" panose="020B0604020202020204" pitchFamily="34" charset="0"/>
              <a:buChar char="•"/>
            </a:pPr>
            <a:r>
              <a:rPr lang="zh-CN" altLang="en-US" b="1"/>
              <a:t>注意事项</a:t>
            </a:r>
            <a:endParaRPr lang="zh-CN" altLang="en-US"/>
          </a:p>
          <a:p>
            <a:pPr marL="742950" lvl="1" indent="-285750">
              <a:buFont typeface="Arial" panose="020B0604020202020204" pitchFamily="34" charset="0"/>
              <a:buChar char="•"/>
            </a:pPr>
            <a:r>
              <a:rPr lang="zh-CN" altLang="en-US"/>
              <a:t>高通量阈值 → 外推不确定性大</a:t>
            </a:r>
            <a:endParaRPr lang="zh-CN" altLang="en-US"/>
          </a:p>
          <a:p>
            <a:pPr marL="742950" lvl="1" indent="-285750">
              <a:buFont typeface="Arial" panose="020B0604020202020204" pitchFamily="34" charset="0"/>
              <a:buChar char="•"/>
            </a:pPr>
            <a:r>
              <a:rPr lang="zh-CN" altLang="en-US"/>
              <a:t>建议 </a:t>
            </a:r>
            <a:r>
              <a:rPr lang="en-US" altLang="zh-CN"/>
              <a:t>(</a:t>
            </a:r>
            <a:r>
              <a:rPr lang="en-GB" altLang="zh-CN"/>
              <a:t>F_{\rm min}) </a:t>
            </a:r>
            <a:r>
              <a:rPr lang="zh-CN" altLang="en-US"/>
              <a:t>不宜过高，保证外推可靠性</a:t>
            </a:r>
            <a:endParaRPr lang="zh-CN" altLang="en-US"/>
          </a:p>
          <a:p>
            <a:pPr marL="742950" lvl="1" indent="-285750">
              <a:buFont typeface="Arial" panose="020B0604020202020204" pitchFamily="34" charset="0"/>
              <a:buChar char="•"/>
            </a:pPr>
            <a:r>
              <a:rPr lang="zh-CN" altLang="en-US"/>
              <a:t>外推结果用于评估整体 </a:t>
            </a:r>
            <a:r>
              <a:rPr lang="en-GB" altLang="zh-CN"/>
              <a:t>AGN </a:t>
            </a:r>
            <a:r>
              <a:rPr lang="zh-CN" altLang="en-US"/>
              <a:t>对高能中微子的潜在贡献</a:t>
            </a:r>
            <a:endParaRPr lang="zh-CN" altLang="en-US"/>
          </a:p>
        </p:txBody>
      </p:sp>
      <p:sp>
        <p:nvSpPr>
          <p:cNvPr id="4" name="灯片编号占位符 3"/>
          <p:cNvSpPr>
            <a:spLocks noGrp="1"/>
          </p:cNvSpPr>
          <p:nvPr>
            <p:ph type="sldNum" sz="quarter" idx="5"/>
          </p:nvPr>
        </p:nvSpPr>
        <p:spPr/>
        <p:txBody>
          <a:bodyPr/>
          <a:lstStyle/>
          <a:p>
            <a:fld id="{A73C32AF-3993-B44C-B961-B60EFFA4E919}" type="slidenum">
              <a:rPr/>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a:t>1. </a:t>
            </a:r>
            <a:r>
              <a:rPr lang="en-GB" altLang="zh-CN" b="1"/>
              <a:t>AGN </a:t>
            </a:r>
            <a:r>
              <a:rPr lang="zh-CN" altLang="en-US" b="1"/>
              <a:t>只占总中微子的一部分</a:t>
            </a:r>
            <a:endParaRPr lang="zh-CN" altLang="en-US" b="1"/>
          </a:p>
          <a:p>
            <a:r>
              <a:rPr lang="zh-CN" altLang="en-US"/>
              <a:t>我们的方法并不要求 </a:t>
            </a:r>
            <a:r>
              <a:rPr lang="en-GB" altLang="zh-CN"/>
              <a:t>AGN </a:t>
            </a:r>
            <a:r>
              <a:rPr lang="zh-CN" altLang="en-US"/>
              <a:t>是全部来源。</a:t>
            </a:r>
            <a:br>
              <a:rPr lang="zh-CN" altLang="en-US"/>
            </a:br>
            <a:r>
              <a:rPr lang="zh-CN" altLang="en-US"/>
              <a:t>参数 </a:t>
            </a:r>
            <a:r>
              <a:rPr lang="en-US" altLang="zh-CN"/>
              <a:t>(</a:t>
            </a:r>
            <a:r>
              <a:rPr lang="en-GB" altLang="zh-CN"/>
              <a:t>f) </a:t>
            </a:r>
            <a:r>
              <a:rPr lang="zh-CN" altLang="en-US"/>
              <a:t>代表 </a:t>
            </a:r>
            <a:r>
              <a:rPr lang="en-GB" altLang="zh-CN"/>
              <a:t>AGN </a:t>
            </a:r>
            <a:r>
              <a:rPr lang="zh-CN" altLang="en-US"/>
              <a:t>占总中微子的比例。</a:t>
            </a:r>
            <a:br>
              <a:rPr lang="zh-CN" altLang="en-US"/>
            </a:br>
            <a:r>
              <a:rPr lang="zh-CN" altLang="en-US"/>
              <a:t>图里显示 </a:t>
            </a:r>
            <a:r>
              <a:rPr lang="en-US" altLang="zh-CN"/>
              <a:t>((</a:t>
            </a:r>
            <a:r>
              <a:rPr lang="en-GB" altLang="zh-CN"/>
              <a:t>S/N)_f) </a:t>
            </a:r>
            <a:r>
              <a:rPr lang="zh-CN" altLang="en-US"/>
              <a:t>近似线性随 </a:t>
            </a:r>
            <a:r>
              <a:rPr lang="en-US" altLang="zh-CN"/>
              <a:t>(</a:t>
            </a:r>
            <a:r>
              <a:rPr lang="en-GB" altLang="zh-CN"/>
              <a:t>f) </a:t>
            </a:r>
            <a:r>
              <a:rPr lang="zh-CN" altLang="en-US"/>
              <a:t>增加，即使只有 </a:t>
            </a:r>
            <a:r>
              <a:rPr lang="en-US" altLang="zh-CN"/>
              <a:t>20% </a:t>
            </a:r>
            <a:r>
              <a:rPr lang="zh-CN" altLang="en-US"/>
              <a:t>的贡献，也还能做到 </a:t>
            </a:r>
            <a:r>
              <a:rPr lang="en-US" altLang="zh-CN"/>
              <a:t>4</a:t>
            </a:r>
            <a:r>
              <a:rPr lang="el-GR" altLang="zh-CN"/>
              <a:t>σ</a:t>
            </a:r>
            <a:r>
              <a:rPr lang="zh-CN" altLang="el-GR"/>
              <a:t>。</a:t>
            </a:r>
            <a:endParaRPr lang="en-US" altLang="zh-CN"/>
          </a:p>
          <a:p>
            <a:endParaRPr lang="zh-CN" altLang="el-GR"/>
          </a:p>
          <a:p>
            <a:r>
              <a:rPr lang="el-GR" altLang="zh-CN" b="1"/>
              <a:t>2. </a:t>
            </a:r>
            <a:r>
              <a:rPr lang="en-GB" altLang="zh-CN" b="1"/>
              <a:t>X </a:t>
            </a:r>
            <a:r>
              <a:rPr lang="zh-CN" altLang="en-US" b="1"/>
              <a:t>射线通量加权关系（</a:t>
            </a:r>
            <a:r>
              <a:rPr lang="en-US" altLang="zh-CN" b="1"/>
              <a:t>(</a:t>
            </a:r>
            <a:r>
              <a:rPr lang="en-GB" altLang="zh-CN" b="1"/>
              <a:t>N_\nu\propto F_X^s)</a:t>
            </a:r>
            <a:r>
              <a:rPr lang="zh-CN" altLang="en-GB" b="1"/>
              <a:t>）</a:t>
            </a:r>
            <a:endParaRPr lang="zh-CN" altLang="en-GB" b="1"/>
          </a:p>
          <a:p>
            <a:r>
              <a:rPr lang="zh-CN" altLang="en-US"/>
              <a:t>我们测试了更一般的模型，让中微子数和 </a:t>
            </a:r>
            <a:r>
              <a:rPr lang="en-GB" altLang="zh-CN"/>
              <a:t>X </a:t>
            </a:r>
            <a:r>
              <a:rPr lang="zh-CN" altLang="en-US"/>
              <a:t>射线通量以指数 </a:t>
            </a:r>
            <a:r>
              <a:rPr lang="en-US" altLang="zh-CN"/>
              <a:t>(</a:t>
            </a:r>
            <a:r>
              <a:rPr lang="en-GB" altLang="zh-CN"/>
              <a:t>s) </a:t>
            </a:r>
            <a:r>
              <a:rPr lang="zh-CN" altLang="en-US"/>
              <a:t>相关。</a:t>
            </a:r>
            <a:br>
              <a:rPr lang="zh-CN" altLang="en-US"/>
            </a:br>
            <a:r>
              <a:rPr lang="zh-CN" altLang="en-US"/>
              <a:t>若 </a:t>
            </a:r>
            <a:r>
              <a:rPr lang="en-US" altLang="zh-CN"/>
              <a:t>(</a:t>
            </a:r>
            <a:r>
              <a:rPr lang="en-GB" altLang="zh-CN"/>
              <a:t>s) </a:t>
            </a:r>
            <a:r>
              <a:rPr lang="zh-CN" altLang="en-US"/>
              <a:t>越大，亮 </a:t>
            </a:r>
            <a:r>
              <a:rPr lang="en-GB" altLang="zh-CN"/>
              <a:t>AGN </a:t>
            </a:r>
            <a:r>
              <a:rPr lang="zh-CN" altLang="en-US"/>
              <a:t>权重更高，显著性就更强。</a:t>
            </a:r>
            <a:br>
              <a:rPr lang="zh-CN" altLang="en-US"/>
            </a:br>
            <a:r>
              <a:rPr lang="zh-CN" altLang="en-US"/>
              <a:t>反之，若 </a:t>
            </a:r>
            <a:r>
              <a:rPr lang="en-US" altLang="zh-CN"/>
              <a:t>(</a:t>
            </a:r>
            <a:r>
              <a:rPr lang="en-GB" altLang="zh-CN"/>
              <a:t>s) </a:t>
            </a:r>
            <a:r>
              <a:rPr lang="zh-CN" altLang="en-US"/>
              <a:t>太小，权重分散到很多暗源上，信号对比度变差。</a:t>
            </a:r>
            <a:endParaRPr lang="en-US" altLang="zh-CN"/>
          </a:p>
          <a:p>
            <a:endParaRPr lang="zh-CN" altLang="en-US"/>
          </a:p>
          <a:p>
            <a:r>
              <a:rPr lang="en-US" altLang="zh-CN" b="1"/>
              <a:t>3. </a:t>
            </a:r>
            <a:r>
              <a:rPr lang="en-GB" altLang="zh-CN" b="1"/>
              <a:t>Blazar </a:t>
            </a:r>
            <a:r>
              <a:rPr lang="zh-CN" altLang="en-US" b="1"/>
              <a:t>对中微子的可能贡献</a:t>
            </a:r>
            <a:endParaRPr lang="zh-CN" altLang="en-US" b="1"/>
          </a:p>
          <a:p>
            <a:r>
              <a:rPr lang="en-GB" altLang="zh-CN"/>
              <a:t>Fermi-LAT </a:t>
            </a:r>
            <a:r>
              <a:rPr lang="zh-CN" altLang="en-US"/>
              <a:t>的 </a:t>
            </a:r>
            <a:r>
              <a:rPr lang="en-GB" altLang="zh-CN"/>
              <a:t>blazar </a:t>
            </a:r>
            <a:r>
              <a:rPr lang="zh-CN" altLang="en-US"/>
              <a:t>样本能覆盖大约 </a:t>
            </a:r>
            <a:r>
              <a:rPr lang="en-US" altLang="zh-CN"/>
              <a:t>85% </a:t>
            </a:r>
            <a:r>
              <a:rPr lang="zh-CN" altLang="en-US"/>
              <a:t>的 </a:t>
            </a:r>
            <a:r>
              <a:rPr lang="en-GB" altLang="zh-CN"/>
              <a:t>blazar </a:t>
            </a:r>
            <a:r>
              <a:rPr lang="zh-CN" altLang="en-US"/>
              <a:t>总贡献。</a:t>
            </a:r>
            <a:br>
              <a:rPr lang="zh-CN" altLang="en-US"/>
            </a:br>
            <a:r>
              <a:rPr lang="zh-CN" altLang="en-US"/>
              <a:t>在引入系统误差后，如果 </a:t>
            </a:r>
            <a:r>
              <a:rPr lang="en-GB" altLang="zh-CN"/>
              <a:t>blazar </a:t>
            </a:r>
            <a:r>
              <a:rPr lang="zh-CN" altLang="en-US"/>
              <a:t>贡献到 </a:t>
            </a:r>
            <a:r>
              <a:rPr lang="en-US" altLang="zh-CN"/>
              <a:t>5%</a:t>
            </a:r>
            <a:r>
              <a:rPr lang="zh-CN" altLang="en-US"/>
              <a:t>，</a:t>
            </a:r>
            <a:r>
              <a:rPr lang="en-US" altLang="zh-CN"/>
              <a:t>30 </a:t>
            </a:r>
            <a:r>
              <a:rPr lang="en-GB" altLang="zh-CN"/>
              <a:t>km³ </a:t>
            </a:r>
            <a:r>
              <a:rPr lang="zh-CN" altLang="en-US"/>
              <a:t>望远镜 </a:t>
            </a:r>
            <a:r>
              <a:rPr lang="en-US" altLang="zh-CN"/>
              <a:t>3 </a:t>
            </a:r>
            <a:r>
              <a:rPr lang="zh-CN" altLang="en-US"/>
              <a:t>年也能做到 </a:t>
            </a:r>
            <a:r>
              <a:rPr lang="en-US" altLang="zh-CN"/>
              <a:t>5</a:t>
            </a:r>
            <a:r>
              <a:rPr lang="el-GR" altLang="zh-CN"/>
              <a:t>σ</a:t>
            </a:r>
            <a:r>
              <a:rPr lang="zh-CN" altLang="el-GR"/>
              <a:t>。</a:t>
            </a:r>
            <a:br>
              <a:rPr lang="zh-CN" altLang="el-GR"/>
            </a:br>
            <a:r>
              <a:rPr lang="zh-CN" altLang="en-US"/>
              <a:t>更高百分比不会提高显著性，因为 </a:t>
            </a:r>
            <a:r>
              <a:rPr lang="en-GB" altLang="zh-CN"/>
              <a:t>GLF </a:t>
            </a:r>
            <a:r>
              <a:rPr lang="zh-CN" altLang="en-US"/>
              <a:t>的系统误差已经是限制因素。</a:t>
            </a:r>
            <a:endParaRPr lang="zh-CN" altLang="en-US"/>
          </a:p>
        </p:txBody>
      </p:sp>
      <p:sp>
        <p:nvSpPr>
          <p:cNvPr id="4" name="灯片编号占位符 3"/>
          <p:cNvSpPr>
            <a:spLocks noGrp="1"/>
          </p:cNvSpPr>
          <p:nvPr>
            <p:ph type="sldNum" sz="quarter" idx="5"/>
          </p:nvPr>
        </p:nvSpPr>
        <p:spPr/>
        <p:txBody>
          <a:bodyPr/>
          <a:lstStyle/>
          <a:p>
            <a:fld id="{A73C32AF-3993-B44C-B961-B60EFFA4E919}" type="slidenum">
              <a:rPr/>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ea typeface="宋体" charset="0"/>
                <a:sym typeface="+mn-ea"/>
              </a:rPr>
              <a:t>自从</a:t>
            </a:r>
            <a:r>
              <a:rPr lang="en-US" altLang="zh-CN">
                <a:sym typeface="+mn-ea"/>
              </a:rPr>
              <a:t>1912</a:t>
            </a:r>
            <a:r>
              <a:rPr lang="zh-CN" altLang="en-US">
                <a:ea typeface="宋体" charset="0"/>
                <a:sym typeface="+mn-ea"/>
              </a:rPr>
              <a:t>年</a:t>
            </a:r>
            <a:r>
              <a:rPr lang="en-US" altLang="zh-CN">
                <a:ea typeface="宋体" charset="0"/>
                <a:sym typeface="+mn-ea"/>
              </a:rPr>
              <a:t>HESS</a:t>
            </a:r>
            <a:r>
              <a:rPr lang="zh-CN" altLang="en-US">
                <a:ea typeface="宋体" charset="0"/>
                <a:sym typeface="+mn-ea"/>
              </a:rPr>
              <a:t>发现了宇宙射线，</a:t>
            </a:r>
            <a:r>
              <a:rPr lang="zh-CN" altLang="en-US">
                <a:sym typeface="+mn-ea"/>
              </a:rPr>
              <a:t>高能宇宙线的起源问题一直是天文学领域的一个比较前沿的科学问题，宇宙线携带着宇宙起源、天体演化等方面的重要科学信息，研究宇宙线及其起源是人类探索宇宙的重要途径。</a:t>
            </a:r>
            <a:endParaRPr lang="zh-CN" altLang="en-US">
              <a:sym typeface="+mn-ea"/>
            </a:endParaRPr>
          </a:p>
          <a:p>
            <a:endParaRPr lang="zh-CN" altLang="en-US">
              <a:sym typeface="+mn-ea"/>
            </a:endParaRPr>
          </a:p>
          <a:p>
            <a:r>
              <a:rPr lang="zh-CN" altLang="en-US"/>
              <a:t>河外宇宙线起源的候选天体有这样几类：包括</a:t>
            </a:r>
            <a:r>
              <a:rPr lang="en-US" altLang="zh-CN"/>
              <a:t>GRB</a:t>
            </a:r>
            <a:r>
              <a:rPr lang="zh-CN" altLang="en-US">
                <a:ea typeface="宋体" charset="0"/>
              </a:rPr>
              <a:t>，</a:t>
            </a:r>
            <a:r>
              <a:rPr lang="en-US" altLang="zh-CN">
                <a:ea typeface="宋体" charset="0"/>
              </a:rPr>
              <a:t>AGN</a:t>
            </a:r>
            <a:r>
              <a:rPr lang="zh-CN" altLang="en-US">
                <a:ea typeface="宋体" charset="0"/>
              </a:rPr>
              <a:t>，星暴星系，星系团以及中子星等等。</a:t>
            </a:r>
            <a:endParaRPr lang="zh-CN" altLang="en-US">
              <a:ea typeface="宋体" charset="0"/>
            </a:endParaRPr>
          </a:p>
          <a:p>
            <a:endParaRPr lang="zh-CN" altLang="en-US">
              <a:ea typeface="宋体" charset="0"/>
              <a:sym typeface="+mn-ea"/>
            </a:endParaRPr>
          </a:p>
          <a:p>
            <a:r>
              <a:rPr lang="zh-CN" altLang="en-US">
                <a:ea typeface="宋体" charset="0"/>
                <a:sym typeface="+mn-ea"/>
              </a:rPr>
              <a:t>近些年，</a:t>
            </a:r>
            <a:r>
              <a:rPr lang="en-US" altLang="zh-CN">
                <a:ea typeface="宋体" charset="0"/>
                <a:sym typeface="+mn-ea"/>
              </a:rPr>
              <a:t>IceCube</a:t>
            </a:r>
            <a:r>
              <a:rPr lang="zh-CN" altLang="en-US">
                <a:ea typeface="宋体" charset="0"/>
                <a:sym typeface="+mn-ea"/>
              </a:rPr>
              <a:t>组也探测到了几例与高能中微子成协的</a:t>
            </a:r>
            <a:r>
              <a:rPr lang="en-US" altLang="zh-CN">
                <a:ea typeface="宋体" charset="0"/>
                <a:sym typeface="+mn-ea"/>
              </a:rPr>
              <a:t>AGN, </a:t>
            </a:r>
            <a:r>
              <a:rPr lang="zh-CN" altLang="en-US">
                <a:ea typeface="宋体" charset="0"/>
                <a:sym typeface="+mn-ea"/>
              </a:rPr>
              <a:t>如</a:t>
            </a:r>
            <a:r>
              <a:rPr lang="en-US" altLang="zh-CN">
                <a:ea typeface="宋体" charset="0"/>
                <a:sym typeface="+mn-ea"/>
              </a:rPr>
              <a:t> TXS 0506+056</a:t>
            </a:r>
            <a:r>
              <a:rPr lang="zh-CN" altLang="en-US">
                <a:ea typeface="宋体" charset="0"/>
                <a:sym typeface="+mn-ea"/>
              </a:rPr>
              <a:t>和</a:t>
            </a:r>
            <a:r>
              <a:rPr lang="en-US" altLang="zh-CN">
                <a:ea typeface="宋体" charset="0"/>
                <a:sym typeface="+mn-ea"/>
              </a:rPr>
              <a:t> NGC 1068</a:t>
            </a:r>
            <a:r>
              <a:rPr lang="zh-CN" altLang="en-US">
                <a:ea typeface="宋体" charset="0"/>
                <a:sym typeface="+mn-ea"/>
              </a:rPr>
              <a:t>。其中</a:t>
            </a:r>
            <a:r>
              <a:rPr lang="en-US" altLang="zh-CN">
                <a:ea typeface="宋体" charset="0"/>
                <a:sym typeface="+mn-ea"/>
              </a:rPr>
              <a:t>TXS 0506</a:t>
            </a:r>
            <a:r>
              <a:rPr lang="zh-CN" altLang="en-US">
                <a:ea typeface="宋体" charset="0"/>
                <a:sym typeface="+mn-ea"/>
              </a:rPr>
              <a:t>和中微子成协的置信度达到了</a:t>
            </a:r>
            <a:r>
              <a:rPr lang="en-US" altLang="zh-CN">
                <a:ea typeface="宋体" charset="0"/>
                <a:sym typeface="+mn-ea"/>
              </a:rPr>
              <a:t>3 sigma</a:t>
            </a:r>
            <a:r>
              <a:rPr lang="zh-CN" altLang="en-US">
                <a:ea typeface="宋体" charset="0"/>
                <a:sym typeface="+mn-ea"/>
              </a:rPr>
              <a:t>，</a:t>
            </a:r>
            <a:r>
              <a:rPr lang="zh-CN">
                <a:ea typeface="宋体" charset="0"/>
                <a:sym typeface="+mn-ea"/>
              </a:rPr>
              <a:t>而</a:t>
            </a:r>
            <a:r>
              <a:rPr lang="en-US" altLang="zh-CN">
                <a:ea typeface="宋体" charset="0"/>
                <a:sym typeface="+mn-ea"/>
              </a:rPr>
              <a:t>NGC1068</a:t>
            </a:r>
            <a:r>
              <a:rPr lang="zh-CN" altLang="en-US">
                <a:ea typeface="宋体" charset="0"/>
                <a:sym typeface="+mn-ea"/>
              </a:rPr>
              <a:t>是一个塞弗特星系，也是一个高能中微子源，置信度达到了</a:t>
            </a:r>
            <a:r>
              <a:rPr lang="en-US" altLang="zh-CN">
                <a:ea typeface="宋体" charset="0"/>
                <a:sym typeface="+mn-ea"/>
              </a:rPr>
              <a:t>4.2 sigma</a:t>
            </a:r>
            <a:r>
              <a:rPr lang="zh-CN" altLang="en-US">
                <a:ea typeface="宋体" charset="0"/>
                <a:sym typeface="+mn-ea"/>
              </a:rPr>
              <a:t>。</a:t>
            </a:r>
            <a:endParaRPr lang="zh-CN" altLang="en-US">
              <a:ea typeface="宋体" charset="0"/>
              <a:sym typeface="+mn-ea"/>
            </a:endParaRPr>
          </a:p>
          <a:p>
            <a:r>
              <a:rPr lang="zh-CN" altLang="en-US">
                <a:ea typeface="宋体" charset="0"/>
                <a:sym typeface="+mn-ea"/>
              </a:rPr>
              <a:t>这些观测证据都说明</a:t>
            </a:r>
            <a:r>
              <a:rPr lang="en-US" altLang="zh-CN">
                <a:ea typeface="宋体" charset="0"/>
                <a:sym typeface="+mn-ea"/>
              </a:rPr>
              <a:t>AGN</a:t>
            </a:r>
            <a:r>
              <a:rPr lang="zh-CN" altLang="en-US">
                <a:ea typeface="宋体" charset="0"/>
                <a:sym typeface="+mn-ea"/>
              </a:rPr>
              <a:t>有极大的可能是一类高能宇宙射线源。</a:t>
            </a:r>
            <a:endParaRPr lang="zh-CN" altLang="en-US">
              <a:ea typeface="宋体" charset="0"/>
            </a:endParaRPr>
          </a:p>
          <a:p>
            <a:endParaRPr lang="zh-CN" altLang="en-US">
              <a:ea typeface="宋体" charset="0"/>
            </a:endParaRPr>
          </a:p>
          <a:p>
            <a:r>
              <a:rPr lang="zh-CN" altLang="en-US">
                <a:ea typeface="宋体" charset="0"/>
              </a:rPr>
              <a:t>我工作的主要研究对象就是</a:t>
            </a:r>
            <a:r>
              <a:rPr lang="en-US" altLang="zh-CN">
                <a:ea typeface="宋体" charset="0"/>
              </a:rPr>
              <a:t>AGN</a:t>
            </a:r>
            <a:r>
              <a:rPr lang="zh-CN" altLang="en-US">
                <a:ea typeface="宋体" charset="0"/>
              </a:rPr>
              <a:t>，</a:t>
            </a:r>
            <a:r>
              <a:rPr lang="en-US" altLang="zh-CN">
                <a:ea typeface="宋体" charset="0"/>
                <a:sym typeface="+mn-ea"/>
              </a:rPr>
              <a:t>AGN</a:t>
            </a:r>
            <a:r>
              <a:rPr lang="zh-CN" altLang="en-US">
                <a:ea typeface="宋体" charset="0"/>
                <a:sym typeface="+mn-ea"/>
              </a:rPr>
              <a:t>的喷流可能会通过激波或者磁重连的方式将带电粒子加速到很高的能量。我的工作</a:t>
            </a:r>
            <a:r>
              <a:rPr lang="zh-CN" altLang="en-US">
                <a:ea typeface="宋体" charset="0"/>
              </a:rPr>
              <a:t>主要是利用最新的观测数据对</a:t>
            </a:r>
            <a:r>
              <a:rPr lang="en-US" altLang="zh-CN">
                <a:ea typeface="宋体" charset="0"/>
              </a:rPr>
              <a:t>AGN</a:t>
            </a:r>
            <a:r>
              <a:rPr lang="zh-CN" altLang="en-US">
                <a:ea typeface="宋体" charset="0"/>
              </a:rPr>
              <a:t>喷流的辐射机制和辐射模型进行限制。</a:t>
            </a:r>
            <a:endParaRPr lang="zh-CN" altLang="en-US">
              <a:ea typeface="宋体" charset="0"/>
            </a:endParaRPr>
          </a:p>
          <a:p>
            <a:endParaRPr lang="zh-CN" altLang="en-US"/>
          </a:p>
          <a:p>
            <a:endParaRPr lang="zh-CN" altLang="en-US" sz="1800"/>
          </a:p>
        </p:txBody>
      </p:sp>
      <p:sp>
        <p:nvSpPr>
          <p:cNvPr id="4" name="灯片编号占位符 3"/>
          <p:cNvSpPr>
            <a:spLocks noGrp="1"/>
          </p:cNvSpPr>
          <p:nvPr>
            <p:ph type="sldNum" sz="quarter" idx="10"/>
          </p:nvPr>
        </p:nvSpPr>
        <p:spPr/>
        <p:txBody>
          <a:bodyPr/>
          <a:lstStyle/>
          <a:p>
            <a:fld id="{B9BCC932-0C1F-4C94-8B9A-3944ABBB4E3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buFont typeface="Arial" panose="020B0604020202020204" pitchFamily="34" charset="0"/>
              <a:buChar char="•"/>
            </a:pPr>
            <a:r>
              <a:rPr lang="zh-CN" altLang="en-US" b="1"/>
              <a:t>角分辨最关键</a:t>
            </a:r>
            <a:r>
              <a:rPr lang="zh-CN" altLang="en-US"/>
              <a:t>：</a:t>
            </a:r>
            <a:r>
              <a:rPr lang="en-GB" altLang="zh-CN"/>
              <a:t>AGNs–</a:t>
            </a:r>
            <a:r>
              <a:rPr lang="zh-CN" altLang="en-US"/>
              <a:t>中微子相关性分析依赖亚度量 </a:t>
            </a:r>
            <a:r>
              <a:rPr lang="en-GB" altLang="zh-CN"/>
              <a:t>PSF</a:t>
            </a:r>
            <a:r>
              <a:rPr lang="zh-CN" altLang="en-GB"/>
              <a:t>，</a:t>
            </a:r>
            <a:r>
              <a:rPr lang="zh-CN" altLang="en-US"/>
              <a:t>尤其是 ≤</a:t>
            </a:r>
            <a:r>
              <a:rPr lang="en-US" altLang="zh-CN"/>
              <a:t>0.1° </a:t>
            </a:r>
            <a:r>
              <a:rPr lang="zh-CN" altLang="en-US"/>
              <a:t>时显著性最高。</a:t>
            </a:r>
            <a:endParaRPr lang="en-US" altLang="zh-CN"/>
          </a:p>
          <a:p>
            <a:pPr>
              <a:buFont typeface="Arial" panose="020B0604020202020204" pitchFamily="34" charset="0"/>
              <a:buChar char="•"/>
            </a:pPr>
            <a:r>
              <a:rPr lang="zh-CN" altLang="en-US" b="1"/>
              <a:t>源分离要求</a:t>
            </a:r>
            <a:r>
              <a:rPr lang="zh-CN" altLang="en-US"/>
              <a:t>：选取 </a:t>
            </a:r>
            <a:r>
              <a:rPr lang="en-GB" altLang="zh-CN"/>
              <a:t>AGN </a:t>
            </a:r>
            <a:r>
              <a:rPr lang="zh-CN" altLang="en-US"/>
              <a:t>时，平均角距需大于 </a:t>
            </a:r>
            <a:r>
              <a:rPr lang="en-US" altLang="zh-CN" b="1"/>
              <a:t>3 × </a:t>
            </a:r>
            <a:r>
              <a:rPr lang="en-GB" altLang="zh-CN" b="1"/>
              <a:t>PSF</a:t>
            </a:r>
            <a:r>
              <a:rPr lang="zh-CN" altLang="en-GB"/>
              <a:t>，</a:t>
            </a:r>
            <a:r>
              <a:rPr lang="zh-CN" altLang="en-US"/>
              <a:t>避免源混淆，保证外推可靠。</a:t>
            </a:r>
            <a:endParaRPr lang="zh-CN" altLang="en-US"/>
          </a:p>
          <a:p>
            <a:pPr>
              <a:buFont typeface="Arial" panose="020B0604020202020204" pitchFamily="34" charset="0"/>
              <a:buChar char="•"/>
            </a:pPr>
            <a:r>
              <a:rPr lang="zh-CN" altLang="en-US" b="1"/>
              <a:t>能量阈值优化</a:t>
            </a:r>
            <a:r>
              <a:rPr lang="zh-CN" altLang="en-US"/>
              <a:t>：几百 </a:t>
            </a:r>
            <a:r>
              <a:rPr lang="en-GB" altLang="zh-CN"/>
              <a:t>TeV </a:t>
            </a:r>
            <a:r>
              <a:rPr lang="zh-CN" altLang="en-US"/>
              <a:t>最优，平衡了更好的角分辨和足够的事件统计。</a:t>
            </a:r>
            <a:endParaRPr lang="zh-CN" altLang="en-US"/>
          </a:p>
          <a:p>
            <a:pPr>
              <a:buFont typeface="Arial" panose="020B0604020202020204" pitchFamily="34" charset="0"/>
              <a:buChar char="•"/>
            </a:pPr>
            <a:r>
              <a:rPr lang="en-GB" altLang="zh-CN" b="1"/>
              <a:t>AGN </a:t>
            </a:r>
            <a:r>
              <a:rPr lang="zh-CN" altLang="en-US" b="1"/>
              <a:t>流量有限选择与外推</a:t>
            </a:r>
            <a:r>
              <a:rPr lang="zh-CN" altLang="en-US"/>
              <a:t>：亮源样本外推到全体 </a:t>
            </a:r>
            <a:r>
              <a:rPr lang="en-GB" altLang="zh-CN"/>
              <a:t>AGN </a:t>
            </a:r>
            <a:r>
              <a:rPr lang="zh-CN" altLang="en-US"/>
              <a:t>是主要系统误差来源，需要深度 </a:t>
            </a:r>
            <a:r>
              <a:rPr lang="en-GB" altLang="zh-CN"/>
              <a:t>X </a:t>
            </a:r>
            <a:r>
              <a:rPr lang="zh-CN" altLang="en-US"/>
              <a:t>射线巡天减少不确定性。</a:t>
            </a:r>
            <a:endParaRPr lang="en-US" altLang="zh-CN"/>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b="1"/>
              <a:t>事件数有帮助，但不能替代角分辨</a:t>
            </a:r>
            <a:r>
              <a:rPr lang="zh-CN" altLang="en-US"/>
              <a:t>：即使事件很多，系统误差仍会限制最终灵敏度。</a:t>
            </a:r>
            <a:endParaRPr lang="zh-CN" altLang="en-US"/>
          </a:p>
          <a:p>
            <a:pPr>
              <a:buFont typeface="Arial" panose="020B0604020202020204" pitchFamily="34" charset="0"/>
              <a:buChar char="•"/>
            </a:pPr>
            <a:r>
              <a:rPr lang="zh-CN" altLang="en-US" b="1"/>
              <a:t>下一代探测器前景</a:t>
            </a:r>
            <a:r>
              <a:rPr lang="zh-CN" altLang="en-US"/>
              <a:t>：</a:t>
            </a:r>
            <a:r>
              <a:rPr lang="en-US" altLang="zh-CN"/>
              <a:t>30 </a:t>
            </a:r>
            <a:r>
              <a:rPr lang="en-GB" altLang="zh-CN"/>
              <a:t>km³ </a:t>
            </a:r>
            <a:r>
              <a:rPr lang="zh-CN" altLang="en-US"/>
              <a:t>海底阵列可在几年内达到 </a:t>
            </a:r>
            <a:r>
              <a:rPr lang="en-US" altLang="zh-CN"/>
              <a:t>&gt;5</a:t>
            </a:r>
            <a:r>
              <a:rPr lang="el-GR" altLang="zh-CN"/>
              <a:t>σ</a:t>
            </a:r>
            <a:r>
              <a:rPr lang="zh-CN" altLang="el-GR"/>
              <a:t>，</a:t>
            </a:r>
            <a:r>
              <a:rPr lang="en-GB" altLang="zh-CN"/>
              <a:t>IceCube-Gen2 </a:t>
            </a:r>
            <a:r>
              <a:rPr lang="zh-CN" altLang="en-US"/>
              <a:t>可达约 </a:t>
            </a:r>
            <a:r>
              <a:rPr lang="en-US" altLang="zh-CN"/>
              <a:t>3–4</a:t>
            </a:r>
            <a:r>
              <a:rPr lang="el-GR" altLang="zh-CN"/>
              <a:t>σ</a:t>
            </a:r>
            <a:r>
              <a:rPr lang="zh-CN" altLang="el-GR"/>
              <a:t>。</a:t>
            </a:r>
            <a:endParaRPr lang="zh-CN" altLang="el-GR"/>
          </a:p>
          <a:p>
            <a:endParaRPr kumimoji="1" lang="zh-CN" altLang="en-US"/>
          </a:p>
        </p:txBody>
      </p:sp>
      <p:sp>
        <p:nvSpPr>
          <p:cNvPr id="4" name="灯片编号占位符 3"/>
          <p:cNvSpPr>
            <a:spLocks noGrp="1"/>
          </p:cNvSpPr>
          <p:nvPr>
            <p:ph type="sldNum" sz="quarter" idx="5"/>
          </p:nvPr>
        </p:nvSpPr>
        <p:spPr/>
        <p:txBody>
          <a:bodyPr/>
          <a:lstStyle/>
          <a:p>
            <a:fld id="{A73C32AF-3993-B44C-B961-B60EFFA4E919}" type="slidenum">
              <a:rPr/>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这部分，我将介绍一下目前的中微子观测情况。</a:t>
            </a:r>
            <a:r>
              <a:rPr lang="zh-CN" altLang="en-US">
                <a:sym typeface="+mn-ea"/>
              </a:rPr>
              <a:t>宇宙线是来自宇宙空间的高能粒子，携带着宇宙起源、天体演化等方面的重要科学信息，研究宇宙线及其起源是人类探索宇宙的重要途径。</a:t>
            </a:r>
            <a:endParaRPr lang="zh-CN" altLang="en-US">
              <a:sym typeface="+mn-ea"/>
            </a:endParaRPr>
          </a:p>
          <a:p>
            <a:endParaRPr lang="zh-CN" altLang="en-US"/>
          </a:p>
          <a:p>
            <a:r>
              <a:rPr lang="zh-CN" altLang="en-US"/>
              <a:t>在</a:t>
            </a:r>
            <a:r>
              <a:rPr lang="en-US" altLang="zh-CN"/>
              <a:t>2018</a:t>
            </a:r>
            <a:r>
              <a:rPr lang="zh-CN" altLang="en-US">
                <a:ea typeface="宋体" charset="0"/>
              </a:rPr>
              <a:t>年，</a:t>
            </a:r>
            <a:r>
              <a:rPr lang="en-US" altLang="zh-CN">
                <a:ea typeface="宋体" charset="0"/>
              </a:rPr>
              <a:t>IceCube</a:t>
            </a:r>
            <a:r>
              <a:rPr lang="zh-CN" altLang="en-US">
                <a:ea typeface="宋体" charset="0"/>
              </a:rPr>
              <a:t>合作组报导了一列耀变体与高能中微子成协的事件，即</a:t>
            </a:r>
            <a:r>
              <a:rPr lang="en-US" altLang="zh-CN">
                <a:ea typeface="宋体" charset="0"/>
              </a:rPr>
              <a:t>IC-170922A</a:t>
            </a:r>
            <a:r>
              <a:rPr lang="zh-CN" altLang="en-US">
                <a:ea typeface="宋体" charset="0"/>
              </a:rPr>
              <a:t>。据报道，在2017年9月22日，</a:t>
            </a:r>
            <a:r>
              <a:rPr lang="en-US" altLang="zh-CN">
                <a:ea typeface="宋体" charset="0"/>
              </a:rPr>
              <a:t>IceCube</a:t>
            </a:r>
            <a:r>
              <a:rPr lang="zh-CN" altLang="en-US">
                <a:ea typeface="宋体" charset="0"/>
              </a:rPr>
              <a:t>探测到了一个能</a:t>
            </a:r>
            <a:r>
              <a:rPr lang="en-US" altLang="zh-CN">
                <a:ea typeface="宋体" charset="0"/>
              </a:rPr>
              <a:t>量约为290 TeV的µ子中微子</a:t>
            </a:r>
            <a:r>
              <a:rPr lang="zh-CN" altLang="en-US">
                <a:ea typeface="宋体" charset="0"/>
              </a:rPr>
              <a:t>。</a:t>
            </a:r>
            <a:endParaRPr lang="zh-CN" altLang="en-US">
              <a:ea typeface="宋体" charset="0"/>
            </a:endParaRPr>
          </a:p>
          <a:p>
            <a:r>
              <a:rPr lang="zh-CN" altLang="en-US" sz="2800">
                <a:ea typeface="宋体" charset="0"/>
              </a:rPr>
              <a:t>该中微子到达的方向正好是</a:t>
            </a:r>
            <a:r>
              <a:rPr lang="en-US" altLang="zh-CN" sz="2800">
                <a:ea typeface="宋体" charset="0"/>
              </a:rPr>
              <a:t>TXS 0506+056</a:t>
            </a:r>
            <a:r>
              <a:rPr lang="zh-CN" altLang="en-US" sz="2800">
                <a:ea typeface="宋体" charset="0"/>
              </a:rPr>
              <a:t>的方向，并且在中微子到达的时间内该源正处于全波段耀发状态。位置和时间上的成协表明这次观测到的中微子很有可能就是起源于耀变体源TXS 0506+056。</a:t>
            </a:r>
            <a:endParaRPr lang="zh-CN" altLang="en-US" sz="2800">
              <a:ea typeface="宋体" charset="0"/>
            </a:endParaRPr>
          </a:p>
          <a:p>
            <a:endParaRPr lang="zh-CN" altLang="en-US" sz="2800">
              <a:ea typeface="宋体" charset="0"/>
            </a:endParaRPr>
          </a:p>
          <a:p>
            <a:r>
              <a:rPr lang="zh-CN" altLang="en-US" sz="2800">
                <a:ea typeface="宋体" charset="0"/>
              </a:rPr>
              <a:t>在</a:t>
            </a:r>
            <a:r>
              <a:rPr lang="en-US" altLang="zh-CN" sz="2800">
                <a:ea typeface="宋体" charset="0"/>
              </a:rPr>
              <a:t>2022</a:t>
            </a:r>
            <a:r>
              <a:rPr lang="zh-CN" altLang="en-US" sz="2800">
                <a:ea typeface="宋体" charset="0"/>
              </a:rPr>
              <a:t>年，</a:t>
            </a:r>
            <a:r>
              <a:rPr lang="en-US" altLang="zh-CN" sz="2800">
                <a:ea typeface="宋体" charset="0"/>
              </a:rPr>
              <a:t>IceCube</a:t>
            </a:r>
            <a:r>
              <a:rPr lang="zh-CN" altLang="en-US" sz="2800">
                <a:ea typeface="宋体" charset="0"/>
              </a:rPr>
              <a:t>组对</a:t>
            </a:r>
            <a:r>
              <a:rPr lang="en-US" altLang="zh-CN" sz="2800">
                <a:ea typeface="宋体" charset="0"/>
              </a:rPr>
              <a:t>2011-2020</a:t>
            </a:r>
            <a:r>
              <a:rPr lang="zh-CN" altLang="en-US" sz="2800">
                <a:ea typeface="宋体" charset="0"/>
              </a:rPr>
              <a:t>年的观测数据做了处理，尝试寻找新的中微子源。然后发现</a:t>
            </a:r>
            <a:r>
              <a:rPr lang="en-US" altLang="zh-CN" sz="2800">
                <a:ea typeface="宋体" charset="0"/>
              </a:rPr>
              <a:t>NGC1068</a:t>
            </a:r>
            <a:r>
              <a:rPr lang="zh-CN" altLang="en-US" sz="2800">
                <a:ea typeface="宋体" charset="0"/>
              </a:rPr>
              <a:t>也是一个与高能中微子成协的源，置信度达到了</a:t>
            </a:r>
            <a:r>
              <a:rPr lang="en-US" altLang="zh-CN" sz="2800">
                <a:ea typeface="宋体" charset="0"/>
              </a:rPr>
              <a:t>4.2 sigma</a:t>
            </a:r>
            <a:r>
              <a:rPr lang="zh-CN" altLang="en-US" sz="2800">
                <a:ea typeface="宋体" charset="0"/>
              </a:rPr>
              <a:t>。</a:t>
            </a:r>
            <a:endParaRPr lang="zh-CN" altLang="en-US" sz="2800">
              <a:ea typeface="宋体" charset="0"/>
            </a:endParaRPr>
          </a:p>
          <a:p>
            <a:endParaRPr lang="zh-CN" altLang="en-US" sz="2800">
              <a:ea typeface="宋体" charset="0"/>
            </a:endParaRPr>
          </a:p>
          <a:p>
            <a:r>
              <a:rPr lang="zh-CN" altLang="en-US"/>
              <a:t>这些事件预示着</a:t>
            </a:r>
            <a:r>
              <a:rPr lang="en-US" altLang="zh-CN"/>
              <a:t>AGN</a:t>
            </a:r>
            <a:r>
              <a:rPr lang="zh-CN" altLang="en-US"/>
              <a:t>喷流可能具有将宇宙线加速到至少几个PeV量级的能力。</a:t>
            </a:r>
            <a:endParaRPr lang="zh-CN" altLang="en-US">
              <a:sym typeface="+mn-ea"/>
            </a:endParaRPr>
          </a:p>
          <a:p>
            <a:endParaRPr lang="zh-CN" altLang="en-US"/>
          </a:p>
          <a:p>
            <a:endParaRPr lang="zh-CN" altLang="en-US"/>
          </a:p>
          <a:p>
            <a:endParaRPr lang="zh-CN" altLang="en-US" sz="1800"/>
          </a:p>
        </p:txBody>
      </p:sp>
      <p:sp>
        <p:nvSpPr>
          <p:cNvPr id="4" name="灯片编号占位符 3"/>
          <p:cNvSpPr>
            <a:spLocks noGrp="1"/>
          </p:cNvSpPr>
          <p:nvPr>
            <p:ph type="sldNum" sz="quarter" idx="10"/>
          </p:nvPr>
        </p:nvSpPr>
        <p:spPr/>
        <p:txBody>
          <a:bodyPr/>
          <a:lstStyle/>
          <a:p>
            <a:fld id="{B9BCC932-0C1F-4C94-8B9A-3944ABBB4E3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这里我将介绍一下</a:t>
            </a:r>
            <a:r>
              <a:rPr lang="en-US" altLang="zh-CN"/>
              <a:t>AGN</a:t>
            </a:r>
            <a:r>
              <a:rPr lang="zh-CN" altLang="en-US">
                <a:ea typeface="宋体" charset="0"/>
              </a:rPr>
              <a:t>的统一模型，左图所示是</a:t>
            </a:r>
            <a:r>
              <a:rPr lang="en-US" altLang="zh-CN">
                <a:sym typeface="+mn-ea"/>
              </a:rPr>
              <a:t>AGN</a:t>
            </a:r>
            <a:r>
              <a:rPr lang="zh-CN" altLang="en-US">
                <a:ea typeface="宋体" charset="0"/>
                <a:sym typeface="+mn-ea"/>
              </a:rPr>
              <a:t>的统一模型。在它的中心是由超大质量黑洞和吸积盘组成的中心引擎，可以为喷流提供能量。介绍宽线区，窄线区，大概有</a:t>
            </a:r>
            <a:r>
              <a:rPr lang="en-US" altLang="zh-CN">
                <a:ea typeface="宋体" charset="0"/>
                <a:sym typeface="+mn-ea"/>
              </a:rPr>
              <a:t>15%</a:t>
            </a:r>
            <a:r>
              <a:rPr lang="zh-CN" altLang="en-US">
                <a:ea typeface="宋体" charset="0"/>
                <a:sym typeface="+mn-ea"/>
              </a:rPr>
              <a:t>的</a:t>
            </a:r>
            <a:r>
              <a:rPr lang="en-US" altLang="zh-CN">
                <a:ea typeface="宋体" charset="0"/>
                <a:sym typeface="+mn-ea"/>
              </a:rPr>
              <a:t>AGN</a:t>
            </a:r>
            <a:r>
              <a:rPr lang="zh-CN" altLang="en-US">
                <a:ea typeface="宋体" charset="0"/>
                <a:sym typeface="+mn-ea"/>
              </a:rPr>
              <a:t>观测到了这样的射电喷流结构。</a:t>
            </a:r>
            <a:endParaRPr lang="zh-CN" altLang="en-US">
              <a:ea typeface="宋体" charset="0"/>
              <a:sym typeface="+mn-ea"/>
            </a:endParaRPr>
          </a:p>
          <a:p>
            <a:endParaRPr lang="zh-CN" altLang="en-US">
              <a:ea typeface="宋体" charset="0"/>
              <a:sym typeface="+mn-ea"/>
            </a:endParaRPr>
          </a:p>
          <a:p>
            <a:r>
              <a:rPr lang="zh-CN" altLang="en-US">
                <a:ea typeface="宋体" charset="0"/>
                <a:sym typeface="+mn-ea"/>
              </a:rPr>
              <a:t>从不同的视角去观测</a:t>
            </a:r>
            <a:r>
              <a:rPr lang="en-US" altLang="zh-CN">
                <a:ea typeface="宋体" charset="0"/>
                <a:sym typeface="+mn-ea"/>
              </a:rPr>
              <a:t>AGN</a:t>
            </a:r>
            <a:r>
              <a:rPr lang="zh-CN" altLang="en-US">
                <a:ea typeface="宋体" charset="0"/>
                <a:sym typeface="+mn-ea"/>
              </a:rPr>
              <a:t>将看到不同类型的</a:t>
            </a:r>
            <a:r>
              <a:rPr lang="en-US" altLang="zh-CN">
                <a:ea typeface="宋体" charset="0"/>
                <a:sym typeface="+mn-ea"/>
              </a:rPr>
              <a:t>AGN</a:t>
            </a:r>
            <a:r>
              <a:rPr lang="zh-CN" altLang="en-US">
                <a:ea typeface="宋体" charset="0"/>
                <a:sym typeface="+mn-ea"/>
              </a:rPr>
              <a:t>，当视线方向正对喷流方向时，看到的这类</a:t>
            </a:r>
            <a:r>
              <a:rPr lang="en-US" altLang="zh-CN">
                <a:ea typeface="宋体" charset="0"/>
                <a:sym typeface="+mn-ea"/>
              </a:rPr>
              <a:t>AGN</a:t>
            </a:r>
            <a:r>
              <a:rPr lang="zh-CN" altLang="en-US">
                <a:ea typeface="宋体" charset="0"/>
                <a:sym typeface="+mn-ea"/>
              </a:rPr>
              <a:t>叫做耀变体。</a:t>
            </a:r>
            <a:endParaRPr lang="zh-CN" altLang="en-US">
              <a:ea typeface="宋体" charset="0"/>
              <a:sym typeface="+mn-ea"/>
            </a:endParaRPr>
          </a:p>
          <a:p>
            <a:endParaRPr lang="zh-CN" altLang="en-US">
              <a:ea typeface="宋体" charset="0"/>
              <a:sym typeface="+mn-ea"/>
            </a:endParaRPr>
          </a:p>
          <a:p>
            <a:r>
              <a:rPr lang="zh-CN" altLang="en-US">
                <a:ea typeface="宋体" charset="0"/>
                <a:sym typeface="+mn-ea"/>
              </a:rPr>
              <a:t>和正常星系的区别是。。。，分类。。。</a:t>
            </a:r>
            <a:endParaRPr lang="zh-CN" altLang="en-US">
              <a:ea typeface="宋体" charset="0"/>
              <a:sym typeface="+mn-ea"/>
            </a:endParaRPr>
          </a:p>
          <a:p>
            <a:endParaRPr lang="zh-CN" altLang="en-US">
              <a:ea typeface="宋体" charset="0"/>
              <a:sym typeface="+mn-ea"/>
            </a:endParaRPr>
          </a:p>
          <a:p>
            <a:r>
              <a:rPr lang="zh-CN" altLang="en-US">
                <a:ea typeface="宋体" charset="0"/>
                <a:sym typeface="+mn-ea"/>
              </a:rPr>
              <a:t>这个是</a:t>
            </a:r>
            <a:r>
              <a:rPr lang="en-US" altLang="zh-CN">
                <a:ea typeface="宋体" charset="0"/>
                <a:sym typeface="+mn-ea"/>
              </a:rPr>
              <a:t>Mrk421</a:t>
            </a:r>
            <a:r>
              <a:rPr lang="zh-CN" altLang="en-US">
                <a:ea typeface="宋体" charset="0"/>
                <a:sym typeface="+mn-ea"/>
              </a:rPr>
              <a:t>的宽波段</a:t>
            </a:r>
            <a:r>
              <a:rPr lang="en-US" altLang="zh-CN">
                <a:ea typeface="宋体" charset="0"/>
                <a:sym typeface="+mn-ea"/>
              </a:rPr>
              <a:t>SED</a:t>
            </a:r>
            <a:r>
              <a:rPr lang="zh-CN" altLang="en-US">
                <a:ea typeface="宋体" charset="0"/>
                <a:sym typeface="+mn-ea"/>
              </a:rPr>
              <a:t>，可以看到它的宽波段</a:t>
            </a:r>
            <a:r>
              <a:rPr lang="en-US" altLang="zh-CN">
                <a:ea typeface="宋体" charset="0"/>
                <a:sym typeface="+mn-ea"/>
              </a:rPr>
              <a:t>SED</a:t>
            </a:r>
            <a:r>
              <a:rPr lang="zh-CN" altLang="en-US">
                <a:ea typeface="宋体" charset="0"/>
                <a:sym typeface="+mn-ea"/>
              </a:rPr>
              <a:t>呈现出一个“双峰”结构，这也是耀变体通常都有的一个特征。右图是</a:t>
            </a:r>
            <a:r>
              <a:rPr lang="en-US" altLang="zh-CN">
                <a:ea typeface="宋体" charset="0"/>
                <a:sym typeface="+mn-ea"/>
              </a:rPr>
              <a:t>NLS1</a:t>
            </a:r>
            <a:r>
              <a:rPr lang="zh-CN" altLang="en-US">
                <a:ea typeface="宋体" charset="0"/>
                <a:sym typeface="+mn-ea"/>
              </a:rPr>
              <a:t>的宽波段</a:t>
            </a:r>
            <a:r>
              <a:rPr lang="en-US" altLang="zh-CN">
                <a:ea typeface="宋体" charset="0"/>
                <a:sym typeface="+mn-ea"/>
              </a:rPr>
              <a:t>SED</a:t>
            </a:r>
            <a:r>
              <a:rPr lang="zh-CN" altLang="en-US">
                <a:ea typeface="宋体" charset="0"/>
                <a:sym typeface="+mn-ea"/>
              </a:rPr>
              <a:t>，可以看到它并不是</a:t>
            </a:r>
            <a:r>
              <a:rPr lang="en-US" altLang="zh-CN">
                <a:ea typeface="宋体" charset="0"/>
                <a:sym typeface="+mn-ea"/>
              </a:rPr>
              <a:t>‘</a:t>
            </a:r>
            <a:r>
              <a:rPr lang="zh-CN" altLang="en-US">
                <a:ea typeface="宋体" charset="0"/>
                <a:sym typeface="+mn-ea"/>
              </a:rPr>
              <a:t>双峰</a:t>
            </a:r>
            <a:r>
              <a:rPr lang="en-US" altLang="zh-CN">
                <a:ea typeface="宋体" charset="0"/>
                <a:sym typeface="+mn-ea"/>
              </a:rPr>
              <a:t>’</a:t>
            </a:r>
            <a:r>
              <a:rPr lang="zh-CN" altLang="en-US">
                <a:ea typeface="宋体" charset="0"/>
                <a:sym typeface="+mn-ea"/>
              </a:rPr>
              <a:t>结构，在光学和紫外部分会呈现较强的辐射，是用吸积盘来解释的。</a:t>
            </a:r>
            <a:endParaRPr lang="zh-CN" altLang="en-US">
              <a:ea typeface="宋体" charset="0"/>
              <a:sym typeface="+mn-ea"/>
            </a:endParaRPr>
          </a:p>
          <a:p>
            <a:endParaRPr lang="zh-CN" altLang="en-US">
              <a:ea typeface="宋体" charset="0"/>
              <a:sym typeface="+mn-ea"/>
            </a:endParaRPr>
          </a:p>
          <a:p>
            <a:r>
              <a:rPr lang="zh-CN" spc="-1">
                <a:latin typeface="Arial" panose="020B0604020202020204"/>
                <a:sym typeface="+mn-ea"/>
              </a:rPr>
              <a:t>在轻子模型中，第一个峰一般是由相对论电子群的同步辐射产生，第二个峰由逆康普顿散射产生。种子光子可能来自同步辐射，或者外部光子场（比如</a:t>
            </a:r>
            <a:r>
              <a:rPr lang="en-US" spc="-1">
                <a:latin typeface="Arial" panose="020B0604020202020204"/>
                <a:sym typeface="+mn-ea"/>
              </a:rPr>
              <a:t>BLR</a:t>
            </a:r>
            <a:r>
              <a:rPr lang="zh-CN" spc="-1">
                <a:latin typeface="Arial" panose="020B0604020202020204"/>
                <a:sym typeface="+mn-ea"/>
              </a:rPr>
              <a:t>，</a:t>
            </a:r>
            <a:r>
              <a:rPr lang="en-US" spc="-1">
                <a:latin typeface="Arial" panose="020B0604020202020204"/>
                <a:sym typeface="+mn-ea"/>
              </a:rPr>
              <a:t>torus, disk</a:t>
            </a:r>
            <a:r>
              <a:rPr lang="zh-CN" spc="-1">
                <a:latin typeface="Arial" panose="020B0604020202020204"/>
                <a:sym typeface="+mn-ea"/>
              </a:rPr>
              <a:t>）</a:t>
            </a:r>
            <a:endParaRPr lang="zh-CN" altLang="en-US">
              <a:ea typeface="宋体" charset="0"/>
              <a:sym typeface="+mn-ea"/>
            </a:endParaRPr>
          </a:p>
          <a:p>
            <a:endParaRPr lang="zh-CN" altLang="en-US">
              <a:ea typeface="宋体" charset="0"/>
              <a:sym typeface="+mn-ea"/>
            </a:endParaRPr>
          </a:p>
        </p:txBody>
      </p:sp>
      <p:sp>
        <p:nvSpPr>
          <p:cNvPr id="4" name="灯片编号占位符 3"/>
          <p:cNvSpPr>
            <a:spLocks noGrp="1"/>
          </p:cNvSpPr>
          <p:nvPr>
            <p:ph type="sldNum" sz="quarter" idx="10"/>
          </p:nvPr>
        </p:nvSpPr>
        <p:spPr/>
        <p:txBody>
          <a:bodyPr/>
          <a:lstStyle/>
          <a:p>
            <a:fld id="{B9BCC932-0C1F-4C94-8B9A-3944ABBB4E3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这里主要介绍一下喷流的辐射机制，喷流的辐射机制主要包括两种，一种是轻子模型，另一种是强子模型。其中轻子模型包括电子的同步辐射和逆康普顿散射，强子过程包括质子同步辐射模型，光强子模型和核致强子过程。</a:t>
            </a:r>
            <a:endParaRPr lang="zh-CN" altLang="en-US"/>
          </a:p>
          <a:p>
            <a:endParaRPr lang="zh-CN" altLang="en-US">
              <a:ea typeface="宋体" charset="0"/>
            </a:endParaRPr>
          </a:p>
          <a:p>
            <a:r>
              <a:rPr lang="zh-CN" altLang="en-US">
                <a:ea typeface="宋体" charset="0"/>
              </a:rPr>
              <a:t>光强子模型包括光致 π 介子过程和光致电子对（ Bethe-Heitler）过程。其中</a:t>
            </a:r>
            <a:r>
              <a:rPr lang="zh-CN" altLang="en-US">
                <a:ea typeface="宋体" charset="0"/>
                <a:sym typeface="+mn-ea"/>
              </a:rPr>
              <a:t>光致 π 介子过程是质子与光子相互作用产生</a:t>
            </a:r>
            <a:r>
              <a:rPr lang="en-US" altLang="zh-CN">
                <a:ea typeface="宋体" charset="0"/>
                <a:sym typeface="+mn-ea"/>
              </a:rPr>
              <a:t>pi</a:t>
            </a:r>
            <a:r>
              <a:rPr lang="zh-CN" altLang="en-US">
                <a:ea typeface="宋体" charset="0"/>
                <a:sym typeface="+mn-ea"/>
              </a:rPr>
              <a:t>介子的过程，这个过程发生的条件是质子静止参考系下光子能量要大于</a:t>
            </a:r>
            <a:r>
              <a:rPr lang="en-US" altLang="zh-CN">
                <a:ea typeface="宋体" charset="0"/>
                <a:sym typeface="+mn-ea"/>
              </a:rPr>
              <a:t>145 MeV</a:t>
            </a:r>
            <a:r>
              <a:rPr lang="zh-CN" altLang="en-US">
                <a:ea typeface="宋体" charset="0"/>
                <a:sym typeface="+mn-ea"/>
              </a:rPr>
              <a:t>，产生的</a:t>
            </a:r>
            <a:r>
              <a:rPr lang="en-US" altLang="zh-CN">
                <a:ea typeface="宋体" charset="0"/>
                <a:sym typeface="+mn-ea"/>
              </a:rPr>
              <a:t>pi</a:t>
            </a:r>
            <a:r>
              <a:rPr lang="zh-CN" altLang="en-US">
                <a:ea typeface="宋体" charset="0"/>
                <a:sym typeface="+mn-ea"/>
              </a:rPr>
              <a:t>介子会进一步衰变为伽马射线光子和中微子。而 Bethe-Heitler过程主要是</a:t>
            </a:r>
            <a:r>
              <a:rPr lang="zh-CN" altLang="en-US">
                <a:ea typeface="宋体" charset="0"/>
                <a:sym typeface="+mn-ea"/>
              </a:rPr>
              <a:t>质子与光子相互作用产生正负电子对的过程。</a:t>
            </a:r>
            <a:endParaRPr lang="zh-CN" altLang="en-US">
              <a:ea typeface="宋体" charset="0"/>
              <a:sym typeface="+mn-ea"/>
            </a:endParaRPr>
          </a:p>
          <a:p>
            <a:endParaRPr lang="zh-CN" altLang="en-US">
              <a:ea typeface="宋体" charset="0"/>
              <a:sym typeface="+mn-ea"/>
            </a:endParaRPr>
          </a:p>
          <a:p>
            <a:r>
              <a:rPr lang="zh-CN" altLang="en-US">
                <a:ea typeface="宋体" charset="0"/>
                <a:sym typeface="+mn-ea"/>
              </a:rPr>
              <a:t>质子静止参考系下光子能量要大于</a:t>
            </a:r>
            <a:r>
              <a:rPr lang="en-US" altLang="zh-CN">
                <a:ea typeface="宋体" charset="0"/>
                <a:sym typeface="+mn-ea"/>
              </a:rPr>
              <a:t>1 MeV</a:t>
            </a:r>
            <a:r>
              <a:rPr lang="en-US" altLang="zh-CN">
                <a:ea typeface="宋体" charset="0"/>
                <a:sym typeface="+mn-ea"/>
              </a:rPr>
              <a:t>(BH)</a:t>
            </a:r>
            <a:endParaRPr lang="zh-CN" altLang="en-US">
              <a:ea typeface="宋体" charset="0"/>
              <a:sym typeface="+mn-ea"/>
            </a:endParaRPr>
          </a:p>
          <a:p>
            <a:endParaRPr lang="zh-CN" altLang="en-US">
              <a:ea typeface="宋体" charset="0"/>
              <a:sym typeface="+mn-ea"/>
            </a:endParaRPr>
          </a:p>
          <a:p>
            <a:r>
              <a:rPr lang="zh-CN" altLang="en-US">
                <a:sym typeface="+mn-ea"/>
              </a:rPr>
              <a:t>核致强子过程是质子和质子相互作用产生</a:t>
            </a:r>
            <a:r>
              <a:rPr lang="en-US" altLang="zh-CN">
                <a:sym typeface="+mn-ea"/>
              </a:rPr>
              <a:t>pi</a:t>
            </a:r>
            <a:r>
              <a:rPr lang="zh-CN" altLang="en-US">
                <a:ea typeface="宋体" charset="0"/>
                <a:sym typeface="+mn-ea"/>
              </a:rPr>
              <a:t>介子的过程，然后</a:t>
            </a:r>
            <a:r>
              <a:rPr lang="en-US" altLang="zh-CN">
                <a:ea typeface="宋体" charset="0"/>
                <a:sym typeface="+mn-ea"/>
              </a:rPr>
              <a:t>pi</a:t>
            </a:r>
            <a:r>
              <a:rPr lang="zh-CN" altLang="en-US">
                <a:ea typeface="宋体" charset="0"/>
                <a:sym typeface="+mn-ea"/>
              </a:rPr>
              <a:t>介子会</a:t>
            </a:r>
            <a:r>
              <a:rPr lang="zh-CN" altLang="en-US">
                <a:ea typeface="宋体" charset="0"/>
                <a:sym typeface="+mn-ea"/>
              </a:rPr>
              <a:t>进一步衰变为伽马射线光子和中微子。</a:t>
            </a:r>
            <a:endParaRPr lang="zh-CN" altLang="en-US">
              <a:ea typeface="宋体" charset="0"/>
              <a:sym typeface="+mn-ea"/>
            </a:endParaRPr>
          </a:p>
          <a:p>
            <a:endParaRPr lang="zh-CN" altLang="en-US">
              <a:ea typeface="宋体" charset="0"/>
              <a:sym typeface="+mn-ea"/>
            </a:endParaRPr>
          </a:p>
          <a:p>
            <a:endParaRPr lang="zh-CN" altLang="en-US">
              <a:ea typeface="宋体" charset="0"/>
              <a:sym typeface="+mn-ea"/>
            </a:endParaRPr>
          </a:p>
          <a:p>
            <a:endParaRPr lang="zh-CN" altLang="en-US">
              <a:ea typeface="宋体" charset="0"/>
              <a:sym typeface="+mn-ea"/>
            </a:endParaRPr>
          </a:p>
        </p:txBody>
      </p:sp>
      <p:sp>
        <p:nvSpPr>
          <p:cNvPr id="4" name="灯片编号占位符 3"/>
          <p:cNvSpPr>
            <a:spLocks noGrp="1"/>
          </p:cNvSpPr>
          <p:nvPr>
            <p:ph type="sldNum" sz="quarter" idx="10"/>
          </p:nvPr>
        </p:nvSpPr>
        <p:spPr/>
        <p:txBody>
          <a:bodyPr/>
          <a:lstStyle/>
          <a:p>
            <a:fld id="{B9BCC932-0C1F-4C94-8B9A-3944ABBB4E3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a:sym typeface="+mn-ea"/>
              </a:rPr>
              <a:t>2017年9月22日，冰立方探测到一个能量约为290 TeV的μ中微子，随后他们发现，在204-2015年间，也有大约13±5次来自这个源的中微子观测。随后，一些科学家认为这一现象可以用爱丁顿偏差现象来解释。然而，在 2021-2022 年期间和 2022-2023 年期间，在这个源的方向上又观测到了另一个中微子，那么爱丁顿偏差现象就无法解释这些现象了。随后，一些研究人员试图用单区模型来解释观测到的中微子，。。。。，因此单区模型产生的中微子探测概率太低，无法解释观测结果。因此，我们可以排除单区模型。因此，我们需要找到一个合理的模型来解释这些中微子观测结果。当中微子与冰中的原子发生反应产生带电粒子（如电子或μ介子）时，这些带电粒子以接近光速的速度在冰中移动，从而产生切伦科夫辐射。冰立方实验中的光学传感器能够捕捉到这种辐射，进而用于重建带电粒子的轨迹，并推断出中微子的相关信息。</a:t>
            </a:r>
            <a:endParaRPr>
              <a:sym typeface="+mn-ea"/>
            </a:endParaRPr>
          </a:p>
        </p:txBody>
      </p:sp>
      <p:sp>
        <p:nvSpPr>
          <p:cNvPr id="4" name="灯片编号占位符 3"/>
          <p:cNvSpPr>
            <a:spLocks noGrp="1"/>
          </p:cNvSpPr>
          <p:nvPr>
            <p:ph type="sldNum" sz="quarter" idx="10"/>
          </p:nvPr>
        </p:nvSpPr>
        <p:spPr/>
        <p:txBody>
          <a:bodyPr/>
          <a:lstStyle/>
          <a:p>
            <a:fld id="{B9BCC932-0C1F-4C94-8B9A-3944ABBB4E3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近年来，一些研究者提出了一个能够解释耀变体中不同观测耀斑现象的模型，即随机耗散模型。该模型认为，由于喷流中能量耗散事件（如激波或磁重联）的发生，喷流内任意位置会随机产生许多小型离散辐射区，其中大部分辐射区产生的辐射相对较弱，这些区域的叠加构成了低态背景辐射；而当喷流中某些位置（例如A、B或C）发生更强的能量耗散事件时，则会产生更强的辐射，我们将其定义为高态辐射。该模型的核心思想是：耀变体在任意时刻的辐射均可由这两种成分构成，即低态背景辐射与叠加的高态辐射。</a:t>
            </a:r>
            <a:endParaRPr lang="zh-CN" altLang="en-US"/>
          </a:p>
          <a:p>
            <a:endParaRPr lang="zh-CN" altLang="en-US"/>
          </a:p>
          <a:p>
            <a:r>
              <a:rPr lang="zh-CN" altLang="en-US"/>
              <a:t>右图展示了3C 279在不同时期的宽波段能谱分布（SED）拟合结果。例如，在MJD（修正儒略日）某时段内的能谱分布中，我们将每个波段的最低态辐射定义为背景辐射；随后三个耀斑期的宽波段能谱分布均可以通过“背景辐射+蓝色高态辐射”的组合来解释。以下三个方程描述了该模型中参数的设定方式……</a:t>
            </a:r>
            <a:endParaRPr lang="zh-CN" altLang="en-US"/>
          </a:p>
        </p:txBody>
      </p:sp>
      <p:sp>
        <p:nvSpPr>
          <p:cNvPr id="4" name="灯片编号占位符 3"/>
          <p:cNvSpPr>
            <a:spLocks noGrp="1"/>
          </p:cNvSpPr>
          <p:nvPr>
            <p:ph type="sldNum" sz="quarter" idx="10"/>
          </p:nvPr>
        </p:nvSpPr>
        <p:spPr/>
        <p:txBody>
          <a:bodyPr/>
          <a:lstStyle/>
          <a:p>
            <a:fld id="{B9BCC932-0C1F-4C94-8B9A-3944ABBB4E3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sym typeface="+mn-ea"/>
              </a:rPr>
              <a:t>这里是我们四个时期</a:t>
            </a:r>
            <a:r>
              <a:rPr lang="en-US" altLang="zh-CN">
                <a:sym typeface="+mn-ea"/>
              </a:rPr>
              <a:t>SED</a:t>
            </a:r>
            <a:r>
              <a:rPr lang="zh-CN" altLang="en-US">
                <a:ea typeface="宋体" charset="0"/>
                <a:sym typeface="+mn-ea"/>
              </a:rPr>
              <a:t>的拟合结果，右边的是四个时期的公共拟合参数，这三个参数是在喷流中距离黑洞</a:t>
            </a:r>
            <a:r>
              <a:rPr lang="en-US" altLang="zh-CN">
                <a:ea typeface="宋体" charset="0"/>
                <a:sym typeface="+mn-ea"/>
              </a:rPr>
              <a:t>0.1 pc</a:t>
            </a:r>
            <a:r>
              <a:rPr lang="zh-CN" altLang="en-US">
                <a:ea typeface="宋体" charset="0"/>
                <a:sym typeface="+mn-ea"/>
              </a:rPr>
              <a:t>处的参数，</a:t>
            </a:r>
            <a:r>
              <a:rPr lang="en-US" altLang="zh-CN">
                <a:ea typeface="宋体" charset="0"/>
                <a:sym typeface="+mn-ea"/>
              </a:rPr>
              <a:t>R0</a:t>
            </a:r>
            <a:r>
              <a:rPr lang="zh-CN" altLang="en-US">
                <a:ea typeface="宋体" charset="0"/>
                <a:sym typeface="+mn-ea"/>
              </a:rPr>
              <a:t>是</a:t>
            </a:r>
            <a:r>
              <a:rPr lang="en-US" altLang="zh-CN">
                <a:ea typeface="宋体" charset="0"/>
                <a:sym typeface="+mn-ea"/>
              </a:rPr>
              <a:t>0.1pc</a:t>
            </a:r>
            <a:r>
              <a:rPr lang="zh-CN" altLang="en-US">
                <a:ea typeface="宋体" charset="0"/>
                <a:sym typeface="+mn-ea"/>
              </a:rPr>
              <a:t>处的半径，</a:t>
            </a:r>
            <a:r>
              <a:rPr lang="en-US" altLang="zh-CN">
                <a:ea typeface="宋体" charset="0"/>
                <a:sym typeface="+mn-ea"/>
              </a:rPr>
              <a:t>δ0</a:t>
            </a:r>
            <a:r>
              <a:rPr lang="zh-CN" altLang="en-US">
                <a:ea typeface="宋体" charset="0"/>
                <a:sym typeface="+mn-ea"/>
              </a:rPr>
              <a:t>是</a:t>
            </a:r>
            <a:r>
              <a:rPr lang="en-US" altLang="zh-CN">
                <a:ea typeface="宋体" charset="0"/>
                <a:sym typeface="+mn-ea"/>
              </a:rPr>
              <a:t>0.1pc</a:t>
            </a:r>
            <a:r>
              <a:rPr lang="zh-CN" altLang="en-US">
                <a:ea typeface="宋体" charset="0"/>
                <a:sym typeface="+mn-ea"/>
              </a:rPr>
              <a:t>处的多普勒因子，</a:t>
            </a:r>
            <a:r>
              <a:rPr lang="en-US" altLang="zh-CN">
                <a:ea typeface="宋体" charset="0"/>
                <a:sym typeface="+mn-ea"/>
              </a:rPr>
              <a:t>B0</a:t>
            </a:r>
            <a:r>
              <a:rPr lang="zh-CN" altLang="en-US">
                <a:ea typeface="宋体" charset="0"/>
                <a:sym typeface="+mn-ea"/>
              </a:rPr>
              <a:t>是</a:t>
            </a:r>
            <a:r>
              <a:rPr lang="en-US" altLang="zh-CN">
                <a:ea typeface="宋体" charset="0"/>
                <a:sym typeface="+mn-ea"/>
              </a:rPr>
              <a:t>0.1pc</a:t>
            </a:r>
            <a:r>
              <a:rPr lang="zh-CN" altLang="en-US">
                <a:ea typeface="宋体" charset="0"/>
                <a:sym typeface="+mn-ea"/>
              </a:rPr>
              <a:t>处的磁场强度。</a:t>
            </a:r>
            <a:endParaRPr lang="zh-CN" altLang="en-US">
              <a:ea typeface="宋体" charset="0"/>
            </a:endParaRPr>
          </a:p>
          <a:p>
            <a:endParaRPr lang="zh-CN" altLang="en-US">
              <a:ea typeface="宋体" charset="0"/>
            </a:endParaRPr>
          </a:p>
          <a:p>
            <a:r>
              <a:rPr lang="zh-CN" altLang="en-US">
                <a:ea typeface="宋体" charset="0"/>
                <a:sym typeface="+mn-ea"/>
              </a:rPr>
              <a:t>上面的是</a:t>
            </a:r>
            <a:r>
              <a:rPr lang="en-US" altLang="zh-CN">
                <a:ea typeface="宋体" charset="0"/>
                <a:sym typeface="+mn-ea"/>
              </a:rPr>
              <a:t>2014-2015</a:t>
            </a:r>
            <a:r>
              <a:rPr lang="zh-CN" altLang="en-US">
                <a:ea typeface="宋体" charset="0"/>
                <a:sym typeface="+mn-ea"/>
              </a:rPr>
              <a:t>年的宽波段</a:t>
            </a:r>
            <a:r>
              <a:rPr lang="en-US" altLang="zh-CN">
                <a:ea typeface="宋体" charset="0"/>
                <a:sym typeface="+mn-ea"/>
              </a:rPr>
              <a:t>SED</a:t>
            </a:r>
            <a:r>
              <a:rPr lang="zh-CN" altLang="en-US">
                <a:ea typeface="宋体" charset="0"/>
                <a:sym typeface="+mn-ea"/>
              </a:rPr>
              <a:t>的拟合结果，利用</a:t>
            </a:r>
            <a:r>
              <a:rPr lang="en-US" altLang="zh-CN">
                <a:ea typeface="宋体" charset="0"/>
                <a:sym typeface="+mn-ea"/>
              </a:rPr>
              <a:t>IceCube</a:t>
            </a:r>
            <a:r>
              <a:rPr lang="zh-CN" altLang="en-US">
                <a:ea typeface="宋体" charset="0"/>
                <a:sym typeface="+mn-ea"/>
              </a:rPr>
              <a:t>的有效接受面积，我们可以计算得到的半年的中微子探测到的事件数为</a:t>
            </a:r>
            <a:r>
              <a:rPr lang="en-US" altLang="zh-CN">
                <a:ea typeface="宋体" charset="0"/>
                <a:sym typeface="+mn-ea"/>
              </a:rPr>
              <a:t>8.2</a:t>
            </a:r>
            <a:r>
              <a:rPr lang="zh-CN" altLang="en-US">
                <a:ea typeface="宋体" charset="0"/>
                <a:sym typeface="+mn-ea"/>
              </a:rPr>
              <a:t>个，这个值是可以解释观测的。</a:t>
            </a:r>
            <a:endParaRPr lang="zh-CN" altLang="en-US">
              <a:ea typeface="宋体" charset="0"/>
            </a:endParaRPr>
          </a:p>
          <a:p>
            <a:endParaRPr lang="zh-CN" altLang="en-US">
              <a:ea typeface="宋体" charset="0"/>
            </a:endParaRPr>
          </a:p>
          <a:p>
            <a:r>
              <a:rPr lang="zh-CN" altLang="en-US">
                <a:ea typeface="宋体" charset="0"/>
                <a:sym typeface="+mn-ea"/>
              </a:rPr>
              <a:t>而</a:t>
            </a:r>
            <a:r>
              <a:rPr lang="en-US" altLang="zh-CN">
                <a:ea typeface="宋体" charset="0"/>
                <a:sym typeface="+mn-ea"/>
              </a:rPr>
              <a:t>2017-2018</a:t>
            </a:r>
            <a:r>
              <a:rPr lang="zh-CN" altLang="en-US">
                <a:ea typeface="宋体" charset="0"/>
                <a:sym typeface="+mn-ea"/>
              </a:rPr>
              <a:t>年中微子事件，得到的中微子探测概率为</a:t>
            </a:r>
            <a:r>
              <a:rPr lang="en-US" altLang="zh-CN">
                <a:ea typeface="宋体" charset="0"/>
                <a:sym typeface="+mn-ea"/>
              </a:rPr>
              <a:t>0.07</a:t>
            </a:r>
            <a:r>
              <a:rPr lang="zh-CN" altLang="en-US">
                <a:ea typeface="宋体" charset="0"/>
                <a:sym typeface="+mn-ea"/>
              </a:rPr>
              <a:t>，这个值也是可以接受的。</a:t>
            </a:r>
            <a:endParaRPr lang="zh-CN" altLang="en-US">
              <a:ea typeface="宋体" charset="0"/>
              <a:sym typeface="+mn-ea"/>
            </a:endParaRPr>
          </a:p>
          <a:p>
            <a:endParaRPr>
              <a:sym typeface="+mn-ea"/>
            </a:endParaRPr>
          </a:p>
          <a:p>
            <a:r>
              <a:rPr lang="zh-CN" altLang="en-US">
                <a:sym typeface="+mn-ea"/>
              </a:rPr>
              <a:t>这里是</a:t>
            </a:r>
            <a:r>
              <a:rPr lang="en-US" altLang="zh-CN">
                <a:sym typeface="+mn-ea"/>
              </a:rPr>
              <a:t>2021-2022</a:t>
            </a:r>
            <a:r>
              <a:rPr lang="zh-CN" altLang="en-US">
                <a:ea typeface="宋体" charset="0"/>
                <a:sym typeface="+mn-ea"/>
              </a:rPr>
              <a:t>年和</a:t>
            </a:r>
            <a:r>
              <a:rPr lang="en-US" altLang="zh-CN">
                <a:ea typeface="宋体" charset="0"/>
                <a:sym typeface="+mn-ea"/>
              </a:rPr>
              <a:t>2022-2023</a:t>
            </a:r>
            <a:r>
              <a:rPr lang="zh-CN" altLang="en-US">
                <a:ea typeface="宋体" charset="0"/>
                <a:sym typeface="+mn-ea"/>
              </a:rPr>
              <a:t>年的宽波段</a:t>
            </a:r>
            <a:r>
              <a:rPr lang="en-US" altLang="zh-CN">
                <a:ea typeface="宋体" charset="0"/>
                <a:sym typeface="+mn-ea"/>
              </a:rPr>
              <a:t>SED</a:t>
            </a:r>
            <a:r>
              <a:rPr lang="zh-CN" altLang="en-US">
                <a:ea typeface="宋体" charset="0"/>
                <a:sym typeface="+mn-ea"/>
              </a:rPr>
              <a:t>拟合情况，可以看到，这两个时期的</a:t>
            </a:r>
            <a:r>
              <a:rPr lang="en-US" altLang="zh-CN">
                <a:ea typeface="宋体" charset="0"/>
                <a:sym typeface="+mn-ea"/>
              </a:rPr>
              <a:t>SED</a:t>
            </a:r>
            <a:r>
              <a:rPr lang="zh-CN" altLang="en-US">
                <a:ea typeface="宋体" charset="0"/>
                <a:sym typeface="+mn-ea"/>
              </a:rPr>
              <a:t>可以被很好地拟合，得到的中微子的探测概率分别是</a:t>
            </a:r>
            <a:r>
              <a:rPr lang="en-US" altLang="zh-CN">
                <a:ea typeface="宋体" charset="0"/>
                <a:sym typeface="+mn-ea"/>
              </a:rPr>
              <a:t>0.73</a:t>
            </a:r>
            <a:r>
              <a:rPr lang="zh-CN" altLang="en-US">
                <a:ea typeface="宋体" charset="0"/>
                <a:sym typeface="+mn-ea"/>
              </a:rPr>
              <a:t>和</a:t>
            </a:r>
            <a:r>
              <a:rPr lang="en-US" altLang="zh-CN">
                <a:ea typeface="宋体" charset="0"/>
                <a:sym typeface="+mn-ea"/>
              </a:rPr>
              <a:t>0.41</a:t>
            </a:r>
            <a:r>
              <a:rPr lang="zh-CN" altLang="en-US">
                <a:ea typeface="宋体" charset="0"/>
                <a:sym typeface="+mn-ea"/>
              </a:rPr>
              <a:t>，也是可以解释观测的。</a:t>
            </a:r>
            <a:endParaRPr lang="zh-CN" altLang="en-US">
              <a:ea typeface="宋体" charset="0"/>
            </a:endParaRPr>
          </a:p>
          <a:p>
            <a:endParaRPr>
              <a:sym typeface="+mn-ea"/>
            </a:endParaRPr>
          </a:p>
        </p:txBody>
      </p:sp>
      <p:sp>
        <p:nvSpPr>
          <p:cNvPr id="4" name="灯片编号占位符 3"/>
          <p:cNvSpPr>
            <a:spLocks noGrp="1"/>
          </p:cNvSpPr>
          <p:nvPr>
            <p:ph type="sldNum" sz="quarter" idx="10"/>
          </p:nvPr>
        </p:nvSpPr>
        <p:spPr/>
        <p:txBody>
          <a:bodyPr/>
          <a:lstStyle/>
          <a:p>
            <a:fld id="{B9BCC932-0C1F-4C94-8B9A-3944ABBB4E3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63"/>
            <a:ext cx="6858000" cy="1791105"/>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143000" y="2702140"/>
            <a:ext cx="6858000" cy="124210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8AF6F278-ABF0-48CA-ADF0-1D43CCA8A18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AF6F278-ABF0-48CA-ADF0-1D43CCA8A18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906"/>
            <a:ext cx="1971675" cy="435986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906"/>
            <a:ext cx="5800725" cy="4359865"/>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AF6F278-ABF0-48CA-ADF0-1D43CCA8A18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81"/>
            <a:ext cx="7886700" cy="994295"/>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28650" y="4767856"/>
            <a:ext cx="2057400" cy="273878"/>
          </a:xfrm>
        </p:spPr>
        <p:txBody>
          <a:bodyPr/>
          <a:lstStyle>
            <a:lvl1pPr>
              <a:defRPr/>
            </a:lvl1pPr>
          </a:lstStyle>
          <a:p>
            <a:fld id="{A79EEC86-5909-45C2-A483-49120B6A1D12}" type="datetime1">
              <a:rPr lang="zh-CN" altLang="en-US" smtClean="0"/>
            </a:fld>
            <a:endParaRPr lang="zh-CN" altLang="en-US" sz="2400">
              <a:solidFill>
                <a:schemeClr val="tx1"/>
              </a:solidFill>
            </a:endParaRPr>
          </a:p>
        </p:txBody>
      </p:sp>
      <p:sp>
        <p:nvSpPr>
          <p:cNvPr id="4" name="页脚占位符 3"/>
          <p:cNvSpPr>
            <a:spLocks noGrp="1"/>
          </p:cNvSpPr>
          <p:nvPr>
            <p:ph type="ftr" sz="quarter" idx="11"/>
          </p:nvPr>
        </p:nvSpPr>
        <p:spPr>
          <a:xfrm>
            <a:off x="3028950" y="4767856"/>
            <a:ext cx="3086100" cy="273878"/>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6418538" y="4870258"/>
            <a:ext cx="2057400" cy="273878"/>
          </a:xfrm>
        </p:spPr>
        <p:txBody>
          <a:bodyPr/>
          <a:lstStyle>
            <a:lvl1pPr>
              <a:defRPr/>
            </a:lvl1pPr>
          </a:lstStyle>
          <a:p>
            <a:fld id="{6CD9149D-A996-4356-B7CD-0154EA4A17F5}" type="slidenum">
              <a:rPr lang="zh-CN" altLang="en-US"/>
            </a:fld>
            <a:endParaRPr lang="zh-CN" altLang="en-US" sz="2400" dirty="0">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AF6F278-ABF0-48CA-ADF0-1D43CCA8A18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94"/>
            <a:ext cx="7886700" cy="2140037"/>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2876"/>
            <a:ext cx="7886700" cy="1125395"/>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8AF6F278-ABF0-48CA-ADF0-1D43CCA8A18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528"/>
            <a:ext cx="3886200" cy="3264242"/>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528"/>
            <a:ext cx="3886200" cy="3264242"/>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AF6F278-ABF0-48CA-ADF0-1D43CCA8A18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906"/>
            <a:ext cx="7886700" cy="994397"/>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1" y="1261158"/>
            <a:ext cx="3868340" cy="61807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1" y="1879232"/>
            <a:ext cx="3868340" cy="276406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1158"/>
            <a:ext cx="3887391" cy="61807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8035" indent="0">
              <a:buNone/>
              <a:defRPr sz="1200" b="1"/>
            </a:lvl7pPr>
            <a:lvl8pPr marL="2400935" indent="0">
              <a:buNone/>
              <a:defRPr sz="1200" b="1"/>
            </a:lvl8pPr>
            <a:lvl9pPr marL="2743835"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9232"/>
            <a:ext cx="3887391" cy="2764066"/>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AF6F278-ABF0-48CA-ADF0-1D43CCA8A18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AF6F278-ABF0-48CA-ADF0-1D43CCA8A18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F6F278-ABF0-48CA-ADF0-1D43CCA8A18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78"/>
            <a:ext cx="2949178" cy="1200422"/>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736"/>
            <a:ext cx="4629150" cy="3656046"/>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399"/>
            <a:ext cx="2949178" cy="2859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AF6F278-ABF0-48CA-ADF0-1D43CCA8A18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78"/>
            <a:ext cx="2949178" cy="1200422"/>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736"/>
            <a:ext cx="4629150" cy="365604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hasCustomPrompt="1"/>
          </p:nvPr>
        </p:nvSpPr>
        <p:spPr>
          <a:xfrm>
            <a:off x="629841" y="1543399"/>
            <a:ext cx="2949178" cy="285933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8035" indent="0">
              <a:buNone/>
              <a:defRPr sz="750"/>
            </a:lvl7pPr>
            <a:lvl8pPr marL="2400935" indent="0">
              <a:buNone/>
              <a:defRPr sz="750"/>
            </a:lvl8pPr>
            <a:lvl9pPr marL="2743835" indent="0">
              <a:buNone/>
              <a:defRPr sz="75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8AF6F278-ABF0-48CA-ADF0-1D43CCA8A18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hf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906"/>
            <a:ext cx="7886700" cy="994397"/>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528"/>
            <a:ext cx="7886700" cy="3264242"/>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8341"/>
            <a:ext cx="2057400" cy="273906"/>
          </a:xfrm>
          <a:prstGeom prst="rect">
            <a:avLst/>
          </a:prstGeom>
        </p:spPr>
        <p:txBody>
          <a:bodyPr vert="horz" lIns="91440" tIns="45720" rIns="91440" bIns="45720" rtlCol="0" anchor="ctr"/>
          <a:lstStyle>
            <a:lvl1pPr algn="l">
              <a:defRPr sz="900">
                <a:solidFill>
                  <a:schemeClr val="tx1">
                    <a:tint val="75000"/>
                  </a:schemeClr>
                </a:solidFill>
              </a:defRPr>
            </a:lvl1pPr>
          </a:lstStyle>
          <a:p>
            <a:fld id="{8AF6F278-ABF0-48CA-ADF0-1D43CCA8A181}" type="datetimeFigureOut">
              <a:rPr lang="zh-CN" altLang="en-US" smtClean="0"/>
            </a:fld>
            <a:endParaRPr lang="zh-CN" altLang="en-US"/>
          </a:p>
        </p:txBody>
      </p:sp>
      <p:sp>
        <p:nvSpPr>
          <p:cNvPr id="5" name="页脚占位符 4"/>
          <p:cNvSpPr>
            <a:spLocks noGrp="1"/>
          </p:cNvSpPr>
          <p:nvPr>
            <p:ph type="ftr" sz="quarter" idx="3"/>
          </p:nvPr>
        </p:nvSpPr>
        <p:spPr>
          <a:xfrm>
            <a:off x="3028950" y="4768341"/>
            <a:ext cx="3086100" cy="273906"/>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341"/>
            <a:ext cx="2057400" cy="273906"/>
          </a:xfrm>
          <a:prstGeom prst="rect">
            <a:avLst/>
          </a:prstGeom>
        </p:spPr>
        <p:txBody>
          <a:bodyPr vert="horz" lIns="91440" tIns="45720" rIns="91440" bIns="45720" rtlCol="0" anchor="ctr"/>
          <a:lstStyle>
            <a:lvl1pPr algn="r">
              <a:defRPr sz="900">
                <a:solidFill>
                  <a:schemeClr val="tx1">
                    <a:tint val="75000"/>
                  </a:schemeClr>
                </a:solidFill>
              </a:defRPr>
            </a:lvl1pPr>
          </a:lstStyle>
          <a:p>
            <a:fld id="{F46799FB-52B8-4698-BECF-01ADD9E846B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0"/>
    </mc:Choice>
    <mc:Fallback>
      <p:transition/>
    </mc:Fallback>
  </mc:AlternateConten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image" Target="../media/image33.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tags" Target="../tags/tag22.xml"/><Relationship Id="rId1" Type="http://schemas.openxmlformats.org/officeDocument/2006/relationships/tags" Target="../tags/tag21.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image" Target="../media/image39.png"/><Relationship Id="rId3" Type="http://schemas.openxmlformats.org/officeDocument/2006/relationships/tags" Target="../tags/tag24.xml"/><Relationship Id="rId2" Type="http://schemas.openxmlformats.org/officeDocument/2006/relationships/image" Target="../media/image38.png"/><Relationship Id="rId1" Type="http://schemas.openxmlformats.org/officeDocument/2006/relationships/tags" Target="../tags/tag23.xml"/></Relationships>
</file>

<file path=ppt/slides/_rels/slide14.xml.rels><?xml version="1.0" encoding="UTF-8" standalone="yes"?>
<Relationships xmlns="http://schemas.openxmlformats.org/package/2006/relationships"><Relationship Id="rId9" Type="http://schemas.openxmlformats.org/officeDocument/2006/relationships/tags" Target="../tags/tag33.xml"/><Relationship Id="rId8" Type="http://schemas.openxmlformats.org/officeDocument/2006/relationships/tags" Target="../tags/tag32.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image" Target="../media/image41.png"/><Relationship Id="rId4" Type="http://schemas.openxmlformats.org/officeDocument/2006/relationships/tags" Target="../tags/tag29.xml"/><Relationship Id="rId3" Type="http://schemas.openxmlformats.org/officeDocument/2006/relationships/image" Target="../media/image40.png"/><Relationship Id="rId2" Type="http://schemas.openxmlformats.org/officeDocument/2006/relationships/tags" Target="../tags/tag28.xml"/><Relationship Id="rId12" Type="http://schemas.openxmlformats.org/officeDocument/2006/relationships/notesSlide" Target="../notesSlides/notesSlide11.xml"/><Relationship Id="rId11" Type="http://schemas.openxmlformats.org/officeDocument/2006/relationships/slideLayout" Target="../slideLayouts/slideLayout2.xml"/><Relationship Id="rId10" Type="http://schemas.openxmlformats.org/officeDocument/2006/relationships/tags" Target="../tags/tag34.xml"/><Relationship Id="rId1" Type="http://schemas.openxmlformats.org/officeDocument/2006/relationships/tags" Target="../tags/tag27.xml"/></Relationships>
</file>

<file path=ppt/slides/_rels/slide15.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image" Target="../media/image45.png"/><Relationship Id="rId7" Type="http://schemas.openxmlformats.org/officeDocument/2006/relationships/tags" Target="../tags/tag38.xml"/><Relationship Id="rId6" Type="http://schemas.openxmlformats.org/officeDocument/2006/relationships/image" Target="../media/image44.png"/><Relationship Id="rId5" Type="http://schemas.openxmlformats.org/officeDocument/2006/relationships/tags" Target="../tags/tag37.xml"/><Relationship Id="rId4" Type="http://schemas.openxmlformats.org/officeDocument/2006/relationships/image" Target="../media/image43.png"/><Relationship Id="rId3" Type="http://schemas.openxmlformats.org/officeDocument/2006/relationships/tags" Target="../tags/tag36.xml"/><Relationship Id="rId2" Type="http://schemas.openxmlformats.org/officeDocument/2006/relationships/image" Target="../media/image42.png"/><Relationship Id="rId18" Type="http://schemas.openxmlformats.org/officeDocument/2006/relationships/notesSlide" Target="../notesSlides/notesSlide12.xml"/><Relationship Id="rId17" Type="http://schemas.openxmlformats.org/officeDocument/2006/relationships/slideLayout" Target="../slideLayouts/slideLayout2.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image" Target="../media/image46.png"/><Relationship Id="rId12" Type="http://schemas.openxmlformats.org/officeDocument/2006/relationships/tags" Target="../tags/tag4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5.xml"/></Relationships>
</file>

<file path=ppt/slides/_rels/slide16.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image" Target="../media/image49.png"/><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tags" Target="../tags/tag47.xml"/><Relationship Id="rId15" Type="http://schemas.openxmlformats.org/officeDocument/2006/relationships/notesSlide" Target="../notesSlides/notesSlide13.xml"/><Relationship Id="rId14" Type="http://schemas.openxmlformats.org/officeDocument/2006/relationships/slideLayout" Target="../slideLayouts/slideLayout2.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image" Target="../media/image50.png"/><Relationship Id="rId1" Type="http://schemas.openxmlformats.org/officeDocument/2006/relationships/tags" Target="../tags/tag46.xml"/></Relationships>
</file>

<file path=ppt/slides/_rels/slide17.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image" Target="../media/image52.png"/><Relationship Id="rId4" Type="http://schemas.openxmlformats.org/officeDocument/2006/relationships/tags" Target="../tags/tag57.xml"/><Relationship Id="rId3" Type="http://schemas.openxmlformats.org/officeDocument/2006/relationships/image" Target="../media/image51.png"/><Relationship Id="rId2" Type="http://schemas.openxmlformats.org/officeDocument/2006/relationships/tags" Target="../tags/tag56.xml"/><Relationship Id="rId19" Type="http://schemas.openxmlformats.org/officeDocument/2006/relationships/notesSlide" Target="../notesSlides/notesSlide14.xml"/><Relationship Id="rId18" Type="http://schemas.openxmlformats.org/officeDocument/2006/relationships/slideLayout" Target="../slideLayouts/slideLayout2.xml"/><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image" Target="../media/image56.png"/><Relationship Id="rId12" Type="http://schemas.openxmlformats.org/officeDocument/2006/relationships/tags" Target="../tags/tag61.xml"/><Relationship Id="rId11" Type="http://schemas.openxmlformats.org/officeDocument/2006/relationships/image" Target="../media/image55.png"/><Relationship Id="rId10" Type="http://schemas.openxmlformats.org/officeDocument/2006/relationships/image" Target="../media/image54.png"/><Relationship Id="rId1" Type="http://schemas.openxmlformats.org/officeDocument/2006/relationships/tags" Target="../tags/tag55.xml"/></Relationships>
</file>

<file path=ppt/slides/_rels/slide18.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tags" Target="../tags/tag70.xml"/><Relationship Id="rId7" Type="http://schemas.openxmlformats.org/officeDocument/2006/relationships/image" Target="../media/image59.png"/><Relationship Id="rId6" Type="http://schemas.openxmlformats.org/officeDocument/2006/relationships/tags" Target="../tags/tag69.xml"/><Relationship Id="rId5" Type="http://schemas.openxmlformats.org/officeDocument/2006/relationships/tags" Target="../tags/tag68.xml"/><Relationship Id="rId4" Type="http://schemas.openxmlformats.org/officeDocument/2006/relationships/image" Target="../media/image58.png"/><Relationship Id="rId3" Type="http://schemas.openxmlformats.org/officeDocument/2006/relationships/tags" Target="../tags/tag67.xml"/><Relationship Id="rId2" Type="http://schemas.openxmlformats.org/officeDocument/2006/relationships/tags" Target="../tags/tag66.xml"/><Relationship Id="rId16" Type="http://schemas.openxmlformats.org/officeDocument/2006/relationships/notesSlide" Target="../notesSlides/notesSlide15.xml"/><Relationship Id="rId15" Type="http://schemas.openxmlformats.org/officeDocument/2006/relationships/slideLayout" Target="../slideLayouts/slideLayout2.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image" Target="../media/image61.png"/><Relationship Id="rId1" Type="http://schemas.openxmlformats.org/officeDocument/2006/relationships/image" Target="../media/image57.png"/></Relationships>
</file>

<file path=ppt/slides/_rels/slide19.xml.rels><?xml version="1.0" encoding="UTF-8" standalone="yes"?>
<Relationships xmlns="http://schemas.openxmlformats.org/package/2006/relationships"><Relationship Id="rId9" Type="http://schemas.openxmlformats.org/officeDocument/2006/relationships/tags" Target="../tags/tag75.xml"/><Relationship Id="rId8" Type="http://schemas.openxmlformats.org/officeDocument/2006/relationships/image" Target="../media/image69.png"/><Relationship Id="rId7" Type="http://schemas.openxmlformats.org/officeDocument/2006/relationships/image" Target="../media/image68.png"/><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image" Target="../media/image63.png"/><Relationship Id="rId13" Type="http://schemas.openxmlformats.org/officeDocument/2006/relationships/notesSlide" Target="../notesSlides/notesSlide16.xml"/><Relationship Id="rId12" Type="http://schemas.openxmlformats.org/officeDocument/2006/relationships/slideLayout" Target="../slideLayouts/slideLayout1.xml"/><Relationship Id="rId11" Type="http://schemas.openxmlformats.org/officeDocument/2006/relationships/image" Target="../media/image70.png"/><Relationship Id="rId10" Type="http://schemas.openxmlformats.org/officeDocument/2006/relationships/tags" Target="../tags/tag76.xml"/><Relationship Id="rId1"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1.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image" Target="../media/image74.png"/><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image" Target="../media/image78.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1.xml"/><Relationship Id="rId2" Type="http://schemas.openxmlformats.org/officeDocument/2006/relationships/tags" Target="../tags/tag84.xml"/><Relationship Id="rId1" Type="http://schemas.openxmlformats.org/officeDocument/2006/relationships/tags" Target="../tags/tag83.xml"/></Relationships>
</file>

<file path=ppt/slides/_rels/slide3.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image" Target="../media/image5.png"/><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21.png"/><Relationship Id="rId1" Type="http://schemas.openxmlformats.org/officeDocument/2006/relationships/image" Target="../media/image20.png"/></Relationships>
</file>

<file path=ppt/slides/_rels/slide9.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image" Target="../media/image28.png"/><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125220"/>
            <a:ext cx="9144000" cy="30111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284" tIns="45642" rIns="91284" bIns="45642" rtlCol="0" anchor="ctr"/>
          <a:lstStyle/>
          <a:p>
            <a:pPr algn="ctr"/>
            <a:endParaRPr lang="zh-CN" altLang="en-US" sz="1830" dirty="0">
              <a:solidFill>
                <a:srgbClr val="C00000"/>
              </a:solidFill>
              <a:ea typeface="微软雅黑" charset="-122"/>
            </a:endParaRPr>
          </a:p>
        </p:txBody>
      </p:sp>
      <p:sp>
        <p:nvSpPr>
          <p:cNvPr id="4" name="矩形 3"/>
          <p:cNvSpPr/>
          <p:nvPr/>
        </p:nvSpPr>
        <p:spPr>
          <a:xfrm>
            <a:off x="598170" y="1461135"/>
            <a:ext cx="8124190" cy="782320"/>
          </a:xfrm>
          <a:prstGeom prst="rect">
            <a:avLst/>
          </a:prstGeom>
        </p:spPr>
        <p:txBody>
          <a:bodyPr wrap="square" lIns="91284" tIns="45642" rIns="91284" bIns="45642">
            <a:spAutoFit/>
          </a:bodyPr>
          <a:lstStyle/>
          <a:p>
            <a:pPr algn="ctr">
              <a:lnSpc>
                <a:spcPct val="150000"/>
              </a:lnSpc>
            </a:pPr>
            <a:r>
              <a:rPr lang="zh-CN" sz="2400" dirty="0">
                <a:latin typeface="方正姚体" pitchFamily="2" charset="-122"/>
                <a:ea typeface="方正姚体" pitchFamily="2" charset="-122"/>
                <a:sym typeface="+mn-ea"/>
              </a:rPr>
              <a:t>High-Energy Neutrinos from Active Galactic Nuclei (AGN)</a:t>
            </a:r>
            <a:r>
              <a:rPr lang="en-US" altLang="zh-CN" sz="3000" b="1" dirty="0">
                <a:solidFill>
                  <a:schemeClr val="bg1"/>
                </a:solidFill>
                <a:latin typeface="Cambria" panose="02040503050406030204" pitchFamily="18" charset="0"/>
                <a:ea typeface="Cambria" panose="02040503050406030204" pitchFamily="18" charset="0"/>
              </a:rPr>
              <a:t> </a:t>
            </a:r>
            <a:endParaRPr lang="en-US" altLang="zh-CN" sz="3000" b="1" dirty="0">
              <a:solidFill>
                <a:schemeClr val="bg1"/>
              </a:solidFill>
              <a:latin typeface="Cambria" panose="02040503050406030204" pitchFamily="18" charset="0"/>
              <a:ea typeface="Cambria" panose="02040503050406030204" pitchFamily="18" charset="0"/>
            </a:endParaRPr>
          </a:p>
        </p:txBody>
      </p:sp>
      <p:grpSp>
        <p:nvGrpSpPr>
          <p:cNvPr id="8" name="组合 7"/>
          <p:cNvGrpSpPr/>
          <p:nvPr/>
        </p:nvGrpSpPr>
        <p:grpSpPr>
          <a:xfrm>
            <a:off x="1387518" y="3600482"/>
            <a:ext cx="6217834" cy="321945"/>
            <a:chOff x="1476226" y="3427932"/>
            <a:chExt cx="6120680" cy="316914"/>
          </a:xfrm>
        </p:grpSpPr>
        <p:cxnSp>
          <p:nvCxnSpPr>
            <p:cNvPr id="13" name="直接连接符 12"/>
            <p:cNvCxnSpPr/>
            <p:nvPr/>
          </p:nvCxnSpPr>
          <p:spPr>
            <a:xfrm>
              <a:off x="1476226" y="3588119"/>
              <a:ext cx="61206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2916386" y="3484729"/>
              <a:ext cx="3240360" cy="220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p>
          </p:txBody>
        </p:sp>
        <p:sp>
          <p:nvSpPr>
            <p:cNvPr id="16" name="矩形 15"/>
            <p:cNvSpPr/>
            <p:nvPr/>
          </p:nvSpPr>
          <p:spPr>
            <a:xfrm>
              <a:off x="2934388" y="3466799"/>
              <a:ext cx="3204356" cy="256526"/>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30"/>
            </a:p>
          </p:txBody>
        </p:sp>
        <p:sp>
          <p:nvSpPr>
            <p:cNvPr id="7" name="文本框 6"/>
            <p:cNvSpPr txBox="1"/>
            <p:nvPr/>
          </p:nvSpPr>
          <p:spPr>
            <a:xfrm>
              <a:off x="2916386" y="3427932"/>
              <a:ext cx="3240360" cy="316914"/>
            </a:xfrm>
            <a:prstGeom prst="rect">
              <a:avLst/>
            </a:prstGeom>
            <a:solidFill>
              <a:schemeClr val="accent1"/>
            </a:solidFill>
          </p:spPr>
          <p:txBody>
            <a:bodyPr wrap="square" rtlCol="0">
              <a:spAutoFit/>
            </a:bodyPr>
            <a:lstStyle/>
            <a:p>
              <a:pPr algn="ctr"/>
              <a:r>
                <a:rPr lang="en-US" altLang="zh-CN" sz="1500" dirty="0">
                  <a:solidFill>
                    <a:schemeClr val="bg1"/>
                  </a:solidFill>
                  <a:latin typeface="Times New Roman" panose="02020603050405020304" pitchFamily="18" charset="0"/>
                  <a:ea typeface="宋体" charset="0"/>
                  <a:cs typeface="Times New Roman" panose="02020603050405020304" pitchFamily="18" charset="0"/>
                </a:rPr>
                <a:t>Nanjing University</a:t>
              </a:r>
              <a:endParaRPr lang="en-US" altLang="zh-CN" sz="1500" dirty="0">
                <a:solidFill>
                  <a:schemeClr val="bg1"/>
                </a:solidFill>
                <a:latin typeface="Times New Roman" panose="02020603050405020304" pitchFamily="18" charset="0"/>
                <a:ea typeface="宋体" charset="0"/>
                <a:cs typeface="Times New Roman" panose="02020603050405020304" pitchFamily="18" charset="0"/>
              </a:endParaRPr>
            </a:p>
          </p:txBody>
        </p:sp>
      </p:grpSp>
      <p:sp>
        <p:nvSpPr>
          <p:cNvPr id="2" name="文本框 1"/>
          <p:cNvSpPr txBox="1"/>
          <p:nvPr/>
        </p:nvSpPr>
        <p:spPr>
          <a:xfrm>
            <a:off x="2406316" y="3922612"/>
            <a:ext cx="309880" cy="299085"/>
          </a:xfrm>
          <a:prstGeom prst="rect">
            <a:avLst/>
          </a:prstGeom>
          <a:noFill/>
        </p:spPr>
        <p:txBody>
          <a:bodyPr wrap="none" rtlCol="0">
            <a:spAutoFit/>
          </a:bodyPr>
          <a:lstStyle/>
          <a:p>
            <a:endParaRPr kumimoji="1" lang="zh-CN" altLang="en-US" sz="1350" dirty="0"/>
          </a:p>
        </p:txBody>
      </p:sp>
      <p:sp>
        <p:nvSpPr>
          <p:cNvPr id="6" name="文本框 5"/>
          <p:cNvSpPr txBox="1"/>
          <p:nvPr/>
        </p:nvSpPr>
        <p:spPr>
          <a:xfrm>
            <a:off x="2508749" y="2938340"/>
            <a:ext cx="3906520" cy="368300"/>
          </a:xfrm>
          <a:prstGeom prst="rect">
            <a:avLst/>
          </a:prstGeom>
          <a:noFill/>
        </p:spPr>
        <p:txBody>
          <a:bodyPr wrap="none" rtlCol="0">
            <a:spAutoFit/>
          </a:bodyPr>
          <a:lstStyle/>
          <a:p>
            <a:pPr algn="l"/>
            <a:r>
              <a:rPr kumimoji="1" lang="x-none" altLang="en-US" dirty="0">
                <a:latin typeface="Times New Roman" panose="02020603050405020304" pitchFamily="18" charset="0"/>
                <a:ea typeface="宋体" charset="0"/>
                <a:cs typeface="Times New Roman" panose="02020603050405020304" pitchFamily="18" charset="0"/>
              </a:rPr>
              <a:t>R</a:t>
            </a:r>
            <a:r>
              <a:rPr kumimoji="1" lang="en-US" altLang="zh-CN" dirty="0">
                <a:latin typeface="Times New Roman" panose="02020603050405020304" pitchFamily="18" charset="0"/>
                <a:ea typeface="宋体" charset="0"/>
                <a:cs typeface="Times New Roman" panose="02020603050405020304" pitchFamily="18" charset="0"/>
              </a:rPr>
              <a:t>eporter</a:t>
            </a:r>
            <a:r>
              <a:rPr kumimoji="1" lang="zh-CN" dirty="0">
                <a:latin typeface="Times New Roman" panose="02020603050405020304" pitchFamily="18" charset="0"/>
                <a:ea typeface="宋体" charset="0"/>
                <a:cs typeface="Times New Roman" panose="02020603050405020304" pitchFamily="18" charset="0"/>
              </a:rPr>
              <a:t>：</a:t>
            </a:r>
            <a:r>
              <a:rPr kumimoji="1" lang="en-US" altLang="zh-CN" dirty="0">
                <a:latin typeface="Times New Roman" panose="02020603050405020304" pitchFamily="18" charset="0"/>
                <a:ea typeface="宋体" charset="0"/>
                <a:cs typeface="Times New Roman" panose="02020603050405020304" pitchFamily="18" charset="0"/>
              </a:rPr>
              <a:t>Zhen-Jie Wang，</a:t>
            </a:r>
            <a:r>
              <a:rPr kumimoji="1" lang="en-US" altLang="zh-CN" dirty="0">
                <a:latin typeface="Times New Roman" panose="02020603050405020304" pitchFamily="18" charset="0"/>
                <a:ea typeface="宋体" charset="0"/>
                <a:cs typeface="Times New Roman" panose="02020603050405020304" pitchFamily="18" charset="0"/>
                <a:sym typeface="+mn-ea"/>
              </a:rPr>
              <a:t>Ruo-Yu Liu</a:t>
            </a:r>
            <a:endParaRPr kumimoji="1" lang="en-US" altLang="zh-CN" dirty="0">
              <a:latin typeface="Times New Roman" panose="02020603050405020304" pitchFamily="18" charset="0"/>
              <a:ea typeface="宋体" charset="0"/>
              <a:cs typeface="Times New Roman" panose="02020603050405020304" pitchFamily="18" charset="0"/>
            </a:endParaRPr>
          </a:p>
        </p:txBody>
      </p:sp>
      <p:sp>
        <p:nvSpPr>
          <p:cNvPr id="5" name="灯片编号占位符 4"/>
          <p:cNvSpPr>
            <a:spLocks noGrp="1"/>
          </p:cNvSpPr>
          <p:nvPr>
            <p:ph type="sldNum" sz="quarter" idx="12"/>
          </p:nvPr>
        </p:nvSpPr>
        <p:spPr/>
        <p:txBody>
          <a:bodyPr/>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2023-09-19 18-29-20 的屏幕截图"/>
          <p:cNvPicPr>
            <a:picLocks noChangeAspect="1"/>
          </p:cNvPicPr>
          <p:nvPr/>
        </p:nvPicPr>
        <p:blipFill>
          <a:blip r:embed="rId1"/>
          <a:stretch>
            <a:fillRect/>
          </a:stretch>
        </p:blipFill>
        <p:spPr>
          <a:xfrm>
            <a:off x="4551045" y="1138555"/>
            <a:ext cx="2656840" cy="1645285"/>
          </a:xfrm>
          <a:prstGeom prst="rect">
            <a:avLst/>
          </a:prstGeom>
          <a:noFill/>
          <a:ln w="12700" cap="flat" cmpd="sng">
            <a:noFill/>
            <a:prstDash val="solid"/>
            <a:round/>
            <a:headEnd type="none" w="med" len="med"/>
            <a:tailEnd type="none" w="med" len="med"/>
          </a:ln>
        </p:spPr>
      </p:pic>
      <p:pic>
        <p:nvPicPr>
          <p:cNvPr id="13" name="图片 10" descr="2024-02-29 15-47-18 的屏幕截图"/>
          <p:cNvPicPr>
            <a:picLocks noChangeAspect="1"/>
          </p:cNvPicPr>
          <p:nvPr/>
        </p:nvPicPr>
        <p:blipFill>
          <a:blip r:embed="rId2"/>
          <a:stretch>
            <a:fillRect/>
          </a:stretch>
        </p:blipFill>
        <p:spPr>
          <a:xfrm>
            <a:off x="796290" y="1123950"/>
            <a:ext cx="2810510" cy="1674495"/>
          </a:xfrm>
          <a:prstGeom prst="rect">
            <a:avLst/>
          </a:prstGeom>
          <a:noFill/>
          <a:ln w="12700" cap="flat" cmpd="sng">
            <a:noFill/>
            <a:prstDash val="solid"/>
            <a:round/>
            <a:headEnd type="none" w="med" len="med"/>
            <a:tailEnd type="none" w="med" len="med"/>
          </a:ln>
        </p:spPr>
      </p:pic>
      <p:pic>
        <p:nvPicPr>
          <p:cNvPr id="14" name="图片 1" descr="2023-09-19 20-43-40 的屏幕截图"/>
          <p:cNvPicPr>
            <a:picLocks noChangeAspect="1"/>
          </p:cNvPicPr>
          <p:nvPr/>
        </p:nvPicPr>
        <p:blipFill>
          <a:blip r:embed="rId3"/>
          <a:stretch>
            <a:fillRect/>
          </a:stretch>
        </p:blipFill>
        <p:spPr>
          <a:xfrm>
            <a:off x="845820" y="2877820"/>
            <a:ext cx="2845435" cy="1728470"/>
          </a:xfrm>
          <a:prstGeom prst="rect">
            <a:avLst/>
          </a:prstGeom>
          <a:noFill/>
          <a:ln w="12700" cap="flat" cmpd="sng">
            <a:noFill/>
            <a:prstDash val="solid"/>
            <a:round/>
            <a:headEnd type="none" w="med" len="med"/>
            <a:tailEnd type="none" w="med" len="med"/>
          </a:ln>
        </p:spPr>
      </p:pic>
      <p:pic>
        <p:nvPicPr>
          <p:cNvPr id="15" name="图片 10" descr="2023-09-19 20-47-11 的屏幕截图"/>
          <p:cNvPicPr>
            <a:picLocks noChangeAspect="1"/>
          </p:cNvPicPr>
          <p:nvPr/>
        </p:nvPicPr>
        <p:blipFill>
          <a:blip r:embed="rId4"/>
          <a:stretch>
            <a:fillRect/>
          </a:stretch>
        </p:blipFill>
        <p:spPr>
          <a:xfrm>
            <a:off x="4551045" y="2916555"/>
            <a:ext cx="2784475" cy="1711960"/>
          </a:xfrm>
          <a:prstGeom prst="rect">
            <a:avLst/>
          </a:prstGeom>
          <a:noFill/>
          <a:ln w="12700" cap="flat" cmpd="sng">
            <a:noFill/>
            <a:prstDash val="solid"/>
            <a:round/>
            <a:headEnd type="none" w="med" len="med"/>
            <a:tailEnd type="none" w="med" len="med"/>
          </a:ln>
        </p:spPr>
      </p:pic>
      <p:sp>
        <p:nvSpPr>
          <p:cNvPr id="32772" name="文本框 1"/>
          <p:cNvSpPr txBox="1"/>
          <p:nvPr/>
        </p:nvSpPr>
        <p:spPr>
          <a:xfrm>
            <a:off x="7206933" y="1552893"/>
            <a:ext cx="1478280" cy="509270"/>
          </a:xfrm>
          <a:prstGeom prst="rect">
            <a:avLst/>
          </a:prstGeom>
          <a:noFill/>
          <a:ln w="9525">
            <a:noFill/>
          </a:ln>
        </p:spPr>
        <p:txBody>
          <a:bodyPr wrap="square" anchor="t" anchorCtr="0">
            <a:spAutoFit/>
          </a:bodyPr>
          <a:p>
            <a:pPr eaLnBrk="0" hangingPunct="0"/>
            <a:r>
              <a:rPr lang="en-US" altLang="zh-CN" sz="675" i="1">
                <a:latin typeface="Arial" panose="020B0604020202020204" pitchFamily="34" charset="0"/>
                <a:ea typeface="宋体" pitchFamily="2" charset="-122"/>
              </a:rPr>
              <a:t>r</a:t>
            </a:r>
            <a:r>
              <a:rPr lang="en-US" altLang="zh-CN" sz="675">
                <a:latin typeface="Arial" panose="020B0604020202020204" pitchFamily="34" charset="0"/>
                <a:ea typeface="宋体" pitchFamily="2" charset="-122"/>
              </a:rPr>
              <a:t> = 0.095 pc</a:t>
            </a:r>
            <a:r>
              <a:rPr lang="zh-CN" altLang="en-US" sz="675">
                <a:latin typeface="Arial" panose="020B0604020202020204" pitchFamily="34" charset="0"/>
                <a:ea typeface="宋体" pitchFamily="2" charset="-122"/>
              </a:rPr>
              <a:t>，</a:t>
            </a:r>
            <a:endParaRPr lang="zh-CN" altLang="en-US" sz="675">
              <a:latin typeface="Arial" panose="020B0604020202020204" pitchFamily="34" charset="0"/>
              <a:ea typeface="宋体" pitchFamily="2" charset="-122"/>
            </a:endParaRPr>
          </a:p>
          <a:p>
            <a:pPr eaLnBrk="0" hangingPunct="0"/>
            <a:r>
              <a:rPr lang="en-US" altLang="zh-CN" sz="675" i="1">
                <a:latin typeface="Arial" panose="020B0604020202020204" pitchFamily="34" charset="0"/>
                <a:ea typeface="宋体" pitchFamily="2" charset="-122"/>
              </a:rPr>
              <a:t>p</a:t>
            </a:r>
            <a:r>
              <a:rPr lang="en-US" altLang="zh-CN" sz="675" baseline="-25000">
                <a:latin typeface="Arial" panose="020B0604020202020204" pitchFamily="34" charset="0"/>
                <a:ea typeface="宋体" pitchFamily="2" charset="-122"/>
              </a:rPr>
              <a:t>2</a:t>
            </a:r>
            <a:r>
              <a:rPr lang="en-US" altLang="zh-CN" sz="675">
                <a:latin typeface="Arial" panose="020B0604020202020204" pitchFamily="34" charset="0"/>
                <a:ea typeface="宋体" pitchFamily="2" charset="-122"/>
              </a:rPr>
              <a:t> = 3.9, γ</a:t>
            </a:r>
            <a:r>
              <a:rPr lang="en-US" altLang="zh-CN" sz="675" baseline="-25000">
                <a:latin typeface="Arial" panose="020B0604020202020204" pitchFamily="34" charset="0"/>
                <a:ea typeface="宋体" pitchFamily="2" charset="-122"/>
              </a:rPr>
              <a:t>break</a:t>
            </a:r>
            <a:r>
              <a:rPr lang="en-US" altLang="zh-CN" sz="675">
                <a:latin typeface="Arial" panose="020B0604020202020204" pitchFamily="34" charset="0"/>
                <a:ea typeface="宋体" pitchFamily="2" charset="-122"/>
              </a:rPr>
              <a:t> = 7500, </a:t>
            </a:r>
            <a:endParaRPr lang="en-US" altLang="zh-CN" sz="675">
              <a:latin typeface="Arial" panose="020B0604020202020204" pitchFamily="34" charset="0"/>
              <a:ea typeface="宋体" pitchFamily="2" charset="-122"/>
            </a:endParaRPr>
          </a:p>
          <a:p>
            <a:pPr eaLnBrk="0" hangingPunct="0"/>
            <a:r>
              <a:rPr lang="en-US" altLang="zh-CN" sz="675" i="1">
                <a:latin typeface="Arial" panose="020B0604020202020204" pitchFamily="34" charset="0"/>
                <a:ea typeface="宋体" pitchFamily="2" charset="-122"/>
              </a:rPr>
              <a:t>L</a:t>
            </a:r>
            <a:r>
              <a:rPr lang="en-US" altLang="zh-CN" sz="675" baseline="-25000">
                <a:latin typeface="Arial" panose="020B0604020202020204" pitchFamily="34" charset="0"/>
                <a:ea typeface="宋体" pitchFamily="2" charset="-122"/>
              </a:rPr>
              <a:t>e,inj</a:t>
            </a:r>
            <a:r>
              <a:rPr lang="en-US" altLang="zh-CN" sz="675">
                <a:latin typeface="Arial" panose="020B0604020202020204" pitchFamily="34" charset="0"/>
                <a:ea typeface="宋体" pitchFamily="2" charset="-122"/>
              </a:rPr>
              <a:t> = 8.5*10</a:t>
            </a:r>
            <a:r>
              <a:rPr lang="en-US" altLang="zh-CN" sz="675" baseline="30000">
                <a:latin typeface="Arial" panose="020B0604020202020204" pitchFamily="34" charset="0"/>
                <a:ea typeface="宋体" pitchFamily="2" charset="-122"/>
              </a:rPr>
              <a:t>42</a:t>
            </a:r>
            <a:r>
              <a:rPr lang="en-US" altLang="zh-CN" sz="675">
                <a:latin typeface="Arial" panose="020B0604020202020204" pitchFamily="34" charset="0"/>
                <a:ea typeface="宋体" pitchFamily="2" charset="-122"/>
              </a:rPr>
              <a:t> erg/s, </a:t>
            </a:r>
            <a:endParaRPr lang="en-US" altLang="zh-CN" sz="675">
              <a:latin typeface="Arial" panose="020B0604020202020204" pitchFamily="34" charset="0"/>
              <a:ea typeface="宋体" pitchFamily="2" charset="-122"/>
            </a:endParaRPr>
          </a:p>
          <a:p>
            <a:pPr eaLnBrk="0" hangingPunct="0"/>
            <a:r>
              <a:rPr lang="en-US" altLang="zh-CN" sz="675">
                <a:latin typeface="Arial" panose="020B0604020202020204" pitchFamily="34" charset="0"/>
                <a:ea typeface="宋体" pitchFamily="2" charset="-122"/>
              </a:rPr>
              <a:t>B = 0.28 G</a:t>
            </a:r>
            <a:endParaRPr lang="en-US" altLang="zh-CN" sz="675">
              <a:latin typeface="Arial" panose="020B0604020202020204" pitchFamily="34" charset="0"/>
              <a:ea typeface="宋体" pitchFamily="2" charset="-122"/>
            </a:endParaRPr>
          </a:p>
        </p:txBody>
      </p:sp>
      <p:sp>
        <p:nvSpPr>
          <p:cNvPr id="5" name="文本框 4"/>
          <p:cNvSpPr txBox="1"/>
          <p:nvPr/>
        </p:nvSpPr>
        <p:spPr>
          <a:xfrm>
            <a:off x="7208044" y="2106454"/>
            <a:ext cx="1336358" cy="299085"/>
          </a:xfrm>
          <a:prstGeom prst="rect">
            <a:avLst/>
          </a:prstGeom>
          <a:noFill/>
        </p:spPr>
        <p:txBody>
          <a:bodyPr wrap="square" rtlCol="0">
            <a:spAutoFit/>
          </a:bodyPr>
          <a:p>
            <a:r>
              <a:rPr lang="en-US" altLang="zh-CN" sz="900" i="1"/>
              <a:t>L</a:t>
            </a:r>
            <a:r>
              <a:rPr lang="en-US" altLang="zh-CN" sz="900" baseline="-25000"/>
              <a:t>K,p</a:t>
            </a:r>
            <a:r>
              <a:rPr lang="en-US" altLang="zh-CN" sz="900"/>
              <a:t> = 2.7*10</a:t>
            </a:r>
            <a:r>
              <a:rPr lang="en-US" altLang="zh-CN" sz="900" baseline="30000"/>
              <a:t>46 </a:t>
            </a:r>
            <a:r>
              <a:rPr lang="en-US" altLang="zh-CN" sz="900">
                <a:sym typeface="+mn-ea"/>
              </a:rPr>
              <a:t>erg/s</a:t>
            </a:r>
            <a:r>
              <a:rPr lang="en-US" altLang="zh-CN" sz="1350" baseline="30000"/>
              <a:t> </a:t>
            </a:r>
            <a:r>
              <a:rPr lang="en-US" altLang="zh-CN" sz="1350"/>
              <a:t> </a:t>
            </a:r>
            <a:endParaRPr lang="en-US" altLang="zh-CN" sz="1350"/>
          </a:p>
        </p:txBody>
      </p:sp>
      <p:sp>
        <p:nvSpPr>
          <p:cNvPr id="8" name="文本框 8"/>
          <p:cNvSpPr txBox="1"/>
          <p:nvPr/>
        </p:nvSpPr>
        <p:spPr>
          <a:xfrm>
            <a:off x="3614420" y="3307715"/>
            <a:ext cx="1201420" cy="509270"/>
          </a:xfrm>
          <a:prstGeom prst="rect">
            <a:avLst/>
          </a:prstGeom>
          <a:noFill/>
          <a:ln w="9525">
            <a:noFill/>
          </a:ln>
        </p:spPr>
        <p:txBody>
          <a:bodyPr wrap="square" anchor="t" anchorCtr="0">
            <a:spAutoFit/>
          </a:bodyPr>
          <a:p>
            <a:pPr eaLnBrk="0" hangingPunct="0"/>
            <a:r>
              <a:rPr lang="en-US" altLang="zh-CN" sz="675" i="1">
                <a:latin typeface="Arial" panose="020B0604020202020204" pitchFamily="34" charset="0"/>
                <a:ea typeface="宋体" pitchFamily="2" charset="-122"/>
              </a:rPr>
              <a:t>r</a:t>
            </a:r>
            <a:r>
              <a:rPr lang="en-US" altLang="zh-CN" sz="675">
                <a:latin typeface="Arial" panose="020B0604020202020204" pitchFamily="34" charset="0"/>
                <a:ea typeface="宋体" pitchFamily="2" charset="-122"/>
              </a:rPr>
              <a:t> = 0.0004 pc</a:t>
            </a:r>
            <a:r>
              <a:rPr lang="zh-CN" altLang="en-US" sz="675">
                <a:latin typeface="Arial" panose="020B0604020202020204" pitchFamily="34" charset="0"/>
                <a:ea typeface="宋体" pitchFamily="2" charset="-122"/>
              </a:rPr>
              <a:t>，</a:t>
            </a:r>
            <a:endParaRPr lang="zh-CN" altLang="en-US" sz="675">
              <a:latin typeface="Arial" panose="020B0604020202020204" pitchFamily="34" charset="0"/>
              <a:ea typeface="宋体" pitchFamily="2" charset="-122"/>
            </a:endParaRPr>
          </a:p>
          <a:p>
            <a:pPr eaLnBrk="0" hangingPunct="0"/>
            <a:r>
              <a:rPr lang="en-US" altLang="zh-CN" sz="675" i="1">
                <a:latin typeface="Arial" panose="020B0604020202020204" pitchFamily="34" charset="0"/>
                <a:ea typeface="宋体" pitchFamily="2" charset="-122"/>
              </a:rPr>
              <a:t>p</a:t>
            </a:r>
            <a:r>
              <a:rPr lang="en-US" altLang="zh-CN" sz="675" baseline="-25000">
                <a:latin typeface="Arial" panose="020B0604020202020204" pitchFamily="34" charset="0"/>
                <a:ea typeface="宋体" pitchFamily="2" charset="-122"/>
              </a:rPr>
              <a:t>2</a:t>
            </a:r>
            <a:r>
              <a:rPr lang="en-US" altLang="zh-CN" sz="675">
                <a:latin typeface="Arial" panose="020B0604020202020204" pitchFamily="34" charset="0"/>
                <a:ea typeface="宋体" pitchFamily="2" charset="-122"/>
              </a:rPr>
              <a:t> = 4.5, γ</a:t>
            </a:r>
            <a:r>
              <a:rPr lang="en-US" altLang="zh-CN" sz="675" baseline="-25000">
                <a:latin typeface="Arial" panose="020B0604020202020204" pitchFamily="34" charset="0"/>
                <a:ea typeface="宋体" pitchFamily="2" charset="-122"/>
              </a:rPr>
              <a:t>break</a:t>
            </a:r>
            <a:r>
              <a:rPr lang="en-US" altLang="zh-CN" sz="675">
                <a:latin typeface="Arial" panose="020B0604020202020204" pitchFamily="34" charset="0"/>
                <a:ea typeface="宋体" pitchFamily="2" charset="-122"/>
              </a:rPr>
              <a:t> = 300, </a:t>
            </a:r>
            <a:endParaRPr lang="en-US" altLang="zh-CN" sz="675">
              <a:latin typeface="Arial" panose="020B0604020202020204" pitchFamily="34" charset="0"/>
              <a:ea typeface="宋体" pitchFamily="2" charset="-122"/>
            </a:endParaRPr>
          </a:p>
          <a:p>
            <a:pPr eaLnBrk="0" hangingPunct="0"/>
            <a:r>
              <a:rPr lang="en-US" altLang="zh-CN" sz="675" i="1">
                <a:latin typeface="Arial" panose="020B0604020202020204" pitchFamily="34" charset="0"/>
                <a:ea typeface="宋体" pitchFamily="2" charset="-122"/>
              </a:rPr>
              <a:t>L</a:t>
            </a:r>
            <a:r>
              <a:rPr lang="en-US" altLang="zh-CN" sz="675" baseline="-25000">
                <a:latin typeface="Arial" panose="020B0604020202020204" pitchFamily="34" charset="0"/>
                <a:ea typeface="宋体" pitchFamily="2" charset="-122"/>
              </a:rPr>
              <a:t>e,inj </a:t>
            </a:r>
            <a:r>
              <a:rPr lang="en-US" altLang="zh-CN" sz="675">
                <a:latin typeface="Arial" panose="020B0604020202020204" pitchFamily="34" charset="0"/>
                <a:ea typeface="宋体" pitchFamily="2" charset="-122"/>
              </a:rPr>
              <a:t>= 2.5*10</a:t>
            </a:r>
            <a:r>
              <a:rPr lang="en-US" altLang="zh-CN" sz="675" baseline="30000">
                <a:latin typeface="Arial" panose="020B0604020202020204" pitchFamily="34" charset="0"/>
                <a:ea typeface="宋体" pitchFamily="2" charset="-122"/>
              </a:rPr>
              <a:t>42</a:t>
            </a:r>
            <a:r>
              <a:rPr lang="en-US" altLang="zh-CN" sz="675">
                <a:latin typeface="Arial" panose="020B0604020202020204" pitchFamily="34" charset="0"/>
                <a:ea typeface="宋体" pitchFamily="2" charset="-122"/>
              </a:rPr>
              <a:t> erg/s, </a:t>
            </a:r>
            <a:endParaRPr lang="en-US" altLang="zh-CN" sz="675">
              <a:latin typeface="Arial" panose="020B0604020202020204" pitchFamily="34" charset="0"/>
              <a:ea typeface="宋体" pitchFamily="2" charset="-122"/>
            </a:endParaRPr>
          </a:p>
          <a:p>
            <a:pPr eaLnBrk="0" hangingPunct="0"/>
            <a:r>
              <a:rPr lang="en-US" altLang="zh-CN" sz="675">
                <a:latin typeface="Arial" panose="020B0604020202020204" pitchFamily="34" charset="0"/>
                <a:ea typeface="宋体" pitchFamily="2" charset="-122"/>
              </a:rPr>
              <a:t>B = 20.8 G</a:t>
            </a:r>
            <a:endParaRPr lang="en-US" altLang="zh-CN" sz="675">
              <a:latin typeface="Arial" panose="020B0604020202020204" pitchFamily="34" charset="0"/>
              <a:ea typeface="宋体" pitchFamily="2" charset="-122"/>
            </a:endParaRPr>
          </a:p>
        </p:txBody>
      </p:sp>
      <p:sp>
        <p:nvSpPr>
          <p:cNvPr id="18" name="文本框 17"/>
          <p:cNvSpPr txBox="1"/>
          <p:nvPr/>
        </p:nvSpPr>
        <p:spPr>
          <a:xfrm>
            <a:off x="3517583" y="4140994"/>
            <a:ext cx="1482090" cy="299085"/>
          </a:xfrm>
          <a:prstGeom prst="rect">
            <a:avLst/>
          </a:prstGeom>
          <a:noFill/>
        </p:spPr>
        <p:txBody>
          <a:bodyPr wrap="square" rtlCol="0">
            <a:spAutoFit/>
          </a:bodyPr>
          <a:p>
            <a:r>
              <a:rPr lang="en-US" altLang="zh-CN" sz="900" i="1"/>
              <a:t>L</a:t>
            </a:r>
            <a:r>
              <a:rPr lang="en-US" altLang="zh-CN" sz="900" baseline="-25000"/>
              <a:t>K,p</a:t>
            </a:r>
            <a:r>
              <a:rPr lang="en-US" altLang="zh-CN" sz="900"/>
              <a:t> = 8.2*10</a:t>
            </a:r>
            <a:r>
              <a:rPr lang="en-US" altLang="zh-CN" sz="900" baseline="30000"/>
              <a:t>45 </a:t>
            </a:r>
            <a:r>
              <a:rPr lang="en-US" altLang="zh-CN" sz="900">
                <a:sym typeface="+mn-ea"/>
              </a:rPr>
              <a:t>erg/s</a:t>
            </a:r>
            <a:r>
              <a:rPr lang="en-US" altLang="zh-CN" sz="1350" baseline="30000"/>
              <a:t> </a:t>
            </a:r>
            <a:r>
              <a:rPr lang="en-US" altLang="zh-CN" sz="1350"/>
              <a:t> </a:t>
            </a:r>
            <a:endParaRPr lang="en-US" altLang="zh-CN" sz="1350"/>
          </a:p>
        </p:txBody>
      </p:sp>
      <p:sp>
        <p:nvSpPr>
          <p:cNvPr id="34819" name="文本框 3"/>
          <p:cNvSpPr txBox="1"/>
          <p:nvPr/>
        </p:nvSpPr>
        <p:spPr>
          <a:xfrm>
            <a:off x="7335520" y="3073400"/>
            <a:ext cx="1522095" cy="553085"/>
          </a:xfrm>
          <a:prstGeom prst="rect">
            <a:avLst/>
          </a:prstGeom>
          <a:noFill/>
          <a:ln w="9525">
            <a:noFill/>
          </a:ln>
        </p:spPr>
        <p:txBody>
          <a:bodyPr wrap="square" anchor="t" anchorCtr="0">
            <a:spAutoFit/>
          </a:bodyPr>
          <a:p>
            <a:pPr eaLnBrk="0" hangingPunct="0"/>
            <a:r>
              <a:rPr lang="en-US" altLang="zh-CN" sz="750" i="1">
                <a:latin typeface="Arial" panose="020B0604020202020204" pitchFamily="34" charset="0"/>
                <a:ea typeface="宋体" pitchFamily="2" charset="-122"/>
              </a:rPr>
              <a:t>r </a:t>
            </a:r>
            <a:r>
              <a:rPr lang="en-US" altLang="zh-CN" sz="750">
                <a:latin typeface="Arial" panose="020B0604020202020204" pitchFamily="34" charset="0"/>
                <a:ea typeface="宋体" pitchFamily="2" charset="-122"/>
              </a:rPr>
              <a:t>= 0.0012 pc</a:t>
            </a:r>
            <a:r>
              <a:rPr lang="zh-CN" altLang="en-US" sz="750">
                <a:latin typeface="Arial" panose="020B0604020202020204" pitchFamily="34" charset="0"/>
                <a:ea typeface="宋体" pitchFamily="2" charset="-122"/>
              </a:rPr>
              <a:t>，</a:t>
            </a:r>
            <a:endParaRPr lang="zh-CN" altLang="en-US" sz="750">
              <a:latin typeface="Arial" panose="020B0604020202020204" pitchFamily="34" charset="0"/>
              <a:ea typeface="宋体" pitchFamily="2" charset="-122"/>
            </a:endParaRPr>
          </a:p>
          <a:p>
            <a:pPr eaLnBrk="0" hangingPunct="0"/>
            <a:r>
              <a:rPr lang="en-US" altLang="zh-CN" sz="750" i="1">
                <a:latin typeface="Arial" panose="020B0604020202020204" pitchFamily="34" charset="0"/>
                <a:ea typeface="宋体" pitchFamily="2" charset="-122"/>
              </a:rPr>
              <a:t>p</a:t>
            </a:r>
            <a:r>
              <a:rPr lang="en-US" altLang="zh-CN" sz="750" baseline="-25000">
                <a:latin typeface="Arial" panose="020B0604020202020204" pitchFamily="34" charset="0"/>
                <a:ea typeface="宋体" pitchFamily="2" charset="-122"/>
              </a:rPr>
              <a:t>2</a:t>
            </a:r>
            <a:r>
              <a:rPr lang="en-US" altLang="zh-CN" sz="750">
                <a:latin typeface="Arial" panose="020B0604020202020204" pitchFamily="34" charset="0"/>
                <a:ea typeface="宋体" pitchFamily="2" charset="-122"/>
              </a:rPr>
              <a:t> = 4.5, γ</a:t>
            </a:r>
            <a:r>
              <a:rPr lang="en-US" altLang="zh-CN" sz="750" baseline="-25000">
                <a:latin typeface="Arial" panose="020B0604020202020204" pitchFamily="34" charset="0"/>
                <a:ea typeface="宋体" pitchFamily="2" charset="-122"/>
              </a:rPr>
              <a:t>break</a:t>
            </a:r>
            <a:r>
              <a:rPr lang="en-US" altLang="zh-CN" sz="750">
                <a:latin typeface="Arial" panose="020B0604020202020204" pitchFamily="34" charset="0"/>
                <a:ea typeface="宋体" pitchFamily="2" charset="-122"/>
              </a:rPr>
              <a:t> = 350, </a:t>
            </a:r>
            <a:endParaRPr lang="en-US" altLang="zh-CN" sz="750">
              <a:latin typeface="Arial" panose="020B0604020202020204" pitchFamily="34" charset="0"/>
              <a:ea typeface="宋体" pitchFamily="2" charset="-122"/>
            </a:endParaRPr>
          </a:p>
          <a:p>
            <a:pPr eaLnBrk="0" hangingPunct="0"/>
            <a:r>
              <a:rPr lang="en-US" altLang="zh-CN" sz="750" i="1">
                <a:latin typeface="Arial" panose="020B0604020202020204" pitchFamily="34" charset="0"/>
                <a:ea typeface="宋体" pitchFamily="2" charset="-122"/>
              </a:rPr>
              <a:t>L</a:t>
            </a:r>
            <a:r>
              <a:rPr lang="en-US" altLang="zh-CN" sz="750" baseline="-25000">
                <a:latin typeface="Arial" panose="020B0604020202020204" pitchFamily="34" charset="0"/>
                <a:ea typeface="宋体" pitchFamily="2" charset="-122"/>
              </a:rPr>
              <a:t>e,inj</a:t>
            </a:r>
            <a:r>
              <a:rPr lang="en-US" altLang="zh-CN" sz="750">
                <a:latin typeface="Arial" panose="020B0604020202020204" pitchFamily="34" charset="0"/>
                <a:ea typeface="宋体" pitchFamily="2" charset="-122"/>
              </a:rPr>
              <a:t> = 2.2*10</a:t>
            </a:r>
            <a:r>
              <a:rPr lang="en-US" altLang="zh-CN" sz="750" baseline="30000">
                <a:latin typeface="Arial" panose="020B0604020202020204" pitchFamily="34" charset="0"/>
                <a:ea typeface="宋体" pitchFamily="2" charset="-122"/>
              </a:rPr>
              <a:t>42</a:t>
            </a:r>
            <a:r>
              <a:rPr lang="en-US" altLang="zh-CN" sz="750">
                <a:latin typeface="Arial" panose="020B0604020202020204" pitchFamily="34" charset="0"/>
                <a:ea typeface="宋体" pitchFamily="2" charset="-122"/>
              </a:rPr>
              <a:t> erg/s, </a:t>
            </a:r>
            <a:endParaRPr lang="en-US" altLang="zh-CN" sz="750">
              <a:latin typeface="Arial" panose="020B0604020202020204" pitchFamily="34" charset="0"/>
              <a:ea typeface="宋体" pitchFamily="2" charset="-122"/>
            </a:endParaRPr>
          </a:p>
          <a:p>
            <a:pPr eaLnBrk="0" hangingPunct="0"/>
            <a:r>
              <a:rPr lang="en-US" altLang="zh-CN" sz="750">
                <a:latin typeface="Arial" panose="020B0604020202020204" pitchFamily="34" charset="0"/>
                <a:ea typeface="宋体" pitchFamily="2" charset="-122"/>
              </a:rPr>
              <a:t>B = 8.3 G</a:t>
            </a:r>
            <a:endParaRPr lang="en-US" altLang="zh-CN" sz="750">
              <a:latin typeface="Arial" panose="020B0604020202020204" pitchFamily="34" charset="0"/>
              <a:ea typeface="宋体" pitchFamily="2" charset="-122"/>
            </a:endParaRPr>
          </a:p>
        </p:txBody>
      </p:sp>
      <p:sp>
        <p:nvSpPr>
          <p:cNvPr id="22" name="文本框 21"/>
          <p:cNvSpPr txBox="1"/>
          <p:nvPr/>
        </p:nvSpPr>
        <p:spPr>
          <a:xfrm>
            <a:off x="7355523" y="4040664"/>
            <a:ext cx="1368743" cy="299085"/>
          </a:xfrm>
          <a:prstGeom prst="rect">
            <a:avLst/>
          </a:prstGeom>
          <a:noFill/>
        </p:spPr>
        <p:txBody>
          <a:bodyPr wrap="square" rtlCol="0">
            <a:spAutoFit/>
          </a:bodyPr>
          <a:p>
            <a:r>
              <a:rPr lang="en-US" altLang="zh-CN" sz="900" i="1"/>
              <a:t>L</a:t>
            </a:r>
            <a:r>
              <a:rPr lang="en-US" altLang="zh-CN" sz="900" baseline="-25000"/>
              <a:t>K,p</a:t>
            </a:r>
            <a:r>
              <a:rPr lang="en-US" altLang="zh-CN" sz="900"/>
              <a:t> = 1.1*10</a:t>
            </a:r>
            <a:r>
              <a:rPr lang="en-US" altLang="zh-CN" sz="900" baseline="30000"/>
              <a:t>46 </a:t>
            </a:r>
            <a:r>
              <a:rPr lang="en-US" altLang="zh-CN" sz="900">
                <a:sym typeface="+mn-ea"/>
              </a:rPr>
              <a:t>erg/s</a:t>
            </a:r>
            <a:r>
              <a:rPr lang="en-US" altLang="zh-CN" sz="1350" baseline="30000"/>
              <a:t> </a:t>
            </a:r>
            <a:r>
              <a:rPr lang="en-US" altLang="zh-CN" sz="1350"/>
              <a:t> </a:t>
            </a:r>
            <a:endParaRPr lang="en-US" altLang="zh-CN" sz="1350"/>
          </a:p>
        </p:txBody>
      </p:sp>
      <p:sp>
        <p:nvSpPr>
          <p:cNvPr id="32781" name="文本框 3"/>
          <p:cNvSpPr txBox="1"/>
          <p:nvPr/>
        </p:nvSpPr>
        <p:spPr>
          <a:xfrm>
            <a:off x="2992755" y="1975485"/>
            <a:ext cx="432435" cy="299085"/>
          </a:xfrm>
          <a:prstGeom prst="rect">
            <a:avLst/>
          </a:prstGeom>
          <a:noFill/>
          <a:ln w="9525">
            <a:noFill/>
          </a:ln>
        </p:spPr>
        <p:txBody>
          <a:bodyPr wrap="square" anchor="t" anchorCtr="0">
            <a:spAutoFit/>
          </a:bodyPr>
          <a:p>
            <a:pPr eaLnBrk="0" hangingPunct="0"/>
            <a:r>
              <a:rPr lang="en-US" altLang="zh-CN" sz="1200">
                <a:solidFill>
                  <a:srgbClr val="00B0F0"/>
                </a:solidFill>
                <a:latin typeface="Arial" panose="020B0604020202020204" pitchFamily="34" charset="0"/>
                <a:ea typeface="宋体" pitchFamily="2" charset="-122"/>
              </a:rPr>
              <a:t>8.2</a:t>
            </a:r>
            <a:r>
              <a:rPr lang="en-US" altLang="zh-CN" sz="1350">
                <a:latin typeface="Arial" panose="020B0604020202020204" pitchFamily="34" charset="0"/>
                <a:ea typeface="宋体" pitchFamily="2" charset="-122"/>
              </a:rPr>
              <a:t> </a:t>
            </a:r>
            <a:endParaRPr lang="en-US" altLang="zh-CN" sz="1350">
              <a:solidFill>
                <a:srgbClr val="B2B2B2"/>
              </a:solidFill>
              <a:latin typeface="Arial" panose="020B0604020202020204" pitchFamily="34" charset="0"/>
              <a:ea typeface="宋体" pitchFamily="2" charset="-122"/>
              <a:sym typeface="宋体" pitchFamily="2" charset="-122"/>
            </a:endParaRPr>
          </a:p>
        </p:txBody>
      </p:sp>
      <p:sp>
        <p:nvSpPr>
          <p:cNvPr id="32782" name="文本框 13"/>
          <p:cNvSpPr txBox="1"/>
          <p:nvPr/>
        </p:nvSpPr>
        <p:spPr>
          <a:xfrm>
            <a:off x="6608445" y="2129817"/>
            <a:ext cx="478790" cy="275590"/>
          </a:xfrm>
          <a:prstGeom prst="rect">
            <a:avLst/>
          </a:prstGeom>
          <a:noFill/>
          <a:ln w="9525">
            <a:noFill/>
          </a:ln>
        </p:spPr>
        <p:txBody>
          <a:bodyPr wrap="none" anchor="t" anchorCtr="0">
            <a:spAutoFit/>
          </a:bodyPr>
          <a:p>
            <a:pPr eaLnBrk="0" hangingPunct="0"/>
            <a:r>
              <a:rPr lang="en-US" altLang="zh-CN" sz="1200">
                <a:solidFill>
                  <a:srgbClr val="00B0F0"/>
                </a:solidFill>
                <a:latin typeface="Arial" panose="020B0604020202020204" pitchFamily="34" charset="0"/>
                <a:ea typeface="宋体" pitchFamily="2" charset="-122"/>
              </a:rPr>
              <a:t>0.07</a:t>
            </a:r>
            <a:endParaRPr lang="en-US" altLang="zh-CN" sz="1200">
              <a:solidFill>
                <a:srgbClr val="00B0F0"/>
              </a:solidFill>
              <a:latin typeface="Arial" panose="020B0604020202020204" pitchFamily="34" charset="0"/>
              <a:ea typeface="宋体" pitchFamily="2" charset="-122"/>
            </a:endParaRPr>
          </a:p>
        </p:txBody>
      </p:sp>
      <p:sp>
        <p:nvSpPr>
          <p:cNvPr id="34825" name="文本框 13"/>
          <p:cNvSpPr txBox="1"/>
          <p:nvPr/>
        </p:nvSpPr>
        <p:spPr>
          <a:xfrm>
            <a:off x="3039110" y="3965443"/>
            <a:ext cx="478790" cy="275590"/>
          </a:xfrm>
          <a:prstGeom prst="rect">
            <a:avLst/>
          </a:prstGeom>
          <a:noFill/>
          <a:ln w="9525">
            <a:noFill/>
          </a:ln>
        </p:spPr>
        <p:txBody>
          <a:bodyPr wrap="none" anchor="t" anchorCtr="0">
            <a:spAutoFit/>
          </a:bodyPr>
          <a:p>
            <a:pPr eaLnBrk="0" hangingPunct="0"/>
            <a:r>
              <a:rPr lang="en-US" altLang="zh-CN" sz="1200">
                <a:solidFill>
                  <a:srgbClr val="00B0F0"/>
                </a:solidFill>
                <a:latin typeface="Arial" panose="020B0604020202020204" pitchFamily="34" charset="0"/>
                <a:ea typeface="宋体" pitchFamily="2" charset="-122"/>
                <a:sym typeface="宋体" pitchFamily="2" charset="-122"/>
              </a:rPr>
              <a:t>0.73</a:t>
            </a:r>
            <a:endParaRPr lang="en-US" altLang="zh-CN" sz="1200">
              <a:solidFill>
                <a:srgbClr val="00B0F0"/>
              </a:solidFill>
              <a:latin typeface="Arial" panose="020B0604020202020204" pitchFamily="34" charset="0"/>
              <a:ea typeface="宋体" pitchFamily="2" charset="-122"/>
              <a:sym typeface="宋体" pitchFamily="2" charset="-122"/>
            </a:endParaRPr>
          </a:p>
        </p:txBody>
      </p:sp>
      <p:sp>
        <p:nvSpPr>
          <p:cNvPr id="34826" name="文本框 4"/>
          <p:cNvSpPr txBox="1"/>
          <p:nvPr/>
        </p:nvSpPr>
        <p:spPr>
          <a:xfrm>
            <a:off x="6729095" y="3965681"/>
            <a:ext cx="478790" cy="275590"/>
          </a:xfrm>
          <a:prstGeom prst="rect">
            <a:avLst/>
          </a:prstGeom>
          <a:noFill/>
          <a:ln w="9525">
            <a:noFill/>
          </a:ln>
        </p:spPr>
        <p:txBody>
          <a:bodyPr wrap="none" anchor="t" anchorCtr="0">
            <a:spAutoFit/>
          </a:bodyPr>
          <a:p>
            <a:pPr eaLnBrk="0" hangingPunct="0"/>
            <a:r>
              <a:rPr lang="en-US" altLang="zh-CN" sz="1200">
                <a:solidFill>
                  <a:srgbClr val="00B0F0"/>
                </a:solidFill>
                <a:latin typeface="Arial" panose="020B0604020202020204" pitchFamily="34" charset="0"/>
                <a:ea typeface="宋体" pitchFamily="2" charset="-122"/>
                <a:sym typeface="宋体" pitchFamily="2" charset="-122"/>
              </a:rPr>
              <a:t>0.41</a:t>
            </a:r>
            <a:endParaRPr lang="en-US" altLang="zh-CN" sz="1200">
              <a:solidFill>
                <a:srgbClr val="00B0F0"/>
              </a:solidFill>
              <a:latin typeface="Arial" panose="020B0604020202020204" pitchFamily="34" charset="0"/>
              <a:ea typeface="宋体" pitchFamily="2" charset="-122"/>
              <a:sym typeface="宋体" pitchFamily="2" charset="-122"/>
            </a:endParaRPr>
          </a:p>
        </p:txBody>
      </p:sp>
      <p:sp>
        <p:nvSpPr>
          <p:cNvPr id="32769" name="文本框 8"/>
          <p:cNvSpPr txBox="1"/>
          <p:nvPr/>
        </p:nvSpPr>
        <p:spPr>
          <a:xfrm>
            <a:off x="3566795" y="1623695"/>
            <a:ext cx="1384935" cy="460375"/>
          </a:xfrm>
          <a:prstGeom prst="rect">
            <a:avLst/>
          </a:prstGeom>
          <a:noFill/>
          <a:ln w="9525">
            <a:noFill/>
          </a:ln>
        </p:spPr>
        <p:txBody>
          <a:bodyPr wrap="square" anchor="t" anchorCtr="0">
            <a:spAutoFit/>
          </a:bodyPr>
          <a:p>
            <a:pPr eaLnBrk="0" hangingPunct="0"/>
            <a:r>
              <a:rPr lang="en-US" altLang="zh-CN" sz="600" i="1">
                <a:latin typeface="Arial" panose="020B0604020202020204" pitchFamily="34" charset="0"/>
                <a:ea typeface="宋体" pitchFamily="2" charset="-122"/>
              </a:rPr>
              <a:t>r</a:t>
            </a:r>
            <a:r>
              <a:rPr lang="en-US" altLang="zh-CN" sz="600">
                <a:latin typeface="Arial" panose="020B0604020202020204" pitchFamily="34" charset="0"/>
                <a:ea typeface="宋体" pitchFamily="2" charset="-122"/>
              </a:rPr>
              <a:t> = 0.00033 pc</a:t>
            </a:r>
            <a:r>
              <a:rPr lang="zh-CN" altLang="en-US" sz="600">
                <a:latin typeface="Arial" panose="020B0604020202020204" pitchFamily="34" charset="0"/>
                <a:ea typeface="宋体" pitchFamily="2" charset="-122"/>
              </a:rPr>
              <a:t>，</a:t>
            </a:r>
            <a:endParaRPr lang="zh-CN" altLang="en-US" sz="600">
              <a:latin typeface="Arial" panose="020B0604020202020204" pitchFamily="34" charset="0"/>
              <a:ea typeface="宋体" pitchFamily="2" charset="-122"/>
            </a:endParaRPr>
          </a:p>
          <a:p>
            <a:pPr eaLnBrk="0" hangingPunct="0"/>
            <a:r>
              <a:rPr lang="en-US" altLang="zh-CN" sz="600" i="1">
                <a:latin typeface="Arial" panose="020B0604020202020204" pitchFamily="34" charset="0"/>
                <a:ea typeface="宋体" pitchFamily="2" charset="-122"/>
              </a:rPr>
              <a:t>p</a:t>
            </a:r>
            <a:r>
              <a:rPr lang="en-US" altLang="zh-CN" sz="600" baseline="-25000">
                <a:latin typeface="Arial" panose="020B0604020202020204" pitchFamily="34" charset="0"/>
                <a:ea typeface="宋体" pitchFamily="2" charset="-122"/>
              </a:rPr>
              <a:t>2</a:t>
            </a:r>
            <a:r>
              <a:rPr lang="en-US" altLang="zh-CN" sz="600">
                <a:latin typeface="Arial" panose="020B0604020202020204" pitchFamily="34" charset="0"/>
                <a:ea typeface="宋体" pitchFamily="2" charset="-122"/>
              </a:rPr>
              <a:t> = 4.4, γ</a:t>
            </a:r>
            <a:r>
              <a:rPr lang="en-US" altLang="zh-CN" sz="600" baseline="-25000">
                <a:latin typeface="Arial" panose="020B0604020202020204" pitchFamily="34" charset="0"/>
                <a:ea typeface="宋体" pitchFamily="2" charset="-122"/>
              </a:rPr>
              <a:t>break</a:t>
            </a:r>
            <a:r>
              <a:rPr lang="en-US" altLang="zh-CN" sz="600">
                <a:latin typeface="Arial" panose="020B0604020202020204" pitchFamily="34" charset="0"/>
                <a:ea typeface="宋体" pitchFamily="2" charset="-122"/>
              </a:rPr>
              <a:t> = 550, </a:t>
            </a:r>
            <a:endParaRPr lang="en-US" altLang="zh-CN" sz="600">
              <a:latin typeface="Arial" panose="020B0604020202020204" pitchFamily="34" charset="0"/>
              <a:ea typeface="宋体" pitchFamily="2" charset="-122"/>
            </a:endParaRPr>
          </a:p>
          <a:p>
            <a:pPr eaLnBrk="0" hangingPunct="0"/>
            <a:r>
              <a:rPr lang="en-US" altLang="zh-CN" sz="600" i="1">
                <a:latin typeface="Arial" panose="020B0604020202020204" pitchFamily="34" charset="0"/>
                <a:ea typeface="宋体" pitchFamily="2" charset="-122"/>
              </a:rPr>
              <a:t>L</a:t>
            </a:r>
            <a:r>
              <a:rPr lang="en-US" altLang="zh-CN" sz="600" baseline="-25000">
                <a:latin typeface="Arial" panose="020B0604020202020204" pitchFamily="34" charset="0"/>
                <a:ea typeface="宋体" pitchFamily="2" charset="-122"/>
              </a:rPr>
              <a:t>e,inj </a:t>
            </a:r>
            <a:r>
              <a:rPr lang="en-US" altLang="zh-CN" sz="600">
                <a:latin typeface="Arial" panose="020B0604020202020204" pitchFamily="34" charset="0"/>
                <a:ea typeface="宋体" pitchFamily="2" charset="-122"/>
              </a:rPr>
              <a:t>= 3.5*10</a:t>
            </a:r>
            <a:r>
              <a:rPr lang="en-US" altLang="zh-CN" sz="600" baseline="30000">
                <a:latin typeface="Arial" panose="020B0604020202020204" pitchFamily="34" charset="0"/>
                <a:ea typeface="宋体" pitchFamily="2" charset="-122"/>
              </a:rPr>
              <a:t>42</a:t>
            </a:r>
            <a:r>
              <a:rPr lang="en-US" altLang="zh-CN" sz="600">
                <a:latin typeface="Arial" panose="020B0604020202020204" pitchFamily="34" charset="0"/>
                <a:ea typeface="宋体" pitchFamily="2" charset="-122"/>
              </a:rPr>
              <a:t> erg/s, </a:t>
            </a:r>
            <a:endParaRPr lang="en-US" altLang="zh-CN" sz="600">
              <a:latin typeface="Arial" panose="020B0604020202020204" pitchFamily="34" charset="0"/>
              <a:ea typeface="宋体" pitchFamily="2" charset="-122"/>
            </a:endParaRPr>
          </a:p>
          <a:p>
            <a:pPr eaLnBrk="0" hangingPunct="0"/>
            <a:r>
              <a:rPr lang="en-US" altLang="zh-CN" sz="600">
                <a:latin typeface="Arial" panose="020B0604020202020204" pitchFamily="34" charset="0"/>
                <a:ea typeface="宋体" pitchFamily="2" charset="-122"/>
              </a:rPr>
              <a:t>B = 83.3 G</a:t>
            </a:r>
            <a:endParaRPr lang="en-US" altLang="zh-CN" sz="600">
              <a:latin typeface="Arial" panose="020B0604020202020204" pitchFamily="34" charset="0"/>
              <a:ea typeface="宋体" pitchFamily="2" charset="-122"/>
            </a:endParaRPr>
          </a:p>
        </p:txBody>
      </p:sp>
      <p:sp>
        <p:nvSpPr>
          <p:cNvPr id="10" name="文本框 9"/>
          <p:cNvSpPr txBox="1"/>
          <p:nvPr/>
        </p:nvSpPr>
        <p:spPr>
          <a:xfrm>
            <a:off x="3566795" y="2106295"/>
            <a:ext cx="1288415" cy="368300"/>
          </a:xfrm>
          <a:prstGeom prst="rect">
            <a:avLst/>
          </a:prstGeom>
          <a:noFill/>
        </p:spPr>
        <p:txBody>
          <a:bodyPr wrap="square" rtlCol="0">
            <a:spAutoFit/>
          </a:bodyPr>
          <a:p>
            <a:r>
              <a:rPr lang="en-US" altLang="zh-CN" sz="900" i="1"/>
              <a:t>L</a:t>
            </a:r>
            <a:r>
              <a:rPr lang="en-US" altLang="zh-CN" sz="900" baseline="-25000"/>
              <a:t>K,p</a:t>
            </a:r>
            <a:r>
              <a:rPr lang="en-US" altLang="zh-CN" sz="900"/>
              <a:t> = 2.6*10</a:t>
            </a:r>
            <a:r>
              <a:rPr lang="en-US" altLang="zh-CN" sz="900" baseline="30000"/>
              <a:t>46 </a:t>
            </a:r>
            <a:r>
              <a:rPr lang="en-US" altLang="zh-CN" sz="900">
                <a:sym typeface="+mn-ea"/>
              </a:rPr>
              <a:t>erg/s</a:t>
            </a:r>
            <a:r>
              <a:rPr lang="en-US" altLang="zh-CN" sz="900" baseline="30000"/>
              <a:t> </a:t>
            </a:r>
            <a:r>
              <a:rPr lang="en-US" altLang="zh-CN"/>
              <a:t> </a:t>
            </a:r>
            <a:endParaRPr lang="en-US" altLang="zh-CN"/>
          </a:p>
        </p:txBody>
      </p:sp>
      <p:cxnSp>
        <p:nvCxnSpPr>
          <p:cNvPr id="9"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矩形 2"/>
          <p:cNvSpPr/>
          <p:nvPr>
            <p:custDataLst>
              <p:tags r:id="rId5"/>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9" name="矩形 18"/>
          <p:cNvSpPr/>
          <p:nvPr>
            <p:custDataLst>
              <p:tags r:id="rId6"/>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6" name="文本框 5"/>
          <p:cNvSpPr txBox="1"/>
          <p:nvPr/>
        </p:nvSpPr>
        <p:spPr>
          <a:xfrm>
            <a:off x="1929130" y="707390"/>
            <a:ext cx="5471795" cy="337185"/>
          </a:xfrm>
          <a:prstGeom prst="rect">
            <a:avLst/>
          </a:prstGeom>
          <a:noFill/>
        </p:spPr>
        <p:txBody>
          <a:bodyPr wrap="square" rtlCol="0" anchor="t">
            <a:spAutoFit/>
          </a:bodyPr>
          <a:p>
            <a:r>
              <a:rPr lang="en-US" sz="1200" b="1" spc="-1">
                <a:latin typeface="Calibri Light"/>
                <a:ea typeface="宋体" pitchFamily="2" charset="-122"/>
                <a:sym typeface="+mn-ea"/>
              </a:rPr>
              <a:t>The high state </a:t>
            </a:r>
            <a:r>
              <a:rPr sz="1200" b="1" spc="-1">
                <a:latin typeface="Calibri Light"/>
                <a:ea typeface="宋体" pitchFamily="2" charset="-122"/>
                <a:sym typeface="+mn-ea"/>
              </a:rPr>
              <a:t>Neutrino Emission and Broadband SED of TXS 0506+056</a:t>
            </a:r>
            <a:r>
              <a:rPr sz="1600" b="1" spc="-1">
                <a:latin typeface="Calibri Light"/>
                <a:ea typeface="宋体" pitchFamily="2" charset="-122"/>
                <a:sym typeface="+mn-ea"/>
              </a:rPr>
              <a:t> </a:t>
            </a:r>
            <a:endParaRPr sz="1600" b="1" spc="-1">
              <a:latin typeface="Calibri Light"/>
              <a:ea typeface="宋体" pitchFamily="2" charset="-122"/>
              <a:sym typeface="+mn-ea"/>
            </a:endParaRPr>
          </a:p>
        </p:txBody>
      </p:sp>
      <p:sp>
        <p:nvSpPr>
          <p:cNvPr id="2" name="灯片编号占位符 1"/>
          <p:cNvSpPr>
            <a:spLocks noGrp="1"/>
          </p:cNvSpPr>
          <p:nvPr>
            <p:ph type="sldNum" sz="quarter" idx="12"/>
          </p:nvPr>
        </p:nvSpPr>
        <p:spPr/>
        <p:txBody>
          <a:bodyPr/>
          <a:p>
            <a:fld id="{F46799FB-52B8-4698-BECF-01ADD9E846BE}" type="slidenum">
              <a:rPr lang="zh-CN" altLang="en-US" smtClean="0"/>
            </a:fld>
            <a:endParaRPr lang="zh-CN" altLang="en-US"/>
          </a:p>
        </p:txBody>
      </p:sp>
      <p:sp>
        <p:nvSpPr>
          <p:cNvPr id="11" name="文本框 10"/>
          <p:cNvSpPr txBox="1"/>
          <p:nvPr/>
        </p:nvSpPr>
        <p:spPr>
          <a:xfrm>
            <a:off x="473075" y="126365"/>
            <a:ext cx="1946910" cy="412115"/>
          </a:xfrm>
          <a:prstGeom prst="rect">
            <a:avLst/>
          </a:prstGeom>
          <a:noFill/>
        </p:spPr>
        <p:txBody>
          <a:bodyPr wrap="square" rtlCol="0">
            <a:noAutofit/>
          </a:bodyPr>
          <a:p>
            <a:r>
              <a:rPr lang="en-US" altLang="zh-CN" sz="2100" b="1">
                <a:latin typeface="Nimbus Roman" panose="00000500000000000000" charset="0"/>
                <a:cs typeface="Nimbus Roman" panose="00000500000000000000" charset="0"/>
                <a:sym typeface="+mn-ea"/>
              </a:rPr>
              <a:t>2.1 Jet Model</a:t>
            </a:r>
            <a:endParaRPr lang="en-US" altLang="zh-CN" sz="2100" b="1" spc="-1">
              <a:solidFill>
                <a:schemeClr val="tx1"/>
              </a:solidFill>
              <a:latin typeface="Nimbus Roman" panose="00000500000000000000" charset="0"/>
              <a:ea typeface="宋体" pitchFamily="2" charset="-122"/>
              <a:cs typeface="Nimbus Roman" panose="00000500000000000000"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2025-04-12 22-03-48 的屏幕截图"/>
          <p:cNvPicPr>
            <a:picLocks noChangeAspect="1"/>
          </p:cNvPicPr>
          <p:nvPr/>
        </p:nvPicPr>
        <p:blipFill>
          <a:blip r:embed="rId1"/>
          <a:stretch>
            <a:fillRect/>
          </a:stretch>
        </p:blipFill>
        <p:spPr>
          <a:xfrm>
            <a:off x="5318919" y="1035368"/>
            <a:ext cx="2691289" cy="1706880"/>
          </a:xfrm>
          <a:prstGeom prst="rect">
            <a:avLst/>
          </a:prstGeom>
        </p:spPr>
      </p:pic>
      <p:sp>
        <p:nvSpPr>
          <p:cNvPr id="21" name="文本框 20"/>
          <p:cNvSpPr txBox="1"/>
          <p:nvPr/>
        </p:nvSpPr>
        <p:spPr>
          <a:xfrm>
            <a:off x="6169025" y="2742565"/>
            <a:ext cx="1626235" cy="206375"/>
          </a:xfrm>
          <a:prstGeom prst="rect">
            <a:avLst/>
          </a:prstGeom>
          <a:noFill/>
        </p:spPr>
        <p:txBody>
          <a:bodyPr wrap="square" rtlCol="0">
            <a:spAutoFit/>
          </a:bodyPr>
          <a:p>
            <a:r>
              <a:rPr lang="zh-CN" altLang="en-US" sz="750">
                <a:solidFill>
                  <a:schemeClr val="accent2"/>
                </a:solidFill>
              </a:rPr>
              <a:t>IceCube Collaboration</a:t>
            </a:r>
            <a:r>
              <a:rPr lang="en-US" altLang="zh-CN" sz="750">
                <a:solidFill>
                  <a:schemeClr val="accent2"/>
                </a:solidFill>
              </a:rPr>
              <a:t> 2022</a:t>
            </a:r>
            <a:endParaRPr lang="en-US" altLang="zh-CN" sz="750">
              <a:solidFill>
                <a:schemeClr val="accent2"/>
              </a:solidFill>
            </a:endParaRPr>
          </a:p>
        </p:txBody>
      </p:sp>
      <p:cxnSp>
        <p:nvCxnSpPr>
          <p:cNvPr id="9"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矩形 1"/>
          <p:cNvSpPr/>
          <p:nvPr>
            <p:custDataLst>
              <p:tags r:id="rId2"/>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9" name="矩形 18"/>
          <p:cNvSpPr/>
          <p:nvPr>
            <p:custDataLst>
              <p:tags r:id="rId3"/>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pic>
        <p:nvPicPr>
          <p:cNvPr id="11" name="图片 10" descr="截图 2025-11-06 16-47-38"/>
          <p:cNvPicPr>
            <a:picLocks noChangeAspect="1"/>
          </p:cNvPicPr>
          <p:nvPr/>
        </p:nvPicPr>
        <p:blipFill>
          <a:blip r:embed="rId4"/>
          <a:stretch>
            <a:fillRect/>
          </a:stretch>
        </p:blipFill>
        <p:spPr>
          <a:xfrm>
            <a:off x="767080" y="1478280"/>
            <a:ext cx="4362450" cy="3155315"/>
          </a:xfrm>
          <a:prstGeom prst="rect">
            <a:avLst/>
          </a:prstGeom>
        </p:spPr>
      </p:pic>
      <p:pic>
        <p:nvPicPr>
          <p:cNvPr id="12" name="图片 11" descr="截图 2025-11-06 16-49-34"/>
          <p:cNvPicPr>
            <a:picLocks noChangeAspect="1"/>
          </p:cNvPicPr>
          <p:nvPr/>
        </p:nvPicPr>
        <p:blipFill>
          <a:blip r:embed="rId5"/>
          <a:stretch>
            <a:fillRect/>
          </a:stretch>
        </p:blipFill>
        <p:spPr>
          <a:xfrm>
            <a:off x="5201285" y="2934335"/>
            <a:ext cx="2926080" cy="2130425"/>
          </a:xfrm>
          <a:prstGeom prst="rect">
            <a:avLst/>
          </a:prstGeom>
        </p:spPr>
      </p:pic>
      <p:sp>
        <p:nvSpPr>
          <p:cNvPr id="7" name="文本框 6"/>
          <p:cNvSpPr txBox="1"/>
          <p:nvPr/>
        </p:nvSpPr>
        <p:spPr>
          <a:xfrm>
            <a:off x="1948815" y="698500"/>
            <a:ext cx="5458460" cy="337185"/>
          </a:xfrm>
          <a:prstGeom prst="rect">
            <a:avLst/>
          </a:prstGeom>
          <a:noFill/>
        </p:spPr>
        <p:txBody>
          <a:bodyPr wrap="square" rtlCol="0" anchor="t">
            <a:spAutoFit/>
          </a:bodyPr>
          <a:p>
            <a:r>
              <a:rPr lang="en-US" sz="1200" b="1" spc="-1">
                <a:latin typeface="Calibri Light"/>
                <a:ea typeface="宋体" pitchFamily="2" charset="-122"/>
                <a:sym typeface="+mn-ea"/>
              </a:rPr>
              <a:t>The low state </a:t>
            </a:r>
            <a:r>
              <a:rPr sz="1200" b="1" spc="-1">
                <a:latin typeface="Calibri Light"/>
                <a:ea typeface="宋体" pitchFamily="2" charset="-122"/>
                <a:sym typeface="+mn-ea"/>
              </a:rPr>
              <a:t>Neutrino Emission and Broadband SED of TXS 0506+056</a:t>
            </a:r>
            <a:r>
              <a:rPr sz="1600" b="1" spc="-1">
                <a:latin typeface="Calibri Light"/>
                <a:ea typeface="宋体" pitchFamily="2" charset="-122"/>
                <a:sym typeface="+mn-ea"/>
              </a:rPr>
              <a:t> </a:t>
            </a:r>
            <a:endParaRPr sz="1600" b="1" spc="-1">
              <a:latin typeface="Calibri Light"/>
              <a:ea typeface="宋体" pitchFamily="2" charset="-122"/>
              <a:sym typeface="+mn-ea"/>
            </a:endParaRPr>
          </a:p>
        </p:txBody>
      </p:sp>
      <p:sp>
        <p:nvSpPr>
          <p:cNvPr id="3" name="灯片编号占位符 2"/>
          <p:cNvSpPr>
            <a:spLocks noGrp="1"/>
          </p:cNvSpPr>
          <p:nvPr>
            <p:ph type="sldNum" sz="quarter" idx="12"/>
          </p:nvPr>
        </p:nvSpPr>
        <p:spPr/>
        <p:txBody>
          <a:bodyPr/>
          <a:p>
            <a:fld id="{F46799FB-52B8-4698-BECF-01ADD9E846BE}" type="slidenum">
              <a:rPr lang="zh-CN" altLang="en-US" smtClean="0"/>
            </a:fld>
            <a:endParaRPr lang="zh-CN" altLang="en-US"/>
          </a:p>
        </p:txBody>
      </p:sp>
      <p:sp>
        <p:nvSpPr>
          <p:cNvPr id="6" name="文本框 5"/>
          <p:cNvSpPr txBox="1"/>
          <p:nvPr/>
        </p:nvSpPr>
        <p:spPr>
          <a:xfrm>
            <a:off x="473075" y="126365"/>
            <a:ext cx="1946910" cy="412115"/>
          </a:xfrm>
          <a:prstGeom prst="rect">
            <a:avLst/>
          </a:prstGeom>
          <a:noFill/>
        </p:spPr>
        <p:txBody>
          <a:bodyPr wrap="square" rtlCol="0">
            <a:noAutofit/>
          </a:bodyPr>
          <a:p>
            <a:r>
              <a:rPr lang="en-US" altLang="zh-CN" sz="2100" b="1">
                <a:latin typeface="Nimbus Roman" panose="00000500000000000000" charset="0"/>
                <a:cs typeface="Nimbus Roman" panose="00000500000000000000" charset="0"/>
                <a:sym typeface="+mn-ea"/>
              </a:rPr>
              <a:t>2.1 Jet Model</a:t>
            </a:r>
            <a:endParaRPr lang="en-US" altLang="zh-CN" sz="2100" b="1" spc="-1">
              <a:solidFill>
                <a:schemeClr val="tx1"/>
              </a:solidFill>
              <a:latin typeface="Nimbus Roman" panose="00000500000000000000" charset="0"/>
              <a:ea typeface="宋体" pitchFamily="2" charset="-122"/>
              <a:cs typeface="Nimbus Roman" panose="00000500000000000000"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01320" y="4766945"/>
            <a:ext cx="4674870" cy="275590"/>
          </a:xfrm>
          <a:prstGeom prst="rect">
            <a:avLst/>
          </a:prstGeom>
          <a:noFill/>
        </p:spPr>
        <p:txBody>
          <a:bodyPr wrap="square" rtlCol="0">
            <a:spAutoFit/>
          </a:bodyPr>
          <a:p>
            <a:r>
              <a:rPr lang="zh-CN" altLang="en-US" sz="1200"/>
              <a:t>The observed neutrinos are primarily contributed by the</a:t>
            </a:r>
            <a:r>
              <a:rPr lang="x-none" altLang="zh-CN" sz="1200"/>
              <a:t> </a:t>
            </a:r>
            <a:r>
              <a:rPr lang="zh-CN" altLang="en-US" sz="1200"/>
              <a:t>jet</a:t>
            </a:r>
            <a:r>
              <a:rPr lang="x-none" altLang="zh-CN" sz="1200"/>
              <a:t> base</a:t>
            </a:r>
            <a:r>
              <a:rPr lang="zh-CN" altLang="en-US" sz="1200"/>
              <a:t>.</a:t>
            </a:r>
            <a:endParaRPr lang="zh-CN" altLang="en-US" sz="1200"/>
          </a:p>
        </p:txBody>
      </p:sp>
      <p:cxnSp>
        <p:nvCxnSpPr>
          <p:cNvPr id="3"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矩形 5"/>
          <p:cNvSpPr/>
          <p:nvPr>
            <p:custDataLst>
              <p:tags r:id="rId1"/>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9" name="矩形 18"/>
          <p:cNvSpPr/>
          <p:nvPr>
            <p:custDataLst>
              <p:tags r:id="rId2"/>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pic>
        <p:nvPicPr>
          <p:cNvPr id="7" name="图片 6" descr="截图 2025-11-06 16-53-42"/>
          <p:cNvPicPr>
            <a:picLocks noChangeAspect="1"/>
          </p:cNvPicPr>
          <p:nvPr/>
        </p:nvPicPr>
        <p:blipFill>
          <a:blip r:embed="rId3"/>
          <a:stretch>
            <a:fillRect/>
          </a:stretch>
        </p:blipFill>
        <p:spPr>
          <a:xfrm>
            <a:off x="751840" y="641985"/>
            <a:ext cx="3679190" cy="4050030"/>
          </a:xfrm>
          <a:prstGeom prst="rect">
            <a:avLst/>
          </a:prstGeom>
        </p:spPr>
      </p:pic>
      <p:pic>
        <p:nvPicPr>
          <p:cNvPr id="8" name="图片 7" descr="截图 2025-11-06 16-56-47"/>
          <p:cNvPicPr>
            <a:picLocks noChangeAspect="1"/>
          </p:cNvPicPr>
          <p:nvPr/>
        </p:nvPicPr>
        <p:blipFill>
          <a:blip r:embed="rId4"/>
          <a:stretch>
            <a:fillRect/>
          </a:stretch>
        </p:blipFill>
        <p:spPr>
          <a:xfrm>
            <a:off x="4585335" y="862330"/>
            <a:ext cx="3401060" cy="1929765"/>
          </a:xfrm>
          <a:prstGeom prst="rect">
            <a:avLst/>
          </a:prstGeom>
        </p:spPr>
      </p:pic>
      <p:sp>
        <p:nvSpPr>
          <p:cNvPr id="11" name="文本框 10"/>
          <p:cNvSpPr txBox="1"/>
          <p:nvPr/>
        </p:nvSpPr>
        <p:spPr>
          <a:xfrm>
            <a:off x="4519930" y="3307715"/>
            <a:ext cx="4234815" cy="1216025"/>
          </a:xfrm>
          <a:prstGeom prst="rect">
            <a:avLst/>
          </a:prstGeom>
          <a:noFill/>
        </p:spPr>
        <p:txBody>
          <a:bodyPr wrap="square" rtlCol="0">
            <a:spAutoFit/>
          </a:bodyPr>
          <a:p>
            <a:pPr marL="228600" marR="0" indent="-227965" defTabSz="914400" eaLnBrk="0" hangingPunct="0">
              <a:lnSpc>
                <a:spcPct val="90000"/>
              </a:lnSpc>
              <a:spcBef>
                <a:spcPts val="1000"/>
              </a:spcBef>
              <a:buClr>
                <a:srgbClr val="FFC000"/>
              </a:buClr>
              <a:buSzTx/>
              <a:buFont typeface="Arial" panose="020B0604020202020204"/>
              <a:buChar char="•"/>
            </a:pPr>
            <a:r>
              <a:rPr kumimoji="0" lang="zh-CN" sz="1200" kern="1200" cap="none" spc="-1" normalizeH="0" baseline="0" noProof="1">
                <a:latin typeface="Calibri"/>
                <a:ea typeface="宋体" pitchFamily="2" charset="-122"/>
                <a:cs typeface="+mn-cs"/>
                <a:sym typeface="+mn-ea"/>
              </a:rPr>
              <a:t>Under the stochastic dissipation model, both the steady-state neutrinos and the broadband spectral energy distribution of TXS 0506+056 in its low state can be well explained.</a:t>
            </a:r>
            <a:endParaRPr kumimoji="0" lang="zh-CN" sz="1200" kern="1200" cap="none" spc="-1" normalizeH="0" baseline="0" noProof="1">
              <a:latin typeface="Calibri"/>
              <a:ea typeface="宋体" pitchFamily="2" charset="-122"/>
              <a:cs typeface="+mn-cs"/>
              <a:sym typeface="+mn-ea"/>
            </a:endParaRPr>
          </a:p>
          <a:p>
            <a:pPr marL="228600" marR="0" indent="-227965" defTabSz="914400" eaLnBrk="0" hangingPunct="0">
              <a:lnSpc>
                <a:spcPct val="90000"/>
              </a:lnSpc>
              <a:spcBef>
                <a:spcPts val="1000"/>
              </a:spcBef>
              <a:buClr>
                <a:srgbClr val="FFC000"/>
              </a:buClr>
              <a:buSzTx/>
              <a:buFont typeface="Arial" panose="020B0604020202020204"/>
              <a:buChar char="•"/>
            </a:pPr>
            <a:r>
              <a:rPr kumimoji="0" sz="1200" kern="1200" cap="none" spc="-1" normalizeH="0" baseline="0" noProof="1">
                <a:latin typeface="Calibri"/>
                <a:ea typeface="宋体" pitchFamily="2" charset="-122"/>
                <a:cs typeface="+mn-cs"/>
                <a:sym typeface="+mn-ea"/>
              </a:rPr>
              <a:t>This study also suggests that blazars are one of the particle accelerators for high-energy cosmic rays.</a:t>
            </a:r>
            <a:endParaRPr kumimoji="0" sz="1200" kern="1200" cap="none" spc="-1" normalizeH="0" baseline="0" noProof="1">
              <a:latin typeface="Calibri"/>
              <a:ea typeface="宋体" pitchFamily="2" charset="-122"/>
              <a:cs typeface="+mn-cs"/>
              <a:sym typeface="+mn-ea"/>
            </a:endParaRPr>
          </a:p>
        </p:txBody>
      </p:sp>
      <p:sp>
        <p:nvSpPr>
          <p:cNvPr id="5" name="灯片编号占位符 4"/>
          <p:cNvSpPr>
            <a:spLocks noGrp="1"/>
          </p:cNvSpPr>
          <p:nvPr>
            <p:ph type="sldNum" sz="quarter" idx="12"/>
          </p:nvPr>
        </p:nvSpPr>
        <p:spPr/>
        <p:txBody>
          <a:bodyPr/>
          <a:p>
            <a:fld id="{F46799FB-52B8-4698-BECF-01ADD9E846BE}" type="slidenum">
              <a:rPr lang="zh-CN" altLang="en-US" smtClean="0"/>
            </a:fld>
            <a:endParaRPr lang="zh-CN" altLang="en-US"/>
          </a:p>
        </p:txBody>
      </p:sp>
      <p:sp>
        <p:nvSpPr>
          <p:cNvPr id="12" name="文本框 11"/>
          <p:cNvSpPr txBox="1"/>
          <p:nvPr/>
        </p:nvSpPr>
        <p:spPr>
          <a:xfrm>
            <a:off x="473075" y="126365"/>
            <a:ext cx="1946910" cy="412115"/>
          </a:xfrm>
          <a:prstGeom prst="rect">
            <a:avLst/>
          </a:prstGeom>
          <a:noFill/>
        </p:spPr>
        <p:txBody>
          <a:bodyPr wrap="square" rtlCol="0">
            <a:noAutofit/>
          </a:bodyPr>
          <a:p>
            <a:r>
              <a:rPr lang="en-US" altLang="zh-CN" sz="2100" b="1">
                <a:latin typeface="Nimbus Roman" panose="00000500000000000000" charset="0"/>
                <a:cs typeface="Nimbus Roman" panose="00000500000000000000" charset="0"/>
                <a:sym typeface="+mn-ea"/>
              </a:rPr>
              <a:t>2.1 Jet Model</a:t>
            </a:r>
            <a:endParaRPr lang="en-US" altLang="zh-CN" sz="2100" b="1" spc="-1">
              <a:solidFill>
                <a:schemeClr val="tx1"/>
              </a:solidFill>
              <a:latin typeface="Nimbus Roman" panose="00000500000000000000" charset="0"/>
              <a:ea typeface="宋体" pitchFamily="2" charset="-122"/>
              <a:cs typeface="Nimbus Roman" panose="00000500000000000000"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截屏2025-11-20 15.18.16"/>
          <p:cNvPicPr>
            <a:picLocks noChangeAspect="1"/>
          </p:cNvPicPr>
          <p:nvPr>
            <p:custDataLst>
              <p:tags r:id="rId1"/>
            </p:custDataLst>
          </p:nvPr>
        </p:nvPicPr>
        <p:blipFill>
          <a:blip r:embed="rId2"/>
          <a:srcRect l="6676" t="18112" r="7521" b="5841"/>
          <a:stretch>
            <a:fillRect/>
          </a:stretch>
        </p:blipFill>
        <p:spPr>
          <a:xfrm>
            <a:off x="168116" y="1145223"/>
            <a:ext cx="4294823" cy="2084070"/>
          </a:xfrm>
          <a:prstGeom prst="rect">
            <a:avLst/>
          </a:prstGeom>
        </p:spPr>
      </p:pic>
      <p:sp>
        <p:nvSpPr>
          <p:cNvPr id="3" name="文本框 2"/>
          <p:cNvSpPr txBox="1"/>
          <p:nvPr/>
        </p:nvSpPr>
        <p:spPr>
          <a:xfrm>
            <a:off x="278606" y="3584575"/>
            <a:ext cx="8651081" cy="1245235"/>
          </a:xfrm>
          <a:prstGeom prst="rect">
            <a:avLst/>
          </a:prstGeom>
          <a:noFill/>
        </p:spPr>
        <p:txBody>
          <a:bodyPr wrap="square" rtlCol="0" anchor="t">
            <a:spAutoFit/>
          </a:bodyPr>
          <a:p>
            <a:pPr marL="285750" indent="-285750">
              <a:buFont typeface="Arial" panose="020B0604020202020204" pitchFamily="34" charset="0"/>
              <a:buChar char="•"/>
            </a:pPr>
            <a:r>
              <a:rPr lang="zh-CN" altLang="en-US" sz="1500">
                <a:latin typeface="Times New Roman Regular" panose="02020503050405090304" charset="0"/>
                <a:cs typeface="Times New Roman Regular" panose="02020503050405090304" charset="0"/>
              </a:rPr>
              <a:t>Photon Field: </a:t>
            </a:r>
            <a:r>
              <a:rPr lang="en-US" altLang="zh-CN" sz="1500">
                <a:latin typeface="Times New Roman Regular" panose="02020503050405090304" charset="0"/>
                <a:cs typeface="Times New Roman Regular" panose="02020503050405090304" charset="0"/>
              </a:rPr>
              <a:t>Multi-temperature blackbody from accretion disk (“</a:t>
            </a:r>
            <a:r>
              <a:rPr lang="zh-CN" altLang="en-US" sz="1500">
                <a:latin typeface="Times New Roman Regular" panose="02020503050405090304" charset="0"/>
                <a:cs typeface="Times New Roman Regular" panose="02020503050405090304" charset="0"/>
              </a:rPr>
              <a:t>Big Blue Bump</a:t>
            </a:r>
            <a:r>
              <a:rPr lang="en-US" altLang="zh-CN" sz="1500">
                <a:latin typeface="Times New Roman Regular" panose="02020503050405090304" charset="0"/>
                <a:cs typeface="Times New Roman Regular" panose="02020503050405090304" charset="0"/>
              </a:rPr>
              <a:t>”) </a:t>
            </a:r>
            <a:r>
              <a:rPr lang="zh-CN" altLang="en-US" sz="1500">
                <a:latin typeface="Times New Roman Regular" panose="02020503050405090304" charset="0"/>
                <a:cs typeface="Times New Roman Regular" panose="02020503050405090304" charset="0"/>
              </a:rPr>
              <a:t>+ power-law X-ray component</a:t>
            </a:r>
            <a:r>
              <a:rPr lang="en-US" altLang="zh-CN" sz="1500">
                <a:latin typeface="Times New Roman Regular" panose="02020503050405090304" charset="0"/>
                <a:cs typeface="Times New Roman Regular" panose="02020503050405090304" charset="0"/>
              </a:rPr>
              <a:t>.</a:t>
            </a:r>
            <a:endParaRPr lang="en-US" altLang="zh-CN" sz="1500">
              <a:latin typeface="Times New Roman Regular" panose="02020503050405090304" charset="0"/>
              <a:cs typeface="Times New Roman Regular" panose="02020503050405090304" charset="0"/>
            </a:endParaRPr>
          </a:p>
          <a:p>
            <a:pPr marL="285750" indent="-285750">
              <a:buFont typeface="Arial" panose="020B0604020202020204" pitchFamily="34" charset="0"/>
              <a:buChar char="•"/>
            </a:pPr>
            <a:r>
              <a:rPr lang="en-US" altLang="zh-CN" sz="1500">
                <a:latin typeface="Times New Roman Regular" panose="02020503050405090304" charset="0"/>
                <a:cs typeface="Times New Roman Regular" panose="02020503050405090304" charset="0"/>
              </a:rPr>
              <a:t>“Hidden Source”: The observed </a:t>
            </a:r>
            <a:r>
              <a:rPr lang="en-US" altLang="zh-CN" sz="1500">
                <a:solidFill>
                  <a:srgbClr val="7030A0"/>
                </a:solidFill>
                <a:latin typeface="Times New Roman Regular" panose="02020503050405090304" charset="0"/>
                <a:cs typeface="Times New Roman Regular" panose="02020503050405090304" charset="0"/>
              </a:rPr>
              <a:t>gamma-ray flux is lower than the high-energy neutrino flux</a:t>
            </a:r>
            <a:r>
              <a:rPr lang="en-US" altLang="zh-CN" sz="1500">
                <a:latin typeface="Times New Roman Regular" panose="02020503050405090304" charset="0"/>
                <a:cs typeface="Times New Roman Regular" panose="02020503050405090304" charset="0"/>
              </a:rPr>
              <a:t> because gamma rays are efficiently absorbed via two-photon annihilation in the optically thick corona.</a:t>
            </a:r>
            <a:endParaRPr lang="en-US" altLang="zh-CN" sz="1500">
              <a:latin typeface="Times New Roman Regular" panose="02020503050405090304" charset="0"/>
              <a:cs typeface="Times New Roman Regular" panose="02020503050405090304" charset="0"/>
            </a:endParaRPr>
          </a:p>
          <a:p>
            <a:pPr marL="285750" indent="-285750">
              <a:buFont typeface="Arial" panose="020B0604020202020204" pitchFamily="34" charset="0"/>
              <a:buChar char="•"/>
            </a:pPr>
            <a:r>
              <a:rPr lang="zh-CN" altLang="en-US" sz="1500">
                <a:latin typeface="Times New Roman Regular" panose="02020503050405090304" charset="0"/>
                <a:cs typeface="Times New Roman Regular" panose="02020503050405090304" charset="0"/>
              </a:rPr>
              <a:t>Emission region set</a:t>
            </a:r>
            <a:r>
              <a:rPr lang="en-US" altLang="zh-CN" sz="1500">
                <a:latin typeface="Times New Roman Regular" panose="02020503050405090304" charset="0"/>
                <a:cs typeface="Times New Roman Regular" panose="02020503050405090304" charset="0"/>
              </a:rPr>
              <a:t>s</a:t>
            </a:r>
            <a:r>
              <a:rPr lang="zh-CN" altLang="en-US" sz="1500">
                <a:latin typeface="Times New Roman Regular" panose="02020503050405090304" charset="0"/>
                <a:cs typeface="Times New Roman Regular" panose="02020503050405090304" charset="0"/>
              </a:rPr>
              <a:t> within 10-60</a:t>
            </a:r>
            <a:r>
              <a:rPr lang="en-US" altLang="zh-CN" sz="1500">
                <a:latin typeface="Times New Roman Regular" panose="02020503050405090304" charset="0"/>
                <a:cs typeface="Times New Roman Regular" panose="02020503050405090304" charset="0"/>
              </a:rPr>
              <a:t> </a:t>
            </a:r>
            <a:r>
              <a:rPr lang="en-US" altLang="zh-CN" sz="1500" i="1">
                <a:latin typeface="Times New Roman Regular" panose="02020503050405090304" charset="0"/>
                <a:cs typeface="Times New Roman Regular" panose="02020503050405090304" charset="0"/>
              </a:rPr>
              <a:t>R</a:t>
            </a:r>
            <a:r>
              <a:rPr lang="en-US" altLang="zh-CN" sz="1500" i="1" baseline="-25000">
                <a:latin typeface="Times New Roman Regular" panose="02020503050405090304" charset="0"/>
                <a:cs typeface="Times New Roman Regular" panose="02020503050405090304" charset="0"/>
              </a:rPr>
              <a:t>g</a:t>
            </a:r>
            <a:endParaRPr lang="en-US" altLang="zh-CN" sz="1500" i="1" baseline="-25000">
              <a:latin typeface="Times New Roman Regular" panose="02020503050405090304" charset="0"/>
              <a:cs typeface="Times New Roman Regular" panose="02020503050405090304" charset="0"/>
            </a:endParaRPr>
          </a:p>
        </p:txBody>
      </p:sp>
      <p:sp>
        <p:nvSpPr>
          <p:cNvPr id="4" name="文本框 3"/>
          <p:cNvSpPr txBox="1"/>
          <p:nvPr>
            <p:custDataLst>
              <p:tags r:id="rId3"/>
            </p:custDataLst>
          </p:nvPr>
        </p:nvSpPr>
        <p:spPr>
          <a:xfrm>
            <a:off x="497205" y="84455"/>
            <a:ext cx="3723640" cy="414020"/>
          </a:xfrm>
          <a:prstGeom prst="rect">
            <a:avLst/>
          </a:prstGeom>
          <a:noFill/>
          <a:ln w="28575" cmpd="sng">
            <a:noFill/>
            <a:prstDash val="solid"/>
          </a:ln>
          <a:effectLst/>
        </p:spPr>
        <p:style>
          <a:lnRef idx="0">
            <a:schemeClr val="accent1"/>
          </a:lnRef>
          <a:fillRef idx="3">
            <a:schemeClr val="accent1"/>
          </a:fillRef>
          <a:effectRef idx="3">
            <a:schemeClr val="accent1"/>
          </a:effectRef>
          <a:fontRef idx="minor">
            <a:schemeClr val="lt1"/>
          </a:fontRef>
        </p:style>
        <p:txBody>
          <a:bodyPr wrap="square">
            <a:spAutoFit/>
          </a:bodyPr>
          <a:p>
            <a:r>
              <a:rPr lang="x-none" altLang="en-US" sz="2100">
                <a:solidFill>
                  <a:schemeClr val="tx1"/>
                </a:solidFill>
                <a:latin typeface="Times New Roman" panose="02020603050405020304" pitchFamily="18" charset="0"/>
                <a:cs typeface="Times New Roman" panose="02020603050405020304" pitchFamily="18" charset="0"/>
              </a:rPr>
              <a:t>2.2</a:t>
            </a:r>
            <a:r>
              <a:rPr lang="x-none" altLang="en-US" sz="2100" b="1">
                <a:solidFill>
                  <a:schemeClr val="tx1"/>
                </a:solidFill>
                <a:latin typeface="Times New Roman" panose="02020603050405020304" pitchFamily="18" charset="0"/>
                <a:cs typeface="Times New Roman" panose="02020603050405020304" pitchFamily="18" charset="0"/>
              </a:rPr>
              <a:t> </a:t>
            </a:r>
            <a:r>
              <a:rPr lang="en-US" altLang="zh-CN" sz="2100" b="1">
                <a:solidFill>
                  <a:schemeClr val="tx1"/>
                </a:solidFill>
                <a:latin typeface="Times New Roman" panose="02020603050405020304" pitchFamily="18" charset="0"/>
                <a:cs typeface="Times New Roman" panose="02020603050405020304" pitchFamily="18" charset="0"/>
              </a:rPr>
              <a:t>Disk-Corona Model</a:t>
            </a:r>
            <a:r>
              <a:rPr lang="x-none" altLang="en-US" sz="2100" b="1">
                <a:solidFill>
                  <a:schemeClr val="tx1"/>
                </a:solidFill>
                <a:latin typeface="Times New Roman" panose="02020603050405020304" pitchFamily="18" charset="0"/>
                <a:cs typeface="Times New Roman" panose="02020603050405020304" pitchFamily="18" charset="0"/>
              </a:rPr>
              <a:t> </a:t>
            </a:r>
            <a:endParaRPr lang="x-none" altLang="en-US" sz="2100" b="1">
              <a:solidFill>
                <a:schemeClr val="tx1"/>
              </a:solidFill>
              <a:latin typeface="Times New Roman" panose="02020603050405020304" pitchFamily="18" charset="0"/>
              <a:cs typeface="Times New Roman" panose="02020603050405020304" pitchFamily="18" charset="0"/>
            </a:endParaRPr>
          </a:p>
        </p:txBody>
      </p:sp>
      <p:pic>
        <p:nvPicPr>
          <p:cNvPr id="6" name="图片 5" descr="截屏2025-11-21 22.28.20"/>
          <p:cNvPicPr>
            <a:picLocks noChangeAspect="1"/>
          </p:cNvPicPr>
          <p:nvPr/>
        </p:nvPicPr>
        <p:blipFill>
          <a:blip r:embed="rId4"/>
          <a:stretch>
            <a:fillRect/>
          </a:stretch>
        </p:blipFill>
        <p:spPr>
          <a:xfrm>
            <a:off x="4423410" y="779780"/>
            <a:ext cx="4218940" cy="2677795"/>
          </a:xfrm>
          <a:prstGeom prst="rect">
            <a:avLst/>
          </a:prstGeom>
        </p:spPr>
      </p:pic>
      <p:cxnSp>
        <p:nvCxnSpPr>
          <p:cNvPr id="2"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矩形 4"/>
          <p:cNvSpPr/>
          <p:nvPr>
            <p:custDataLst>
              <p:tags r:id="rId5"/>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19" name="矩形 18"/>
          <p:cNvSpPr/>
          <p:nvPr>
            <p:custDataLst>
              <p:tags r:id="rId6"/>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7" name="灯片编号占位符 6"/>
          <p:cNvSpPr>
            <a:spLocks noGrp="1"/>
          </p:cNvSpPr>
          <p:nvPr>
            <p:ph type="sldNum" sz="quarter" idx="12"/>
          </p:nvPr>
        </p:nvSpPr>
        <p:spPr/>
        <p:txBody>
          <a:bodyPr/>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087235" y="4305935"/>
            <a:ext cx="1246505" cy="245110"/>
          </a:xfrm>
          <a:prstGeom prst="rect">
            <a:avLst/>
          </a:prstGeom>
          <a:noFill/>
          <a:ln>
            <a:solidFill>
              <a:schemeClr val="accent1"/>
            </a:solidFill>
          </a:ln>
        </p:spPr>
        <p:txBody>
          <a:bodyPr wrap="square" rtlCol="0" anchor="t">
            <a:spAutoFit/>
          </a:bodyPr>
          <a:p>
            <a:r>
              <a:rPr lang="zh-CN" altLang="en-US" sz="1000"/>
              <a:t>arXiv.2411.17632</a:t>
            </a:r>
            <a:endParaRPr lang="zh-CN" altLang="en-US" sz="1000"/>
          </a:p>
        </p:txBody>
      </p:sp>
      <p:sp>
        <p:nvSpPr>
          <p:cNvPr id="6" name="文本框 5"/>
          <p:cNvSpPr txBox="1"/>
          <p:nvPr>
            <p:custDataLst>
              <p:tags r:id="rId1"/>
            </p:custDataLst>
          </p:nvPr>
        </p:nvSpPr>
        <p:spPr>
          <a:xfrm>
            <a:off x="352743" y="626586"/>
            <a:ext cx="3174683" cy="414020"/>
          </a:xfrm>
          <a:prstGeom prst="rect">
            <a:avLst/>
          </a:prstGeom>
          <a:gradFill>
            <a:gsLst>
              <a:gs pos="0">
                <a:schemeClr val="accent1">
                  <a:hueOff val="-2520000"/>
                </a:schemeClr>
              </a:gs>
              <a:gs pos="100000">
                <a:schemeClr val="accent1"/>
              </a:gs>
              <a:gs pos="0">
                <a:srgbClr val="007BD3"/>
              </a:gs>
              <a:gs pos="100000">
                <a:srgbClr val="034373"/>
              </a:gs>
            </a:gsLst>
            <a:lin ang="2700000" scaled="0"/>
          </a:gradFill>
        </p:spPr>
        <p:style>
          <a:lnRef idx="0">
            <a:schemeClr val="accent1"/>
          </a:lnRef>
          <a:fillRef idx="3">
            <a:schemeClr val="accent1"/>
          </a:fillRef>
          <a:effectRef idx="3">
            <a:schemeClr val="accent1"/>
          </a:effectRef>
          <a:fontRef idx="minor">
            <a:schemeClr val="lt1"/>
          </a:fontRef>
        </p:style>
        <p:txBody>
          <a:bodyPr wrap="square">
            <a:spAutoFit/>
          </a:bodyPr>
          <a:p>
            <a:r>
              <a:rPr lang="en-US" altLang="zh-CN" sz="2100" b="1">
                <a:latin typeface="Times New Roman" panose="02020603050405020304" pitchFamily="18" charset="0"/>
                <a:cs typeface="Times New Roman" panose="02020603050405020304" pitchFamily="18" charset="0"/>
              </a:rPr>
              <a:t>Blazar: TXS 0506+056</a:t>
            </a:r>
            <a:endParaRPr lang="en-US" altLang="zh-CN" sz="2100" b="1">
              <a:latin typeface="Times New Roman" panose="02020603050405020304" pitchFamily="18" charset="0"/>
              <a:cs typeface="Times New Roman" panose="02020603050405020304" pitchFamily="18" charset="0"/>
            </a:endParaRPr>
          </a:p>
        </p:txBody>
      </p:sp>
      <p:sp>
        <p:nvSpPr>
          <p:cNvPr id="7" name="文本框 6"/>
          <p:cNvSpPr txBox="1"/>
          <p:nvPr/>
        </p:nvSpPr>
        <p:spPr>
          <a:xfrm>
            <a:off x="4952365" y="695960"/>
            <a:ext cx="3797300" cy="3609975"/>
          </a:xfrm>
          <a:prstGeom prst="rect">
            <a:avLst/>
          </a:prstGeom>
          <a:noFill/>
        </p:spPr>
        <p:txBody>
          <a:bodyPr wrap="square" rtlCol="0" anchor="t">
            <a:noAutofit/>
          </a:bodyPr>
          <a:p>
            <a:pPr marL="285750" indent="-285750">
              <a:buFont typeface="Arial" panose="020B0604020202020204" pitchFamily="34" charset="0"/>
              <a:buChar char="•"/>
            </a:pPr>
            <a:r>
              <a:rPr lang="zh-CN" altLang="en-US" sz="1350"/>
              <a:t>Neutrino emission from radio-quiet Seyfert galaxies is unlikely to be related to their weak jets (NGC 1068)</a:t>
            </a:r>
            <a:endParaRPr lang="zh-CN" altLang="en-US" sz="1350"/>
          </a:p>
          <a:p>
            <a:endParaRPr lang="zh-CN" altLang="en-US" sz="1350"/>
          </a:p>
          <a:p>
            <a:pPr marL="285750" indent="-285750">
              <a:buFont typeface="Arial" panose="020B0604020202020204" pitchFamily="34" charset="0"/>
              <a:buChar char="•"/>
            </a:pPr>
            <a:r>
              <a:rPr lang="zh-CN" altLang="en-US" sz="1350"/>
              <a:t>Neutrino flux is about </a:t>
            </a:r>
            <a:r>
              <a:rPr lang="zh-CN" altLang="en-US" sz="1350" b="1">
                <a:solidFill>
                  <a:srgbClr val="7030A0"/>
                </a:solidFill>
              </a:rPr>
              <a:t>5 times higher</a:t>
            </a:r>
            <a:r>
              <a:rPr lang="zh-CN" altLang="en-US" sz="1350"/>
              <a:t> than the average γ-ray flux for 14-15 flare</a:t>
            </a:r>
            <a:r>
              <a:rPr lang="en-US" altLang="zh-CN" sz="1350"/>
              <a:t>.</a:t>
            </a:r>
            <a:endParaRPr lang="zh-CN" altLang="en-US" sz="1350"/>
          </a:p>
          <a:p>
            <a:endParaRPr lang="zh-CN" altLang="en-US" sz="1350"/>
          </a:p>
          <a:p>
            <a:pPr marL="285750" indent="-285750">
              <a:buFont typeface="Arial" panose="020B0604020202020204" pitchFamily="34" charset="0"/>
              <a:buChar char="•"/>
            </a:pPr>
            <a:r>
              <a:rPr lang="zh-CN" altLang="en-US" sz="1350"/>
              <a:t> A hint of gamma-absorption is also observed in the diffuse neutrino flux, pointing to the so-called "hidden" neutrino sources.</a:t>
            </a:r>
            <a:endParaRPr lang="zh-CN" altLang="en-US" sz="1350"/>
          </a:p>
          <a:p>
            <a:endParaRPr lang="zh-CN" altLang="en-US" sz="1350"/>
          </a:p>
          <a:p>
            <a:r>
              <a:rPr lang="en-US" altLang="zh-CN" sz="1350">
                <a:solidFill>
                  <a:srgbClr val="7030A0"/>
                </a:solidFill>
              </a:rPr>
              <a:t>Disk-Corona</a:t>
            </a:r>
            <a:r>
              <a:rPr lang="zh-CN" altLang="en-US" sz="1350"/>
              <a:t> can be a common origin, implying non-jet origin</a:t>
            </a:r>
            <a:endParaRPr lang="en-US" altLang="zh-CN" sz="1350"/>
          </a:p>
        </p:txBody>
      </p:sp>
      <p:pic>
        <p:nvPicPr>
          <p:cNvPr id="8" name="图片 7"/>
          <p:cNvPicPr>
            <a:picLocks noChangeAspect="1"/>
          </p:cNvPicPr>
          <p:nvPr>
            <p:custDataLst>
              <p:tags r:id="rId2"/>
            </p:custDataLst>
          </p:nvPr>
        </p:nvPicPr>
        <p:blipFill>
          <a:blip r:embed="rId3"/>
          <a:stretch>
            <a:fillRect/>
          </a:stretch>
        </p:blipFill>
        <p:spPr>
          <a:xfrm>
            <a:off x="114300" y="3743960"/>
            <a:ext cx="4670425" cy="1173480"/>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114300" y="1129189"/>
            <a:ext cx="3601879" cy="2446973"/>
          </a:xfrm>
          <a:prstGeom prst="rect">
            <a:avLst/>
          </a:prstGeom>
        </p:spPr>
      </p:pic>
      <p:cxnSp>
        <p:nvCxnSpPr>
          <p:cNvPr id="11" name="直接箭头连接符 10"/>
          <p:cNvCxnSpPr/>
          <p:nvPr/>
        </p:nvCxnSpPr>
        <p:spPr>
          <a:xfrm>
            <a:off x="3385979" y="4335304"/>
            <a:ext cx="1774190" cy="142875"/>
          </a:xfrm>
          <a:prstGeom prst="straightConnector1">
            <a:avLst/>
          </a:prstGeom>
          <a:ln w="25400">
            <a:tailEnd type="arrow"/>
          </a:ln>
        </p:spPr>
        <p:style>
          <a:lnRef idx="2">
            <a:schemeClr val="accent1"/>
          </a:lnRef>
          <a:fillRef idx="0">
            <a:srgbClr val="FFFFFF"/>
          </a:fillRef>
          <a:effectRef idx="0">
            <a:srgbClr val="FFFFFF"/>
          </a:effectRef>
          <a:fontRef idx="minor">
            <a:schemeClr val="tx1"/>
          </a:fontRef>
        </p:style>
      </p:cxnSp>
      <p:sp>
        <p:nvSpPr>
          <p:cNvPr id="12" name="文本框 11"/>
          <p:cNvSpPr txBox="1"/>
          <p:nvPr/>
        </p:nvSpPr>
        <p:spPr>
          <a:xfrm>
            <a:off x="3927475" y="2752725"/>
            <a:ext cx="910590" cy="506730"/>
          </a:xfrm>
          <a:prstGeom prst="rect">
            <a:avLst/>
          </a:prstGeom>
          <a:noFill/>
          <a:ln w="19050">
            <a:solidFill>
              <a:schemeClr val="accent1"/>
            </a:solidFill>
          </a:ln>
        </p:spPr>
        <p:txBody>
          <a:bodyPr wrap="square" rtlCol="0">
            <a:spAutoFit/>
          </a:bodyPr>
          <a:p>
            <a:r>
              <a:rPr lang="en-US" altLang="zh-CN" sz="1350"/>
              <a:t>Steady Emission</a:t>
            </a:r>
            <a:endParaRPr lang="en-US" altLang="zh-CN" sz="1350"/>
          </a:p>
        </p:txBody>
      </p:sp>
      <p:sp>
        <p:nvSpPr>
          <p:cNvPr id="13" name="文本框 12"/>
          <p:cNvSpPr txBox="1"/>
          <p:nvPr>
            <p:custDataLst>
              <p:tags r:id="rId6"/>
            </p:custDataLst>
          </p:nvPr>
        </p:nvSpPr>
        <p:spPr>
          <a:xfrm>
            <a:off x="5297170" y="4218305"/>
            <a:ext cx="955675" cy="506730"/>
          </a:xfrm>
          <a:prstGeom prst="rect">
            <a:avLst/>
          </a:prstGeom>
          <a:noFill/>
          <a:ln w="19050">
            <a:solidFill>
              <a:schemeClr val="accent1"/>
            </a:solidFill>
          </a:ln>
        </p:spPr>
        <p:txBody>
          <a:bodyPr wrap="square" rtlCol="0">
            <a:spAutoFit/>
          </a:bodyPr>
          <a:p>
            <a:r>
              <a:rPr lang="en-US" altLang="zh-CN" sz="1350"/>
              <a:t>Flare</a:t>
            </a:r>
            <a:endParaRPr lang="en-US" altLang="zh-CN" sz="1350"/>
          </a:p>
          <a:p>
            <a:r>
              <a:rPr lang="en-US" altLang="zh-CN" sz="1350"/>
              <a:t>Emission</a:t>
            </a:r>
            <a:endParaRPr lang="en-US" altLang="zh-CN" sz="1350"/>
          </a:p>
        </p:txBody>
      </p:sp>
      <p:cxnSp>
        <p:nvCxnSpPr>
          <p:cNvPr id="14" name="直接箭头连接符 13"/>
          <p:cNvCxnSpPr>
            <a:endCxn id="12" idx="1"/>
          </p:cNvCxnSpPr>
          <p:nvPr>
            <p:custDataLst>
              <p:tags r:id="rId7"/>
            </p:custDataLst>
          </p:nvPr>
        </p:nvCxnSpPr>
        <p:spPr>
          <a:xfrm>
            <a:off x="3127534" y="2917349"/>
            <a:ext cx="800100" cy="88900"/>
          </a:xfrm>
          <a:prstGeom prst="straightConnector1">
            <a:avLst/>
          </a:prstGeom>
          <a:ln w="25400">
            <a:tailEnd type="arrow"/>
          </a:ln>
        </p:spPr>
        <p:style>
          <a:lnRef idx="2">
            <a:schemeClr val="accent1"/>
          </a:lnRef>
          <a:fillRef idx="0">
            <a:srgbClr val="FFFFFF"/>
          </a:fillRef>
          <a:effectRef idx="0">
            <a:srgbClr val="FFFFFF"/>
          </a:effectRef>
          <a:fontRef idx="minor">
            <a:schemeClr val="tx1"/>
          </a:fontRef>
        </p:style>
      </p:cxnSp>
      <p:cxnSp>
        <p:nvCxnSpPr>
          <p:cNvPr id="3"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p:custDataLst>
              <p:tags r:id="rId8"/>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15" name="矩形 14"/>
          <p:cNvSpPr/>
          <p:nvPr>
            <p:custDataLst>
              <p:tags r:id="rId9"/>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5" name="灯片编号占位符 4"/>
          <p:cNvSpPr>
            <a:spLocks noGrp="1"/>
          </p:cNvSpPr>
          <p:nvPr>
            <p:ph type="sldNum" sz="quarter" idx="12"/>
          </p:nvPr>
        </p:nvSpPr>
        <p:spPr/>
        <p:txBody>
          <a:bodyPr/>
          <a:p>
            <a:fld id="{F46799FB-52B8-4698-BECF-01ADD9E846BE}" type="slidenum">
              <a:rPr lang="zh-CN" altLang="en-US" smtClean="0"/>
            </a:fld>
            <a:endParaRPr lang="zh-CN" altLang="en-US"/>
          </a:p>
        </p:txBody>
      </p:sp>
      <p:sp>
        <p:nvSpPr>
          <p:cNvPr id="16" name="文本框 15"/>
          <p:cNvSpPr txBox="1"/>
          <p:nvPr>
            <p:custDataLst>
              <p:tags r:id="rId10"/>
            </p:custDataLst>
          </p:nvPr>
        </p:nvSpPr>
        <p:spPr>
          <a:xfrm>
            <a:off x="497205" y="84455"/>
            <a:ext cx="3300095" cy="414020"/>
          </a:xfrm>
          <a:prstGeom prst="rect">
            <a:avLst/>
          </a:prstGeom>
          <a:noFill/>
          <a:ln w="28575" cmpd="sng">
            <a:noFill/>
            <a:prstDash val="solid"/>
          </a:ln>
          <a:effectLst/>
        </p:spPr>
        <p:style>
          <a:lnRef idx="0">
            <a:schemeClr val="accent1"/>
          </a:lnRef>
          <a:fillRef idx="3">
            <a:schemeClr val="accent1"/>
          </a:fillRef>
          <a:effectRef idx="3">
            <a:schemeClr val="accent1"/>
          </a:effectRef>
          <a:fontRef idx="minor">
            <a:schemeClr val="lt1"/>
          </a:fontRef>
        </p:style>
        <p:txBody>
          <a:bodyPr wrap="square">
            <a:spAutoFit/>
          </a:bodyPr>
          <a:p>
            <a:r>
              <a:rPr lang="x-none" altLang="en-US" sz="2100">
                <a:solidFill>
                  <a:schemeClr val="tx1"/>
                </a:solidFill>
                <a:latin typeface="Times New Roman" panose="02020603050405020304" pitchFamily="18" charset="0"/>
                <a:cs typeface="Times New Roman" panose="02020603050405020304" pitchFamily="18" charset="0"/>
              </a:rPr>
              <a:t>2.2</a:t>
            </a:r>
            <a:r>
              <a:rPr lang="x-none" altLang="en-US" sz="2100" b="1">
                <a:solidFill>
                  <a:schemeClr val="tx1"/>
                </a:solidFill>
                <a:latin typeface="Times New Roman" panose="02020603050405020304" pitchFamily="18" charset="0"/>
                <a:cs typeface="Times New Roman" panose="02020603050405020304" pitchFamily="18" charset="0"/>
              </a:rPr>
              <a:t> </a:t>
            </a:r>
            <a:r>
              <a:rPr lang="en-US" altLang="zh-CN" sz="2100" b="1">
                <a:solidFill>
                  <a:schemeClr val="tx1"/>
                </a:solidFill>
                <a:latin typeface="Times New Roman" panose="02020603050405020304" pitchFamily="18" charset="0"/>
                <a:cs typeface="Times New Roman" panose="02020603050405020304" pitchFamily="18" charset="0"/>
              </a:rPr>
              <a:t>Disk-Corona Model</a:t>
            </a:r>
            <a:endParaRPr lang="en-US" altLang="zh-CN" sz="21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5" name="组合 14"/>
          <p:cNvGrpSpPr/>
          <p:nvPr/>
        </p:nvGrpSpPr>
        <p:grpSpPr>
          <a:xfrm>
            <a:off x="2820670" y="781685"/>
            <a:ext cx="5749925" cy="3750945"/>
            <a:chOff x="4546" y="0"/>
            <a:chExt cx="14160" cy="10216"/>
          </a:xfrm>
        </p:grpSpPr>
        <p:pic>
          <p:nvPicPr>
            <p:cNvPr id="8" name="图片 7"/>
            <p:cNvPicPr>
              <a:picLocks noChangeAspect="1"/>
            </p:cNvPicPr>
            <p:nvPr>
              <p:custDataLst>
                <p:tags r:id="rId1"/>
              </p:custDataLst>
            </p:nvPr>
          </p:nvPicPr>
          <p:blipFill>
            <a:blip r:embed="rId2"/>
            <a:stretch>
              <a:fillRect/>
            </a:stretch>
          </p:blipFill>
          <p:spPr>
            <a:xfrm>
              <a:off x="4546" y="1"/>
              <a:ext cx="6891" cy="5164"/>
            </a:xfrm>
            <a:prstGeom prst="rect">
              <a:avLst/>
            </a:prstGeom>
          </p:spPr>
        </p:pic>
        <p:pic>
          <p:nvPicPr>
            <p:cNvPr id="9" name="图片 8"/>
            <p:cNvPicPr>
              <a:picLocks noChangeAspect="1"/>
            </p:cNvPicPr>
            <p:nvPr>
              <p:custDataLst>
                <p:tags r:id="rId3"/>
              </p:custDataLst>
            </p:nvPr>
          </p:nvPicPr>
          <p:blipFill>
            <a:blip r:embed="rId4"/>
            <a:stretch>
              <a:fillRect/>
            </a:stretch>
          </p:blipFill>
          <p:spPr>
            <a:xfrm>
              <a:off x="11593" y="0"/>
              <a:ext cx="7095" cy="5165"/>
            </a:xfrm>
            <a:prstGeom prst="rect">
              <a:avLst/>
            </a:prstGeom>
          </p:spPr>
        </p:pic>
        <p:pic>
          <p:nvPicPr>
            <p:cNvPr id="10" name="图片 9"/>
            <p:cNvPicPr>
              <a:picLocks noChangeAspect="1"/>
            </p:cNvPicPr>
            <p:nvPr>
              <p:custDataLst>
                <p:tags r:id="rId5"/>
              </p:custDataLst>
            </p:nvPr>
          </p:nvPicPr>
          <p:blipFill>
            <a:blip r:embed="rId6"/>
            <a:stretch>
              <a:fillRect/>
            </a:stretch>
          </p:blipFill>
          <p:spPr>
            <a:xfrm>
              <a:off x="4546" y="5052"/>
              <a:ext cx="6823" cy="5165"/>
            </a:xfrm>
            <a:prstGeom prst="rect">
              <a:avLst/>
            </a:prstGeom>
          </p:spPr>
        </p:pic>
        <p:pic>
          <p:nvPicPr>
            <p:cNvPr id="11" name="图片 10"/>
            <p:cNvPicPr>
              <a:picLocks noChangeAspect="1"/>
            </p:cNvPicPr>
            <p:nvPr>
              <p:custDataLst>
                <p:tags r:id="rId7"/>
              </p:custDataLst>
            </p:nvPr>
          </p:nvPicPr>
          <p:blipFill>
            <a:blip r:embed="rId8"/>
            <a:stretch>
              <a:fillRect/>
            </a:stretch>
          </p:blipFill>
          <p:spPr>
            <a:xfrm>
              <a:off x="11884" y="5052"/>
              <a:ext cx="6823" cy="5062"/>
            </a:xfrm>
            <a:prstGeom prst="rect">
              <a:avLst/>
            </a:prstGeom>
          </p:spPr>
        </p:pic>
      </p:grpSp>
      <p:sp>
        <p:nvSpPr>
          <p:cNvPr id="12" name="文本框 11"/>
          <p:cNvSpPr txBox="1"/>
          <p:nvPr>
            <p:custDataLst>
              <p:tags r:id="rId9"/>
            </p:custDataLst>
          </p:nvPr>
        </p:nvSpPr>
        <p:spPr>
          <a:xfrm>
            <a:off x="238760" y="3169920"/>
            <a:ext cx="2242185" cy="1056640"/>
          </a:xfrm>
          <a:prstGeom prst="rect">
            <a:avLst/>
          </a:prstGeom>
          <a:noFill/>
          <a:ln w="19050">
            <a:solidFill>
              <a:schemeClr val="accent1"/>
            </a:solidFill>
          </a:ln>
        </p:spPr>
        <p:txBody>
          <a:bodyPr wrap="square" rtlCol="0">
            <a:noAutofit/>
          </a:bodyPr>
          <a:p>
            <a:r>
              <a:rPr lang="en-US" altLang="zh-CN" sz="1350"/>
              <a:t>Steady Neutrino Emission</a:t>
            </a:r>
            <a:endParaRPr lang="en-US" altLang="zh-CN" sz="1350"/>
          </a:p>
          <a:p>
            <a:endParaRPr lang="en-US" altLang="zh-CN" sz="1350"/>
          </a:p>
          <a:p>
            <a:r>
              <a:rPr lang="en-US" altLang="zh-CN" sz="1350" b="1" i="1">
                <a:solidFill>
                  <a:srgbClr val="7030A0"/>
                </a:solidFill>
                <a:sym typeface="+mn-ea"/>
              </a:rPr>
              <a:t>Sub-Eddington Accretion Disk</a:t>
            </a:r>
            <a:endParaRPr lang="en-US" altLang="zh-CN" sz="1350" b="1" i="1">
              <a:solidFill>
                <a:srgbClr val="7030A0"/>
              </a:solidFill>
            </a:endParaRPr>
          </a:p>
          <a:p>
            <a:endParaRPr lang="en-US" altLang="zh-CN" sz="1350" b="1" i="1"/>
          </a:p>
        </p:txBody>
      </p:sp>
      <p:sp>
        <p:nvSpPr>
          <p:cNvPr id="13" name="文本框 12"/>
          <p:cNvSpPr txBox="1"/>
          <p:nvPr>
            <p:custDataLst>
              <p:tags r:id="rId10"/>
            </p:custDataLst>
          </p:nvPr>
        </p:nvSpPr>
        <p:spPr>
          <a:xfrm>
            <a:off x="281464" y="883603"/>
            <a:ext cx="2313623" cy="922020"/>
          </a:xfrm>
          <a:prstGeom prst="rect">
            <a:avLst/>
          </a:prstGeom>
          <a:noFill/>
          <a:ln w="19050">
            <a:solidFill>
              <a:schemeClr val="accent1"/>
            </a:solidFill>
          </a:ln>
        </p:spPr>
        <p:txBody>
          <a:bodyPr wrap="square" rtlCol="0">
            <a:spAutoFit/>
          </a:bodyPr>
          <a:p>
            <a:r>
              <a:rPr lang="en-US" altLang="zh-CN" sz="1350"/>
              <a:t>Flare Neutrino Emission</a:t>
            </a:r>
            <a:br>
              <a:rPr lang="en-US" altLang="zh-CN" sz="1350"/>
            </a:br>
            <a:r>
              <a:rPr lang="en-US" altLang="zh-CN" sz="1350"/>
              <a:t> </a:t>
            </a:r>
            <a:endParaRPr lang="en-US" altLang="zh-CN" sz="1350"/>
          </a:p>
          <a:p>
            <a:r>
              <a:rPr lang="en-US" altLang="zh-CN" sz="1350" b="1" i="1">
                <a:solidFill>
                  <a:srgbClr val="7030A0"/>
                </a:solidFill>
                <a:sym typeface="+mn-ea"/>
              </a:rPr>
              <a:t>Super</a:t>
            </a:r>
            <a:r>
              <a:rPr lang="en-US" altLang="zh-CN" sz="1350" b="1" i="1">
                <a:solidFill>
                  <a:srgbClr val="7030A0"/>
                </a:solidFill>
              </a:rPr>
              <a:t>-Eddington Accretion Disk</a:t>
            </a:r>
            <a:endParaRPr lang="en-US" altLang="zh-CN" sz="1350" b="1" i="1">
              <a:solidFill>
                <a:srgbClr val="7030A0"/>
              </a:solidFill>
            </a:endParaRPr>
          </a:p>
        </p:txBody>
      </p:sp>
      <p:sp>
        <p:nvSpPr>
          <p:cNvPr id="14" name="文本框 13"/>
          <p:cNvSpPr txBox="1"/>
          <p:nvPr>
            <p:custDataLst>
              <p:tags r:id="rId11"/>
            </p:custDataLst>
          </p:nvPr>
        </p:nvSpPr>
        <p:spPr>
          <a:xfrm>
            <a:off x="2595086" y="4572318"/>
            <a:ext cx="3370421" cy="506730"/>
          </a:xfrm>
          <a:prstGeom prst="rect">
            <a:avLst/>
          </a:prstGeom>
          <a:noFill/>
          <a:ln w="19050">
            <a:noFill/>
          </a:ln>
        </p:spPr>
        <p:txBody>
          <a:bodyPr wrap="square" rtlCol="0">
            <a:spAutoFit/>
          </a:bodyPr>
          <a:p>
            <a:pPr algn="ctr"/>
            <a:r>
              <a:rPr lang="en-US" altLang="zh-CN" sz="1350"/>
              <a:t>MAD </a:t>
            </a:r>
            <a:endParaRPr lang="en-US" altLang="zh-CN" sz="1350"/>
          </a:p>
          <a:p>
            <a:pPr algn="ctr"/>
            <a:r>
              <a:rPr lang="en-US" altLang="zh-CN" sz="1350"/>
              <a:t>(Magnetically Arrested Disk)</a:t>
            </a:r>
            <a:endParaRPr lang="en-US" altLang="zh-CN" sz="1350"/>
          </a:p>
        </p:txBody>
      </p:sp>
      <p:sp>
        <p:nvSpPr>
          <p:cNvPr id="16" name="文本框 15"/>
          <p:cNvSpPr txBox="1"/>
          <p:nvPr>
            <p:custDataLst>
              <p:tags r:id="rId12"/>
            </p:custDataLst>
          </p:nvPr>
        </p:nvSpPr>
        <p:spPr>
          <a:xfrm>
            <a:off x="5865019" y="4617561"/>
            <a:ext cx="3370421" cy="438626"/>
          </a:xfrm>
          <a:prstGeom prst="rect">
            <a:avLst/>
          </a:prstGeom>
          <a:noFill/>
          <a:ln w="19050">
            <a:noFill/>
          </a:ln>
        </p:spPr>
        <p:txBody>
          <a:bodyPr wrap="square" rtlCol="0">
            <a:noAutofit/>
          </a:bodyPr>
          <a:p>
            <a:pPr algn="ctr"/>
            <a:r>
              <a:rPr lang="en-US" altLang="zh-CN" sz="1350"/>
              <a:t>SANE </a:t>
            </a:r>
            <a:endParaRPr lang="en-US" altLang="zh-CN" sz="1350"/>
          </a:p>
          <a:p>
            <a:pPr algn="ctr"/>
            <a:r>
              <a:rPr lang="en-US" altLang="zh-CN" sz="1350"/>
              <a:t>(Standard And Normal Evolution)</a:t>
            </a:r>
            <a:endParaRPr lang="en-US" altLang="zh-CN" sz="1350"/>
          </a:p>
        </p:txBody>
      </p:sp>
      <p:pic>
        <p:nvPicPr>
          <p:cNvPr id="20" name="图片 19" descr="截屏2025-11-22 12.33.45"/>
          <p:cNvPicPr>
            <a:picLocks noChangeAspect="1"/>
          </p:cNvPicPr>
          <p:nvPr/>
        </p:nvPicPr>
        <p:blipFill>
          <a:blip r:embed="rId13"/>
          <a:stretch>
            <a:fillRect/>
          </a:stretch>
        </p:blipFill>
        <p:spPr>
          <a:xfrm>
            <a:off x="3334" y="2028190"/>
            <a:ext cx="2752249" cy="695801"/>
          </a:xfrm>
          <a:prstGeom prst="rect">
            <a:avLst/>
          </a:prstGeom>
        </p:spPr>
      </p:pic>
      <p:cxnSp>
        <p:nvCxnSpPr>
          <p:cNvPr id="2"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矩形 4"/>
          <p:cNvSpPr/>
          <p:nvPr>
            <p:custDataLst>
              <p:tags r:id="rId14"/>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19" name="矩形 18"/>
          <p:cNvSpPr/>
          <p:nvPr>
            <p:custDataLst>
              <p:tags r:id="rId15"/>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3" name="灯片编号占位符 2"/>
          <p:cNvSpPr>
            <a:spLocks noGrp="1"/>
          </p:cNvSpPr>
          <p:nvPr>
            <p:ph type="sldNum" sz="quarter" idx="12"/>
          </p:nvPr>
        </p:nvSpPr>
        <p:spPr/>
        <p:txBody>
          <a:bodyPr/>
          <a:p>
            <a:fld id="{F46799FB-52B8-4698-BECF-01ADD9E846BE}" type="slidenum">
              <a:rPr lang="zh-CN" altLang="en-US" smtClean="0"/>
            </a:fld>
            <a:endParaRPr lang="zh-CN" altLang="en-US"/>
          </a:p>
        </p:txBody>
      </p:sp>
      <p:sp>
        <p:nvSpPr>
          <p:cNvPr id="4" name="文本框 3"/>
          <p:cNvSpPr txBox="1"/>
          <p:nvPr>
            <p:custDataLst>
              <p:tags r:id="rId16"/>
            </p:custDataLst>
          </p:nvPr>
        </p:nvSpPr>
        <p:spPr>
          <a:xfrm>
            <a:off x="497205" y="84455"/>
            <a:ext cx="3300095" cy="414020"/>
          </a:xfrm>
          <a:prstGeom prst="rect">
            <a:avLst/>
          </a:prstGeom>
          <a:noFill/>
          <a:ln w="28575" cmpd="sng">
            <a:noFill/>
            <a:prstDash val="solid"/>
          </a:ln>
          <a:effectLst/>
        </p:spPr>
        <p:style>
          <a:lnRef idx="0">
            <a:schemeClr val="accent1"/>
          </a:lnRef>
          <a:fillRef idx="3">
            <a:schemeClr val="accent1"/>
          </a:fillRef>
          <a:effectRef idx="3">
            <a:schemeClr val="accent1"/>
          </a:effectRef>
          <a:fontRef idx="minor">
            <a:schemeClr val="lt1"/>
          </a:fontRef>
        </p:style>
        <p:txBody>
          <a:bodyPr wrap="square">
            <a:spAutoFit/>
          </a:bodyPr>
          <a:p>
            <a:r>
              <a:rPr lang="x-none" altLang="en-US" sz="2100">
                <a:solidFill>
                  <a:schemeClr val="tx1"/>
                </a:solidFill>
                <a:latin typeface="Times New Roman" panose="02020603050405020304" pitchFamily="18" charset="0"/>
                <a:cs typeface="Times New Roman" panose="02020603050405020304" pitchFamily="18" charset="0"/>
              </a:rPr>
              <a:t>2.2</a:t>
            </a:r>
            <a:r>
              <a:rPr lang="x-none" altLang="en-US" sz="2100" b="1">
                <a:solidFill>
                  <a:schemeClr val="tx1"/>
                </a:solidFill>
                <a:latin typeface="Times New Roman" panose="02020603050405020304" pitchFamily="18" charset="0"/>
                <a:cs typeface="Times New Roman" panose="02020603050405020304" pitchFamily="18" charset="0"/>
              </a:rPr>
              <a:t> </a:t>
            </a:r>
            <a:r>
              <a:rPr lang="en-US" altLang="zh-CN" sz="2100" b="1">
                <a:solidFill>
                  <a:schemeClr val="tx1"/>
                </a:solidFill>
                <a:latin typeface="Times New Roman" panose="02020603050405020304" pitchFamily="18" charset="0"/>
                <a:cs typeface="Times New Roman" panose="02020603050405020304" pitchFamily="18" charset="0"/>
              </a:rPr>
              <a:t>Disk-Corona Model</a:t>
            </a:r>
            <a:endParaRPr lang="en-US" altLang="zh-CN" sz="21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430270" y="788670"/>
            <a:ext cx="1686560" cy="228600"/>
          </a:xfrm>
          <a:prstGeom prst="rect">
            <a:avLst/>
          </a:prstGeom>
          <a:noFill/>
          <a:ln>
            <a:solidFill>
              <a:schemeClr val="accent1"/>
            </a:solidFill>
          </a:ln>
        </p:spPr>
        <p:txBody>
          <a:bodyPr wrap="square" rtlCol="0" anchor="t">
            <a:noAutofit/>
          </a:bodyPr>
          <a:p>
            <a:r>
              <a:rPr lang="zh-CN" altLang="en-US" sz="1350"/>
              <a:t>arXiv: 2510.19662</a:t>
            </a:r>
            <a:endParaRPr lang="zh-CN" altLang="en-US" sz="1350"/>
          </a:p>
        </p:txBody>
      </p:sp>
      <p:pic>
        <p:nvPicPr>
          <p:cNvPr id="5" name="图片 4"/>
          <p:cNvPicPr>
            <a:picLocks noChangeAspect="1"/>
          </p:cNvPicPr>
          <p:nvPr>
            <p:custDataLst>
              <p:tags r:id="rId2"/>
            </p:custDataLst>
          </p:nvPr>
        </p:nvPicPr>
        <p:blipFill>
          <a:blip r:embed="rId3"/>
          <a:srcRect r="5521"/>
          <a:stretch>
            <a:fillRect/>
          </a:stretch>
        </p:blipFill>
        <p:spPr>
          <a:xfrm>
            <a:off x="2869406" y="2494915"/>
            <a:ext cx="4005739" cy="2648903"/>
          </a:xfrm>
          <a:prstGeom prst="rect">
            <a:avLst/>
          </a:prstGeom>
        </p:spPr>
      </p:pic>
      <p:grpSp>
        <p:nvGrpSpPr>
          <p:cNvPr id="8" name="组合 7"/>
          <p:cNvGrpSpPr/>
          <p:nvPr/>
        </p:nvGrpSpPr>
        <p:grpSpPr>
          <a:xfrm>
            <a:off x="128111" y="1183799"/>
            <a:ext cx="8798243" cy="1144429"/>
            <a:chOff x="143" y="1343"/>
            <a:chExt cx="18474" cy="2403"/>
          </a:xfrm>
        </p:grpSpPr>
        <p:pic>
          <p:nvPicPr>
            <p:cNvPr id="6" name="图片 5" descr="截屏2025-11-21 23.30.15"/>
            <p:cNvPicPr>
              <a:picLocks noChangeAspect="1"/>
            </p:cNvPicPr>
            <p:nvPr/>
          </p:nvPicPr>
          <p:blipFill>
            <a:blip r:embed="rId4"/>
            <a:stretch>
              <a:fillRect/>
            </a:stretch>
          </p:blipFill>
          <p:spPr>
            <a:xfrm>
              <a:off x="143" y="1343"/>
              <a:ext cx="18474" cy="2403"/>
            </a:xfrm>
            <a:prstGeom prst="rect">
              <a:avLst/>
            </a:prstGeom>
          </p:spPr>
        </p:pic>
        <p:sp>
          <p:nvSpPr>
            <p:cNvPr id="11" name="矩形 10"/>
            <p:cNvSpPr/>
            <p:nvPr>
              <p:custDataLst>
                <p:tags r:id="rId5"/>
              </p:custDataLst>
            </p:nvPr>
          </p:nvSpPr>
          <p:spPr>
            <a:xfrm>
              <a:off x="450" y="3270"/>
              <a:ext cx="17823" cy="476"/>
            </a:xfrm>
            <a:prstGeom prst="rect">
              <a:avLst/>
            </a:prstGeom>
            <a:noFill/>
            <a:ln w="50800"/>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grpSp>
      <p:sp>
        <p:nvSpPr>
          <p:cNvPr id="7" name="文本框 6"/>
          <p:cNvSpPr txBox="1"/>
          <p:nvPr>
            <p:custDataLst>
              <p:tags r:id="rId6"/>
            </p:custDataLst>
          </p:nvPr>
        </p:nvSpPr>
        <p:spPr>
          <a:xfrm>
            <a:off x="274320" y="732155"/>
            <a:ext cx="2595245" cy="414020"/>
          </a:xfrm>
          <a:prstGeom prst="rect">
            <a:avLst/>
          </a:prstGeom>
          <a:gradFill>
            <a:gsLst>
              <a:gs pos="0">
                <a:schemeClr val="accent1">
                  <a:hueOff val="-2520000"/>
                </a:schemeClr>
              </a:gs>
              <a:gs pos="100000">
                <a:schemeClr val="accent1"/>
              </a:gs>
              <a:gs pos="0">
                <a:srgbClr val="007BD3"/>
              </a:gs>
              <a:gs pos="100000">
                <a:srgbClr val="034373"/>
              </a:gs>
            </a:gsLst>
            <a:lin ang="2700000" scaled="0"/>
          </a:gradFill>
        </p:spPr>
        <p:style>
          <a:lnRef idx="0">
            <a:schemeClr val="accent1"/>
          </a:lnRef>
          <a:fillRef idx="3">
            <a:schemeClr val="accent1"/>
          </a:fillRef>
          <a:effectRef idx="3">
            <a:schemeClr val="accent1"/>
          </a:effectRef>
          <a:fontRef idx="minor">
            <a:schemeClr val="lt1"/>
          </a:fontRef>
        </p:style>
        <p:txBody>
          <a:bodyPr wrap="square">
            <a:spAutoFit/>
          </a:bodyPr>
          <a:p>
            <a:r>
              <a:rPr lang="en-US" altLang="zh-CN" sz="2100" b="1">
                <a:latin typeface="Times New Roman" panose="02020603050405020304" pitchFamily="18" charset="0"/>
                <a:cs typeface="Times New Roman" panose="02020603050405020304" pitchFamily="18" charset="0"/>
              </a:rPr>
              <a:t>Seyfet: NGC 7469</a:t>
            </a:r>
            <a:endParaRPr lang="en-US" altLang="zh-CN" sz="2100" b="1">
              <a:latin typeface="Times New Roman" panose="02020603050405020304" pitchFamily="18" charset="0"/>
              <a:cs typeface="Times New Roman" panose="02020603050405020304" pitchFamily="18" charset="0"/>
            </a:endParaRPr>
          </a:p>
        </p:txBody>
      </p:sp>
      <p:pic>
        <p:nvPicPr>
          <p:cNvPr id="9" name="图片 8"/>
          <p:cNvPicPr>
            <a:picLocks noChangeAspect="1"/>
          </p:cNvPicPr>
          <p:nvPr>
            <p:custDataLst>
              <p:tags r:id="rId7"/>
            </p:custDataLst>
          </p:nvPr>
        </p:nvPicPr>
        <p:blipFill>
          <a:blip r:embed="rId8"/>
          <a:stretch>
            <a:fillRect/>
          </a:stretch>
        </p:blipFill>
        <p:spPr>
          <a:xfrm>
            <a:off x="0" y="2404428"/>
            <a:ext cx="2968943" cy="2663190"/>
          </a:xfrm>
          <a:prstGeom prst="rect">
            <a:avLst/>
          </a:prstGeom>
        </p:spPr>
      </p:pic>
      <p:pic>
        <p:nvPicPr>
          <p:cNvPr id="10" name="图片 9" descr="截屏2025-11-22 10.08.39"/>
          <p:cNvPicPr>
            <a:picLocks noChangeAspect="1"/>
          </p:cNvPicPr>
          <p:nvPr>
            <p:custDataLst>
              <p:tags r:id="rId9"/>
            </p:custDataLst>
          </p:nvPr>
        </p:nvPicPr>
        <p:blipFill>
          <a:blip r:embed="rId10"/>
          <a:stretch>
            <a:fillRect/>
          </a:stretch>
        </p:blipFill>
        <p:spPr>
          <a:xfrm>
            <a:off x="6193155" y="3714115"/>
            <a:ext cx="2733199" cy="1263968"/>
          </a:xfrm>
          <a:prstGeom prst="rect">
            <a:avLst/>
          </a:prstGeom>
        </p:spPr>
      </p:pic>
      <p:cxnSp>
        <p:nvCxnSpPr>
          <p:cNvPr id="2"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矩形 2"/>
          <p:cNvSpPr/>
          <p:nvPr>
            <p:custDataLst>
              <p:tags r:id="rId11"/>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19" name="矩形 18"/>
          <p:cNvSpPr/>
          <p:nvPr>
            <p:custDataLst>
              <p:tags r:id="rId12"/>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13" name="灯片编号占位符 12"/>
          <p:cNvSpPr>
            <a:spLocks noGrp="1"/>
          </p:cNvSpPr>
          <p:nvPr>
            <p:ph type="sldNum" sz="quarter" idx="12"/>
          </p:nvPr>
        </p:nvSpPr>
        <p:spPr/>
        <p:txBody>
          <a:bodyPr/>
          <a:p>
            <a:fld id="{F46799FB-52B8-4698-BECF-01ADD9E846BE}" type="slidenum">
              <a:rPr lang="zh-CN" altLang="en-US" smtClean="0"/>
            </a:fld>
            <a:endParaRPr lang="zh-CN" altLang="en-US"/>
          </a:p>
        </p:txBody>
      </p:sp>
      <p:sp>
        <p:nvSpPr>
          <p:cNvPr id="12" name="文本框 11"/>
          <p:cNvSpPr txBox="1"/>
          <p:nvPr>
            <p:custDataLst>
              <p:tags r:id="rId13"/>
            </p:custDataLst>
          </p:nvPr>
        </p:nvSpPr>
        <p:spPr>
          <a:xfrm>
            <a:off x="497205" y="84455"/>
            <a:ext cx="3300095" cy="414020"/>
          </a:xfrm>
          <a:prstGeom prst="rect">
            <a:avLst/>
          </a:prstGeom>
          <a:noFill/>
          <a:ln w="28575" cmpd="sng">
            <a:noFill/>
            <a:prstDash val="solid"/>
          </a:ln>
          <a:effectLst/>
        </p:spPr>
        <p:style>
          <a:lnRef idx="0">
            <a:schemeClr val="accent1"/>
          </a:lnRef>
          <a:fillRef idx="3">
            <a:schemeClr val="accent1"/>
          </a:fillRef>
          <a:effectRef idx="3">
            <a:schemeClr val="accent1"/>
          </a:effectRef>
          <a:fontRef idx="minor">
            <a:schemeClr val="lt1"/>
          </a:fontRef>
        </p:style>
        <p:txBody>
          <a:bodyPr wrap="square">
            <a:spAutoFit/>
          </a:bodyPr>
          <a:p>
            <a:r>
              <a:rPr lang="x-none" altLang="en-US" sz="2100">
                <a:solidFill>
                  <a:schemeClr val="tx1"/>
                </a:solidFill>
                <a:latin typeface="Times New Roman" panose="02020603050405020304" pitchFamily="18" charset="0"/>
                <a:cs typeface="Times New Roman" panose="02020603050405020304" pitchFamily="18" charset="0"/>
              </a:rPr>
              <a:t>2.2</a:t>
            </a:r>
            <a:r>
              <a:rPr lang="x-none" altLang="en-US" sz="2100" b="1">
                <a:solidFill>
                  <a:schemeClr val="tx1"/>
                </a:solidFill>
                <a:latin typeface="Times New Roman" panose="02020603050405020304" pitchFamily="18" charset="0"/>
                <a:cs typeface="Times New Roman" panose="02020603050405020304" pitchFamily="18" charset="0"/>
              </a:rPr>
              <a:t> </a:t>
            </a:r>
            <a:r>
              <a:rPr lang="en-US" altLang="zh-CN" sz="2100" b="1">
                <a:solidFill>
                  <a:schemeClr val="tx1"/>
                </a:solidFill>
                <a:latin typeface="Times New Roman" panose="02020603050405020304" pitchFamily="18" charset="0"/>
                <a:cs typeface="Times New Roman" panose="02020603050405020304" pitchFamily="18" charset="0"/>
              </a:rPr>
              <a:t>Disk-Corona Model</a:t>
            </a:r>
            <a:endParaRPr lang="en-US" altLang="zh-CN" sz="21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497205" y="633730"/>
            <a:ext cx="1140460" cy="309880"/>
          </a:xfrm>
          <a:prstGeom prst="rect">
            <a:avLst/>
          </a:prstGeom>
          <a:gradFill>
            <a:gsLst>
              <a:gs pos="0">
                <a:schemeClr val="accent1">
                  <a:hueOff val="-2520000"/>
                </a:schemeClr>
              </a:gs>
              <a:gs pos="100000">
                <a:schemeClr val="accent1"/>
              </a:gs>
              <a:gs pos="0">
                <a:srgbClr val="007BD3"/>
              </a:gs>
              <a:gs pos="100000">
                <a:srgbClr val="034373"/>
              </a:gs>
            </a:gsLst>
            <a:lin ang="2700000" scaled="0"/>
          </a:gradFill>
        </p:spPr>
        <p:style>
          <a:lnRef idx="0">
            <a:schemeClr val="accent1"/>
          </a:lnRef>
          <a:fillRef idx="3">
            <a:schemeClr val="accent1"/>
          </a:fillRef>
          <a:effectRef idx="3">
            <a:schemeClr val="accent1"/>
          </a:effectRef>
          <a:fontRef idx="minor">
            <a:schemeClr val="lt1"/>
          </a:fontRef>
        </p:style>
        <p:txBody>
          <a:bodyPr wrap="square">
            <a:noAutofit/>
          </a:bodyPr>
          <a:p>
            <a:r>
              <a:rPr lang="en-US" altLang="zh-CN" sz="1400" b="1">
                <a:latin typeface="Times New Roman" panose="02020603050405020304" pitchFamily="18" charset="0"/>
                <a:cs typeface="Times New Roman" panose="02020603050405020304" pitchFamily="18" charset="0"/>
              </a:rPr>
              <a:t>Turbulence</a:t>
            </a:r>
            <a:endParaRPr lang="en-US" altLang="zh-CN" sz="1400" b="1">
              <a:latin typeface="Times New Roman" panose="02020603050405020304" pitchFamily="18" charset="0"/>
              <a:cs typeface="Times New Roman" panose="02020603050405020304" pitchFamily="18" charset="0"/>
            </a:endParaRPr>
          </a:p>
        </p:txBody>
      </p:sp>
      <p:pic>
        <p:nvPicPr>
          <p:cNvPr id="8" name="图片 7"/>
          <p:cNvPicPr>
            <a:picLocks noChangeAspect="1"/>
          </p:cNvPicPr>
          <p:nvPr>
            <p:custDataLst>
              <p:tags r:id="rId2"/>
            </p:custDataLst>
          </p:nvPr>
        </p:nvPicPr>
        <p:blipFill>
          <a:blip r:embed="rId3"/>
          <a:stretch>
            <a:fillRect/>
          </a:stretch>
        </p:blipFill>
        <p:spPr>
          <a:xfrm>
            <a:off x="5181600" y="636905"/>
            <a:ext cx="3044190" cy="2036445"/>
          </a:xfrm>
          <a:prstGeom prst="rect">
            <a:avLst/>
          </a:prstGeom>
        </p:spPr>
      </p:pic>
      <p:sp>
        <p:nvSpPr>
          <p:cNvPr id="9" name="文本框 8"/>
          <p:cNvSpPr txBox="1"/>
          <p:nvPr/>
        </p:nvSpPr>
        <p:spPr>
          <a:xfrm>
            <a:off x="111919" y="4144169"/>
            <a:ext cx="4184333" cy="506730"/>
          </a:xfrm>
          <a:prstGeom prst="rect">
            <a:avLst/>
          </a:prstGeom>
          <a:noFill/>
        </p:spPr>
        <p:txBody>
          <a:bodyPr wrap="square" rtlCol="0" anchor="t">
            <a:spAutoFit/>
          </a:bodyPr>
          <a:p>
            <a:pPr algn="just"/>
            <a:r>
              <a:rPr lang="en-US" altLang="zh-CN" sz="1350">
                <a:sym typeface="+mn-ea"/>
              </a:rPr>
              <a:t>The </a:t>
            </a:r>
            <a:r>
              <a:rPr lang="en-US" altLang="zh-CN" sz="1350">
                <a:solidFill>
                  <a:srgbClr val="7030A0"/>
                </a:solidFill>
                <a:sym typeface="+mn-ea"/>
              </a:rPr>
              <a:t>feedback in turbulence</a:t>
            </a:r>
            <a:r>
              <a:rPr lang="en-US" altLang="zh-CN" sz="1350">
                <a:sym typeface="+mn-ea"/>
              </a:rPr>
              <a:t> will  generate </a:t>
            </a:r>
            <a:r>
              <a:rPr lang="en-US" altLang="zh-CN" sz="1350">
                <a:solidFill>
                  <a:srgbClr val="7030A0"/>
                </a:solidFill>
                <a:sym typeface="+mn-ea"/>
              </a:rPr>
              <a:t>hard spectrum s~2</a:t>
            </a:r>
            <a:r>
              <a:rPr lang="en-US" altLang="zh-CN" sz="1350">
                <a:sym typeface="+mn-ea"/>
              </a:rPr>
              <a:t>, which requires </a:t>
            </a:r>
            <a:endParaRPr lang="en-US" altLang="zh-CN" sz="1350">
              <a:sym typeface="+mn-ea"/>
            </a:endParaRPr>
          </a:p>
        </p:txBody>
      </p:sp>
      <p:pic>
        <p:nvPicPr>
          <p:cNvPr id="19" name="图片 18" descr="截屏2025-11-20 15.31.38"/>
          <p:cNvPicPr>
            <a:picLocks noChangeAspect="1"/>
          </p:cNvPicPr>
          <p:nvPr>
            <p:custDataLst>
              <p:tags r:id="rId4"/>
            </p:custDataLst>
          </p:nvPr>
        </p:nvPicPr>
        <p:blipFill>
          <a:blip r:embed="rId5"/>
          <a:srcRect l="3548" t="19685" r="4379" b="16873"/>
          <a:stretch>
            <a:fillRect/>
          </a:stretch>
        </p:blipFill>
        <p:spPr>
          <a:xfrm>
            <a:off x="90488" y="1511935"/>
            <a:ext cx="3929539" cy="667226"/>
          </a:xfrm>
          <a:prstGeom prst="rect">
            <a:avLst/>
          </a:prstGeom>
        </p:spPr>
      </p:pic>
      <p:sp>
        <p:nvSpPr>
          <p:cNvPr id="21" name="文本框 20"/>
          <p:cNvSpPr txBox="1"/>
          <p:nvPr>
            <p:custDataLst>
              <p:tags r:id="rId6"/>
            </p:custDataLst>
          </p:nvPr>
        </p:nvSpPr>
        <p:spPr>
          <a:xfrm>
            <a:off x="66675" y="956310"/>
            <a:ext cx="2343150" cy="542290"/>
          </a:xfrm>
          <a:prstGeom prst="rect">
            <a:avLst/>
          </a:prstGeom>
          <a:noFill/>
        </p:spPr>
        <p:txBody>
          <a:bodyPr wrap="square" rtlCol="0">
            <a:noAutofit/>
          </a:bodyPr>
          <a:p>
            <a:r>
              <a:rPr lang="en-US" altLang="zh-CN">
                <a:latin typeface="Times New Roman Regular" panose="02020503050405090304" charset="0"/>
                <a:cs typeface="Times New Roman Regular" panose="02020503050405090304" charset="0"/>
              </a:rPr>
              <a:t>Turbulence Timescale: </a:t>
            </a:r>
            <a:endParaRPr lang="en-US" altLang="zh-CN">
              <a:latin typeface="Times New Roman Regular" panose="02020503050405090304" charset="0"/>
              <a:cs typeface="Times New Roman Regular" panose="02020503050405090304" charset="0"/>
            </a:endParaRPr>
          </a:p>
        </p:txBody>
      </p:sp>
      <mc:AlternateContent xmlns:mc="http://schemas.openxmlformats.org/markup-compatibility/2006">
        <mc:Choice xmlns:a14="http://schemas.microsoft.com/office/drawing/2010/main" Requires="a14">
          <p:sp>
            <p:nvSpPr>
              <p:cNvPr id="34" name="文本框 33"/>
              <p:cNvSpPr txBox="1"/>
              <p:nvPr>
                <p:custDataLst>
                  <p:tags r:id="rId7"/>
                </p:custDataLst>
              </p:nvPr>
            </p:nvSpPr>
            <p:spPr>
              <a:xfrm>
                <a:off x="2415540" y="613728"/>
                <a:ext cx="2183130" cy="817721"/>
              </a:xfrm>
              <a:prstGeom prst="rect">
                <a:avLst/>
              </a:prstGeom>
              <a:noFill/>
              <a:ln w="22225" cap="rnd" cmpd="sng">
                <a:solidFill>
                  <a:srgbClr val="7030A0"/>
                </a:solidFill>
                <a:prstDash val="solid"/>
              </a:ln>
            </p:spPr>
            <p:txBody>
              <a:bodyPr wrap="square" rtlCol="0">
                <a:noAutofit/>
              </a:bodyPr>
              <a:p>
                <a:pPr algn="l"/>
                <a:r>
                  <a:rPr lang="en-US" altLang="zh-CN" sz="1500">
                    <a:latin typeface="Times New Roman" panose="02020603050405020304" pitchFamily="18" charset="0"/>
                    <a:cs typeface="Times New Roman" panose="02020603050405020304" pitchFamily="18" charset="0"/>
                  </a:rPr>
                  <a:t>Magnetization:</a:t>
                </a:r>
                <a:endParaRPr lang="en-US" altLang="zh-CN" sz="1500">
                  <a:latin typeface="Times New Roman" panose="02020603050405020304" pitchFamily="18" charset="0"/>
                  <a:cs typeface="Times New Roman" panose="02020603050405020304" pitchFamily="18" charset="0"/>
                </a:endParaRPr>
              </a:p>
              <a:p>
                <a:pPr algn="l"/>
                <a14:m>
                  <m:oMathPara xmlns:m="http://schemas.openxmlformats.org/officeDocument/2006/math">
                    <m:oMathParaPr>
                      <m:jc m:val="centerGroup"/>
                    </m:oMathParaPr>
                    <m:oMath xmlns:m="http://schemas.openxmlformats.org/officeDocument/2006/math">
                      <m:r>
                        <a:rPr lang="en-US" altLang="zh-CN" sz="1500">
                          <a:latin typeface="Times New Roman" panose="02020603050405020304" pitchFamily="18" charset="0"/>
                          <a:cs typeface="Times New Roman" panose="02020603050405020304" pitchFamily="18" charset="0"/>
                        </a:rPr>
                        <m:t>𝜎</m:t>
                      </m:r>
                      <m:r>
                        <a:rPr lang="en-US" altLang="zh-CN" sz="1500">
                          <a:latin typeface="Times New Roman" panose="02020603050405020304" pitchFamily="18" charset="0"/>
                          <a:cs typeface="Times New Roman" panose="02020603050405020304" pitchFamily="18" charset="0"/>
                        </a:rPr>
                        <m:t>=</m:t>
                      </m:r>
                      <m:f>
                        <m:fPr>
                          <m:ctrlPr>
                            <a:rPr lang="en-US" altLang="zh-CN" sz="1500">
                              <a:latin typeface="Times New Roman" panose="02020603050405020304" pitchFamily="18" charset="0"/>
                              <a:cs typeface="Times New Roman" panose="02020603050405020304" pitchFamily="18" charset="0"/>
                            </a:rPr>
                          </m:ctrlPr>
                        </m:fPr>
                        <m:num>
                          <m:sSup>
                            <m:sSupPr>
                              <m:ctrlPr>
                                <a:rPr lang="en-US" altLang="zh-CN" sz="1500">
                                  <a:latin typeface="Times New Roman" panose="02020603050405020304" pitchFamily="18" charset="0"/>
                                  <a:cs typeface="Times New Roman" panose="02020603050405020304" pitchFamily="18" charset="0"/>
                                </a:rPr>
                              </m:ctrlPr>
                            </m:sSupPr>
                            <m:e>
                              <m:r>
                                <a:rPr lang="en-US" altLang="zh-CN" sz="1500" i="1">
                                  <a:latin typeface="Times New Roman" panose="02020603050405020304" pitchFamily="18" charset="0"/>
                                  <a:cs typeface="Times New Roman" panose="02020603050405020304" pitchFamily="18" charset="0"/>
                                </a:rPr>
                                <m:t>𝐵</m:t>
                              </m:r>
                            </m:e>
                            <m:sup>
                              <m:r>
                                <a:rPr lang="en-US" altLang="zh-CN" sz="1500">
                                  <a:latin typeface="Times New Roman" panose="02020603050405020304" pitchFamily="18" charset="0"/>
                                  <a:cs typeface="Times New Roman" panose="02020603050405020304" pitchFamily="18" charset="0"/>
                                </a:rPr>
                                <m:t>2</m:t>
                              </m:r>
                            </m:sup>
                          </m:sSup>
                        </m:num>
                        <m:den>
                          <m:r>
                            <a:rPr lang="en-US" altLang="zh-CN" sz="1500">
                              <a:latin typeface="Times New Roman" panose="02020603050405020304" pitchFamily="18" charset="0"/>
                              <a:cs typeface="Times New Roman" panose="02020603050405020304" pitchFamily="18" charset="0"/>
                            </a:rPr>
                            <m:t>4</m:t>
                          </m:r>
                          <m:r>
                            <a:rPr lang="en-US" altLang="zh-CN" sz="1500">
                              <a:latin typeface="Times New Roman" panose="02020603050405020304" pitchFamily="18" charset="0"/>
                              <a:cs typeface="Times New Roman" panose="02020603050405020304" pitchFamily="18" charset="0"/>
                            </a:rPr>
                            <m:t>𝜋</m:t>
                          </m:r>
                          <m:r>
                            <a:rPr lang="en-US" altLang="zh-CN" sz="1500">
                              <a:latin typeface="Times New Roman" panose="02020603050405020304" pitchFamily="18" charset="0"/>
                              <a:cs typeface="Times New Roman" panose="02020603050405020304" pitchFamily="18" charset="0"/>
                            </a:rPr>
                            <m:t>(</m:t>
                          </m:r>
                          <m:sSub>
                            <m:sSubPr>
                              <m:ctrlPr>
                                <a:rPr lang="en-US" altLang="zh-CN" sz="1500">
                                  <a:latin typeface="Times New Roman" panose="02020603050405020304" pitchFamily="18" charset="0"/>
                                  <a:cs typeface="Times New Roman" panose="02020603050405020304" pitchFamily="18" charset="0"/>
                                </a:rPr>
                              </m:ctrlPr>
                            </m:sSubPr>
                            <m:e>
                              <m:sSub>
                                <m:sSubPr>
                                  <m:ctrlPr>
                                    <a:rPr lang="en-US" altLang="zh-CN" sz="1500">
                                      <a:latin typeface="Times New Roman" panose="02020603050405020304" pitchFamily="18" charset="0"/>
                                      <a:cs typeface="Times New Roman" panose="02020603050405020304" pitchFamily="18" charset="0"/>
                                    </a:rPr>
                                  </m:ctrlPr>
                                </m:sSubPr>
                                <m:e>
                                  <m:r>
                                    <m:rPr>
                                      <m:sty m:val="p"/>
                                    </m:rPr>
                                    <a:rPr lang="en-US" altLang="zh-CN" sz="1500">
                                      <a:latin typeface="Times New Roman" panose="02020603050405020304" pitchFamily="18" charset="0"/>
                                      <a:cs typeface="Times New Roman" panose="02020603050405020304" pitchFamily="18" charset="0"/>
                                    </a:rPr>
                                    <m:t>n</m:t>
                                  </m:r>
                                </m:e>
                                <m:sub>
                                  <m:r>
                                    <m:rPr>
                                      <m:sty m:val="p"/>
                                    </m:rPr>
                                    <a:rPr lang="en-US" altLang="zh-CN" sz="1500">
                                      <a:latin typeface="Times New Roman" panose="02020603050405020304" pitchFamily="18" charset="0"/>
                                      <a:cs typeface="Times New Roman" panose="02020603050405020304" pitchFamily="18" charset="0"/>
                                    </a:rPr>
                                    <m:t>p</m:t>
                                  </m:r>
                                </m:sub>
                              </m:sSub>
                              <m:r>
                                <m:rPr>
                                  <m:sty m:val="p"/>
                                </m:rPr>
                                <a:rPr lang="en-US" altLang="zh-CN" sz="1500">
                                  <a:latin typeface="Times New Roman" panose="02020603050405020304" pitchFamily="18" charset="0"/>
                                  <a:cs typeface="Times New Roman" panose="02020603050405020304" pitchFamily="18" charset="0"/>
                                </a:rPr>
                                <m:t>m</m:t>
                              </m:r>
                            </m:e>
                            <m:sub>
                              <m:r>
                                <m:rPr>
                                  <m:sty m:val="p"/>
                                </m:rPr>
                                <a:rPr lang="en-US" altLang="zh-CN" sz="1500">
                                  <a:latin typeface="Times New Roman" panose="02020603050405020304" pitchFamily="18" charset="0"/>
                                  <a:cs typeface="Times New Roman" panose="02020603050405020304" pitchFamily="18" charset="0"/>
                                </a:rPr>
                                <m:t>p</m:t>
                              </m:r>
                            </m:sub>
                          </m:sSub>
                          <m:r>
                            <a:rPr lang="en-US" altLang="zh-CN" sz="1500">
                              <a:latin typeface="Times New Roman" panose="02020603050405020304" pitchFamily="18" charset="0"/>
                              <a:cs typeface="Times New Roman" panose="02020603050405020304" pitchFamily="18" charset="0"/>
                            </a:rPr>
                            <m:t>+</m:t>
                          </m:r>
                          <m:sSub>
                            <m:sSubPr>
                              <m:ctrlPr>
                                <a:rPr lang="en-US" altLang="zh-CN" sz="1500">
                                  <a:latin typeface="Times New Roman" panose="02020603050405020304" pitchFamily="18" charset="0"/>
                                  <a:cs typeface="Times New Roman" panose="02020603050405020304" pitchFamily="18" charset="0"/>
                                </a:rPr>
                              </m:ctrlPr>
                            </m:sSubPr>
                            <m:e>
                              <m:sSub>
                                <m:sSubPr>
                                  <m:ctrlPr>
                                    <a:rPr lang="en-US" altLang="zh-CN" sz="1500">
                                      <a:latin typeface="Times New Roman" panose="02020603050405020304" pitchFamily="18" charset="0"/>
                                      <a:cs typeface="Times New Roman" panose="02020603050405020304" pitchFamily="18" charset="0"/>
                                    </a:rPr>
                                  </m:ctrlPr>
                                </m:sSubPr>
                                <m:e>
                                  <m:r>
                                    <m:rPr>
                                      <m:sty m:val="p"/>
                                    </m:rPr>
                                    <a:rPr lang="en-US" altLang="zh-CN" sz="1500">
                                      <a:latin typeface="Times New Roman" panose="02020603050405020304" pitchFamily="18" charset="0"/>
                                      <a:cs typeface="Times New Roman" panose="02020603050405020304" pitchFamily="18" charset="0"/>
                                    </a:rPr>
                                    <m:t>n</m:t>
                                  </m:r>
                                </m:e>
                                <m:sub>
                                  <m:r>
                                    <m:rPr>
                                      <m:sty m:val="p"/>
                                    </m:rPr>
                                    <a:rPr lang="en-US" altLang="zh-CN" sz="1500">
                                      <a:latin typeface="Times New Roman" panose="02020603050405020304" pitchFamily="18" charset="0"/>
                                      <a:cs typeface="Times New Roman" panose="02020603050405020304" pitchFamily="18" charset="0"/>
                                    </a:rPr>
                                    <m:t>e</m:t>
                                  </m:r>
                                </m:sub>
                              </m:sSub>
                              <m:r>
                                <m:rPr>
                                  <m:sty m:val="p"/>
                                </m:rPr>
                                <a:rPr lang="en-US" altLang="zh-CN" sz="1500">
                                  <a:latin typeface="Times New Roman" panose="02020603050405020304" pitchFamily="18" charset="0"/>
                                  <a:cs typeface="Times New Roman" panose="02020603050405020304" pitchFamily="18" charset="0"/>
                                </a:rPr>
                                <m:t>m</m:t>
                              </m:r>
                            </m:e>
                            <m:sub>
                              <m:r>
                                <m:rPr>
                                  <m:sty m:val="p"/>
                                </m:rPr>
                                <a:rPr lang="en-US" altLang="zh-CN" sz="1500">
                                  <a:latin typeface="Times New Roman" panose="02020603050405020304" pitchFamily="18" charset="0"/>
                                  <a:cs typeface="Times New Roman" panose="02020603050405020304" pitchFamily="18" charset="0"/>
                                </a:rPr>
                                <m:t>e</m:t>
                              </m:r>
                            </m:sub>
                          </m:sSub>
                          <m:r>
                            <a:rPr lang="en-US" altLang="zh-CN" sz="1500">
                              <a:latin typeface="Times New Roman" panose="02020603050405020304" pitchFamily="18" charset="0"/>
                              <a:cs typeface="Times New Roman" panose="02020603050405020304" pitchFamily="18" charset="0"/>
                            </a:rPr>
                            <m:t>)</m:t>
                          </m:r>
                          <m:sSup>
                            <m:sSupPr>
                              <m:ctrlPr>
                                <a:rPr lang="en-US" altLang="zh-CN" sz="1500">
                                  <a:latin typeface="Times New Roman" panose="02020603050405020304" pitchFamily="18" charset="0"/>
                                  <a:cs typeface="Times New Roman" panose="02020603050405020304" pitchFamily="18" charset="0"/>
                                </a:rPr>
                              </m:ctrlPr>
                            </m:sSupPr>
                            <m:e>
                              <m:r>
                                <m:rPr>
                                  <m:sty m:val="p"/>
                                </m:rPr>
                                <a:rPr lang="en-US" altLang="zh-CN" sz="1500">
                                  <a:latin typeface="Times New Roman" panose="02020603050405020304" pitchFamily="18" charset="0"/>
                                  <a:cs typeface="Times New Roman" panose="02020603050405020304" pitchFamily="18" charset="0"/>
                                </a:rPr>
                                <m:t>c</m:t>
                              </m:r>
                            </m:e>
                            <m:sup>
                              <m:r>
                                <a:rPr lang="en-US" altLang="zh-CN" sz="1500">
                                  <a:latin typeface="Times New Roman" panose="02020603050405020304" pitchFamily="18" charset="0"/>
                                  <a:cs typeface="Times New Roman" panose="02020603050405020304" pitchFamily="18" charset="0"/>
                                </a:rPr>
                                <m:t>2</m:t>
                              </m:r>
                            </m:sup>
                          </m:sSup>
                        </m:den>
                      </m:f>
                    </m:oMath>
                  </m:oMathPara>
                </a14:m>
                <a:endParaRPr lang="en-US" altLang="zh-CN" sz="1500">
                  <a:latin typeface="DejaVu Math TeX Gyre" panose="02000503000000000000" charset="0"/>
                  <a:cs typeface="DejaVu Math TeX Gyre" panose="02000503000000000000" charset="0"/>
                </a:endParaRPr>
              </a:p>
            </p:txBody>
          </p:sp>
        </mc:Choice>
        <mc:Fallback>
          <p:sp>
            <p:nvSpPr>
              <p:cNvPr id="34" name="文本框 33"/>
              <p:cNvSpPr txBox="1">
                <a:spLocks noRot="1" noChangeAspect="1" noMove="1" noResize="1" noEditPoints="1" noAdjustHandles="1" noChangeArrowheads="1" noChangeShapeType="1" noTextEdit="1"/>
              </p:cNvSpPr>
              <p:nvPr>
                <p:custDataLst>
                  <p:tags r:id="rId8"/>
                </p:custDataLst>
              </p:nvPr>
            </p:nvSpPr>
            <p:spPr>
              <a:xfrm>
                <a:off x="2415540" y="613728"/>
                <a:ext cx="2183130" cy="817721"/>
              </a:xfrm>
              <a:prstGeom prst="rect">
                <a:avLst/>
              </a:prstGeom>
              <a:blipFill rotWithShape="1">
                <a:blip r:embed="rId9"/>
                <a:stretch>
                  <a:fillRect l="-524" t="-1359" r="-494" b="-1301"/>
                </a:stretch>
              </a:blipFill>
              <a:ln w="22225" cap="rnd" cmpd="sng">
                <a:solidFill>
                  <a:srgbClr val="7030A0"/>
                </a:solidFill>
                <a:prstDash val="solid"/>
              </a:ln>
            </p:spPr>
            <p:txBody>
              <a:bodyPr/>
              <a:lstStyle/>
              <a:p>
                <a:r>
                  <a:rPr lang="zh-CN" altLang="en-US">
                    <a:noFill/>
                  </a:rPr>
                  <a:t> </a:t>
                </a:r>
              </a:p>
            </p:txBody>
          </p:sp>
        </mc:Fallback>
      </mc:AlternateContent>
      <p:cxnSp>
        <p:nvCxnSpPr>
          <p:cNvPr id="11" name="直接连接符 10"/>
          <p:cNvCxnSpPr/>
          <p:nvPr/>
        </p:nvCxnSpPr>
        <p:spPr>
          <a:xfrm>
            <a:off x="4761071" y="581501"/>
            <a:ext cx="0" cy="4231958"/>
          </a:xfrm>
          <a:prstGeom prst="line">
            <a:avLst/>
          </a:prstGeom>
          <a:ln w="50800"/>
        </p:spPr>
        <p:style>
          <a:lnRef idx="2">
            <a:schemeClr val="accent1"/>
          </a:lnRef>
          <a:fillRef idx="0">
            <a:srgbClr val="FFFFFF"/>
          </a:fillRef>
          <a:effectRef idx="0">
            <a:srgbClr val="FFFFFF"/>
          </a:effectRef>
          <a:fontRef idx="minor">
            <a:schemeClr val="tx1"/>
          </a:fontRef>
        </p:style>
      </p:cxnSp>
      <p:cxnSp>
        <p:nvCxnSpPr>
          <p:cNvPr id="12" name="直接箭头连接符 11"/>
          <p:cNvCxnSpPr>
            <a:stCxn id="13" idx="0"/>
          </p:cNvCxnSpPr>
          <p:nvPr/>
        </p:nvCxnSpPr>
        <p:spPr>
          <a:xfrm flipV="1">
            <a:off x="1844040" y="1182846"/>
            <a:ext cx="566261" cy="541020"/>
          </a:xfrm>
          <a:prstGeom prst="straightConnector1">
            <a:avLst/>
          </a:prstGeom>
          <a:ln w="38100">
            <a:solidFill>
              <a:srgbClr val="7030A0"/>
            </a:solidFill>
            <a:tailEnd type="arrow"/>
          </a:ln>
        </p:spPr>
        <p:style>
          <a:lnRef idx="2">
            <a:schemeClr val="accent1"/>
          </a:lnRef>
          <a:fillRef idx="0">
            <a:srgbClr val="FFFFFF"/>
          </a:fillRef>
          <a:effectRef idx="0">
            <a:srgbClr val="FFFFFF"/>
          </a:effectRef>
          <a:fontRef idx="minor">
            <a:schemeClr val="tx1"/>
          </a:fontRef>
        </p:style>
      </p:cxnSp>
      <p:sp>
        <p:nvSpPr>
          <p:cNvPr id="13" name="椭圆 12"/>
          <p:cNvSpPr/>
          <p:nvPr/>
        </p:nvSpPr>
        <p:spPr>
          <a:xfrm>
            <a:off x="1746885" y="1723866"/>
            <a:ext cx="194310" cy="310991"/>
          </a:xfrm>
          <a:prstGeom prst="ellipse">
            <a:avLst/>
          </a:prstGeom>
          <a:noFill/>
          <a:ln w="38100">
            <a:solidFill>
              <a:srgbClr val="7030A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mc:AlternateContent xmlns:mc="http://schemas.openxmlformats.org/markup-compatibility/2006">
        <mc:Choice xmlns:a14="http://schemas.microsoft.com/office/drawing/2010/main" Requires="a14">
          <p:sp>
            <p:nvSpPr>
              <p:cNvPr id="14" name="文本框 13"/>
              <p:cNvSpPr txBox="1"/>
              <p:nvPr/>
            </p:nvSpPr>
            <p:spPr>
              <a:xfrm>
                <a:off x="66675" y="2259648"/>
                <a:ext cx="4274344" cy="1724978"/>
              </a:xfrm>
              <a:prstGeom prst="rect">
                <a:avLst/>
              </a:prstGeom>
              <a:noFill/>
            </p:spPr>
            <p:txBody>
              <a:bodyPr wrap="square" rtlCol="0">
                <a:noAutofit/>
              </a:bodyPr>
              <a:p>
                <a:pPr marL="285750" indent="-285750">
                  <a:buFont typeface="Arial" panose="020B0604020202020204" pitchFamily="34" charset="0"/>
                  <a:buChar char="•"/>
                </a:pPr>
                <a:r>
                  <a:rPr lang="en-US" altLang="zh-CN" sz="1500"/>
                  <a:t>To account for neutrino </a:t>
                </a:r>
                <a:r>
                  <a:rPr lang="x-none" altLang="en-US" sz="1500"/>
                  <a:t>~</a:t>
                </a:r>
                <a:r>
                  <a:rPr lang="en-US" altLang="zh-CN" sz="1500"/>
                  <a:t>100 TeV,</a:t>
                </a:r>
                <a14:m>
                  <m:oMath xmlns:m="http://schemas.openxmlformats.org/officeDocument/2006/math">
                    <m:r>
                      <a:rPr lang="en-US" altLang="zh-CN" sz="1500" b="1">
                        <a:solidFill>
                          <a:srgbClr val="7030A0"/>
                        </a:solidFill>
                        <a:latin typeface="Times New Roman" panose="02020603050405020304" pitchFamily="18" charset="0"/>
                        <a:cs typeface="Times New Roman" panose="02020603050405020304" pitchFamily="18" charset="0"/>
                      </a:rPr>
                      <m:t> </m:t>
                    </m:r>
                    <m:r>
                      <a:rPr lang="en-US" altLang="zh-CN" sz="1500" b="1">
                        <a:solidFill>
                          <a:srgbClr val="7030A0"/>
                        </a:solidFill>
                        <a:latin typeface="Times New Roman" panose="02020603050405020304" pitchFamily="18" charset="0"/>
                        <a:cs typeface="Times New Roman" panose="02020603050405020304" pitchFamily="18" charset="0"/>
                      </a:rPr>
                      <m:t>𝛔</m:t>
                    </m:r>
                    <m:r>
                      <a:rPr lang="en-US" altLang="zh-CN" sz="1500" b="1">
                        <a:solidFill>
                          <a:srgbClr val="7030A0"/>
                        </a:solidFill>
                        <a:latin typeface="Times New Roman" panose="02020603050405020304" pitchFamily="18" charset="0"/>
                        <a:cs typeface="Times New Roman" panose="02020603050405020304" pitchFamily="18" charset="0"/>
                      </a:rPr>
                      <m:t>≳ </m:t>
                    </m:r>
                    <m:r>
                      <a:rPr lang="en-US" altLang="zh-CN" sz="1500" b="1">
                        <a:solidFill>
                          <a:srgbClr val="7030A0"/>
                        </a:solidFill>
                        <a:latin typeface="Times New Roman" panose="02020603050405020304" pitchFamily="18" charset="0"/>
                        <a:cs typeface="Times New Roman" panose="02020603050405020304" pitchFamily="18" charset="0"/>
                      </a:rPr>
                      <m:t>𝟏</m:t>
                    </m:r>
                  </m:oMath>
                </a14:m>
                <a:r>
                  <a:rPr lang="en-US" altLang="zh-CN" sz="1500">
                    <a:latin typeface="PingFang SC" panose="020B0400000000000000" charset="-122"/>
                    <a:ea typeface="PingFang SC" panose="020B0400000000000000" charset="-122"/>
                  </a:rPr>
                  <a:t> is necessary.</a:t>
                </a:r>
                <a:endParaRPr lang="en-US" altLang="zh-CN" sz="1500">
                  <a:latin typeface="PingFang SC" panose="020B0400000000000000" charset="-122"/>
                  <a:ea typeface="PingFang SC" panose="020B0400000000000000" charset="-122"/>
                </a:endParaRPr>
              </a:p>
              <a:p>
                <a:pPr marL="285750" indent="-285750" algn="l">
                  <a:buClrTx/>
                  <a:buSzTx/>
                  <a:buFont typeface="Arial" panose="020B0604020202020204" pitchFamily="34" charset="0"/>
                  <a:buChar char="•"/>
                </a:pPr>
                <a:r>
                  <a:rPr lang="en-US" altLang="zh-CN" sz="1500">
                    <a:latin typeface="PingFang SC" panose="020B0400000000000000" charset="-122"/>
                    <a:ea typeface="PingFang SC" panose="020B0400000000000000" charset="-122"/>
                  </a:rPr>
                  <a:t>Typical proton-electron (</a:t>
                </a:r>
                <a:r>
                  <a:rPr lang="en-US" altLang="zh-CN" sz="1500" i="1">
                    <a:latin typeface="PingFang SC" panose="020B0400000000000000" charset="-122"/>
                    <a:ea typeface="PingFang SC" panose="020B0400000000000000" charset="-122"/>
                  </a:rPr>
                  <a:t>n</a:t>
                </a:r>
                <a:r>
                  <a:rPr lang="en-US" altLang="zh-CN" sz="1500" i="1" baseline="-25000">
                    <a:latin typeface="PingFang SC" panose="020B0400000000000000" charset="-122"/>
                    <a:ea typeface="PingFang SC" panose="020B0400000000000000" charset="-122"/>
                  </a:rPr>
                  <a:t>p</a:t>
                </a:r>
                <a:r>
                  <a:rPr lang="en-US" altLang="zh-CN" sz="1500" i="1">
                    <a:latin typeface="PingFang SC" panose="020B0400000000000000" charset="-122"/>
                    <a:ea typeface="PingFang SC" panose="020B0400000000000000" charset="-122"/>
                  </a:rPr>
                  <a:t> = n</a:t>
                </a:r>
                <a:r>
                  <a:rPr lang="en-US" altLang="zh-CN" sz="1500" i="1" baseline="-25000">
                    <a:latin typeface="PingFang SC" panose="020B0400000000000000" charset="-122"/>
                    <a:ea typeface="PingFang SC" panose="020B0400000000000000" charset="-122"/>
                  </a:rPr>
                  <a:t>e</a:t>
                </a:r>
                <a:r>
                  <a:rPr lang="en-US" altLang="zh-CN" sz="1500">
                    <a:latin typeface="PingFang SC" panose="020B0400000000000000" charset="-122"/>
                    <a:ea typeface="PingFang SC" panose="020B0400000000000000" charset="-122"/>
                  </a:rPr>
                  <a:t>) corona (like NGC 1068) has typical magnetization with </a:t>
                </a:r>
                <a14:m>
                  <m:oMath xmlns:m="http://schemas.openxmlformats.org/officeDocument/2006/math">
                    <m:r>
                      <a:rPr lang="en-US" altLang="zh-CN" sz="1500">
                        <a:solidFill>
                          <a:srgbClr val="7030A0"/>
                        </a:solidFill>
                        <a:latin typeface="DejaVu Math TeX Gyre" panose="02000503000000000000" charset="0"/>
                      </a:rPr>
                      <m:t>𝛔</m:t>
                    </m:r>
                    <m:r>
                      <a:rPr lang="en-US" altLang="zh-CN" sz="1500">
                        <a:solidFill>
                          <a:srgbClr val="7030A0"/>
                        </a:solidFill>
                        <a:latin typeface="DejaVu Math TeX Gyre" panose="02000503000000000000" charset="0"/>
                      </a:rPr>
                      <m:t>&lt;</m:t>
                    </m:r>
                    <m:r>
                      <a:rPr lang="en-US" altLang="zh-CN" sz="1500">
                        <a:solidFill>
                          <a:srgbClr val="7030A0"/>
                        </a:solidFill>
                        <a:latin typeface="DejaVu Math TeX Gyre" panose="02000503000000000000" charset="0"/>
                      </a:rPr>
                      <m:t>𝟏</m:t>
                    </m:r>
                  </m:oMath>
                </a14:m>
                <a:endParaRPr lang="en-US" altLang="zh-CN" sz="1500"/>
              </a:p>
              <a:p>
                <a:pPr marL="285750" indent="-285750" algn="l">
                  <a:buClrTx/>
                  <a:buSzTx/>
                  <a:buFont typeface="Arial" panose="020B0604020202020204" pitchFamily="34" charset="0"/>
                  <a:buChar char="•"/>
                </a:pPr>
                <a:r>
                  <a:rPr lang="en-US" altLang="zh-CN" sz="1500"/>
                  <a:t>Only a </a:t>
                </a:r>
                <a:r>
                  <a:rPr lang="en-US" altLang="zh-CN" sz="1500">
                    <a:solidFill>
                      <a:srgbClr val="7030A0"/>
                    </a:solidFill>
                  </a:rPr>
                  <a:t>pair-dominated corona</a:t>
                </a:r>
                <a:r>
                  <a:rPr lang="en-US" altLang="zh-CN" sz="1500"/>
                  <a:t> (n</a:t>
                </a:r>
                <a:r>
                  <a:rPr lang="en-US" altLang="zh-CN" sz="1500" baseline="-25000"/>
                  <a:t>p</a:t>
                </a:r>
                <a:r>
                  <a:rPr lang="en-US" altLang="zh-CN" sz="1500"/>
                  <a:t>&lt;n</a:t>
                </a:r>
                <a:r>
                  <a:rPr lang="en-US" altLang="zh-CN" sz="1500" baseline="-25000"/>
                  <a:t>e</a:t>
                </a:r>
                <a:r>
                  <a:rPr lang="en-US" altLang="zh-CN" sz="1500"/>
                  <a:t>, e</a:t>
                </a:r>
                <a:r>
                  <a:rPr lang="en-US" altLang="zh-CN" sz="1500" baseline="30000"/>
                  <a:t>+</a:t>
                </a:r>
                <a:r>
                  <a:rPr lang="en-US" altLang="zh-CN" sz="1500"/>
                  <a:t>-e</a:t>
                </a:r>
                <a:r>
                  <a:rPr lang="en-US" altLang="zh-CN" sz="1500" baseline="30000"/>
                  <a:t>-</a:t>
                </a:r>
                <a:r>
                  <a:rPr lang="en-US" altLang="zh-CN" sz="1500"/>
                  <a:t> corona) can satisfy</a:t>
                </a:r>
                <a14:m>
                  <m:oMath xmlns:m="http://schemas.openxmlformats.org/officeDocument/2006/math">
                    <m:r>
                      <a:rPr lang="en-US" altLang="zh-CN" sz="1500">
                        <a:latin typeface="DejaVu Math TeX Gyre" panose="02000503000000000000" charset="0"/>
                      </a:rPr>
                      <m:t>  </m:t>
                    </m:r>
                    <m:r>
                      <a:rPr lang="en-US" altLang="zh-CN" sz="1500">
                        <a:solidFill>
                          <a:srgbClr val="7030A0"/>
                        </a:solidFill>
                        <a:latin typeface="DejaVu Math TeX Gyre" panose="02000503000000000000" charset="0"/>
                      </a:rPr>
                      <m:t>𝛔</m:t>
                    </m:r>
                    <m:r>
                      <a:rPr lang="en-US" altLang="zh-CN" sz="1500">
                        <a:solidFill>
                          <a:srgbClr val="7030A0"/>
                        </a:solidFill>
                        <a:latin typeface="DejaVu Math TeX Gyre" panose="02000503000000000000" charset="0"/>
                      </a:rPr>
                      <m:t>≳ </m:t>
                    </m:r>
                    <m:r>
                      <a:rPr lang="en-US" altLang="zh-CN" sz="1500">
                        <a:solidFill>
                          <a:srgbClr val="7030A0"/>
                        </a:solidFill>
                        <a:latin typeface="DejaVu Math TeX Gyre" panose="02000503000000000000" charset="0"/>
                      </a:rPr>
                      <m:t>𝟏</m:t>
                    </m:r>
                  </m:oMath>
                </a14:m>
                <a:r>
                  <a:rPr lang="en-US" altLang="zh-CN" sz="1500"/>
                  <a:t>. </a:t>
                </a:r>
                <a:endParaRPr lang="en-US" altLang="zh-CN" sz="1500"/>
              </a:p>
              <a:p>
                <a:pPr marL="285750" indent="-285750" algn="l">
                  <a:buClrTx/>
                  <a:buSzTx/>
                  <a:buFont typeface="Arial" panose="020B0604020202020204" pitchFamily="34" charset="0"/>
                  <a:buChar char="•"/>
                </a:pPr>
                <a:endParaRPr lang="en-US" altLang="zh-CN" sz="1500"/>
              </a:p>
              <a:p>
                <a:endParaRPr lang="en-US" altLang="zh-CN" sz="1500">
                  <a:latin typeface="PingFang SC" panose="020B0400000000000000" charset="-122"/>
                  <a:ea typeface="PingFang SC" panose="020B0400000000000000" charset="-122"/>
                </a:endParaRPr>
              </a:p>
            </p:txBody>
          </p:sp>
        </mc:Choice>
        <mc:Fallback>
          <p:sp>
            <p:nvSpPr>
              <p:cNvPr id="14" name="文本框 13"/>
              <p:cNvSpPr txBox="1">
                <a:spLocks noRot="1" noChangeAspect="1" noMove="1" noResize="1" noEditPoints="1" noAdjustHandles="1" noChangeArrowheads="1" noChangeShapeType="1" noTextEdit="1"/>
              </p:cNvSpPr>
              <p:nvPr/>
            </p:nvSpPr>
            <p:spPr>
              <a:xfrm>
                <a:off x="66675" y="2259648"/>
                <a:ext cx="4274344" cy="1724978"/>
              </a:xfrm>
              <a:prstGeom prst="rect">
                <a:avLst/>
              </a:prstGeom>
              <a:blipFill rotWithShape="1">
                <a:blip r:embed="rId10"/>
                <a:stretch>
                  <a:fillRect t="-92" r="4" b="-23302"/>
                </a:stretch>
              </a:blipFill>
            </p:spPr>
            <p:txBody>
              <a:bodyPr/>
              <a:lstStyle/>
              <a:p>
                <a:r>
                  <a:rPr lang="zh-CN" altLang="en-US">
                    <a:noFill/>
                  </a:rPr>
                  <a:t> </a:t>
                </a:r>
              </a:p>
            </p:txBody>
          </p:sp>
        </mc:Fallback>
      </mc:AlternateContent>
      <p:pic>
        <p:nvPicPr>
          <p:cNvPr id="22" name="图片 21" descr="截屏2025-11-22 12.39.53"/>
          <p:cNvPicPr>
            <a:picLocks noChangeAspect="1"/>
          </p:cNvPicPr>
          <p:nvPr/>
        </p:nvPicPr>
        <p:blipFill>
          <a:blip r:embed="rId11"/>
          <a:stretch>
            <a:fillRect/>
          </a:stretch>
        </p:blipFill>
        <p:spPr>
          <a:xfrm>
            <a:off x="1323975" y="4636770"/>
            <a:ext cx="1824990" cy="357505"/>
          </a:xfrm>
          <a:prstGeom prst="rect">
            <a:avLst/>
          </a:prstGeom>
        </p:spPr>
      </p:pic>
      <p:pic>
        <p:nvPicPr>
          <p:cNvPr id="45" name="图片 44" descr="截屏2025-11-20 16.37.20"/>
          <p:cNvPicPr>
            <a:picLocks noChangeAspect="1"/>
          </p:cNvPicPr>
          <p:nvPr>
            <p:custDataLst>
              <p:tags r:id="rId12"/>
            </p:custDataLst>
          </p:nvPr>
        </p:nvPicPr>
        <p:blipFill>
          <a:blip r:embed="rId13"/>
          <a:srcRect t="2085" r="5477"/>
          <a:stretch>
            <a:fillRect/>
          </a:stretch>
        </p:blipFill>
        <p:spPr>
          <a:xfrm>
            <a:off x="4923473" y="2732088"/>
            <a:ext cx="3356134" cy="2371725"/>
          </a:xfrm>
          <a:prstGeom prst="rect">
            <a:avLst/>
          </a:prstGeom>
        </p:spPr>
      </p:pic>
      <p:sp>
        <p:nvSpPr>
          <p:cNvPr id="16" name="下箭头 15"/>
          <p:cNvSpPr/>
          <p:nvPr/>
        </p:nvSpPr>
        <p:spPr>
          <a:xfrm>
            <a:off x="6457791" y="2647315"/>
            <a:ext cx="704374" cy="290036"/>
          </a:xfrm>
          <a:prstGeom prst="downArrow">
            <a:avLst/>
          </a:prstGeom>
          <a:solidFill>
            <a:schemeClr val="accent1">
              <a:alpha val="94000"/>
            </a:schemeClr>
          </a:solidFill>
          <a:ln>
            <a:solidFill>
              <a:schemeClr val="accent1">
                <a:lumMod val="75000"/>
                <a:alpha val="8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sp>
        <p:nvSpPr>
          <p:cNvPr id="23" name="文本框 22"/>
          <p:cNvSpPr txBox="1"/>
          <p:nvPr/>
        </p:nvSpPr>
        <p:spPr>
          <a:xfrm rot="5400000">
            <a:off x="7625080" y="1416368"/>
            <a:ext cx="1762601" cy="321945"/>
          </a:xfrm>
          <a:prstGeom prst="rect">
            <a:avLst/>
          </a:prstGeom>
          <a:noFill/>
        </p:spPr>
        <p:txBody>
          <a:bodyPr wrap="square" rtlCol="0">
            <a:spAutoFit/>
          </a:bodyPr>
          <a:p>
            <a:r>
              <a:rPr lang="en-US" altLang="zh-CN" sz="1500"/>
              <a:t>Proton Spectrum</a:t>
            </a:r>
            <a:endParaRPr lang="en-US" altLang="zh-CN" sz="1500"/>
          </a:p>
        </p:txBody>
      </p:sp>
      <p:sp>
        <p:nvSpPr>
          <p:cNvPr id="24" name="文本框 23"/>
          <p:cNvSpPr txBox="1"/>
          <p:nvPr>
            <p:custDataLst>
              <p:tags r:id="rId14"/>
            </p:custDataLst>
          </p:nvPr>
        </p:nvSpPr>
        <p:spPr>
          <a:xfrm rot="5400000">
            <a:off x="7345521" y="3672999"/>
            <a:ext cx="2320766" cy="321945"/>
          </a:xfrm>
          <a:prstGeom prst="rect">
            <a:avLst/>
          </a:prstGeom>
          <a:noFill/>
        </p:spPr>
        <p:txBody>
          <a:bodyPr wrap="square" rtlCol="0">
            <a:spAutoFit/>
          </a:bodyPr>
          <a:p>
            <a:r>
              <a:rPr lang="en-US" altLang="zh-CN" sz="1500"/>
              <a:t>Neutrino Spectrum</a:t>
            </a:r>
            <a:endParaRPr lang="en-US" altLang="zh-CN" sz="1500"/>
          </a:p>
        </p:txBody>
      </p:sp>
      <p:cxnSp>
        <p:nvCxnSpPr>
          <p:cNvPr id="2"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矩形 4"/>
          <p:cNvSpPr/>
          <p:nvPr>
            <p:custDataLst>
              <p:tags r:id="rId15"/>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3" name="矩形 2"/>
          <p:cNvSpPr/>
          <p:nvPr>
            <p:custDataLst>
              <p:tags r:id="rId16"/>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4" name="灯片编号占位符 3"/>
          <p:cNvSpPr>
            <a:spLocks noGrp="1"/>
          </p:cNvSpPr>
          <p:nvPr>
            <p:ph type="sldNum" sz="quarter" idx="12"/>
          </p:nvPr>
        </p:nvSpPr>
        <p:spPr/>
        <p:txBody>
          <a:bodyPr/>
          <a:p>
            <a:fld id="{F46799FB-52B8-4698-BECF-01ADD9E846BE}" type="slidenum">
              <a:rPr lang="zh-CN" altLang="en-US" smtClean="0"/>
            </a:fld>
            <a:endParaRPr lang="zh-CN" altLang="en-US"/>
          </a:p>
        </p:txBody>
      </p:sp>
      <p:sp>
        <p:nvSpPr>
          <p:cNvPr id="6" name="文本框 5"/>
          <p:cNvSpPr txBox="1"/>
          <p:nvPr>
            <p:custDataLst>
              <p:tags r:id="rId17"/>
            </p:custDataLst>
          </p:nvPr>
        </p:nvSpPr>
        <p:spPr>
          <a:xfrm>
            <a:off x="497205" y="84455"/>
            <a:ext cx="3300095" cy="414020"/>
          </a:xfrm>
          <a:prstGeom prst="rect">
            <a:avLst/>
          </a:prstGeom>
          <a:noFill/>
          <a:ln w="28575" cmpd="sng">
            <a:noFill/>
            <a:prstDash val="solid"/>
          </a:ln>
          <a:effectLst/>
        </p:spPr>
        <p:style>
          <a:lnRef idx="0">
            <a:schemeClr val="accent1"/>
          </a:lnRef>
          <a:fillRef idx="3">
            <a:schemeClr val="accent1"/>
          </a:fillRef>
          <a:effectRef idx="3">
            <a:schemeClr val="accent1"/>
          </a:effectRef>
          <a:fontRef idx="minor">
            <a:schemeClr val="lt1"/>
          </a:fontRef>
        </p:style>
        <p:txBody>
          <a:bodyPr wrap="square">
            <a:spAutoFit/>
          </a:bodyPr>
          <a:p>
            <a:r>
              <a:rPr lang="x-none" altLang="en-US" sz="2100">
                <a:solidFill>
                  <a:schemeClr val="tx1"/>
                </a:solidFill>
                <a:latin typeface="Times New Roman" panose="02020603050405020304" pitchFamily="18" charset="0"/>
                <a:cs typeface="Times New Roman" panose="02020603050405020304" pitchFamily="18" charset="0"/>
              </a:rPr>
              <a:t>2.2</a:t>
            </a:r>
            <a:r>
              <a:rPr lang="x-none" altLang="en-US" sz="2100" b="1">
                <a:solidFill>
                  <a:schemeClr val="tx1"/>
                </a:solidFill>
                <a:latin typeface="Times New Roman" panose="02020603050405020304" pitchFamily="18" charset="0"/>
                <a:cs typeface="Times New Roman" panose="02020603050405020304" pitchFamily="18" charset="0"/>
              </a:rPr>
              <a:t> </a:t>
            </a:r>
            <a:r>
              <a:rPr lang="en-US" altLang="zh-CN" sz="2100" b="1">
                <a:solidFill>
                  <a:schemeClr val="tx1"/>
                </a:solidFill>
                <a:latin typeface="Times New Roman" panose="02020603050405020304" pitchFamily="18" charset="0"/>
                <a:cs typeface="Times New Roman" panose="02020603050405020304" pitchFamily="18" charset="0"/>
              </a:rPr>
              <a:t>Disk-Corona Model</a:t>
            </a:r>
            <a:endParaRPr lang="en-US" altLang="zh-CN" sz="21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截屏2025-11-22 13.19.57"/>
          <p:cNvPicPr>
            <a:picLocks noChangeAspect="1"/>
          </p:cNvPicPr>
          <p:nvPr/>
        </p:nvPicPr>
        <p:blipFill>
          <a:blip r:embed="rId1"/>
          <a:stretch>
            <a:fillRect/>
          </a:stretch>
        </p:blipFill>
        <p:spPr>
          <a:xfrm>
            <a:off x="293370" y="1030605"/>
            <a:ext cx="4100195" cy="2012950"/>
          </a:xfrm>
          <a:prstGeom prst="rect">
            <a:avLst/>
          </a:prstGeom>
        </p:spPr>
      </p:pic>
      <p:sp>
        <p:nvSpPr>
          <p:cNvPr id="7" name="文本框 6"/>
          <p:cNvSpPr txBox="1"/>
          <p:nvPr>
            <p:custDataLst>
              <p:tags r:id="rId2"/>
            </p:custDataLst>
          </p:nvPr>
        </p:nvSpPr>
        <p:spPr>
          <a:xfrm>
            <a:off x="938530" y="639445"/>
            <a:ext cx="2885440" cy="414020"/>
          </a:xfrm>
          <a:prstGeom prst="rect">
            <a:avLst/>
          </a:prstGeom>
          <a:gradFill>
            <a:gsLst>
              <a:gs pos="0">
                <a:schemeClr val="accent1">
                  <a:hueOff val="-2520000"/>
                </a:schemeClr>
              </a:gs>
              <a:gs pos="100000">
                <a:schemeClr val="accent1"/>
              </a:gs>
              <a:gs pos="0">
                <a:srgbClr val="007BD3"/>
              </a:gs>
              <a:gs pos="100000">
                <a:srgbClr val="034373"/>
              </a:gs>
            </a:gsLst>
            <a:lin ang="2700000" scaled="0"/>
          </a:gradFill>
        </p:spPr>
        <p:style>
          <a:lnRef idx="0">
            <a:schemeClr val="accent1"/>
          </a:lnRef>
          <a:fillRef idx="3">
            <a:schemeClr val="accent1"/>
          </a:fillRef>
          <a:effectRef idx="3">
            <a:schemeClr val="accent1"/>
          </a:effectRef>
          <a:fontRef idx="minor">
            <a:schemeClr val="lt1"/>
          </a:fontRef>
        </p:style>
        <p:txBody>
          <a:bodyPr wrap="square">
            <a:spAutoFit/>
          </a:bodyPr>
          <a:p>
            <a:r>
              <a:rPr lang="en-US" altLang="zh-CN" sz="2100" b="1">
                <a:latin typeface="Times New Roman" panose="02020603050405020304" pitchFamily="18" charset="0"/>
                <a:cs typeface="Times New Roman" panose="02020603050405020304" pitchFamily="18" charset="0"/>
              </a:rPr>
              <a:t>Magnetic Reconnection </a:t>
            </a:r>
            <a:endParaRPr lang="en-US" altLang="zh-CN" sz="2100" b="1">
              <a:latin typeface="Times New Roman" panose="02020603050405020304" pitchFamily="18" charset="0"/>
              <a:cs typeface="Times New Roman" panose="02020603050405020304" pitchFamily="18" charset="0"/>
            </a:endParaRPr>
          </a:p>
        </p:txBody>
      </p:sp>
      <p:pic>
        <p:nvPicPr>
          <p:cNvPr id="6" name="图片 5"/>
          <p:cNvPicPr>
            <a:picLocks noChangeAspect="1"/>
          </p:cNvPicPr>
          <p:nvPr>
            <p:custDataLst>
              <p:tags r:id="rId3"/>
            </p:custDataLst>
          </p:nvPr>
        </p:nvPicPr>
        <p:blipFill>
          <a:blip r:embed="rId4"/>
          <a:stretch>
            <a:fillRect/>
          </a:stretch>
        </p:blipFill>
        <p:spPr>
          <a:xfrm>
            <a:off x="258604" y="2792095"/>
            <a:ext cx="3371850" cy="2351723"/>
          </a:xfrm>
          <a:prstGeom prst="rect">
            <a:avLst/>
          </a:prstGeom>
        </p:spPr>
      </p:pic>
      <p:sp>
        <p:nvSpPr>
          <p:cNvPr id="16" name="下箭头 15"/>
          <p:cNvSpPr/>
          <p:nvPr>
            <p:custDataLst>
              <p:tags r:id="rId5"/>
            </p:custDataLst>
          </p:nvPr>
        </p:nvSpPr>
        <p:spPr>
          <a:xfrm>
            <a:off x="1194435" y="2631758"/>
            <a:ext cx="704374" cy="290036"/>
          </a:xfrm>
          <a:prstGeom prst="downArrow">
            <a:avLst/>
          </a:prstGeom>
          <a:solidFill>
            <a:schemeClr val="accent1">
              <a:alpha val="94000"/>
            </a:schemeClr>
          </a:solidFill>
          <a:ln>
            <a:solidFill>
              <a:schemeClr val="accent1">
                <a:lumMod val="75000"/>
                <a:alpha val="84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1350"/>
          </a:p>
        </p:txBody>
      </p:sp>
      <p:pic>
        <p:nvPicPr>
          <p:cNvPr id="8" name="图片 7"/>
          <p:cNvPicPr>
            <a:picLocks noChangeAspect="1"/>
          </p:cNvPicPr>
          <p:nvPr>
            <p:custDataLst>
              <p:tags r:id="rId6"/>
            </p:custDataLst>
          </p:nvPr>
        </p:nvPicPr>
        <p:blipFill>
          <a:blip r:embed="rId7"/>
          <a:stretch>
            <a:fillRect/>
          </a:stretch>
        </p:blipFill>
        <p:spPr>
          <a:xfrm>
            <a:off x="4332923" y="3575526"/>
            <a:ext cx="4811078" cy="1568291"/>
          </a:xfrm>
          <a:prstGeom prst="rect">
            <a:avLst/>
          </a:prstGeom>
        </p:spPr>
      </p:pic>
      <p:cxnSp>
        <p:nvCxnSpPr>
          <p:cNvPr id="9" name="直接箭头连接符 8"/>
          <p:cNvCxnSpPr/>
          <p:nvPr/>
        </p:nvCxnSpPr>
        <p:spPr>
          <a:xfrm flipH="1" flipV="1">
            <a:off x="3164681" y="3658870"/>
            <a:ext cx="1228725" cy="469583"/>
          </a:xfrm>
          <a:prstGeom prst="straightConnector1">
            <a:avLst/>
          </a:prstGeom>
          <a:ln w="63500">
            <a:solidFill>
              <a:srgbClr val="C00000"/>
            </a:solidFill>
            <a:tailEnd type="arrow"/>
          </a:ln>
        </p:spPr>
        <p:style>
          <a:lnRef idx="2">
            <a:schemeClr val="accent1"/>
          </a:lnRef>
          <a:fillRef idx="0">
            <a:srgbClr val="FFFFFF"/>
          </a:fillRef>
          <a:effectRef idx="0">
            <a:srgbClr val="FFFFFF"/>
          </a:effectRef>
          <a:fontRef idx="minor">
            <a:schemeClr val="tx1"/>
          </a:fontRef>
        </p:style>
      </p:cxnSp>
      <p:cxnSp>
        <p:nvCxnSpPr>
          <p:cNvPr id="10" name="直接连接符 9"/>
          <p:cNvCxnSpPr/>
          <p:nvPr/>
        </p:nvCxnSpPr>
        <p:spPr>
          <a:xfrm>
            <a:off x="8111490" y="4446111"/>
            <a:ext cx="0" cy="414338"/>
          </a:xfrm>
          <a:prstGeom prst="line">
            <a:avLst/>
          </a:prstGeom>
          <a:ln w="38100">
            <a:solidFill>
              <a:srgbClr val="0070C0"/>
            </a:solidFill>
            <a:prstDash val="sysDash"/>
          </a:ln>
        </p:spPr>
        <p:style>
          <a:lnRef idx="2">
            <a:schemeClr val="accent1"/>
          </a:lnRef>
          <a:fillRef idx="0">
            <a:srgbClr val="FFFFFF"/>
          </a:fillRef>
          <a:effectRef idx="0">
            <a:srgbClr val="FFFFFF"/>
          </a:effectRef>
          <a:fontRef idx="minor">
            <a:schemeClr val="tx1"/>
          </a:fontRef>
        </p:style>
      </p:cxnSp>
      <p:pic>
        <p:nvPicPr>
          <p:cNvPr id="12" name="图片 11" descr="截屏2025-11-20 16.38.03"/>
          <p:cNvPicPr>
            <a:picLocks noChangeAspect="1"/>
          </p:cNvPicPr>
          <p:nvPr>
            <p:custDataLst>
              <p:tags r:id="rId8"/>
            </p:custDataLst>
          </p:nvPr>
        </p:nvPicPr>
        <p:blipFill>
          <a:blip r:embed="rId9"/>
          <a:srcRect t="1978" r="1702"/>
          <a:stretch>
            <a:fillRect/>
          </a:stretch>
        </p:blipFill>
        <p:spPr>
          <a:xfrm>
            <a:off x="4886960" y="647700"/>
            <a:ext cx="3487420" cy="2274570"/>
          </a:xfrm>
          <a:prstGeom prst="rect">
            <a:avLst/>
          </a:prstGeom>
        </p:spPr>
      </p:pic>
      <mc:AlternateContent xmlns:mc="http://schemas.openxmlformats.org/markup-compatibility/2006">
        <mc:Choice xmlns:a14="http://schemas.microsoft.com/office/drawing/2010/main" Requires="a14">
          <p:sp>
            <p:nvSpPr>
              <p:cNvPr id="14" name="文本框 13"/>
              <p:cNvSpPr txBox="1"/>
              <p:nvPr/>
            </p:nvSpPr>
            <p:spPr>
              <a:xfrm>
                <a:off x="4391978" y="2897823"/>
                <a:ext cx="4752023" cy="783590"/>
              </a:xfrm>
              <a:prstGeom prst="rect">
                <a:avLst/>
              </a:prstGeom>
              <a:noFill/>
            </p:spPr>
            <p:txBody>
              <a:bodyPr wrap="square" rtlCol="0" anchor="t">
                <a:spAutoFit/>
              </a:bodyPr>
              <a:p>
                <a:pPr algn="just"/>
                <a:r>
                  <a:rPr lang="en-US" altLang="zh-CN" sz="1500">
                    <a:solidFill>
                      <a:schemeClr val="tx2"/>
                    </a:solidFill>
                    <a:latin typeface="DejaVu Math TeX Gyre" panose="02000503000000000000" charset="0"/>
                  </a:rPr>
                  <a:t>To account for spectr</a:t>
                </a:r>
                <a14:m>
                  <m:oMath xmlns:m="http://schemas.openxmlformats.org/officeDocument/2006/math">
                    <m:r>
                      <m:rPr>
                        <m:sty m:val="p"/>
                      </m:rPr>
                      <a:rPr lang="en-US" altLang="zh-CN" sz="1500">
                        <a:solidFill>
                          <a:schemeClr val="tx2"/>
                        </a:solidFill>
                        <a:latin typeface="DejaVu Math TeX Gyre" panose="02000503000000000000" charset="0"/>
                      </a:rPr>
                      <m:t>al</m:t>
                    </m:r>
                    <m:r>
                      <a:rPr lang="en-US" altLang="zh-CN" sz="1500">
                        <a:solidFill>
                          <a:schemeClr val="tx2"/>
                        </a:solidFill>
                        <a:latin typeface="DejaVu Math TeX Gyre" panose="02000503000000000000" charset="0"/>
                      </a:rPr>
                      <m:t> </m:t>
                    </m:r>
                    <m:r>
                      <m:rPr>
                        <m:sty m:val="p"/>
                      </m:rPr>
                      <a:rPr lang="en-US" altLang="zh-CN" sz="1500">
                        <a:solidFill>
                          <a:schemeClr val="tx2"/>
                        </a:solidFill>
                        <a:latin typeface="DejaVu Math TeX Gyre" panose="02000503000000000000" charset="0"/>
                      </a:rPr>
                      <m:t>index</m:t>
                    </m:r>
                    <m:r>
                      <a:rPr lang="en-US" altLang="zh-CN" sz="1500">
                        <a:solidFill>
                          <a:schemeClr val="tx2"/>
                        </a:solidFill>
                        <a:latin typeface="DejaVu Math TeX Gyre" panose="02000503000000000000" charset="0"/>
                      </a:rPr>
                      <m:t> ~</m:t>
                    </m:r>
                    <m:r>
                      <a:rPr lang="en-US" altLang="zh-CN" sz="1500">
                        <a:solidFill>
                          <a:schemeClr val="tx2"/>
                        </a:solidFill>
                        <a:latin typeface="DejaVu Math TeX Gyre" panose="02000503000000000000" charset="0"/>
                      </a:rPr>
                      <m:t>2</m:t>
                    </m:r>
                    <m:r>
                      <a:rPr lang="en-US" altLang="zh-CN" sz="1500">
                        <a:solidFill>
                          <a:schemeClr val="tx2"/>
                        </a:solidFill>
                        <a:latin typeface="DejaVu Math TeX Gyre" panose="02000503000000000000" charset="0"/>
                      </a:rPr>
                      <m:t>，</m:t>
                    </m:r>
                    <m:r>
                      <a:rPr lang="en-US" altLang="zh-CN" sz="1500">
                        <a:solidFill>
                          <a:schemeClr val="tx2"/>
                        </a:solidFill>
                        <a:latin typeface="DejaVu Math TeX Gyre" panose="02000503000000000000" charset="0"/>
                      </a:rPr>
                      <m:t>𝛔</m:t>
                    </m:r>
                    <m:r>
                      <a:rPr lang="en-US" altLang="zh-CN" sz="1500">
                        <a:solidFill>
                          <a:schemeClr val="tx2"/>
                        </a:solidFill>
                        <a:latin typeface="DejaVu Math TeX Gyre" panose="02000503000000000000" charset="0"/>
                      </a:rPr>
                      <m:t>≳</m:t>
                    </m:r>
                    <m:r>
                      <a:rPr lang="en-US" altLang="zh-CN" sz="1500">
                        <a:solidFill>
                          <a:schemeClr val="tx2"/>
                        </a:solidFill>
                        <a:latin typeface="DejaVu Math TeX Gyre" panose="02000503000000000000" charset="0"/>
                      </a:rPr>
                      <m:t>10</m:t>
                    </m:r>
                    <m:r>
                      <a:rPr lang="en-US" altLang="zh-CN" sz="1500">
                        <a:solidFill>
                          <a:schemeClr val="tx2"/>
                        </a:solidFill>
                        <a:latin typeface="DejaVu Math TeX Gyre" panose="02000503000000000000" charset="0"/>
                      </a:rPr>
                      <m:t> </m:t>
                    </m:r>
                  </m:oMath>
                </a14:m>
                <a:r>
                  <a:rPr lang="en-US" altLang="zh-CN" sz="1500">
                    <a:solidFill>
                      <a:schemeClr val="tx2"/>
                    </a:solidFill>
                    <a:latin typeface="DejaVu Math TeX Gyre" panose="02000503000000000000" charset="0"/>
                  </a:rPr>
                  <a:t>is necessary. Thisalso indicate  a pair dominated corona</a:t>
                </a:r>
                <a:endParaRPr lang="en-US" altLang="zh-CN" sz="1500">
                  <a:solidFill>
                    <a:schemeClr val="tx2"/>
                  </a:solidFill>
                  <a:latin typeface="DejaVu Math TeX Gyre" panose="02000503000000000000" charset="0"/>
                </a:endParaRPr>
              </a:p>
            </p:txBody>
          </p:sp>
        </mc:Choice>
        <mc:Fallback>
          <p:sp>
            <p:nvSpPr>
              <p:cNvPr id="14" name="文本框 13"/>
              <p:cNvSpPr txBox="1">
                <a:spLocks noRot="1" noChangeAspect="1" noMove="1" noResize="1" noEditPoints="1" noAdjustHandles="1" noChangeArrowheads="1" noChangeShapeType="1" noTextEdit="1"/>
              </p:cNvSpPr>
              <p:nvPr/>
            </p:nvSpPr>
            <p:spPr>
              <a:xfrm>
                <a:off x="4391978" y="2897823"/>
                <a:ext cx="4752023" cy="783590"/>
              </a:xfrm>
              <a:prstGeom prst="rect">
                <a:avLst/>
              </a:prstGeom>
              <a:blipFill rotWithShape="1">
                <a:blip r:embed="rId10"/>
                <a:stretch>
                  <a:fillRect l="-7" t="-41" b="41"/>
                </a:stretch>
              </a:blipFill>
            </p:spPr>
            <p:txBody>
              <a:bodyPr/>
              <a:lstStyle/>
              <a:p>
                <a:r>
                  <a:rPr lang="zh-CN" altLang="en-US">
                    <a:noFill/>
                  </a:rPr>
                  <a:t> </a:t>
                </a:r>
              </a:p>
            </p:txBody>
          </p:sp>
        </mc:Fallback>
      </mc:AlternateContent>
      <p:cxnSp>
        <p:nvCxnSpPr>
          <p:cNvPr id="15" name="直接连接符 14"/>
          <p:cNvCxnSpPr/>
          <p:nvPr>
            <p:custDataLst>
              <p:tags r:id="rId11"/>
            </p:custDataLst>
          </p:nvPr>
        </p:nvCxnSpPr>
        <p:spPr>
          <a:xfrm>
            <a:off x="4782979" y="4458970"/>
            <a:ext cx="3305651" cy="0"/>
          </a:xfrm>
          <a:prstGeom prst="line">
            <a:avLst/>
          </a:prstGeom>
          <a:ln w="38100">
            <a:solidFill>
              <a:srgbClr val="0070C0"/>
            </a:solidFill>
            <a:prstDash val="sysDash"/>
          </a:ln>
        </p:spPr>
        <p:style>
          <a:lnRef idx="2">
            <a:schemeClr val="accent1"/>
          </a:lnRef>
          <a:fillRef idx="0">
            <a:srgbClr val="FFFFFF"/>
          </a:fillRef>
          <a:effectRef idx="0">
            <a:srgbClr val="FFFFFF"/>
          </a:effectRef>
          <a:fontRef idx="minor">
            <a:schemeClr val="tx1"/>
          </a:fontRef>
        </p:style>
      </p:cxnSp>
      <p:cxnSp>
        <p:nvCxnSpPr>
          <p:cNvPr id="2"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矩形 2"/>
          <p:cNvSpPr/>
          <p:nvPr>
            <p:custDataLst>
              <p:tags r:id="rId12"/>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19" name="矩形 18"/>
          <p:cNvSpPr/>
          <p:nvPr>
            <p:custDataLst>
              <p:tags r:id="rId13"/>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11" name="灯片编号占位符 10"/>
          <p:cNvSpPr>
            <a:spLocks noGrp="1"/>
          </p:cNvSpPr>
          <p:nvPr>
            <p:ph type="sldNum" sz="quarter" idx="12"/>
          </p:nvPr>
        </p:nvSpPr>
        <p:spPr/>
        <p:txBody>
          <a:bodyPr/>
          <a:p>
            <a:fld id="{F46799FB-52B8-4698-BECF-01ADD9E846BE}" type="slidenum">
              <a:rPr lang="zh-CN" altLang="en-US" smtClean="0"/>
            </a:fld>
            <a:endParaRPr lang="zh-CN" altLang="en-US"/>
          </a:p>
        </p:txBody>
      </p:sp>
      <p:sp>
        <p:nvSpPr>
          <p:cNvPr id="4" name="文本框 3"/>
          <p:cNvSpPr txBox="1"/>
          <p:nvPr>
            <p:custDataLst>
              <p:tags r:id="rId14"/>
            </p:custDataLst>
          </p:nvPr>
        </p:nvSpPr>
        <p:spPr>
          <a:xfrm>
            <a:off x="497205" y="84455"/>
            <a:ext cx="3300095" cy="414020"/>
          </a:xfrm>
          <a:prstGeom prst="rect">
            <a:avLst/>
          </a:prstGeom>
          <a:noFill/>
          <a:ln w="28575" cmpd="sng">
            <a:noFill/>
            <a:prstDash val="solid"/>
          </a:ln>
          <a:effectLst/>
        </p:spPr>
        <p:style>
          <a:lnRef idx="0">
            <a:schemeClr val="accent1"/>
          </a:lnRef>
          <a:fillRef idx="3">
            <a:schemeClr val="accent1"/>
          </a:fillRef>
          <a:effectRef idx="3">
            <a:schemeClr val="accent1"/>
          </a:effectRef>
          <a:fontRef idx="minor">
            <a:schemeClr val="lt1"/>
          </a:fontRef>
        </p:style>
        <p:txBody>
          <a:bodyPr wrap="square">
            <a:spAutoFit/>
          </a:bodyPr>
          <a:p>
            <a:r>
              <a:rPr lang="x-none" altLang="en-US" sz="2100">
                <a:solidFill>
                  <a:schemeClr val="tx1"/>
                </a:solidFill>
                <a:latin typeface="Times New Roman" panose="02020603050405020304" pitchFamily="18" charset="0"/>
                <a:cs typeface="Times New Roman" panose="02020603050405020304" pitchFamily="18" charset="0"/>
              </a:rPr>
              <a:t>2.2</a:t>
            </a:r>
            <a:r>
              <a:rPr lang="x-none" altLang="en-US" sz="2100" b="1">
                <a:solidFill>
                  <a:schemeClr val="tx1"/>
                </a:solidFill>
                <a:latin typeface="Times New Roman" panose="02020603050405020304" pitchFamily="18" charset="0"/>
                <a:cs typeface="Times New Roman" panose="02020603050405020304" pitchFamily="18" charset="0"/>
              </a:rPr>
              <a:t> </a:t>
            </a:r>
            <a:r>
              <a:rPr lang="en-US" altLang="zh-CN" sz="2100" b="1">
                <a:solidFill>
                  <a:schemeClr val="tx1"/>
                </a:solidFill>
                <a:latin typeface="Times New Roman" panose="02020603050405020304" pitchFamily="18" charset="0"/>
                <a:cs typeface="Times New Roman" panose="02020603050405020304" pitchFamily="18" charset="0"/>
              </a:rPr>
              <a:t>Disk-Corona Model</a:t>
            </a:r>
            <a:endParaRPr lang="en-US" altLang="zh-CN" sz="2100" b="1">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72440" y="135255"/>
            <a:ext cx="8150860" cy="321945"/>
          </a:xfrm>
          <a:prstGeom prst="rect">
            <a:avLst/>
          </a:prstGeom>
          <a:noFill/>
        </p:spPr>
        <p:txBody>
          <a:bodyPr wrap="square">
            <a:spAutoFit/>
          </a:bodyPr>
          <a:lstStyle/>
          <a:p>
            <a:pPr algn="l"/>
            <a:r>
              <a:rPr lang="x-none" altLang="en-US" sz="1500" b="1" dirty="0">
                <a:latin typeface="Times New Roman" panose="02020603050405020304" pitchFamily="18" charset="0"/>
                <a:ea typeface="微软雅黑" charset="-122"/>
                <a:cs typeface="Times New Roman" panose="02020603050405020304" pitchFamily="18" charset="0"/>
              </a:rPr>
              <a:t>3.1 </a:t>
            </a:r>
            <a:r>
              <a:rPr lang="en-US" altLang="zh-CN" sz="1500" b="1" dirty="0">
                <a:latin typeface="Times New Roman" panose="02020603050405020304" pitchFamily="18" charset="0"/>
                <a:ea typeface="微软雅黑" charset="-122"/>
                <a:cs typeface="Times New Roman" panose="02020603050405020304" pitchFamily="18" charset="0"/>
              </a:rPr>
              <a:t>Diagnosing the AGN population origin of TeV neutrinos with their spatial correlation </a:t>
            </a:r>
            <a:endParaRPr lang="zh-CN" altLang="en-US" sz="1500" b="1" dirty="0">
              <a:latin typeface="Times New Roman" panose="02020603050405020304" pitchFamily="18" charset="0"/>
              <a:ea typeface="宋体" charset="0"/>
              <a:cs typeface="Times New Roman" panose="02020603050405020304" pitchFamily="18" charset="0"/>
            </a:endParaRPr>
          </a:p>
        </p:txBody>
      </p:sp>
      <p:pic>
        <p:nvPicPr>
          <p:cNvPr id="8" name="图片 7"/>
          <p:cNvPicPr>
            <a:picLocks noChangeAspect="1"/>
          </p:cNvPicPr>
          <p:nvPr/>
        </p:nvPicPr>
        <p:blipFill>
          <a:blip r:embed="rId1"/>
          <a:stretch>
            <a:fillRect/>
          </a:stretch>
        </p:blipFill>
        <p:spPr>
          <a:xfrm>
            <a:off x="373411" y="3674704"/>
            <a:ext cx="2937669" cy="556199"/>
          </a:xfrm>
          <a:prstGeom prst="rect">
            <a:avLst/>
          </a:prstGeom>
        </p:spPr>
      </p:pic>
      <p:pic>
        <p:nvPicPr>
          <p:cNvPr id="9" name="图片 8"/>
          <p:cNvPicPr>
            <a:picLocks noChangeAspect="1"/>
          </p:cNvPicPr>
          <p:nvPr/>
        </p:nvPicPr>
        <p:blipFill>
          <a:blip r:embed="rId2"/>
          <a:stretch>
            <a:fillRect/>
          </a:stretch>
        </p:blipFill>
        <p:spPr>
          <a:xfrm>
            <a:off x="373411" y="3174179"/>
            <a:ext cx="3031243" cy="606248"/>
          </a:xfrm>
          <a:prstGeom prst="rect">
            <a:avLst/>
          </a:prstGeom>
        </p:spPr>
      </p:pic>
      <p:pic>
        <p:nvPicPr>
          <p:cNvPr id="10" name="图片 9"/>
          <p:cNvPicPr>
            <a:picLocks noChangeAspect="1"/>
          </p:cNvPicPr>
          <p:nvPr/>
        </p:nvPicPr>
        <p:blipFill rotWithShape="1">
          <a:blip r:embed="rId3"/>
          <a:srcRect r="25509" b="-8889"/>
          <a:stretch>
            <a:fillRect/>
          </a:stretch>
        </p:blipFill>
        <p:spPr>
          <a:xfrm>
            <a:off x="420370" y="4641215"/>
            <a:ext cx="1878965" cy="414020"/>
          </a:xfrm>
          <a:prstGeom prst="rect">
            <a:avLst/>
          </a:prstGeom>
        </p:spPr>
      </p:pic>
      <p:pic>
        <p:nvPicPr>
          <p:cNvPr id="11" name="图片 10"/>
          <p:cNvPicPr>
            <a:picLocks noChangeAspect="1"/>
          </p:cNvPicPr>
          <p:nvPr/>
        </p:nvPicPr>
        <p:blipFill rotWithShape="1">
          <a:blip r:embed="rId4"/>
          <a:srcRect r="63388" b="12737"/>
          <a:stretch>
            <a:fillRect/>
          </a:stretch>
        </p:blipFill>
        <p:spPr>
          <a:xfrm>
            <a:off x="2368550" y="4578350"/>
            <a:ext cx="673735" cy="376555"/>
          </a:xfrm>
          <a:prstGeom prst="rect">
            <a:avLst/>
          </a:prstGeom>
        </p:spPr>
      </p:pic>
      <p:grpSp>
        <p:nvGrpSpPr>
          <p:cNvPr id="25" name="组合 24"/>
          <p:cNvGrpSpPr/>
          <p:nvPr/>
        </p:nvGrpSpPr>
        <p:grpSpPr>
          <a:xfrm>
            <a:off x="512729" y="4292725"/>
            <a:ext cx="2891924" cy="285325"/>
            <a:chOff x="746022" y="6081669"/>
            <a:chExt cx="3855899" cy="380433"/>
          </a:xfrm>
        </p:grpSpPr>
        <p:pic>
          <p:nvPicPr>
            <p:cNvPr id="13" name="图片 12"/>
            <p:cNvPicPr>
              <a:picLocks noChangeAspect="1"/>
            </p:cNvPicPr>
            <p:nvPr/>
          </p:nvPicPr>
          <p:blipFill>
            <a:blip r:embed="rId5"/>
            <a:stretch>
              <a:fillRect/>
            </a:stretch>
          </p:blipFill>
          <p:spPr>
            <a:xfrm>
              <a:off x="746022" y="6081669"/>
              <a:ext cx="1597096" cy="351562"/>
            </a:xfrm>
            <a:prstGeom prst="rect">
              <a:avLst/>
            </a:prstGeom>
          </p:spPr>
        </p:pic>
        <p:sp>
          <p:nvSpPr>
            <p:cNvPr id="14" name="文本框 13"/>
            <p:cNvSpPr txBox="1"/>
            <p:nvPr/>
          </p:nvSpPr>
          <p:spPr>
            <a:xfrm>
              <a:off x="2226387" y="6179315"/>
              <a:ext cx="2375534" cy="282787"/>
            </a:xfrm>
            <a:prstGeom prst="rect">
              <a:avLst/>
            </a:prstGeom>
            <a:noFill/>
          </p:spPr>
          <p:txBody>
            <a:bodyPr wrap="square" rtlCol="0">
              <a:spAutoFit/>
            </a:bodyPr>
            <a:lstStyle/>
            <a:p>
              <a:r>
                <a:rPr kumimoji="1" lang="en-US" altLang="zh-CN" sz="790">
                  <a:latin typeface="Times New Roman" panose="02020603050405020304" pitchFamily="18" charset="0"/>
                  <a:cs typeface="Times New Roman" panose="02020603050405020304" pitchFamily="18" charset="0"/>
                </a:rPr>
                <a:t>is</a:t>
              </a:r>
              <a:r>
                <a:rPr kumimoji="1" lang="zh-CN" altLang="en-US" sz="790">
                  <a:latin typeface="Times New Roman" panose="02020603050405020304" pitchFamily="18" charset="0"/>
                  <a:cs typeface="Times New Roman" panose="02020603050405020304" pitchFamily="18" charset="0"/>
                </a:rPr>
                <a:t> </a:t>
              </a:r>
              <a:r>
                <a:rPr kumimoji="1" lang="en-GB" altLang="zh-CN" sz="790">
                  <a:latin typeface="Times New Roman" panose="02020603050405020304" pitchFamily="18" charset="0"/>
                  <a:cs typeface="Times New Roman" panose="02020603050405020304" pitchFamily="18" charset="0"/>
                </a:rPr>
                <a:t>X-ray flux-weighted</a:t>
              </a:r>
              <a:r>
                <a:rPr kumimoji="1" lang="zh-CN" altLang="en-US" sz="790">
                  <a:latin typeface="Times New Roman" panose="02020603050405020304" pitchFamily="18" charset="0"/>
                  <a:cs typeface="Times New Roman" panose="02020603050405020304" pitchFamily="18" charset="0"/>
                </a:rPr>
                <a:t> </a:t>
              </a:r>
              <a:r>
                <a:rPr kumimoji="1" lang="en-US" altLang="zh-CN" sz="790">
                  <a:latin typeface="Times New Roman" panose="02020603050405020304" pitchFamily="18" charset="0"/>
                  <a:cs typeface="Times New Roman" panose="02020603050405020304" pitchFamily="18" charset="0"/>
                </a:rPr>
                <a:t>for</a:t>
              </a:r>
              <a:r>
                <a:rPr kumimoji="1" lang="zh-CN" altLang="en-US" sz="790">
                  <a:latin typeface="Times New Roman" panose="02020603050405020304" pitchFamily="18" charset="0"/>
                  <a:cs typeface="Times New Roman" panose="02020603050405020304" pitchFamily="18" charset="0"/>
                </a:rPr>
                <a:t> </a:t>
              </a:r>
              <a:r>
                <a:rPr kumimoji="1" lang="el-GR" altLang="zh-CN" sz="790">
                  <a:latin typeface="Times New Roman" panose="02020603050405020304" pitchFamily="18" charset="0"/>
                  <a:cs typeface="Times New Roman" panose="02020603050405020304" pitchFamily="18" charset="0"/>
                </a:rPr>
                <a:t>α</a:t>
              </a:r>
              <a:r>
                <a:rPr kumimoji="1" lang="en-US" altLang="zh-CN" sz="790">
                  <a:latin typeface="Times New Roman" panose="02020603050405020304" pitchFamily="18" charset="0"/>
                  <a:cs typeface="Times New Roman" panose="02020603050405020304" pitchFamily="18" charset="0"/>
                </a:rPr>
                <a:t>-th</a:t>
              </a:r>
              <a:r>
                <a:rPr kumimoji="1" lang="zh-CN" altLang="en-US" sz="790">
                  <a:latin typeface="Times New Roman" panose="02020603050405020304" pitchFamily="18" charset="0"/>
                  <a:cs typeface="Times New Roman" panose="02020603050405020304" pitchFamily="18" charset="0"/>
                </a:rPr>
                <a:t> </a:t>
              </a:r>
              <a:r>
                <a:rPr kumimoji="1" lang="en-US" altLang="zh-CN" sz="790">
                  <a:latin typeface="Times New Roman" panose="02020603050405020304" pitchFamily="18" charset="0"/>
                  <a:cs typeface="Times New Roman" panose="02020603050405020304" pitchFamily="18" charset="0"/>
                </a:rPr>
                <a:t>AGN</a:t>
              </a:r>
              <a:endParaRPr kumimoji="1" lang="zh-CN" altLang="en-US" sz="790">
                <a:latin typeface="Times New Roman" panose="02020603050405020304" pitchFamily="18" charset="0"/>
                <a:cs typeface="Times New Roman" panose="02020603050405020304" pitchFamily="18" charset="0"/>
              </a:endParaRPr>
            </a:p>
          </p:txBody>
        </p:sp>
      </p:grpSp>
      <p:sp>
        <p:nvSpPr>
          <p:cNvPr id="15" name="文本框 14"/>
          <p:cNvSpPr txBox="1"/>
          <p:nvPr/>
        </p:nvSpPr>
        <p:spPr>
          <a:xfrm>
            <a:off x="5846943" y="620377"/>
            <a:ext cx="2776930" cy="27559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zh-CN" altLang="en-US" sz="1200" b="1">
                <a:latin typeface="Times New Roman" panose="02020603050405020304" pitchFamily="18" charset="0"/>
                <a:cs typeface="Times New Roman" panose="02020603050405020304" pitchFamily="18" charset="0"/>
              </a:rPr>
              <a:t>Mitigating Source Confusion in ML</a:t>
            </a:r>
            <a:endParaRPr lang="zh-CN" altLang="en-US" sz="1200" b="1">
              <a:latin typeface="Times New Roman" panose="02020603050405020304" pitchFamily="18" charset="0"/>
              <a:cs typeface="Times New Roman" panose="02020603050405020304" pitchFamily="18" charset="0"/>
            </a:endParaRPr>
          </a:p>
        </p:txBody>
      </p:sp>
      <p:grpSp>
        <p:nvGrpSpPr>
          <p:cNvPr id="22" name="组合 21"/>
          <p:cNvGrpSpPr/>
          <p:nvPr/>
        </p:nvGrpSpPr>
        <p:grpSpPr>
          <a:xfrm>
            <a:off x="164465" y="721995"/>
            <a:ext cx="3465830" cy="1786890"/>
            <a:chOff x="370261" y="1606601"/>
            <a:chExt cx="4902305" cy="2459172"/>
          </a:xfrm>
        </p:grpSpPr>
        <p:pic>
          <p:nvPicPr>
            <p:cNvPr id="17" name="图片 16"/>
            <p:cNvPicPr>
              <a:picLocks noChangeAspect="1"/>
            </p:cNvPicPr>
            <p:nvPr/>
          </p:nvPicPr>
          <p:blipFill>
            <a:blip r:embed="rId6"/>
            <a:stretch>
              <a:fillRect/>
            </a:stretch>
          </p:blipFill>
          <p:spPr>
            <a:xfrm>
              <a:off x="1448226" y="1606601"/>
              <a:ext cx="3824340" cy="2459172"/>
            </a:xfrm>
            <a:prstGeom prst="rect">
              <a:avLst/>
            </a:prstGeom>
          </p:spPr>
        </p:pic>
        <p:sp>
          <p:nvSpPr>
            <p:cNvPr id="18" name="文本框 17"/>
            <p:cNvSpPr txBox="1"/>
            <p:nvPr/>
          </p:nvSpPr>
          <p:spPr>
            <a:xfrm>
              <a:off x="370261" y="2456227"/>
              <a:ext cx="522515" cy="443070"/>
            </a:xfrm>
            <a:prstGeom prst="rect">
              <a:avLst/>
            </a:prstGeom>
            <a:noFill/>
          </p:spPr>
          <p:txBody>
            <a:bodyPr wrap="square" rtlCol="0">
              <a:spAutoFit/>
            </a:bodyPr>
            <a:lstStyle/>
            <a:p>
              <a:r>
                <a:rPr kumimoji="1" lang="el-GR" altLang="zh-CN" sz="1500" b="1"/>
                <a:t>ν</a:t>
              </a:r>
              <a:endParaRPr kumimoji="1" lang="zh-CN" altLang="en-US" sz="1500" b="1"/>
            </a:p>
          </p:txBody>
        </p:sp>
        <p:sp>
          <p:nvSpPr>
            <p:cNvPr id="19" name="虚尾箭头 18"/>
            <p:cNvSpPr/>
            <p:nvPr/>
          </p:nvSpPr>
          <p:spPr>
            <a:xfrm rot="8653907">
              <a:off x="725684" y="2059032"/>
              <a:ext cx="778080" cy="213904"/>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20" name="虚尾箭头 19"/>
            <p:cNvSpPr/>
            <p:nvPr/>
          </p:nvSpPr>
          <p:spPr>
            <a:xfrm rot="13201468">
              <a:off x="714205" y="3010698"/>
              <a:ext cx="778080" cy="213904"/>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sp>
          <p:nvSpPr>
            <p:cNvPr id="21" name="矩形 20"/>
            <p:cNvSpPr/>
            <p:nvPr/>
          </p:nvSpPr>
          <p:spPr>
            <a:xfrm>
              <a:off x="900194" y="2381802"/>
              <a:ext cx="590127" cy="602121"/>
            </a:xfrm>
            <a:prstGeom prst="rect">
              <a:avLst/>
            </a:prstGeom>
            <a:noFill/>
          </p:spPr>
          <p:txBody>
            <a:bodyPr wrap="square" lIns="68580" tIns="34290" rIns="68580" bIns="34290">
              <a:spAutoFit/>
            </a:bodyPr>
            <a:lstStyle/>
            <a:p>
              <a:pPr algn="ctr"/>
              <a:r>
                <a:rPr lang="zh-CN" altLang="en-US" sz="2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zh-CN" altLang="en-US" sz="2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sp>
        <p:nvSpPr>
          <p:cNvPr id="24" name="文本框 23"/>
          <p:cNvSpPr txBox="1"/>
          <p:nvPr/>
        </p:nvSpPr>
        <p:spPr>
          <a:xfrm>
            <a:off x="296190" y="2873350"/>
            <a:ext cx="1707771" cy="29908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0" lvl="0" indent="0" algn="ctr" rtl="0">
              <a:spcBef>
                <a:spcPts val="0"/>
              </a:spcBef>
              <a:spcAft>
                <a:spcPts val="0"/>
              </a:spcAft>
              <a:buNone/>
            </a:pPr>
            <a:r>
              <a:rPr lang="en-US" altLang="zh-CN" sz="1350" b="1" dirty="0">
                <a:latin typeface="Times New Roman" panose="02020603050405020304" pitchFamily="18" charset="0"/>
                <a:cs typeface="Times New Roman" panose="02020603050405020304" pitchFamily="18" charset="0"/>
              </a:rPr>
              <a:t>Likelihood Method</a:t>
            </a:r>
            <a:endParaRPr lang="en-US" altLang="zh-CN" sz="1350" b="1" dirty="0">
              <a:latin typeface="Times New Roman" panose="02020603050405020304" pitchFamily="18" charset="0"/>
              <a:cs typeface="Times New Roman" panose="02020603050405020304" pitchFamily="18" charset="0"/>
            </a:endParaRPr>
          </a:p>
        </p:txBody>
      </p:sp>
      <p:sp>
        <p:nvSpPr>
          <p:cNvPr id="28" name="文本框 27"/>
          <p:cNvSpPr txBox="1"/>
          <p:nvPr/>
        </p:nvSpPr>
        <p:spPr>
          <a:xfrm rot="21068721">
            <a:off x="2940050" y="2403475"/>
            <a:ext cx="2454275" cy="714375"/>
          </a:xfrm>
          <a:prstGeom prst="rect">
            <a:avLst/>
          </a:prstGeom>
          <a:noFill/>
        </p:spPr>
        <p:txBody>
          <a:bodyPr wrap="square">
            <a:spAutoFit/>
          </a:bodyPr>
          <a:lstStyle/>
          <a:p>
            <a:r>
              <a:rPr lang="en-GB" altLang="zh-CN" sz="1350" b="1"/>
              <a:t>Source confusion </a:t>
            </a:r>
            <a:r>
              <a:rPr lang="en-GB" altLang="zh-CN" sz="1350"/>
              <a:t>becomes significant when AGNs are closer than the PSF size</a:t>
            </a:r>
            <a:endParaRPr lang="zh-CN" altLang="en-US" sz="1350"/>
          </a:p>
        </p:txBody>
      </p:sp>
      <p:sp>
        <p:nvSpPr>
          <p:cNvPr id="31" name="虚尾箭头 30"/>
          <p:cNvSpPr/>
          <p:nvPr/>
        </p:nvSpPr>
        <p:spPr>
          <a:xfrm rot="20902683">
            <a:off x="3465677" y="3044323"/>
            <a:ext cx="1717900" cy="19116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pic>
        <p:nvPicPr>
          <p:cNvPr id="33" name="图片 32"/>
          <p:cNvPicPr>
            <a:picLocks noChangeAspect="1"/>
          </p:cNvPicPr>
          <p:nvPr/>
        </p:nvPicPr>
        <p:blipFill>
          <a:blip r:embed="rId7"/>
          <a:stretch>
            <a:fillRect/>
          </a:stretch>
        </p:blipFill>
        <p:spPr>
          <a:xfrm>
            <a:off x="4136300" y="3862901"/>
            <a:ext cx="4793899" cy="34524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34" name="图片 33"/>
          <p:cNvPicPr>
            <a:picLocks noChangeAspect="1"/>
          </p:cNvPicPr>
          <p:nvPr/>
        </p:nvPicPr>
        <p:blipFill>
          <a:blip r:embed="rId8"/>
          <a:stretch>
            <a:fillRect/>
          </a:stretch>
        </p:blipFill>
        <p:spPr>
          <a:xfrm>
            <a:off x="4187428" y="4496580"/>
            <a:ext cx="4587501" cy="27162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cxnSp>
        <p:nvCxnSpPr>
          <p:cNvPr id="3"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矩形 5"/>
          <p:cNvSpPr/>
          <p:nvPr>
            <p:custDataLst>
              <p:tags r:id="rId9"/>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2" name="矩形 1"/>
          <p:cNvSpPr/>
          <p:nvPr>
            <p:custDataLst>
              <p:tags r:id="rId10"/>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4" name="灯片编号占位符 3"/>
          <p:cNvSpPr>
            <a:spLocks noGrp="1"/>
          </p:cNvSpPr>
          <p:nvPr>
            <p:ph type="sldNum" sz="quarter" idx="12"/>
          </p:nvPr>
        </p:nvSpPr>
        <p:spPr/>
        <p:txBody>
          <a:bodyPr/>
          <a:p>
            <a:fld id="{F46799FB-52B8-4698-BECF-01ADD9E846BE}" type="slidenum">
              <a:rPr lang="zh-CN" altLang="en-US" smtClean="0"/>
            </a:fld>
            <a:endParaRPr lang="zh-CN" altLang="en-US"/>
          </a:p>
        </p:txBody>
      </p:sp>
      <p:pic>
        <p:nvPicPr>
          <p:cNvPr id="7" name="图片 6" descr="截图 2025-11-27 20-47-51"/>
          <p:cNvPicPr>
            <a:picLocks noChangeAspect="1"/>
          </p:cNvPicPr>
          <p:nvPr/>
        </p:nvPicPr>
        <p:blipFill>
          <a:blip r:embed="rId11"/>
          <a:stretch>
            <a:fillRect/>
          </a:stretch>
        </p:blipFill>
        <p:spPr>
          <a:xfrm>
            <a:off x="5434965" y="1069975"/>
            <a:ext cx="3562350" cy="2618740"/>
          </a:xfrm>
          <a:prstGeom prst="rect">
            <a:avLst/>
          </a:prstGeom>
        </p:spPr>
      </p:pic>
      <p:sp>
        <p:nvSpPr>
          <p:cNvPr id="12" name="文本框 11"/>
          <p:cNvSpPr txBox="1"/>
          <p:nvPr/>
        </p:nvSpPr>
        <p:spPr>
          <a:xfrm>
            <a:off x="3512185" y="1136650"/>
            <a:ext cx="2556510" cy="521970"/>
          </a:xfrm>
          <a:prstGeom prst="rect">
            <a:avLst/>
          </a:prstGeom>
          <a:noFill/>
        </p:spPr>
        <p:txBody>
          <a:bodyPr wrap="square" rtlCol="0">
            <a:spAutoFit/>
          </a:bodyPr>
          <a:p>
            <a:r>
              <a:rPr lang="x-none" altLang="zh-CN" sz="1400"/>
              <a:t>f = 0.5</a:t>
            </a:r>
            <a:endParaRPr lang="x-none" altLang="zh-CN" sz="1400"/>
          </a:p>
          <a:p>
            <a:r>
              <a:rPr lang="x-none" altLang="zh-CN" sz="1400"/>
              <a:t>(Astrophysical neutrinos)</a:t>
            </a:r>
            <a:endParaRPr lang="x-none" altLang="zh-CN" sz="14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灯片编号占位符 3"/>
          <p:cNvSpPr>
            <a:spLocks noGrp="1"/>
          </p:cNvSpPr>
          <p:nvPr>
            <p:ph type="sldNum" sz="quarter" idx="12"/>
          </p:nvPr>
        </p:nvSpPr>
        <p:spPr/>
        <p:txBody>
          <a:bodyPr/>
          <a:p>
            <a:fld id="{F46799FB-52B8-4698-BECF-01ADD9E846BE}" type="slidenum">
              <a:rPr lang="zh-CN" altLang="en-US" smtClean="0"/>
            </a:fld>
            <a:endParaRPr lang="zh-CN" altLang="en-US"/>
          </a:p>
        </p:txBody>
      </p:sp>
      <p:sp>
        <p:nvSpPr>
          <p:cNvPr id="5" name="文本框 4"/>
          <p:cNvSpPr txBox="1"/>
          <p:nvPr/>
        </p:nvSpPr>
        <p:spPr>
          <a:xfrm>
            <a:off x="1085215" y="1673860"/>
            <a:ext cx="7508875" cy="2202815"/>
          </a:xfrm>
          <a:prstGeom prst="rect">
            <a:avLst/>
          </a:prstGeom>
          <a:noFill/>
        </p:spPr>
        <p:txBody>
          <a:bodyPr wrap="square" rtlCol="0">
            <a:noAutofit/>
          </a:bodyPr>
          <a:p>
            <a:pPr marL="285750" indent="-285750" fontAlgn="auto">
              <a:buFont typeface="Wingdings" charset="0"/>
              <a:buChar char=""/>
            </a:pPr>
            <a:r>
              <a:rPr lang="en-US" sz="2000">
                <a:sym typeface="+mn-ea"/>
              </a:rPr>
              <a:t>1.</a:t>
            </a:r>
            <a:r>
              <a:rPr lang="x-none" altLang="en-US" sz="2000">
                <a:sym typeface="+mn-ea"/>
              </a:rPr>
              <a:t> </a:t>
            </a:r>
            <a:r>
              <a:rPr lang="zh-CN" altLang="en-US" sz="2000">
                <a:ea typeface="宋体" charset="0"/>
                <a:sym typeface="+mn-ea"/>
              </a:rPr>
              <a:t>Background</a:t>
            </a:r>
            <a:endParaRPr lang="zh-CN" altLang="en-US" sz="2000">
              <a:ea typeface="宋体" charset="0"/>
              <a:sym typeface="+mn-ea"/>
            </a:endParaRPr>
          </a:p>
          <a:p>
            <a:pPr marL="285750" indent="-285750" algn="l" fontAlgn="auto">
              <a:buClrTx/>
              <a:buSzTx/>
              <a:buFont typeface="Wingdings" charset="0"/>
              <a:buChar char=""/>
            </a:pPr>
            <a:r>
              <a:rPr lang="en-US" sz="2000">
                <a:sym typeface="+mn-ea"/>
              </a:rPr>
              <a:t>2. Origins of High-Energy Neutrinos</a:t>
            </a:r>
            <a:endParaRPr lang="en-US" sz="2000">
              <a:sym typeface="+mn-ea"/>
            </a:endParaRPr>
          </a:p>
          <a:p>
            <a:pPr indent="0" algn="l" fontAlgn="auto">
              <a:buFont typeface="Wingdings" charset="0"/>
              <a:buNone/>
            </a:pPr>
            <a:r>
              <a:rPr lang="x-none" altLang="zh-CN"/>
              <a:t>    </a:t>
            </a:r>
            <a:r>
              <a:rPr lang="x-none" altLang="zh-CN">
                <a:solidFill>
                  <a:schemeClr val="accent1"/>
                </a:solidFill>
              </a:rPr>
              <a:t>2.1 J</a:t>
            </a:r>
            <a:r>
              <a:rPr lang="en-US" altLang="zh-CN">
                <a:solidFill>
                  <a:schemeClr val="accent1"/>
                </a:solidFill>
                <a:sym typeface="+mn-ea"/>
              </a:rPr>
              <a:t>et </a:t>
            </a:r>
            <a:r>
              <a:rPr lang="x-none" altLang="en-US">
                <a:solidFill>
                  <a:schemeClr val="accent1"/>
                </a:solidFill>
                <a:sym typeface="+mn-ea"/>
              </a:rPr>
              <a:t>M</a:t>
            </a:r>
            <a:r>
              <a:rPr lang="en-US" altLang="zh-CN">
                <a:solidFill>
                  <a:schemeClr val="accent1"/>
                </a:solidFill>
                <a:sym typeface="+mn-ea"/>
              </a:rPr>
              <a:t>odel</a:t>
            </a:r>
            <a:endParaRPr lang="en-US" altLang="zh-CN">
              <a:sym typeface="+mn-ea"/>
            </a:endParaRPr>
          </a:p>
          <a:p>
            <a:pPr indent="0" fontAlgn="auto">
              <a:buFont typeface="Wingdings" charset="0"/>
              <a:buNone/>
            </a:pPr>
            <a:r>
              <a:rPr lang="en-US" altLang="zh-CN">
                <a:sym typeface="+mn-ea"/>
              </a:rPr>
              <a:t> </a:t>
            </a:r>
            <a:r>
              <a:rPr lang="x-none" altLang="en-US">
                <a:sym typeface="+mn-ea"/>
              </a:rPr>
              <a:t>  </a:t>
            </a:r>
            <a:r>
              <a:rPr lang="x-none" altLang="en-US">
                <a:solidFill>
                  <a:schemeClr val="accent1"/>
                </a:solidFill>
                <a:sym typeface="+mn-ea"/>
              </a:rPr>
              <a:t> 2.2 D</a:t>
            </a:r>
            <a:r>
              <a:rPr lang="en-US" altLang="zh-CN">
                <a:solidFill>
                  <a:schemeClr val="accent1"/>
                </a:solidFill>
                <a:sym typeface="+mn-ea"/>
              </a:rPr>
              <a:t>isk-</a:t>
            </a:r>
            <a:r>
              <a:rPr lang="x-none" altLang="en-US">
                <a:solidFill>
                  <a:schemeClr val="accent1"/>
                </a:solidFill>
                <a:sym typeface="+mn-ea"/>
              </a:rPr>
              <a:t>C</a:t>
            </a:r>
            <a:r>
              <a:rPr lang="en-US" altLang="zh-CN">
                <a:solidFill>
                  <a:schemeClr val="accent1"/>
                </a:solidFill>
                <a:sym typeface="+mn-ea"/>
              </a:rPr>
              <a:t>orona </a:t>
            </a:r>
            <a:r>
              <a:rPr lang="x-none" altLang="en-US">
                <a:solidFill>
                  <a:schemeClr val="accent1"/>
                </a:solidFill>
                <a:sym typeface="+mn-ea"/>
              </a:rPr>
              <a:t>M</a:t>
            </a:r>
            <a:r>
              <a:rPr lang="en-US" altLang="zh-CN">
                <a:solidFill>
                  <a:schemeClr val="accent1"/>
                </a:solidFill>
                <a:sym typeface="+mn-ea"/>
              </a:rPr>
              <a:t>odel</a:t>
            </a:r>
            <a:endParaRPr lang="en-US" altLang="zh-CN">
              <a:sym typeface="+mn-ea"/>
            </a:endParaRPr>
          </a:p>
          <a:p>
            <a:pPr marL="285750" indent="-285750" algn="l" fontAlgn="auto">
              <a:buClrTx/>
              <a:buSzTx/>
              <a:buFont typeface="Wingdings" charset="0"/>
              <a:buChar char=""/>
            </a:pPr>
            <a:r>
              <a:rPr lang="en-US" sz="2000"/>
              <a:t>3. </a:t>
            </a:r>
            <a:r>
              <a:rPr lang="en-US" sz="2000">
                <a:sym typeface="+mn-ea"/>
              </a:rPr>
              <a:t>AGN-Neutrino Spatial Correlation</a:t>
            </a:r>
            <a:endParaRPr lang="en-US" sz="2000">
              <a:sym typeface="+mn-ea"/>
            </a:endParaRPr>
          </a:p>
          <a:p>
            <a:pPr indent="0" fontAlgn="auto">
              <a:buFont typeface="Wingdings" charset="0"/>
              <a:buNone/>
            </a:pPr>
            <a:r>
              <a:rPr lang="x-none">
                <a:sym typeface="+mn-ea"/>
              </a:rPr>
              <a:t>    </a:t>
            </a:r>
            <a:r>
              <a:rPr lang="x-none">
                <a:solidFill>
                  <a:schemeClr val="accent1"/>
                </a:solidFill>
                <a:sym typeface="+mn-ea"/>
              </a:rPr>
              <a:t>3.1 </a:t>
            </a:r>
            <a:r>
              <a:rPr sz="1400">
                <a:solidFill>
                  <a:schemeClr val="accent1"/>
                </a:solidFill>
                <a:sym typeface="+mn-ea"/>
              </a:rPr>
              <a:t>Diagnosing the AGN population origin of TeV neutrinos with their</a:t>
            </a:r>
            <a:r>
              <a:rPr lang="x-none" sz="1400">
                <a:solidFill>
                  <a:schemeClr val="accent1"/>
                </a:solidFill>
                <a:sym typeface="+mn-ea"/>
              </a:rPr>
              <a:t> </a:t>
            </a:r>
            <a:r>
              <a:rPr sz="1400">
                <a:solidFill>
                  <a:schemeClr val="accent1"/>
                </a:solidFill>
                <a:sym typeface="+mn-ea"/>
              </a:rPr>
              <a:t>spatial correlation</a:t>
            </a:r>
            <a:endParaRPr lang="zh-CN" altLang="en-US"/>
          </a:p>
        </p:txBody>
      </p:sp>
      <p:sp>
        <p:nvSpPr>
          <p:cNvPr id="6" name="文本框 5"/>
          <p:cNvSpPr txBox="1"/>
          <p:nvPr/>
        </p:nvSpPr>
        <p:spPr>
          <a:xfrm>
            <a:off x="473075" y="72390"/>
            <a:ext cx="2190750" cy="473710"/>
          </a:xfrm>
          <a:prstGeom prst="rect">
            <a:avLst/>
          </a:prstGeom>
          <a:noFill/>
        </p:spPr>
        <p:txBody>
          <a:bodyPr wrap="square" rtlCol="0">
            <a:noAutofit/>
          </a:bodyPr>
          <a:p>
            <a:pPr algn="l"/>
            <a:r>
              <a:rPr kumimoji="0" lang="en-US" altLang="zh-CN" sz="2100" b="1" i="0" u="none" strike="noStrike" kern="1200" cap="none" spc="-1" normalizeH="0" baseline="0" noProof="1">
                <a:solidFill>
                  <a:schemeClr val="tx1"/>
                </a:solidFill>
                <a:latin typeface="Nimbus Roman" panose="00000500000000000000" charset="0"/>
                <a:ea typeface="+mj-ea"/>
                <a:cs typeface="Nimbus Roman" panose="00000500000000000000" charset="0"/>
              </a:rPr>
              <a:t>Contents</a:t>
            </a:r>
            <a:endParaRPr kumimoji="0" lang="en-US" altLang="zh-CN" sz="2100" b="1" i="0" u="none" strike="noStrike" kern="1200" cap="none" spc="-1" normalizeH="0" baseline="0" noProof="1">
              <a:solidFill>
                <a:schemeClr val="tx1"/>
              </a:solidFill>
              <a:latin typeface="Nimbus Roman" panose="00000500000000000000" charset="0"/>
              <a:ea typeface="+mj-ea"/>
              <a:cs typeface="Nimbus Roman" panose="00000500000000000000" charset="0"/>
            </a:endParaRPr>
          </a:p>
        </p:txBody>
      </p:sp>
      <p:cxnSp>
        <p:nvCxnSpPr>
          <p:cNvPr id="9"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矩形 9"/>
          <p:cNvSpPr/>
          <p:nvPr>
            <p:custDataLst>
              <p:tags r:id="rId1"/>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19" name="矩形 18"/>
          <p:cNvSpPr/>
          <p:nvPr>
            <p:custDataLst>
              <p:tags r:id="rId2"/>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553865" y="987128"/>
            <a:ext cx="3743325" cy="2876550"/>
          </a:xfrm>
          <a:prstGeom prst="rect">
            <a:avLst/>
          </a:prstGeom>
        </p:spPr>
      </p:pic>
      <p:pic>
        <p:nvPicPr>
          <p:cNvPr id="3" name="图片 2"/>
          <p:cNvPicPr>
            <a:picLocks noChangeAspect="1"/>
          </p:cNvPicPr>
          <p:nvPr/>
        </p:nvPicPr>
        <p:blipFill>
          <a:blip r:embed="rId2"/>
          <a:stretch>
            <a:fillRect/>
          </a:stretch>
        </p:blipFill>
        <p:spPr>
          <a:xfrm rot="16200000">
            <a:off x="105943" y="1906103"/>
            <a:ext cx="990654" cy="218453"/>
          </a:xfrm>
          <a:prstGeom prst="rect">
            <a:avLst/>
          </a:prstGeom>
        </p:spPr>
      </p:pic>
      <p:pic>
        <p:nvPicPr>
          <p:cNvPr id="4" name="图片 3"/>
          <p:cNvPicPr>
            <a:picLocks noChangeAspect="1"/>
          </p:cNvPicPr>
          <p:nvPr/>
        </p:nvPicPr>
        <p:blipFill>
          <a:blip r:embed="rId3"/>
          <a:stretch>
            <a:fillRect/>
          </a:stretch>
        </p:blipFill>
        <p:spPr>
          <a:xfrm>
            <a:off x="1189006" y="3924127"/>
            <a:ext cx="1022601" cy="215284"/>
          </a:xfrm>
          <a:prstGeom prst="rect">
            <a:avLst/>
          </a:prstGeom>
        </p:spPr>
      </p:pic>
      <p:sp>
        <p:nvSpPr>
          <p:cNvPr id="8" name="文本框 7"/>
          <p:cNvSpPr txBox="1"/>
          <p:nvPr/>
        </p:nvSpPr>
        <p:spPr>
          <a:xfrm>
            <a:off x="615098" y="719054"/>
            <a:ext cx="3863096" cy="460375"/>
          </a:xfrm>
          <a:prstGeom prst="rect">
            <a:avLst/>
          </a:prstGeom>
          <a:noFill/>
        </p:spPr>
        <p:txBody>
          <a:bodyPr wrap="square">
            <a:spAutoFit/>
          </a:bodyPr>
          <a:lstStyle/>
          <a:p>
            <a:r>
              <a:rPr lang="zh-CN" altLang="en-US" sz="1200"/>
              <a:t>Detection significance as a function of angular resolution and the total number of detected neutrinos. </a:t>
            </a:r>
            <a:endParaRPr lang="zh-CN" altLang="en-US" sz="1200"/>
          </a:p>
        </p:txBody>
      </p:sp>
      <p:pic>
        <p:nvPicPr>
          <p:cNvPr id="9" name="图片 8"/>
          <p:cNvPicPr>
            <a:picLocks noChangeAspect="1"/>
          </p:cNvPicPr>
          <p:nvPr/>
        </p:nvPicPr>
        <p:blipFill>
          <a:blip r:embed="rId4"/>
          <a:stretch>
            <a:fillRect/>
          </a:stretch>
        </p:blipFill>
        <p:spPr>
          <a:xfrm>
            <a:off x="4908437" y="1211590"/>
            <a:ext cx="3863096" cy="2941443"/>
          </a:xfrm>
          <a:prstGeom prst="rect">
            <a:avLst/>
          </a:prstGeom>
        </p:spPr>
      </p:pic>
      <p:sp>
        <p:nvSpPr>
          <p:cNvPr id="11" name="文本框 10"/>
          <p:cNvSpPr txBox="1"/>
          <p:nvPr/>
        </p:nvSpPr>
        <p:spPr>
          <a:xfrm>
            <a:off x="4908437" y="719054"/>
            <a:ext cx="4171950" cy="460375"/>
          </a:xfrm>
          <a:prstGeom prst="rect">
            <a:avLst/>
          </a:prstGeom>
          <a:noFill/>
        </p:spPr>
        <p:txBody>
          <a:bodyPr wrap="square">
            <a:spAutoFit/>
          </a:bodyPr>
          <a:lstStyle/>
          <a:p>
            <a:r>
              <a:rPr lang="zh-CN" altLang="en-US" sz="1200"/>
              <a:t>Expected signal-to-noise ratio as a function of energy threshold and exposure time for a future neutrino detector.</a:t>
            </a:r>
            <a:endParaRPr lang="zh-CN" altLang="en-US" sz="1200"/>
          </a:p>
        </p:txBody>
      </p:sp>
      <p:sp>
        <p:nvSpPr>
          <p:cNvPr id="15" name="文本框 14"/>
          <p:cNvSpPr txBox="1"/>
          <p:nvPr/>
        </p:nvSpPr>
        <p:spPr>
          <a:xfrm>
            <a:off x="553865" y="4392517"/>
            <a:ext cx="3682093" cy="506730"/>
          </a:xfrm>
          <a:prstGeom prst="rect">
            <a:avLst/>
          </a:prstGeom>
          <a:noFill/>
        </p:spPr>
        <p:txBody>
          <a:bodyPr wrap="square">
            <a:spAutoFit/>
          </a:bodyPr>
          <a:lstStyle/>
          <a:p>
            <a:r>
              <a:rPr lang="en-GB" altLang="zh-CN" sz="1350"/>
              <a:t>Current IceCube alert sample lies below the discovery threshold.</a:t>
            </a:r>
            <a:endParaRPr lang="zh-CN" altLang="en-US" sz="1350"/>
          </a:p>
        </p:txBody>
      </p:sp>
      <p:sp>
        <p:nvSpPr>
          <p:cNvPr id="22" name="虚尾箭头 21"/>
          <p:cNvSpPr/>
          <p:nvPr/>
        </p:nvSpPr>
        <p:spPr>
          <a:xfrm rot="15550712">
            <a:off x="3213680" y="3780317"/>
            <a:ext cx="881768" cy="16672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CN" altLang="en-US" sz="1350"/>
          </a:p>
        </p:txBody>
      </p:sp>
      <p:cxnSp>
        <p:nvCxnSpPr>
          <p:cNvPr id="24" name="直线箭头连接符 23"/>
          <p:cNvCxnSpPr/>
          <p:nvPr/>
        </p:nvCxnSpPr>
        <p:spPr>
          <a:xfrm flipH="1">
            <a:off x="1089428" y="3863677"/>
            <a:ext cx="22950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直线箭头连接符 24"/>
          <p:cNvCxnSpPr/>
          <p:nvPr/>
        </p:nvCxnSpPr>
        <p:spPr>
          <a:xfrm flipV="1">
            <a:off x="782273" y="1503548"/>
            <a:ext cx="0" cy="206543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矩形 4"/>
          <p:cNvSpPr/>
          <p:nvPr>
            <p:custDataLst>
              <p:tags r:id="rId5"/>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9" name="矩形 18"/>
          <p:cNvSpPr/>
          <p:nvPr>
            <p:custDataLst>
              <p:tags r:id="rId6"/>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7" name="灯片编号占位符 6"/>
          <p:cNvSpPr>
            <a:spLocks noGrp="1"/>
          </p:cNvSpPr>
          <p:nvPr>
            <p:ph type="sldNum" sz="quarter" idx="12"/>
          </p:nvPr>
        </p:nvSpPr>
        <p:spPr/>
        <p:txBody>
          <a:bodyPr/>
          <a:p>
            <a:fld id="{F46799FB-52B8-4698-BECF-01ADD9E846BE}" type="slidenum">
              <a:rPr lang="zh-CN" altLang="en-US" smtClean="0"/>
            </a:fld>
            <a:endParaRPr lang="zh-CN" altLang="en-US"/>
          </a:p>
        </p:txBody>
      </p:sp>
      <p:sp>
        <p:nvSpPr>
          <p:cNvPr id="10" name="文本框 9"/>
          <p:cNvSpPr txBox="1"/>
          <p:nvPr/>
        </p:nvSpPr>
        <p:spPr>
          <a:xfrm>
            <a:off x="472440" y="135255"/>
            <a:ext cx="7897495" cy="321945"/>
          </a:xfrm>
          <a:prstGeom prst="rect">
            <a:avLst/>
          </a:prstGeom>
          <a:noFill/>
        </p:spPr>
        <p:txBody>
          <a:bodyPr wrap="square">
            <a:spAutoFit/>
          </a:bodyPr>
          <a:p>
            <a:pPr algn="l"/>
            <a:r>
              <a:rPr lang="x-none" altLang="en-US" sz="1500" b="1" dirty="0">
                <a:latin typeface="Times New Roman" panose="02020603050405020304" pitchFamily="18" charset="0"/>
                <a:ea typeface="微软雅黑" charset="-122"/>
                <a:cs typeface="Times New Roman" panose="02020603050405020304" pitchFamily="18" charset="0"/>
              </a:rPr>
              <a:t>3.1 </a:t>
            </a:r>
            <a:r>
              <a:rPr lang="en-US" altLang="zh-CN" sz="1500" b="1" dirty="0">
                <a:latin typeface="Times New Roman" panose="02020603050405020304" pitchFamily="18" charset="0"/>
                <a:ea typeface="微软雅黑" charset="-122"/>
                <a:cs typeface="Times New Roman" panose="02020603050405020304" pitchFamily="18" charset="0"/>
              </a:rPr>
              <a:t>Diagnosing the AGN population origin of TeV neutrinos with their spatial correlation</a:t>
            </a:r>
            <a:endParaRPr lang="en-US" altLang="zh-CN" sz="1500" b="1" dirty="0">
              <a:latin typeface="Times New Roman" panose="02020603050405020304" pitchFamily="18" charset="0"/>
              <a:ea typeface="微软雅黑" charset="-122"/>
              <a:cs typeface="Times New Roman" panose="02020603050405020304" pitchFamily="18" charset="0"/>
            </a:endParaRPr>
          </a:p>
        </p:txBody>
      </p:sp>
      <p:sp>
        <p:nvSpPr>
          <p:cNvPr id="13" name="文本框 12"/>
          <p:cNvSpPr txBox="1"/>
          <p:nvPr/>
        </p:nvSpPr>
        <p:spPr>
          <a:xfrm>
            <a:off x="2094230" y="1179195"/>
            <a:ext cx="1034415" cy="245110"/>
          </a:xfrm>
          <a:prstGeom prst="rect">
            <a:avLst/>
          </a:prstGeom>
          <a:noFill/>
        </p:spPr>
        <p:txBody>
          <a:bodyPr wrap="square" rtlCol="0">
            <a:spAutoFit/>
          </a:bodyPr>
          <a:p>
            <a:r>
              <a:rPr lang="x-none" altLang="zh-CN" sz="1000">
                <a:latin typeface="Arial" panose="020B0604020202020204" pitchFamily="34" charset="0"/>
                <a:cs typeface="Arial" panose="020B0604020202020204" pitchFamily="34" charset="0"/>
              </a:rPr>
              <a:t>≥</a:t>
            </a:r>
            <a:r>
              <a:rPr lang="x-none" altLang="zh-CN" sz="1000"/>
              <a:t>100 TeV</a:t>
            </a:r>
            <a:endParaRPr lang="x-none" altLang="zh-CN" sz="1000"/>
          </a:p>
        </p:txBody>
      </p:sp>
      <p:sp>
        <p:nvSpPr>
          <p:cNvPr id="12" name="文本框 11"/>
          <p:cNvSpPr txBox="1"/>
          <p:nvPr/>
        </p:nvSpPr>
        <p:spPr>
          <a:xfrm>
            <a:off x="5414010" y="1211580"/>
            <a:ext cx="2714625" cy="229870"/>
          </a:xfrm>
          <a:prstGeom prst="rect">
            <a:avLst/>
          </a:prstGeom>
          <a:noFill/>
        </p:spPr>
        <p:txBody>
          <a:bodyPr wrap="square" rtlCol="0">
            <a:spAutoFit/>
          </a:bodyPr>
          <a:p>
            <a:r>
              <a:rPr lang="x-none" altLang="zh-CN" sz="900"/>
              <a:t>20 - 30 times the effective area of IceCube</a:t>
            </a:r>
            <a:endParaRPr lang="x-none" altLang="zh-CN" sz="900"/>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94978" y="622270"/>
            <a:ext cx="2110348" cy="41402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zh-CN" altLang="en-US" sz="2100" b="1">
                <a:latin typeface="Times New Roman" panose="02020603050405020304" pitchFamily="18" charset="0"/>
                <a:cs typeface="Times New Roman" panose="02020603050405020304" pitchFamily="18" charset="0"/>
              </a:rPr>
              <a:t>Uncertainties</a:t>
            </a:r>
            <a:endParaRPr lang="zh-CN" altLang="en-US" sz="2100" b="1">
              <a:latin typeface="Times New Roman" panose="02020603050405020304" pitchFamily="18" charset="0"/>
              <a:cs typeface="Times New Roman" panose="02020603050405020304" pitchFamily="18" charset="0"/>
            </a:endParaRPr>
          </a:p>
        </p:txBody>
      </p:sp>
      <p:pic>
        <p:nvPicPr>
          <p:cNvPr id="4" name="图片 3"/>
          <p:cNvPicPr>
            <a:picLocks noChangeAspect="1"/>
          </p:cNvPicPr>
          <p:nvPr/>
        </p:nvPicPr>
        <p:blipFill>
          <a:blip r:embed="rId1"/>
          <a:stretch>
            <a:fillRect/>
          </a:stretch>
        </p:blipFill>
        <p:spPr>
          <a:xfrm>
            <a:off x="895753" y="2604644"/>
            <a:ext cx="3135125" cy="660026"/>
          </a:xfrm>
          <a:prstGeom prst="rect">
            <a:avLst/>
          </a:prstGeom>
        </p:spPr>
      </p:pic>
      <p:grpSp>
        <p:nvGrpSpPr>
          <p:cNvPr id="11" name="组合 10"/>
          <p:cNvGrpSpPr/>
          <p:nvPr/>
        </p:nvGrpSpPr>
        <p:grpSpPr>
          <a:xfrm>
            <a:off x="5366385" y="650875"/>
            <a:ext cx="3410585" cy="492125"/>
            <a:chOff x="574862" y="3337860"/>
            <a:chExt cx="4547347" cy="762000"/>
          </a:xfrm>
        </p:grpSpPr>
        <p:pic>
          <p:nvPicPr>
            <p:cNvPr id="8" name="图片 7"/>
            <p:cNvPicPr>
              <a:picLocks noChangeAspect="1"/>
            </p:cNvPicPr>
            <p:nvPr/>
          </p:nvPicPr>
          <p:blipFill>
            <a:blip r:embed="rId2"/>
            <a:stretch>
              <a:fillRect/>
            </a:stretch>
          </p:blipFill>
          <p:spPr>
            <a:xfrm>
              <a:off x="1655109" y="3337860"/>
              <a:ext cx="3467100" cy="762000"/>
            </a:xfrm>
            <a:prstGeom prst="rect">
              <a:avLst/>
            </a:prstGeom>
          </p:spPr>
        </p:pic>
        <p:sp>
          <p:nvSpPr>
            <p:cNvPr id="9" name="文本框 8"/>
            <p:cNvSpPr txBox="1"/>
            <p:nvPr/>
          </p:nvSpPr>
          <p:spPr>
            <a:xfrm>
              <a:off x="574862" y="3562867"/>
              <a:ext cx="1560407" cy="463099"/>
            </a:xfrm>
            <a:prstGeom prst="rect">
              <a:avLst/>
            </a:prstGeom>
            <a:noFill/>
          </p:spPr>
          <p:txBody>
            <a:bodyPr wrap="square" rtlCol="0">
              <a:spAutoFit/>
            </a:bodyPr>
            <a:lstStyle/>
            <a:p>
              <a:r>
                <a:rPr kumimoji="1" lang="en-US" altLang="zh-CN" sz="1350" b="1"/>
                <a:t>AGN</a:t>
              </a:r>
              <a:r>
                <a:rPr kumimoji="1" lang="zh-CN" altLang="en-US" sz="1350" b="1"/>
                <a:t> </a:t>
              </a:r>
              <a:r>
                <a:rPr kumimoji="1" lang="en-US" altLang="zh-CN" sz="1350" b="1"/>
                <a:t>XLF</a:t>
              </a:r>
              <a:r>
                <a:rPr kumimoji="1" lang="zh-CN" altLang="en-US" sz="1350" b="1"/>
                <a:t>： </a:t>
              </a:r>
              <a:endParaRPr kumimoji="1" lang="zh-CN" altLang="en-US" sz="1350" b="1"/>
            </a:p>
          </p:txBody>
        </p:sp>
      </p:grpSp>
      <p:sp>
        <p:nvSpPr>
          <p:cNvPr id="13" name="文本框 12"/>
          <p:cNvSpPr txBox="1"/>
          <p:nvPr/>
        </p:nvSpPr>
        <p:spPr>
          <a:xfrm>
            <a:off x="5602605" y="4105910"/>
            <a:ext cx="3326765" cy="714375"/>
          </a:xfrm>
          <a:prstGeom prst="rect">
            <a:avLst/>
          </a:prstGeom>
          <a:noFill/>
        </p:spPr>
        <p:txBody>
          <a:bodyPr wrap="square">
            <a:spAutoFit/>
          </a:bodyPr>
          <a:lstStyle/>
          <a:p>
            <a:r>
              <a:rPr lang="en-US" altLang="zh-CN" sz="1350"/>
              <a:t>R</a:t>
            </a:r>
            <a:r>
              <a:rPr lang="zh-CN" altLang="en-US" sz="1350"/>
              <a:t>elative uncertainty factor in the extrapolated AGN contribution as a function of the flux threshold F</a:t>
            </a:r>
            <a:r>
              <a:rPr lang="zh-CN" altLang="en-US" sz="1350" baseline="-25000"/>
              <a:t>min</a:t>
            </a:r>
            <a:endParaRPr lang="zh-CN" altLang="en-US" sz="1350" baseline="-25000"/>
          </a:p>
        </p:txBody>
      </p:sp>
      <p:grpSp>
        <p:nvGrpSpPr>
          <p:cNvPr id="23" name="组合 22"/>
          <p:cNvGrpSpPr/>
          <p:nvPr/>
        </p:nvGrpSpPr>
        <p:grpSpPr>
          <a:xfrm>
            <a:off x="4907354" y="1049599"/>
            <a:ext cx="3790253" cy="2967760"/>
            <a:chOff x="6953432" y="1566280"/>
            <a:chExt cx="5053671" cy="3957013"/>
          </a:xfrm>
        </p:grpSpPr>
        <p:pic>
          <p:nvPicPr>
            <p:cNvPr id="10" name="图片 9"/>
            <p:cNvPicPr>
              <a:picLocks noChangeAspect="1"/>
            </p:cNvPicPr>
            <p:nvPr/>
          </p:nvPicPr>
          <p:blipFill>
            <a:blip r:embed="rId3"/>
            <a:stretch>
              <a:fillRect/>
            </a:stretch>
          </p:blipFill>
          <p:spPr>
            <a:xfrm>
              <a:off x="6953432" y="1566280"/>
              <a:ext cx="5053671" cy="3957013"/>
            </a:xfrm>
            <a:prstGeom prst="rect">
              <a:avLst/>
            </a:prstGeom>
          </p:spPr>
        </p:pic>
        <p:cxnSp>
          <p:nvCxnSpPr>
            <p:cNvPr id="14" name="直线箭头连接符 13"/>
            <p:cNvCxnSpPr/>
            <p:nvPr/>
          </p:nvCxnSpPr>
          <p:spPr>
            <a:xfrm>
              <a:off x="10072136" y="3227294"/>
              <a:ext cx="0" cy="172214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直线箭头连接符 15"/>
            <p:cNvCxnSpPr/>
            <p:nvPr/>
          </p:nvCxnSpPr>
          <p:spPr>
            <a:xfrm flipH="1">
              <a:off x="9077342" y="3725758"/>
              <a:ext cx="99479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文本框 17"/>
            <p:cNvSpPr txBox="1"/>
            <p:nvPr/>
          </p:nvSpPr>
          <p:spPr>
            <a:xfrm>
              <a:off x="9311991" y="3356426"/>
              <a:ext cx="840740" cy="398780"/>
            </a:xfrm>
            <a:prstGeom prst="rect">
              <a:avLst/>
            </a:prstGeom>
            <a:noFill/>
          </p:spPr>
          <p:txBody>
            <a:bodyPr wrap="none" rtlCol="0">
              <a:spAutoFit/>
            </a:bodyPr>
            <a:lstStyle/>
            <a:p>
              <a:r>
                <a:rPr kumimoji="1" lang="en-US" altLang="zh-CN" sz="1350" b="1">
                  <a:solidFill>
                    <a:srgbClr val="00B0F0"/>
                  </a:solidFill>
                </a:rPr>
                <a:t>Good</a:t>
              </a:r>
              <a:endParaRPr kumimoji="1" lang="zh-CN" altLang="en-US" sz="1350" b="1">
                <a:solidFill>
                  <a:srgbClr val="00B0F0"/>
                </a:solidFill>
              </a:endParaRPr>
            </a:p>
          </p:txBody>
        </p:sp>
      </p:grpSp>
      <p:sp>
        <p:nvSpPr>
          <p:cNvPr id="20" name="文本框 19"/>
          <p:cNvSpPr txBox="1"/>
          <p:nvPr/>
        </p:nvSpPr>
        <p:spPr>
          <a:xfrm>
            <a:off x="352968" y="1128353"/>
            <a:ext cx="4674534" cy="1660525"/>
          </a:xfrm>
          <a:prstGeom prst="rect">
            <a:avLst/>
          </a:prstGeom>
          <a:noFill/>
        </p:spPr>
        <p:txBody>
          <a:bodyPr wrap="square">
            <a:spAutoFit/>
          </a:bodyPr>
          <a:lstStyle/>
          <a:p>
            <a:pPr marL="342900" indent="-342900">
              <a:buAutoNum type="arabicPeriod"/>
            </a:pPr>
            <a:r>
              <a:rPr lang="en-GB" altLang="zh-CN" sz="1350" b="1"/>
              <a:t>XLF Extrapolation Uncertainty</a:t>
            </a:r>
            <a:endParaRPr lang="en-GB" altLang="zh-CN" sz="1350" b="1"/>
          </a:p>
          <a:p>
            <a:pPr marL="342900" indent="-342900">
              <a:buAutoNum type="arabicPeriod"/>
            </a:pPr>
            <a:endParaRPr lang="en-GB" altLang="zh-CN" sz="750" b="1"/>
          </a:p>
          <a:p>
            <a:pPr marL="285750" indent="-285750">
              <a:buFont typeface="Arial" panose="020B0604020202020204" pitchFamily="34" charset="0"/>
              <a:buChar char="•"/>
            </a:pPr>
            <a:r>
              <a:rPr lang="en-GB" altLang="zh-CN" sz="1350"/>
              <a:t>Use </a:t>
            </a:r>
            <a:r>
              <a:rPr lang="en-GB" altLang="zh-CN" sz="1350" b="1"/>
              <a:t>only bright AGNs</a:t>
            </a:r>
            <a:r>
              <a:rPr lang="en-GB" altLang="zh-CN" sz="1350"/>
              <a:t> for likelihood analysis</a:t>
            </a:r>
            <a:endParaRPr lang="en-GB" altLang="zh-CN" sz="1350"/>
          </a:p>
          <a:p>
            <a:pPr marL="285750" indent="-285750">
              <a:buFont typeface="Arial" panose="020B0604020202020204" pitchFamily="34" charset="0"/>
              <a:buChar char="•"/>
            </a:pPr>
            <a:r>
              <a:rPr lang="en-GB" altLang="zh-CN" sz="1350" b="1"/>
              <a:t>Extrapolate</a:t>
            </a:r>
            <a:r>
              <a:rPr lang="en-GB" altLang="zh-CN" sz="1350"/>
              <a:t> the contribution to the </a:t>
            </a:r>
            <a:r>
              <a:rPr lang="en-GB" altLang="zh-CN" sz="1350" b="1"/>
              <a:t>entire AGN population</a:t>
            </a:r>
            <a:r>
              <a:rPr lang="en-GB" altLang="zh-CN" sz="1350"/>
              <a:t> using the X-ray luminosity function (XLF)</a:t>
            </a:r>
            <a:endParaRPr lang="en-GB" altLang="zh-CN" sz="1350"/>
          </a:p>
          <a:p>
            <a:pPr marL="285750" indent="-285750">
              <a:buFont typeface="Arial" panose="020B0604020202020204" pitchFamily="34" charset="0"/>
              <a:buChar char="•"/>
            </a:pPr>
            <a:r>
              <a:rPr lang="en-GB" altLang="zh-CN" sz="1350"/>
              <a:t>Assumes </a:t>
            </a:r>
            <a:r>
              <a:rPr lang="en-GB" altLang="zh-CN" sz="1350" b="1"/>
              <a:t>bright AGNs represent the overall population</a:t>
            </a:r>
            <a:endParaRPr lang="en-GB" altLang="zh-CN" sz="1350"/>
          </a:p>
          <a:p>
            <a:pPr marL="342900" indent="-342900">
              <a:buAutoNum type="arabicPeriod"/>
            </a:pPr>
            <a:endParaRPr lang="zh-CN" altLang="en-US" sz="1350"/>
          </a:p>
        </p:txBody>
      </p:sp>
      <p:sp>
        <p:nvSpPr>
          <p:cNvPr id="22" name="文本框 21"/>
          <p:cNvSpPr txBox="1"/>
          <p:nvPr/>
        </p:nvSpPr>
        <p:spPr>
          <a:xfrm>
            <a:off x="269782" y="3270677"/>
            <a:ext cx="4945835" cy="1452880"/>
          </a:xfrm>
          <a:prstGeom prst="rect">
            <a:avLst/>
          </a:prstGeom>
          <a:noFill/>
        </p:spPr>
        <p:txBody>
          <a:bodyPr wrap="square">
            <a:spAutoFit/>
          </a:bodyPr>
          <a:lstStyle/>
          <a:p>
            <a:r>
              <a:rPr lang="en-GB" altLang="zh-CN" sz="1350" b="1"/>
              <a:t>2. PSF / Positional Uncertainty</a:t>
            </a:r>
            <a:endParaRPr lang="en-GB" altLang="zh-CN" sz="1350" b="1"/>
          </a:p>
          <a:p>
            <a:endParaRPr lang="en-GB" altLang="zh-CN" sz="750" b="1"/>
          </a:p>
          <a:p>
            <a:pPr marL="285750" indent="-285750">
              <a:buFont typeface="Arial" panose="020B0604020202020204" pitchFamily="34" charset="0"/>
              <a:buChar char="•"/>
            </a:pPr>
            <a:r>
              <a:rPr lang="en-GB" altLang="zh-CN" sz="1350"/>
              <a:t>Real detectors have </a:t>
            </a:r>
            <a:r>
              <a:rPr lang="en-GB" altLang="zh-CN" sz="1350" b="1"/>
              <a:t>event-by-event angular uncertainties</a:t>
            </a:r>
            <a:r>
              <a:rPr lang="en-GB" altLang="zh-CN" sz="1350"/>
              <a:t>.</a:t>
            </a:r>
            <a:endParaRPr lang="en-GB" altLang="zh-CN" sz="1350"/>
          </a:p>
          <a:p>
            <a:pPr marL="285750" indent="-285750">
              <a:buFont typeface="Arial" panose="020B0604020202020204" pitchFamily="34" charset="0"/>
              <a:buChar char="•"/>
            </a:pPr>
            <a:r>
              <a:rPr lang="en-GB" altLang="zh-CN" sz="1350"/>
              <a:t>Leads to a </a:t>
            </a:r>
            <a:r>
              <a:rPr lang="en-GB" altLang="zh-CN" sz="1350" b="1"/>
              <a:t>loss of sensitivity</a:t>
            </a:r>
            <a:r>
              <a:rPr lang="en-GB" altLang="zh-CN" sz="1350"/>
              <a:t> in the likelihood analysis.</a:t>
            </a:r>
            <a:endParaRPr lang="en-GB" altLang="zh-CN" sz="1350"/>
          </a:p>
          <a:p>
            <a:pPr marL="285750" indent="-285750">
              <a:buFont typeface="Arial" panose="020B0604020202020204" pitchFamily="34" charset="0"/>
              <a:buChar char="•"/>
            </a:pPr>
            <a:r>
              <a:rPr lang="en-GB" altLang="zh-CN" sz="1350"/>
              <a:t>Effect increases at lower energies where PSF is worse.</a:t>
            </a:r>
            <a:endParaRPr lang="en-GB" altLang="zh-CN" sz="1350"/>
          </a:p>
          <a:p>
            <a:pPr marL="285750" indent="-285750">
              <a:buFont typeface="Arial" panose="020B0604020202020204" pitchFamily="34" charset="0"/>
              <a:buChar char="•"/>
            </a:pPr>
            <a:endParaRPr lang="en-GB" altLang="zh-CN" sz="1350"/>
          </a:p>
        </p:txBody>
      </p:sp>
      <p:cxnSp>
        <p:nvCxnSpPr>
          <p:cNvPr id="2"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矩形 5"/>
          <p:cNvSpPr/>
          <p:nvPr>
            <p:custDataLst>
              <p:tags r:id="rId4"/>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9" name="矩形 18"/>
          <p:cNvSpPr/>
          <p:nvPr>
            <p:custDataLst>
              <p:tags r:id="rId5"/>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5" name="灯片编号占位符 4"/>
          <p:cNvSpPr>
            <a:spLocks noGrp="1"/>
          </p:cNvSpPr>
          <p:nvPr>
            <p:ph type="sldNum" sz="quarter" idx="12"/>
          </p:nvPr>
        </p:nvSpPr>
        <p:spPr/>
        <p:txBody>
          <a:bodyPr/>
          <a:p>
            <a:fld id="{F46799FB-52B8-4698-BECF-01ADD9E846BE}" type="slidenum">
              <a:rPr lang="zh-CN" altLang="en-US" smtClean="0"/>
            </a:fld>
            <a:endParaRPr lang="zh-CN" altLang="en-US"/>
          </a:p>
        </p:txBody>
      </p:sp>
      <p:sp>
        <p:nvSpPr>
          <p:cNvPr id="12" name="文本框 11"/>
          <p:cNvSpPr txBox="1"/>
          <p:nvPr/>
        </p:nvSpPr>
        <p:spPr>
          <a:xfrm>
            <a:off x="472440" y="135255"/>
            <a:ext cx="7897495" cy="321945"/>
          </a:xfrm>
          <a:prstGeom prst="rect">
            <a:avLst/>
          </a:prstGeom>
          <a:noFill/>
        </p:spPr>
        <p:txBody>
          <a:bodyPr wrap="square">
            <a:spAutoFit/>
          </a:bodyPr>
          <a:lstStyle/>
          <a:p>
            <a:pPr algn="l"/>
            <a:r>
              <a:rPr lang="x-none" altLang="en-US" sz="1500" b="1" dirty="0">
                <a:latin typeface="Times New Roman" panose="02020603050405020304" pitchFamily="18" charset="0"/>
                <a:ea typeface="微软雅黑" charset="-122"/>
                <a:cs typeface="Times New Roman" panose="02020603050405020304" pitchFamily="18" charset="0"/>
              </a:rPr>
              <a:t>3.1 </a:t>
            </a:r>
            <a:r>
              <a:rPr lang="en-US" altLang="zh-CN" sz="1500" b="1" dirty="0">
                <a:latin typeface="Times New Roman" panose="02020603050405020304" pitchFamily="18" charset="0"/>
                <a:ea typeface="微软雅黑" charset="-122"/>
                <a:cs typeface="Times New Roman" panose="02020603050405020304" pitchFamily="18" charset="0"/>
              </a:rPr>
              <a:t>Diagnosing the AGN population origin of TeV neutrinos with their spatial correlation</a:t>
            </a:r>
            <a:endParaRPr lang="en-US" altLang="zh-CN" sz="1500" b="1" dirty="0">
              <a:latin typeface="Times New Roman" panose="02020603050405020304" pitchFamily="18" charset="0"/>
              <a:ea typeface="微软雅黑"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文本框 26"/>
          <p:cNvSpPr txBox="1"/>
          <p:nvPr/>
        </p:nvSpPr>
        <p:spPr>
          <a:xfrm>
            <a:off x="617314" y="2287808"/>
            <a:ext cx="3098706" cy="299085"/>
          </a:xfrm>
          <a:prstGeom prst="rect">
            <a:avLst/>
          </a:prstGeom>
          <a:noFill/>
        </p:spPr>
        <p:txBody>
          <a:bodyPr wrap="square">
            <a:spAutoFit/>
          </a:bodyPr>
          <a:lstStyle/>
          <a:p>
            <a:r>
              <a:rPr lang="zh-CN" altLang="en-US" sz="1350"/>
              <a:t> </a:t>
            </a:r>
            <a:r>
              <a:rPr lang="en-GB" altLang="zh-CN" sz="1350"/>
              <a:t>AGNs as a Fractional Contributor</a:t>
            </a:r>
            <a:endParaRPr lang="zh-CN" altLang="en-US" sz="1350"/>
          </a:p>
        </p:txBody>
      </p:sp>
      <p:pic>
        <p:nvPicPr>
          <p:cNvPr id="28" name="图片 27"/>
          <p:cNvPicPr>
            <a:picLocks noChangeAspect="1"/>
          </p:cNvPicPr>
          <p:nvPr/>
        </p:nvPicPr>
        <p:blipFill>
          <a:blip r:embed="rId1"/>
          <a:stretch>
            <a:fillRect/>
          </a:stretch>
        </p:blipFill>
        <p:spPr>
          <a:xfrm>
            <a:off x="5428689" y="3618061"/>
            <a:ext cx="2209800" cy="352425"/>
          </a:xfrm>
          <a:prstGeom prst="rect">
            <a:avLst/>
          </a:prstGeom>
        </p:spPr>
      </p:pic>
      <p:sp>
        <p:nvSpPr>
          <p:cNvPr id="30" name="文本框 29"/>
          <p:cNvSpPr txBox="1"/>
          <p:nvPr/>
        </p:nvSpPr>
        <p:spPr>
          <a:xfrm>
            <a:off x="5428755" y="3057128"/>
            <a:ext cx="2494149" cy="299085"/>
          </a:xfrm>
          <a:prstGeom prst="rect">
            <a:avLst/>
          </a:prstGeom>
          <a:noFill/>
        </p:spPr>
        <p:txBody>
          <a:bodyPr wrap="square">
            <a:spAutoFit/>
          </a:bodyPr>
          <a:lstStyle/>
          <a:p>
            <a:r>
              <a:rPr lang="en-GB" altLang="zh-CN" sz="1350"/>
              <a:t>Blazar Neutrino Contribution</a:t>
            </a:r>
            <a:endParaRPr lang="zh-CN" altLang="en-US" sz="1350"/>
          </a:p>
        </p:txBody>
      </p:sp>
      <p:sp>
        <p:nvSpPr>
          <p:cNvPr id="32" name="文本框 31"/>
          <p:cNvSpPr txBox="1"/>
          <p:nvPr/>
        </p:nvSpPr>
        <p:spPr>
          <a:xfrm>
            <a:off x="617314" y="893700"/>
            <a:ext cx="3098705" cy="645160"/>
          </a:xfrm>
          <a:custGeom>
            <a:avLst/>
            <a:gdLst>
              <a:gd name="connsiteX0" fmla="*/ 0 w 4131607"/>
              <a:gd name="connsiteY0" fmla="*/ 0 h 830997"/>
              <a:gd name="connsiteX1" fmla="*/ 507597 w 4131607"/>
              <a:gd name="connsiteY1" fmla="*/ 0 h 830997"/>
              <a:gd name="connsiteX2" fmla="*/ 1139143 w 4131607"/>
              <a:gd name="connsiteY2" fmla="*/ 0 h 830997"/>
              <a:gd name="connsiteX3" fmla="*/ 1688057 w 4131607"/>
              <a:gd name="connsiteY3" fmla="*/ 0 h 830997"/>
              <a:gd name="connsiteX4" fmla="*/ 2195654 w 4131607"/>
              <a:gd name="connsiteY4" fmla="*/ 0 h 830997"/>
              <a:gd name="connsiteX5" fmla="*/ 2827200 w 4131607"/>
              <a:gd name="connsiteY5" fmla="*/ 0 h 830997"/>
              <a:gd name="connsiteX6" fmla="*/ 3417429 w 4131607"/>
              <a:gd name="connsiteY6" fmla="*/ 0 h 830997"/>
              <a:gd name="connsiteX7" fmla="*/ 4131607 w 4131607"/>
              <a:gd name="connsiteY7" fmla="*/ 0 h 830997"/>
              <a:gd name="connsiteX8" fmla="*/ 4131607 w 4131607"/>
              <a:gd name="connsiteY8" fmla="*/ 432118 h 830997"/>
              <a:gd name="connsiteX9" fmla="*/ 4131607 w 4131607"/>
              <a:gd name="connsiteY9" fmla="*/ 830997 h 830997"/>
              <a:gd name="connsiteX10" fmla="*/ 3624010 w 4131607"/>
              <a:gd name="connsiteY10" fmla="*/ 830997 h 830997"/>
              <a:gd name="connsiteX11" fmla="*/ 3157728 w 4131607"/>
              <a:gd name="connsiteY11" fmla="*/ 830997 h 830997"/>
              <a:gd name="connsiteX12" fmla="*/ 2526183 w 4131607"/>
              <a:gd name="connsiteY12" fmla="*/ 830997 h 830997"/>
              <a:gd name="connsiteX13" fmla="*/ 2018585 w 4131607"/>
              <a:gd name="connsiteY13" fmla="*/ 830997 h 830997"/>
              <a:gd name="connsiteX14" fmla="*/ 1387039 w 4131607"/>
              <a:gd name="connsiteY14" fmla="*/ 830997 h 830997"/>
              <a:gd name="connsiteX15" fmla="*/ 714178 w 4131607"/>
              <a:gd name="connsiteY15" fmla="*/ 830997 h 830997"/>
              <a:gd name="connsiteX16" fmla="*/ 0 w 4131607"/>
              <a:gd name="connsiteY16" fmla="*/ 830997 h 830997"/>
              <a:gd name="connsiteX17" fmla="*/ 0 w 4131607"/>
              <a:gd name="connsiteY17" fmla="*/ 398879 h 830997"/>
              <a:gd name="connsiteX18" fmla="*/ 0 w 4131607"/>
              <a:gd name="connsiteY18" fmla="*/ 0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31607" h="830997" fill="none" extrusionOk="0">
                <a:moveTo>
                  <a:pt x="0" y="0"/>
                </a:moveTo>
                <a:cubicBezTo>
                  <a:pt x="130830" y="-30094"/>
                  <a:pt x="280660" y="41866"/>
                  <a:pt x="507597" y="0"/>
                </a:cubicBezTo>
                <a:cubicBezTo>
                  <a:pt x="734534" y="-41866"/>
                  <a:pt x="936708" y="53778"/>
                  <a:pt x="1139143" y="0"/>
                </a:cubicBezTo>
                <a:cubicBezTo>
                  <a:pt x="1341578" y="-53778"/>
                  <a:pt x="1504389" y="16105"/>
                  <a:pt x="1688057" y="0"/>
                </a:cubicBezTo>
                <a:cubicBezTo>
                  <a:pt x="1871725" y="-16105"/>
                  <a:pt x="1986032" y="57076"/>
                  <a:pt x="2195654" y="0"/>
                </a:cubicBezTo>
                <a:cubicBezTo>
                  <a:pt x="2405276" y="-57076"/>
                  <a:pt x="2552511" y="74205"/>
                  <a:pt x="2827200" y="0"/>
                </a:cubicBezTo>
                <a:cubicBezTo>
                  <a:pt x="3101889" y="-74205"/>
                  <a:pt x="3223620" y="62475"/>
                  <a:pt x="3417429" y="0"/>
                </a:cubicBezTo>
                <a:cubicBezTo>
                  <a:pt x="3611238" y="-62475"/>
                  <a:pt x="3878682" y="81280"/>
                  <a:pt x="4131607" y="0"/>
                </a:cubicBezTo>
                <a:cubicBezTo>
                  <a:pt x="4133601" y="175170"/>
                  <a:pt x="4090094" y="224175"/>
                  <a:pt x="4131607" y="432118"/>
                </a:cubicBezTo>
                <a:cubicBezTo>
                  <a:pt x="4173120" y="640061"/>
                  <a:pt x="4095723" y="648801"/>
                  <a:pt x="4131607" y="830997"/>
                </a:cubicBezTo>
                <a:cubicBezTo>
                  <a:pt x="3909268" y="861507"/>
                  <a:pt x="3745545" y="816713"/>
                  <a:pt x="3624010" y="830997"/>
                </a:cubicBezTo>
                <a:cubicBezTo>
                  <a:pt x="3502475" y="845281"/>
                  <a:pt x="3298881" y="789492"/>
                  <a:pt x="3157728" y="830997"/>
                </a:cubicBezTo>
                <a:cubicBezTo>
                  <a:pt x="3016575" y="872502"/>
                  <a:pt x="2757820" y="822208"/>
                  <a:pt x="2526183" y="830997"/>
                </a:cubicBezTo>
                <a:cubicBezTo>
                  <a:pt x="2294547" y="839786"/>
                  <a:pt x="2265130" y="811042"/>
                  <a:pt x="2018585" y="830997"/>
                </a:cubicBezTo>
                <a:cubicBezTo>
                  <a:pt x="1772040" y="850952"/>
                  <a:pt x="1636310" y="803745"/>
                  <a:pt x="1387039" y="830997"/>
                </a:cubicBezTo>
                <a:cubicBezTo>
                  <a:pt x="1137768" y="858249"/>
                  <a:pt x="1035102" y="783509"/>
                  <a:pt x="714178" y="830997"/>
                </a:cubicBezTo>
                <a:cubicBezTo>
                  <a:pt x="393254" y="878485"/>
                  <a:pt x="356642" y="794521"/>
                  <a:pt x="0" y="830997"/>
                </a:cubicBezTo>
                <a:cubicBezTo>
                  <a:pt x="-26647" y="692471"/>
                  <a:pt x="32410" y="515163"/>
                  <a:pt x="0" y="398879"/>
                </a:cubicBezTo>
                <a:cubicBezTo>
                  <a:pt x="-32410" y="282595"/>
                  <a:pt x="1495" y="103478"/>
                  <a:pt x="0" y="0"/>
                </a:cubicBezTo>
                <a:close/>
              </a:path>
              <a:path w="4131607" h="830997" stroke="0" extrusionOk="0">
                <a:moveTo>
                  <a:pt x="0" y="0"/>
                </a:moveTo>
                <a:cubicBezTo>
                  <a:pt x="114437" y="-36868"/>
                  <a:pt x="357279" y="7773"/>
                  <a:pt x="548914" y="0"/>
                </a:cubicBezTo>
                <a:cubicBezTo>
                  <a:pt x="740549" y="-7773"/>
                  <a:pt x="790163" y="52647"/>
                  <a:pt x="1015195" y="0"/>
                </a:cubicBezTo>
                <a:cubicBezTo>
                  <a:pt x="1240227" y="-52647"/>
                  <a:pt x="1365679" y="21743"/>
                  <a:pt x="1688057" y="0"/>
                </a:cubicBezTo>
                <a:cubicBezTo>
                  <a:pt x="2010435" y="-21743"/>
                  <a:pt x="2009736" y="18944"/>
                  <a:pt x="2236970" y="0"/>
                </a:cubicBezTo>
                <a:cubicBezTo>
                  <a:pt x="2464204" y="-18944"/>
                  <a:pt x="2573357" y="16288"/>
                  <a:pt x="2785884" y="0"/>
                </a:cubicBezTo>
                <a:cubicBezTo>
                  <a:pt x="2998411" y="-16288"/>
                  <a:pt x="3268023" y="44638"/>
                  <a:pt x="3458745" y="0"/>
                </a:cubicBezTo>
                <a:cubicBezTo>
                  <a:pt x="3649467" y="-44638"/>
                  <a:pt x="3796906" y="10469"/>
                  <a:pt x="4131607" y="0"/>
                </a:cubicBezTo>
                <a:cubicBezTo>
                  <a:pt x="4136517" y="91743"/>
                  <a:pt x="4126101" y="224361"/>
                  <a:pt x="4131607" y="432118"/>
                </a:cubicBezTo>
                <a:cubicBezTo>
                  <a:pt x="4137113" y="639875"/>
                  <a:pt x="4130629" y="668997"/>
                  <a:pt x="4131607" y="830997"/>
                </a:cubicBezTo>
                <a:cubicBezTo>
                  <a:pt x="4014185" y="863406"/>
                  <a:pt x="3766475" y="800630"/>
                  <a:pt x="3624010" y="830997"/>
                </a:cubicBezTo>
                <a:cubicBezTo>
                  <a:pt x="3481545" y="861364"/>
                  <a:pt x="3261751" y="821264"/>
                  <a:pt x="3033780" y="830997"/>
                </a:cubicBezTo>
                <a:cubicBezTo>
                  <a:pt x="2805809" y="840730"/>
                  <a:pt x="2657339" y="804340"/>
                  <a:pt x="2484866" y="830997"/>
                </a:cubicBezTo>
                <a:cubicBezTo>
                  <a:pt x="2312393" y="857654"/>
                  <a:pt x="2119261" y="799932"/>
                  <a:pt x="1812005" y="830997"/>
                </a:cubicBezTo>
                <a:cubicBezTo>
                  <a:pt x="1504749" y="862062"/>
                  <a:pt x="1460880" y="784775"/>
                  <a:pt x="1139143" y="830997"/>
                </a:cubicBezTo>
                <a:cubicBezTo>
                  <a:pt x="817406" y="877219"/>
                  <a:pt x="870434" y="770519"/>
                  <a:pt x="631546" y="830997"/>
                </a:cubicBezTo>
                <a:cubicBezTo>
                  <a:pt x="392658" y="891475"/>
                  <a:pt x="299777" y="772994"/>
                  <a:pt x="0" y="830997"/>
                </a:cubicBezTo>
                <a:cubicBezTo>
                  <a:pt x="-32050" y="724287"/>
                  <a:pt x="46237" y="606371"/>
                  <a:pt x="0" y="398879"/>
                </a:cubicBezTo>
                <a:cubicBezTo>
                  <a:pt x="-46237" y="191387"/>
                  <a:pt x="42725" y="185550"/>
                  <a:pt x="0" y="0"/>
                </a:cubicBezTo>
                <a:close/>
              </a:path>
            </a:pathLst>
          </a:custGeom>
          <a:ln w="38100"/>
        </p:spPr>
        <p:style>
          <a:lnRef idx="2">
            <a:schemeClr val="accent5"/>
          </a:lnRef>
          <a:fillRef idx="1">
            <a:schemeClr val="lt1"/>
          </a:fillRef>
          <a:effectRef idx="0">
            <a:schemeClr val="accent5"/>
          </a:effectRef>
          <a:fontRef idx="minor">
            <a:schemeClr val="dk1"/>
          </a:fontRef>
        </p:style>
        <p:txBody>
          <a:bodyPr wrap="square">
            <a:spAutoFit/>
          </a:bodyPr>
          <a:lstStyle/>
          <a:p>
            <a:r>
              <a:rPr lang="en-GB" altLang="zh-CN" b="1">
                <a:latin typeface="Times New Roman" panose="02020603050405020304" pitchFamily="18" charset="0"/>
                <a:cs typeface="Times New Roman" panose="02020603050405020304" pitchFamily="18" charset="0"/>
              </a:rPr>
              <a:t>This Method Also Applies to Alternative Assumptions</a:t>
            </a:r>
            <a:endParaRPr lang="zh-CN" altLang="en-US" b="1">
              <a:latin typeface="Times New Roman" panose="02020603050405020304" pitchFamily="18" charset="0"/>
              <a:cs typeface="Times New Roman" panose="02020603050405020304" pitchFamily="18" charset="0"/>
            </a:endParaRPr>
          </a:p>
        </p:txBody>
      </p:sp>
      <p:cxnSp>
        <p:nvCxnSpPr>
          <p:cNvPr id="3"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矩形 5"/>
          <p:cNvSpPr/>
          <p:nvPr>
            <p:custDataLst>
              <p:tags r:id="rId2"/>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9" name="矩形 18"/>
          <p:cNvSpPr/>
          <p:nvPr>
            <p:custDataLst>
              <p:tags r:id="rId3"/>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2" name="灯片编号占位符 1"/>
          <p:cNvSpPr>
            <a:spLocks noGrp="1"/>
          </p:cNvSpPr>
          <p:nvPr>
            <p:ph type="sldNum" sz="quarter" idx="12"/>
          </p:nvPr>
        </p:nvSpPr>
        <p:spPr/>
        <p:txBody>
          <a:bodyPr/>
          <a:p>
            <a:fld id="{F46799FB-52B8-4698-BECF-01ADD9E846BE}" type="slidenum">
              <a:rPr lang="zh-CN" altLang="en-US" smtClean="0"/>
            </a:fld>
            <a:endParaRPr lang="zh-CN" altLang="en-US"/>
          </a:p>
        </p:txBody>
      </p:sp>
      <p:pic>
        <p:nvPicPr>
          <p:cNvPr id="25" name="图片 24"/>
          <p:cNvPicPr>
            <a:picLocks noChangeAspect="1"/>
          </p:cNvPicPr>
          <p:nvPr/>
        </p:nvPicPr>
        <p:blipFill>
          <a:blip r:embed="rId4"/>
          <a:stretch>
            <a:fillRect/>
          </a:stretch>
        </p:blipFill>
        <p:spPr>
          <a:xfrm>
            <a:off x="3773805" y="699770"/>
            <a:ext cx="5110480" cy="2289810"/>
          </a:xfrm>
          <a:prstGeom prst="rect">
            <a:avLst/>
          </a:prstGeom>
        </p:spPr>
      </p:pic>
      <p:sp>
        <p:nvSpPr>
          <p:cNvPr id="5" name="文本框 4"/>
          <p:cNvSpPr txBox="1"/>
          <p:nvPr/>
        </p:nvSpPr>
        <p:spPr>
          <a:xfrm>
            <a:off x="472440" y="135255"/>
            <a:ext cx="7897495" cy="321945"/>
          </a:xfrm>
          <a:prstGeom prst="rect">
            <a:avLst/>
          </a:prstGeom>
          <a:noFill/>
        </p:spPr>
        <p:txBody>
          <a:bodyPr wrap="square">
            <a:spAutoFit/>
          </a:bodyPr>
          <a:lstStyle/>
          <a:p>
            <a:pPr algn="l"/>
            <a:r>
              <a:rPr lang="x-none" altLang="en-US" sz="1500" b="1" dirty="0">
                <a:latin typeface="Times New Roman" panose="02020603050405020304" pitchFamily="18" charset="0"/>
                <a:ea typeface="微软雅黑" charset="-122"/>
                <a:cs typeface="Times New Roman" panose="02020603050405020304" pitchFamily="18" charset="0"/>
              </a:rPr>
              <a:t>3.1 </a:t>
            </a:r>
            <a:r>
              <a:rPr lang="en-US" altLang="zh-CN" sz="1500" b="1" dirty="0">
                <a:latin typeface="Times New Roman" panose="02020603050405020304" pitchFamily="18" charset="0"/>
                <a:ea typeface="微软雅黑" charset="-122"/>
                <a:cs typeface="Times New Roman" panose="02020603050405020304" pitchFamily="18" charset="0"/>
              </a:rPr>
              <a:t>Diagnosing the AGN population origin of TeV neutrinos with their spatial correlation</a:t>
            </a:r>
            <a:endParaRPr lang="en-US" altLang="zh-CN" sz="1500" b="1" dirty="0">
              <a:latin typeface="Times New Roman" panose="02020603050405020304" pitchFamily="18" charset="0"/>
              <a:ea typeface="微软雅黑" charset="-122"/>
              <a:cs typeface="Times New Roman" panose="02020603050405020304" pitchFamily="18" charset="0"/>
            </a:endParaRPr>
          </a:p>
        </p:txBody>
      </p:sp>
      <p:pic>
        <p:nvPicPr>
          <p:cNvPr id="24" name="图片 23"/>
          <p:cNvPicPr>
            <a:picLocks noChangeAspect="1"/>
          </p:cNvPicPr>
          <p:nvPr/>
        </p:nvPicPr>
        <p:blipFill>
          <a:blip r:embed="rId5"/>
          <a:stretch>
            <a:fillRect/>
          </a:stretch>
        </p:blipFill>
        <p:spPr>
          <a:xfrm>
            <a:off x="126365" y="2779395"/>
            <a:ext cx="4461510" cy="20300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32765" y="139700"/>
            <a:ext cx="1691005" cy="398780"/>
          </a:xfrm>
          <a:prstGeom prst="rect">
            <a:avLst/>
          </a:prstGeom>
          <a:noFill/>
        </p:spPr>
        <p:style>
          <a:lnRef idx="0">
            <a:schemeClr val="accent1"/>
          </a:lnRef>
          <a:fillRef idx="3">
            <a:schemeClr val="accent1"/>
          </a:fillRef>
          <a:effectRef idx="3">
            <a:schemeClr val="accent1"/>
          </a:effectRef>
          <a:fontRef idx="minor">
            <a:schemeClr val="lt1"/>
          </a:fontRef>
        </p:style>
        <p:txBody>
          <a:bodyPr wrap="square">
            <a:spAutoFit/>
          </a:bodyPr>
          <a:lstStyle/>
          <a:p>
            <a:r>
              <a:rPr lang="en-US" altLang="zh-CN" sz="2000" b="1">
                <a:solidFill>
                  <a:schemeClr val="tx1"/>
                </a:solidFill>
                <a:latin typeface="Times New Roman" panose="02020603050405020304" pitchFamily="18" charset="0"/>
                <a:cs typeface="Times New Roman" panose="02020603050405020304" pitchFamily="18" charset="0"/>
              </a:rPr>
              <a:t>Conclusion</a:t>
            </a:r>
            <a:r>
              <a:rPr lang="x-none" altLang="en-US" sz="2000" b="1">
                <a:solidFill>
                  <a:schemeClr val="tx1"/>
                </a:solidFill>
                <a:latin typeface="Times New Roman" panose="02020603050405020304" pitchFamily="18" charset="0"/>
                <a:cs typeface="Times New Roman" panose="02020603050405020304" pitchFamily="18" charset="0"/>
              </a:rPr>
              <a:t>s</a:t>
            </a:r>
            <a:endParaRPr lang="x-none" altLang="en-US" sz="2000" b="1">
              <a:solidFill>
                <a:schemeClr val="tx1"/>
              </a:solidFill>
              <a:latin typeface="Times New Roman" panose="02020603050405020304" pitchFamily="18" charset="0"/>
              <a:cs typeface="Times New Roman" panose="02020603050405020304" pitchFamily="18" charset="0"/>
            </a:endParaRPr>
          </a:p>
        </p:txBody>
      </p:sp>
      <p:sp>
        <p:nvSpPr>
          <p:cNvPr id="4" name="文本框 3"/>
          <p:cNvSpPr txBox="1"/>
          <p:nvPr/>
        </p:nvSpPr>
        <p:spPr>
          <a:xfrm>
            <a:off x="813435" y="1315085"/>
            <a:ext cx="7630160" cy="267652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altLang="zh-CN" sz="1400" b="1"/>
              <a:t>The high-energy neutrinos observed from AGNs can be explained by the jet or the disk</a:t>
            </a:r>
            <a:r>
              <a:rPr lang="x-none" altLang="en-GB" sz="1400" b="1"/>
              <a:t>-corona </a:t>
            </a:r>
            <a:r>
              <a:rPr lang="en-GB" altLang="zh-CN" sz="1400" b="1"/>
              <a:t>model. More neutrino observations in the future are needed to further constrain these models.</a:t>
            </a:r>
            <a:r>
              <a:rPr lang="x-none" altLang="en-GB" sz="1400" b="1"/>
              <a:t> </a:t>
            </a:r>
            <a:endParaRPr lang="en-GB" altLang="zh-CN" sz="1400" b="1"/>
          </a:p>
          <a:p>
            <a:pPr marL="285750" indent="-285750">
              <a:lnSpc>
                <a:spcPct val="150000"/>
              </a:lnSpc>
              <a:buFont typeface="Arial" panose="020B0604020202020204" pitchFamily="34" charset="0"/>
              <a:buChar char="•"/>
            </a:pPr>
            <a:r>
              <a:rPr lang="en-GB" altLang="zh-CN" sz="1400" b="1"/>
              <a:t>Angular resolution is the key factor</a:t>
            </a:r>
            <a:r>
              <a:rPr lang="en-GB" altLang="zh-CN" sz="1400"/>
              <a:t> for AGN–neutrino correlation searches</a:t>
            </a:r>
            <a:r>
              <a:rPr lang="x-none" altLang="en-GB" sz="1400"/>
              <a:t>. A s</a:t>
            </a:r>
            <a:r>
              <a:rPr lang="en-GB" altLang="zh-CN" sz="1400"/>
              <a:t>ub-degree PSF, especially </a:t>
            </a:r>
            <a:r>
              <a:rPr lang="en-GB" altLang="zh-CN" sz="1400" b="1"/>
              <a:t>≤0.1°</a:t>
            </a:r>
            <a:r>
              <a:rPr lang="en-GB" altLang="zh-CN" sz="1400"/>
              <a:t>, is crucial for achieving high significance.</a:t>
            </a:r>
            <a:endParaRPr lang="en-GB" altLang="zh-CN" sz="1400"/>
          </a:p>
          <a:p>
            <a:pPr marL="285750" indent="-285750">
              <a:lnSpc>
                <a:spcPct val="150000"/>
              </a:lnSpc>
              <a:buFont typeface="Arial" panose="020B0604020202020204" pitchFamily="34" charset="0"/>
              <a:buChar char="•"/>
            </a:pPr>
            <a:r>
              <a:rPr lang="en-GB" altLang="zh-CN" sz="1400" b="1"/>
              <a:t>Next-generation detectors</a:t>
            </a:r>
            <a:r>
              <a:rPr lang="en-GB" altLang="zh-CN" sz="1400"/>
              <a:t> (e.g., a 30 km³ undersea array) can reach </a:t>
            </a:r>
            <a:r>
              <a:rPr lang="en-GB" altLang="zh-CN" sz="1400" b="1"/>
              <a:t>5</a:t>
            </a:r>
            <a:r>
              <a:rPr lang="el-GR" altLang="zh-CN" sz="1400" b="1"/>
              <a:t>σ</a:t>
            </a:r>
            <a:r>
              <a:rPr lang="el-GR" altLang="zh-CN" sz="1400"/>
              <a:t> </a:t>
            </a:r>
            <a:r>
              <a:rPr lang="en-GB" altLang="zh-CN" sz="1400"/>
              <a:t>in several years, while IceCube-Gen2 </a:t>
            </a:r>
            <a:r>
              <a:rPr lang="x-none" altLang="en-GB" sz="1400"/>
              <a:t>is expected to reach</a:t>
            </a:r>
            <a:r>
              <a:rPr lang="en-GB" altLang="zh-CN" sz="1400"/>
              <a:t> </a:t>
            </a:r>
            <a:r>
              <a:rPr lang="en-GB" altLang="zh-CN" sz="1400" b="1"/>
              <a:t>~3</a:t>
            </a:r>
            <a:r>
              <a:rPr lang="el-GR" altLang="zh-CN" sz="1400" b="1"/>
              <a:t>σ–4σ</a:t>
            </a:r>
            <a:r>
              <a:rPr lang="en-GB" altLang="zh-CN" sz="1400"/>
              <a:t>.</a:t>
            </a:r>
            <a:endParaRPr lang="en-GB" altLang="zh-CN" sz="1400"/>
          </a:p>
          <a:p>
            <a:pPr marL="285750" indent="-285750">
              <a:lnSpc>
                <a:spcPct val="150000"/>
              </a:lnSpc>
              <a:buFont typeface="Arial" panose="020B0604020202020204" pitchFamily="34" charset="0"/>
              <a:buChar char="•"/>
            </a:pPr>
            <a:endParaRPr lang="en-GB" altLang="zh-CN" sz="1400"/>
          </a:p>
        </p:txBody>
      </p:sp>
      <p:cxnSp>
        <p:nvCxnSpPr>
          <p:cNvPr id="3" name="直线连接符 16"/>
          <p:cNvCxnSpPr/>
          <p:nvPr/>
        </p:nvCxnSpPr>
        <p:spPr bwMode="auto">
          <a:xfrm flipV="1">
            <a:off x="-5081" y="577376"/>
            <a:ext cx="9149715" cy="1905"/>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矩形 5"/>
          <p:cNvSpPr/>
          <p:nvPr>
            <p:custDataLst>
              <p:tags r:id="rId1"/>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9" name="矩形 18"/>
          <p:cNvSpPr/>
          <p:nvPr>
            <p:custDataLst>
              <p:tags r:id="rId2"/>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7" name="灯片编号占位符 6"/>
          <p:cNvSpPr>
            <a:spLocks noGrp="1"/>
          </p:cNvSpPr>
          <p:nvPr>
            <p:ph type="sldNum" sz="quarter" idx="12"/>
          </p:nvPr>
        </p:nvSpPr>
        <p:spPr/>
        <p:txBody>
          <a:bodyPr/>
          <a:p>
            <a:fld id="{F46799FB-52B8-4698-BECF-01ADD9E846BE}" type="slidenum">
              <a:rPr lang="zh-CN" altLang="en-US" smtClean="0"/>
            </a:fld>
            <a:endParaRPr lang="zh-CN" altLang="en-US"/>
          </a:p>
        </p:txBody>
      </p:sp>
      <p:sp>
        <p:nvSpPr>
          <p:cNvPr id="8" name="文本框 7"/>
          <p:cNvSpPr txBox="1"/>
          <p:nvPr/>
        </p:nvSpPr>
        <p:spPr>
          <a:xfrm>
            <a:off x="6684645" y="4071620"/>
            <a:ext cx="1381760" cy="368300"/>
          </a:xfrm>
          <a:prstGeom prst="rect">
            <a:avLst/>
          </a:prstGeom>
          <a:noFill/>
        </p:spPr>
        <p:txBody>
          <a:bodyPr wrap="square" rtlCol="0">
            <a:spAutoFit/>
          </a:bodyPr>
          <a:p>
            <a:r>
              <a:rPr lang="x-none" altLang="zh-CN">
                <a:solidFill>
                  <a:srgbClr val="7030A0"/>
                </a:solidFill>
              </a:rPr>
              <a:t>Thank You</a:t>
            </a:r>
            <a:endParaRPr lang="x-none" altLang="zh-CN">
              <a:solidFill>
                <a:srgbClr val="7030A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73075" y="72390"/>
            <a:ext cx="2057400" cy="473710"/>
          </a:xfrm>
          <a:prstGeom prst="rect">
            <a:avLst/>
          </a:prstGeom>
          <a:noFill/>
        </p:spPr>
        <p:txBody>
          <a:bodyPr wrap="square" rtlCol="0">
            <a:noAutofit/>
          </a:bodyPr>
          <a:lstStyle/>
          <a:p>
            <a:pPr algn="l"/>
            <a:r>
              <a:rPr lang="en-US" sz="2100" b="1" spc="-1">
                <a:solidFill>
                  <a:schemeClr val="tx1"/>
                </a:solidFill>
                <a:latin typeface="Nimbus Roman" panose="00000500000000000000" charset="0"/>
                <a:ea typeface="+mj-ea"/>
                <a:cs typeface="Nimbus Roman" panose="00000500000000000000" charset="0"/>
                <a:sym typeface="+mn-ea"/>
              </a:rPr>
              <a:t>1. </a:t>
            </a:r>
            <a:r>
              <a:rPr lang="zh-CN" altLang="en-US" sz="2100" b="1">
                <a:latin typeface="Nimbus Roman" panose="00000500000000000000" charset="0"/>
                <a:ea typeface="宋体" charset="0"/>
                <a:cs typeface="Nimbus Roman" panose="00000500000000000000" charset="0"/>
                <a:sym typeface="+mn-ea"/>
              </a:rPr>
              <a:t>Background</a:t>
            </a:r>
            <a:r>
              <a:rPr lang="en-US" sz="2100" spc="-1">
                <a:solidFill>
                  <a:schemeClr val="tx1"/>
                </a:solidFill>
                <a:latin typeface="+mj-ea"/>
                <a:ea typeface="+mj-ea"/>
                <a:cs typeface="+mj-ea"/>
                <a:sym typeface="+mn-ea"/>
              </a:rPr>
              <a:t> </a:t>
            </a:r>
            <a:endParaRPr kumimoji="0" lang="zh-CN" sz="2100" b="0" i="0" u="none" strike="noStrike" kern="1200" cap="none" spc="-1" normalizeH="0" baseline="0" noProof="1">
              <a:solidFill>
                <a:schemeClr val="tx1"/>
              </a:solidFill>
              <a:latin typeface="+mj-ea"/>
              <a:ea typeface="+mj-ea"/>
              <a:cs typeface="+mj-ea"/>
            </a:endParaRPr>
          </a:p>
          <a:p>
            <a:pPr algn="l"/>
            <a:endParaRPr kumimoji="0" lang="zh-CN" altLang="en-US" sz="2100" b="0" i="0" u="none" strike="noStrike" kern="1200" cap="none" spc="-1" normalizeH="0" baseline="0" noProof="1" dirty="0">
              <a:solidFill>
                <a:schemeClr val="tx1"/>
              </a:solidFill>
              <a:latin typeface="+mj-ea"/>
              <a:ea typeface="+mj-ea"/>
              <a:cs typeface="+mj-ea"/>
            </a:endParaRPr>
          </a:p>
        </p:txBody>
      </p:sp>
      <p:sp>
        <p:nvSpPr>
          <p:cNvPr id="11" name="文本框 10"/>
          <p:cNvSpPr txBox="1"/>
          <p:nvPr/>
        </p:nvSpPr>
        <p:spPr>
          <a:xfrm>
            <a:off x="2032635" y="650240"/>
            <a:ext cx="5396865" cy="306705"/>
          </a:xfrm>
          <a:prstGeom prst="rect">
            <a:avLst/>
          </a:prstGeom>
          <a:noFill/>
        </p:spPr>
        <p:txBody>
          <a:bodyPr wrap="square" rtlCol="0">
            <a:spAutoFit/>
          </a:bodyPr>
          <a:p>
            <a:r>
              <a:rPr lang="zh-CN" altLang="en-US" sz="1400">
                <a:solidFill>
                  <a:schemeClr val="accent2"/>
                </a:solidFill>
              </a:rPr>
              <a:t>Candidate Sources of Extragalactic High-Energy Cosmic Ray</a:t>
            </a:r>
            <a:r>
              <a:rPr lang="x-none" altLang="zh-CN" sz="1400">
                <a:solidFill>
                  <a:schemeClr val="accent2"/>
                </a:solidFill>
              </a:rPr>
              <a:t>s</a:t>
            </a:r>
            <a:r>
              <a:rPr lang="zh-CN" altLang="en-US" sz="1400">
                <a:solidFill>
                  <a:schemeClr val="accent2"/>
                </a:solidFill>
              </a:rPr>
              <a:t> </a:t>
            </a:r>
            <a:endParaRPr lang="zh-CN" altLang="en-US" sz="1400">
              <a:solidFill>
                <a:schemeClr val="accent2"/>
              </a:solidFill>
            </a:endParaRPr>
          </a:p>
        </p:txBody>
      </p:sp>
      <p:sp>
        <p:nvSpPr>
          <p:cNvPr id="12" name="文本框 11"/>
          <p:cNvSpPr txBox="1"/>
          <p:nvPr/>
        </p:nvSpPr>
        <p:spPr>
          <a:xfrm>
            <a:off x="2348230" y="1007745"/>
            <a:ext cx="1573530" cy="299085"/>
          </a:xfrm>
          <a:prstGeom prst="rect">
            <a:avLst/>
          </a:prstGeom>
          <a:noFill/>
        </p:spPr>
        <p:txBody>
          <a:bodyPr wrap="square" rtlCol="0" anchor="t">
            <a:spAutoFit/>
          </a:bodyPr>
          <a:p>
            <a:r>
              <a:rPr lang="en-US" altLang="zh-CN" sz="1350"/>
              <a:t>1</a:t>
            </a:r>
            <a:r>
              <a:rPr lang="zh-CN" altLang="en-US" sz="1350">
                <a:ea typeface="宋体" charset="0"/>
              </a:rPr>
              <a:t>）</a:t>
            </a:r>
            <a:r>
              <a:rPr lang="en-US" altLang="zh-CN" sz="1350">
                <a:ea typeface="宋体" charset="0"/>
              </a:rPr>
              <a:t> GRBs</a:t>
            </a:r>
            <a:endParaRPr lang="en-US" altLang="zh-CN" sz="1350"/>
          </a:p>
        </p:txBody>
      </p:sp>
      <p:pic>
        <p:nvPicPr>
          <p:cNvPr id="13" name="图片 12" descr="2024-05-21 19-48-08 的屏幕截图"/>
          <p:cNvPicPr>
            <a:picLocks noChangeAspect="1"/>
          </p:cNvPicPr>
          <p:nvPr/>
        </p:nvPicPr>
        <p:blipFill>
          <a:blip r:embed="rId1"/>
          <a:stretch>
            <a:fillRect/>
          </a:stretch>
        </p:blipFill>
        <p:spPr>
          <a:xfrm>
            <a:off x="1622425" y="1335405"/>
            <a:ext cx="2870835" cy="1664335"/>
          </a:xfrm>
          <a:prstGeom prst="rect">
            <a:avLst/>
          </a:prstGeom>
        </p:spPr>
      </p:pic>
      <p:sp>
        <p:nvSpPr>
          <p:cNvPr id="14" name="文本框 13"/>
          <p:cNvSpPr txBox="1"/>
          <p:nvPr/>
        </p:nvSpPr>
        <p:spPr>
          <a:xfrm>
            <a:off x="5524976" y="1030711"/>
            <a:ext cx="1905000" cy="299085"/>
          </a:xfrm>
          <a:prstGeom prst="rect">
            <a:avLst/>
          </a:prstGeom>
          <a:noFill/>
        </p:spPr>
        <p:txBody>
          <a:bodyPr wrap="square" rtlCol="0" anchor="t">
            <a:spAutoFit/>
          </a:bodyPr>
          <a:p>
            <a:r>
              <a:rPr lang="en-US" altLang="zh-CN" sz="1350" b="1"/>
              <a:t>2</a:t>
            </a:r>
            <a:r>
              <a:rPr lang="zh-CN" altLang="en-US" sz="1350" b="1">
                <a:ea typeface="宋体" charset="0"/>
              </a:rPr>
              <a:t>）</a:t>
            </a:r>
            <a:r>
              <a:rPr lang="en-US" altLang="zh-CN" sz="1350" b="1">
                <a:ea typeface="宋体" charset="0"/>
              </a:rPr>
              <a:t> </a:t>
            </a:r>
            <a:r>
              <a:rPr lang="en-US" altLang="zh-CN" sz="1350" b="1"/>
              <a:t>AGNs</a:t>
            </a:r>
            <a:endParaRPr lang="en-US" altLang="zh-CN" sz="1350" b="1"/>
          </a:p>
        </p:txBody>
      </p:sp>
      <p:pic>
        <p:nvPicPr>
          <p:cNvPr id="15" name="图片 14" descr="2024-05-21 19-51-02 的屏幕截图"/>
          <p:cNvPicPr>
            <a:picLocks noChangeAspect="1"/>
          </p:cNvPicPr>
          <p:nvPr/>
        </p:nvPicPr>
        <p:blipFill>
          <a:blip r:embed="rId2"/>
          <a:stretch>
            <a:fillRect/>
          </a:stretch>
        </p:blipFill>
        <p:spPr>
          <a:xfrm>
            <a:off x="4655820" y="1306830"/>
            <a:ext cx="3018790" cy="1902460"/>
          </a:xfrm>
          <a:prstGeom prst="rect">
            <a:avLst/>
          </a:prstGeom>
          <a:ln w="28575" cmpd="dbl">
            <a:solidFill>
              <a:schemeClr val="accent1">
                <a:shade val="50000"/>
              </a:schemeClr>
            </a:solidFill>
            <a:prstDash val="solid"/>
          </a:ln>
        </p:spPr>
      </p:pic>
      <p:sp>
        <p:nvSpPr>
          <p:cNvPr id="2" name="文本框 1"/>
          <p:cNvSpPr txBox="1"/>
          <p:nvPr/>
        </p:nvSpPr>
        <p:spPr>
          <a:xfrm>
            <a:off x="5918835" y="1743710"/>
            <a:ext cx="1677035" cy="275590"/>
          </a:xfrm>
          <a:prstGeom prst="rect">
            <a:avLst/>
          </a:prstGeom>
          <a:noFill/>
        </p:spPr>
        <p:txBody>
          <a:bodyPr wrap="square" rtlCol="0">
            <a:spAutoFit/>
          </a:bodyPr>
          <a:p>
            <a:r>
              <a:rPr lang="en-US" altLang="zh-CN" sz="1200" b="1">
                <a:solidFill>
                  <a:srgbClr val="FFFF00"/>
                </a:solidFill>
              </a:rPr>
              <a:t>TXS 0506+056</a:t>
            </a:r>
            <a:r>
              <a:rPr lang="zh-CN" altLang="en-US" sz="1200" b="1">
                <a:solidFill>
                  <a:srgbClr val="FFFF00"/>
                </a:solidFill>
                <a:ea typeface="宋体" charset="0"/>
              </a:rPr>
              <a:t>（</a:t>
            </a:r>
            <a:r>
              <a:rPr lang="en-US" altLang="zh-CN" sz="1200" b="1">
                <a:solidFill>
                  <a:srgbClr val="FFFF00"/>
                </a:solidFill>
                <a:ea typeface="宋体" charset="0"/>
              </a:rPr>
              <a:t>3</a:t>
            </a:r>
            <a:r>
              <a:rPr lang="en-US" altLang="zh-CN" sz="1200" b="1">
                <a:solidFill>
                  <a:srgbClr val="FFFF00"/>
                </a:solidFill>
                <a:latin typeface="DejaVu Math TeX Gyre" panose="02000503000000000000" charset="0"/>
                <a:ea typeface="宋体" charset="0"/>
                <a:cs typeface="DejaVu Math TeX Gyre" panose="02000503000000000000" charset="0"/>
              </a:rPr>
              <a:t>σ</a:t>
            </a:r>
            <a:r>
              <a:rPr lang="zh-CN" altLang="en-US" sz="1200" b="1">
                <a:solidFill>
                  <a:srgbClr val="FFFF00"/>
                </a:solidFill>
                <a:ea typeface="宋体" charset="0"/>
              </a:rPr>
              <a:t>）</a:t>
            </a:r>
            <a:endParaRPr lang="zh-CN" altLang="en-US" sz="1200" b="1">
              <a:solidFill>
                <a:srgbClr val="FFFF00"/>
              </a:solidFill>
              <a:ea typeface="宋体" charset="0"/>
            </a:endParaRPr>
          </a:p>
        </p:txBody>
      </p:sp>
      <p:sp>
        <p:nvSpPr>
          <p:cNvPr id="3" name="文本框 2"/>
          <p:cNvSpPr txBox="1"/>
          <p:nvPr/>
        </p:nvSpPr>
        <p:spPr>
          <a:xfrm>
            <a:off x="5970905" y="2019300"/>
            <a:ext cx="1458595" cy="275590"/>
          </a:xfrm>
          <a:prstGeom prst="rect">
            <a:avLst/>
          </a:prstGeom>
          <a:noFill/>
        </p:spPr>
        <p:txBody>
          <a:bodyPr wrap="square" rtlCol="0">
            <a:spAutoFit/>
          </a:bodyPr>
          <a:p>
            <a:r>
              <a:rPr lang="en-US" altLang="zh-CN" sz="1200" b="1">
                <a:solidFill>
                  <a:srgbClr val="FFFF00"/>
                </a:solidFill>
              </a:rPr>
              <a:t>NGC 1068</a:t>
            </a:r>
            <a:r>
              <a:rPr lang="zh-CN" altLang="en-US" sz="1200" b="1">
                <a:solidFill>
                  <a:srgbClr val="FFFF00"/>
                </a:solidFill>
                <a:ea typeface="宋体" charset="0"/>
              </a:rPr>
              <a:t>（</a:t>
            </a:r>
            <a:r>
              <a:rPr lang="en-US" altLang="zh-CN" sz="1200" b="1">
                <a:solidFill>
                  <a:srgbClr val="FFFF00"/>
                </a:solidFill>
                <a:ea typeface="宋体" charset="0"/>
              </a:rPr>
              <a:t>4.2</a:t>
            </a:r>
            <a:r>
              <a:rPr lang="en-US" altLang="zh-CN" sz="1200" b="1">
                <a:solidFill>
                  <a:srgbClr val="FFFF00"/>
                </a:solidFill>
                <a:latin typeface="DejaVu Math TeX Gyre" panose="02000503000000000000" charset="0"/>
                <a:ea typeface="宋体" charset="0"/>
                <a:cs typeface="DejaVu Math TeX Gyre" panose="02000503000000000000" charset="0"/>
              </a:rPr>
              <a:t>σ</a:t>
            </a:r>
            <a:r>
              <a:rPr lang="zh-CN" altLang="en-US" sz="1200" b="1">
                <a:solidFill>
                  <a:srgbClr val="FFFF00"/>
                </a:solidFill>
                <a:ea typeface="宋体" charset="0"/>
              </a:rPr>
              <a:t>）</a:t>
            </a:r>
            <a:endParaRPr lang="zh-CN" altLang="en-US" sz="1200" b="1">
              <a:solidFill>
                <a:srgbClr val="FFFF00"/>
              </a:solidFill>
              <a:ea typeface="宋体" charset="0"/>
            </a:endParaRPr>
          </a:p>
        </p:txBody>
      </p:sp>
      <p:cxnSp>
        <p:nvCxnSpPr>
          <p:cNvPr id="9"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矩形 9"/>
          <p:cNvSpPr/>
          <p:nvPr>
            <p:custDataLst>
              <p:tags r:id="rId3"/>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9" name="矩形 18"/>
          <p:cNvSpPr/>
          <p:nvPr>
            <p:custDataLst>
              <p:tags r:id="rId4"/>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pic>
        <p:nvPicPr>
          <p:cNvPr id="6" name="图片 5" descr="StarburstGalaxies_2"/>
          <p:cNvPicPr>
            <a:picLocks noChangeAspect="1"/>
          </p:cNvPicPr>
          <p:nvPr/>
        </p:nvPicPr>
        <p:blipFill>
          <a:blip r:embed="rId5"/>
          <a:stretch>
            <a:fillRect/>
          </a:stretch>
        </p:blipFill>
        <p:spPr>
          <a:xfrm>
            <a:off x="1742440" y="3156585"/>
            <a:ext cx="2631440" cy="1765300"/>
          </a:xfrm>
          <a:prstGeom prst="rect">
            <a:avLst/>
          </a:prstGeom>
        </p:spPr>
      </p:pic>
      <p:sp>
        <p:nvSpPr>
          <p:cNvPr id="7" name="文本框 6"/>
          <p:cNvSpPr txBox="1"/>
          <p:nvPr/>
        </p:nvSpPr>
        <p:spPr>
          <a:xfrm>
            <a:off x="2727960" y="4622800"/>
            <a:ext cx="1645920" cy="275590"/>
          </a:xfrm>
          <a:prstGeom prst="rect">
            <a:avLst/>
          </a:prstGeom>
          <a:noFill/>
        </p:spPr>
        <p:txBody>
          <a:bodyPr wrap="square" rtlCol="0" anchor="t">
            <a:spAutoFit/>
          </a:bodyPr>
          <a:p>
            <a:r>
              <a:rPr lang="en-US" altLang="zh-CN" sz="1200">
                <a:solidFill>
                  <a:schemeClr val="bg1"/>
                </a:solidFill>
                <a:sym typeface="+mn-ea"/>
              </a:rPr>
              <a:t>3</a:t>
            </a:r>
            <a:r>
              <a:rPr lang="zh-CN" altLang="en-US" sz="1200">
                <a:solidFill>
                  <a:schemeClr val="bg1"/>
                </a:solidFill>
                <a:ea typeface="宋体" charset="0"/>
                <a:sym typeface="+mn-ea"/>
              </a:rPr>
              <a:t>）</a:t>
            </a:r>
            <a:r>
              <a:rPr sz="1200">
                <a:solidFill>
                  <a:schemeClr val="bg1"/>
                </a:solidFill>
                <a:sym typeface="+mn-ea"/>
              </a:rPr>
              <a:t>Starburst Galaxy</a:t>
            </a:r>
            <a:endParaRPr sz="1200">
              <a:solidFill>
                <a:schemeClr val="bg1"/>
              </a:solidFill>
              <a:sym typeface="+mn-ea"/>
            </a:endParaRPr>
          </a:p>
        </p:txBody>
      </p:sp>
      <p:sp>
        <p:nvSpPr>
          <p:cNvPr id="17" name="文本框 16"/>
          <p:cNvSpPr txBox="1"/>
          <p:nvPr/>
        </p:nvSpPr>
        <p:spPr>
          <a:xfrm>
            <a:off x="5675630" y="4492625"/>
            <a:ext cx="1208405" cy="275590"/>
          </a:xfrm>
          <a:prstGeom prst="rect">
            <a:avLst/>
          </a:prstGeom>
          <a:noFill/>
        </p:spPr>
        <p:txBody>
          <a:bodyPr wrap="square" rtlCol="0" anchor="t">
            <a:spAutoFit/>
          </a:bodyPr>
          <a:p>
            <a:r>
              <a:rPr lang="en-US" altLang="zh-CN" sz="1200">
                <a:solidFill>
                  <a:schemeClr val="bg1"/>
                </a:solidFill>
                <a:sym typeface="+mn-ea"/>
              </a:rPr>
              <a:t>4</a:t>
            </a:r>
            <a:r>
              <a:rPr lang="zh-CN" altLang="en-US" sz="1200">
                <a:solidFill>
                  <a:schemeClr val="bg1"/>
                </a:solidFill>
                <a:ea typeface="宋体" charset="0"/>
                <a:sym typeface="+mn-ea"/>
              </a:rPr>
              <a:t>）</a:t>
            </a:r>
            <a:r>
              <a:rPr lang="en-US" altLang="zh-CN" sz="1200">
                <a:solidFill>
                  <a:schemeClr val="bg1"/>
                </a:solidFill>
                <a:ea typeface="宋体" charset="0"/>
                <a:sym typeface="+mn-ea"/>
              </a:rPr>
              <a:t>Supernova</a:t>
            </a:r>
            <a:endParaRPr lang="en-US" altLang="zh-CN" sz="1200">
              <a:solidFill>
                <a:schemeClr val="bg1"/>
              </a:solidFill>
              <a:ea typeface="宋体" charset="0"/>
              <a:sym typeface="+mn-ea"/>
            </a:endParaRPr>
          </a:p>
        </p:txBody>
      </p:sp>
      <p:sp>
        <p:nvSpPr>
          <p:cNvPr id="8" name="灯片编号占位符 7"/>
          <p:cNvSpPr>
            <a:spLocks noGrp="1"/>
          </p:cNvSpPr>
          <p:nvPr>
            <p:ph type="sldNum" sz="quarter" idx="12"/>
          </p:nvPr>
        </p:nvSpPr>
        <p:spPr/>
        <p:txBody>
          <a:bodyPr/>
          <a:p>
            <a:fld id="{F46799FB-52B8-4698-BECF-01ADD9E846BE}" type="slidenum">
              <a:rPr lang="zh-CN" altLang="en-US" smtClean="0"/>
            </a:fld>
            <a:endParaRPr lang="zh-CN" altLang="en-US"/>
          </a:p>
        </p:txBody>
      </p:sp>
      <p:sp>
        <p:nvSpPr>
          <p:cNvPr id="5" name="文本框 4"/>
          <p:cNvSpPr txBox="1"/>
          <p:nvPr/>
        </p:nvSpPr>
        <p:spPr>
          <a:xfrm>
            <a:off x="4918075" y="4134485"/>
            <a:ext cx="2039620" cy="368300"/>
          </a:xfrm>
          <a:prstGeom prst="rect">
            <a:avLst/>
          </a:prstGeom>
          <a:noFill/>
        </p:spPr>
        <p:txBody>
          <a:bodyPr wrap="square" rtlCol="0">
            <a:spAutoFit/>
          </a:bodyPr>
          <a:p>
            <a:r>
              <a:rPr lang="en-US" altLang="zh-CN"/>
              <a:t>4</a:t>
            </a:r>
            <a:r>
              <a:rPr lang="zh-CN" altLang="en-US">
                <a:ea typeface="宋体" charset="0"/>
              </a:rPr>
              <a:t>）</a:t>
            </a:r>
            <a:r>
              <a:rPr lang="x-none" altLang="zh-CN">
                <a:ea typeface="宋体" charset="0"/>
              </a:rPr>
              <a:t>H</a:t>
            </a:r>
            <a:r>
              <a:rPr lang="en-US" altLang="zh-CN">
                <a:ea typeface="宋体" charset="0"/>
              </a:rPr>
              <a:t>ypernovae</a:t>
            </a:r>
            <a:endParaRPr lang="en-US" altLang="zh-CN">
              <a:ea typeface="宋体"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 grpId="1"/>
      <p:bldP spid="3"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4073525" y="633095"/>
            <a:ext cx="2944495" cy="306705"/>
          </a:xfrm>
          <a:prstGeom prst="rect">
            <a:avLst/>
          </a:prstGeom>
          <a:noFill/>
        </p:spPr>
        <p:txBody>
          <a:bodyPr wrap="square" rtlCol="0">
            <a:spAutoFit/>
          </a:bodyPr>
          <a:lstStyle/>
          <a:p>
            <a:pPr algn="l"/>
            <a:r>
              <a:rPr altLang="en-US" sz="1400" spc="-1">
                <a:solidFill>
                  <a:srgbClr val="7030A0"/>
                </a:solidFill>
                <a:latin typeface="Times New Roman" panose="02020603050405020304"/>
                <a:sym typeface="+mn-ea"/>
              </a:rPr>
              <a:t>Observational Progress with IceCube</a:t>
            </a:r>
            <a:endParaRPr altLang="en-US" sz="1400" spc="-1">
              <a:solidFill>
                <a:srgbClr val="7030A0"/>
              </a:solidFill>
              <a:latin typeface="Times New Roman" panose="02020603050405020304"/>
              <a:sym typeface="+mn-ea"/>
            </a:endParaRPr>
          </a:p>
        </p:txBody>
      </p:sp>
      <p:sp>
        <p:nvSpPr>
          <p:cNvPr id="31" name="文本框 30"/>
          <p:cNvSpPr txBox="1"/>
          <p:nvPr/>
        </p:nvSpPr>
        <p:spPr>
          <a:xfrm>
            <a:off x="2625725" y="922020"/>
            <a:ext cx="6177915" cy="1383665"/>
          </a:xfrm>
          <a:prstGeom prst="rect">
            <a:avLst/>
          </a:prstGeom>
          <a:noFill/>
        </p:spPr>
        <p:txBody>
          <a:bodyPr wrap="square" rtlCol="0">
            <a:spAutoFit/>
          </a:bodyPr>
          <a:p>
            <a:pPr marL="171450" indent="-171450" algn="l">
              <a:buFont typeface="Wingdings" charset="0"/>
              <a:buChar char=""/>
            </a:pPr>
            <a:r>
              <a:rPr sz="1400"/>
              <a:t>In 2018, the IceCube Collaboration reported a high-energy neutrino event correlated with the blazar TXS 0506+056</a:t>
            </a:r>
            <a:r>
              <a:rPr lang="x-none" sz="1400"/>
              <a:t> (3</a:t>
            </a:r>
            <a:r>
              <a:rPr lang="en-US" altLang="zh-CN" sz="1400">
                <a:latin typeface="DejaVu Math TeX Gyre" panose="02000503000000000000" charset="0"/>
                <a:ea typeface="宋体" charset="0"/>
                <a:cs typeface="DejaVu Math TeX Gyre" panose="02000503000000000000" charset="0"/>
                <a:sym typeface="+mn-ea"/>
              </a:rPr>
              <a:t>σ</a:t>
            </a:r>
            <a:r>
              <a:rPr lang="x-none" sz="1400"/>
              <a:t>)</a:t>
            </a:r>
            <a:endParaRPr sz="1400"/>
          </a:p>
          <a:p>
            <a:pPr marL="171450" indent="-171450" algn="l">
              <a:buFont typeface="Wingdings" charset="0"/>
              <a:buChar char=""/>
            </a:pPr>
            <a:r>
              <a:rPr sz="1400">
                <a:sym typeface="+mn-ea"/>
              </a:rPr>
              <a:t>The IceCube team has also analyzed data from 2011 to </a:t>
            </a:r>
            <a:r>
              <a:rPr lang="x-none" sz="1400">
                <a:sym typeface="+mn-ea"/>
              </a:rPr>
              <a:t>2020</a:t>
            </a:r>
            <a:r>
              <a:rPr sz="1400">
                <a:sym typeface="+mn-ea"/>
              </a:rPr>
              <a:t>, in an attempt to identify new neutrino sources</a:t>
            </a:r>
            <a:r>
              <a:rPr lang="en-US" sz="1400">
                <a:sym typeface="+mn-ea"/>
              </a:rPr>
              <a:t>.</a:t>
            </a:r>
            <a:r>
              <a:rPr lang="zh-CN" altLang="x-none" sz="1400">
                <a:ea typeface="宋体" charset="0"/>
                <a:sym typeface="+mn-ea"/>
              </a:rPr>
              <a:t>（</a:t>
            </a:r>
            <a:r>
              <a:rPr lang="x-none" sz="1400">
                <a:sym typeface="+mn-ea"/>
              </a:rPr>
              <a:t>NGC1068</a:t>
            </a:r>
            <a:r>
              <a:rPr lang="zh-CN" altLang="en-US" sz="1400">
                <a:ea typeface="宋体" charset="0"/>
                <a:sym typeface="+mn-ea"/>
              </a:rPr>
              <a:t>）</a:t>
            </a:r>
            <a:endParaRPr sz="1400">
              <a:sym typeface="+mn-ea"/>
            </a:endParaRPr>
          </a:p>
          <a:p>
            <a:pPr marL="171450" indent="-171450" algn="l">
              <a:buFont typeface="Wingdings" charset="0"/>
              <a:buChar char=""/>
            </a:pPr>
            <a:r>
              <a:rPr sz="1400"/>
              <a:t>Using 13.1 years of data, the IceCube team reports a follow-up search for neutrino sources in the northern sky.</a:t>
            </a:r>
            <a:r>
              <a:rPr lang="zh-CN" sz="1400">
                <a:ea typeface="宋体" charset="0"/>
              </a:rPr>
              <a:t>（</a:t>
            </a:r>
            <a:r>
              <a:rPr lang="en-US" altLang="zh-CN" sz="1400">
                <a:ea typeface="宋体" charset="0"/>
              </a:rPr>
              <a:t>NGC 7469</a:t>
            </a:r>
            <a:r>
              <a:rPr lang="zh-CN" sz="1400">
                <a:ea typeface="宋体" charset="0"/>
              </a:rPr>
              <a:t>）</a:t>
            </a:r>
            <a:endParaRPr lang="zh-CN" sz="1400">
              <a:ea typeface="宋体" charset="0"/>
            </a:endParaRPr>
          </a:p>
        </p:txBody>
      </p:sp>
      <p:sp>
        <p:nvSpPr>
          <p:cNvPr id="37" name="文本框 36"/>
          <p:cNvSpPr txBox="1"/>
          <p:nvPr/>
        </p:nvSpPr>
        <p:spPr>
          <a:xfrm>
            <a:off x="730409" y="2596462"/>
            <a:ext cx="2152174" cy="229870"/>
          </a:xfrm>
          <a:prstGeom prst="rect">
            <a:avLst/>
          </a:prstGeom>
          <a:noFill/>
        </p:spPr>
        <p:txBody>
          <a:bodyPr wrap="square" rtlCol="0" anchor="t">
            <a:spAutoFit/>
          </a:bodyPr>
          <a:p>
            <a:r>
              <a:rPr lang="zh-CN" sz="900">
                <a:latin typeface="文鼎ＰＬ简报宋" panose="02010600030101010101" charset="-122"/>
                <a:ea typeface="文鼎ＰＬ简报宋" panose="02010600030101010101" charset="-122"/>
                <a:sym typeface="+mn-ea"/>
              </a:rPr>
              <a:t>IceCube</a:t>
            </a:r>
            <a:r>
              <a:rPr lang="en-US" altLang="zh-CN" sz="900">
                <a:latin typeface="文鼎ＰＬ简报宋" panose="02010600030101010101" charset="-122"/>
                <a:ea typeface="文鼎ＰＬ简报宋" panose="02010600030101010101" charset="-122"/>
                <a:sym typeface="+mn-ea"/>
              </a:rPr>
              <a:t> </a:t>
            </a:r>
            <a:r>
              <a:rPr lang="zh-CN" sz="900">
                <a:latin typeface="文鼎ＰＬ简报宋" panose="02010600030101010101" charset="-122"/>
                <a:ea typeface="文鼎ＰＬ简报宋" panose="02010600030101010101" charset="-122"/>
                <a:sym typeface="+mn-ea"/>
              </a:rPr>
              <a:t>Collaboration et al.</a:t>
            </a:r>
            <a:r>
              <a:rPr lang="en-US" altLang="zh-CN" sz="900">
                <a:latin typeface="文鼎ＰＬ简报宋" panose="02010600030101010101" charset="-122"/>
                <a:ea typeface="文鼎ＰＬ简报宋" panose="02010600030101010101" charset="-122"/>
                <a:sym typeface="+mn-ea"/>
              </a:rPr>
              <a:t> </a:t>
            </a:r>
            <a:r>
              <a:rPr lang="zh-CN" sz="900">
                <a:latin typeface="文鼎ＰＬ简报宋" panose="02010600030101010101" charset="-122"/>
                <a:ea typeface="文鼎ＰＬ简报宋" panose="02010600030101010101" charset="-122"/>
                <a:sym typeface="+mn-ea"/>
              </a:rPr>
              <a:t>2018a</a:t>
            </a:r>
            <a:endParaRPr lang="zh-CN" altLang="en-US" sz="900">
              <a:latin typeface="文鼎ＰＬ简报宋" panose="02010600030101010101" charset="-122"/>
              <a:ea typeface="文鼎ＰＬ简报宋" panose="02010600030101010101" charset="-122"/>
              <a:sym typeface="+mn-ea"/>
            </a:endParaRPr>
          </a:p>
        </p:txBody>
      </p:sp>
      <p:pic>
        <p:nvPicPr>
          <p:cNvPr id="39" name="图片 38" descr="938b973c1c096038374e0cd5de49d64"/>
          <p:cNvPicPr>
            <a:picLocks noChangeAspect="1"/>
          </p:cNvPicPr>
          <p:nvPr/>
        </p:nvPicPr>
        <p:blipFill>
          <a:blip r:embed="rId1"/>
          <a:stretch>
            <a:fillRect/>
          </a:stretch>
        </p:blipFill>
        <p:spPr>
          <a:xfrm>
            <a:off x="2935605" y="2541905"/>
            <a:ext cx="3144520" cy="1880870"/>
          </a:xfrm>
          <a:prstGeom prst="rect">
            <a:avLst/>
          </a:prstGeom>
        </p:spPr>
      </p:pic>
      <p:sp>
        <p:nvSpPr>
          <p:cNvPr id="40" name="文本框 39"/>
          <p:cNvSpPr txBox="1"/>
          <p:nvPr/>
        </p:nvSpPr>
        <p:spPr>
          <a:xfrm>
            <a:off x="3734118" y="4471776"/>
            <a:ext cx="2114550" cy="229870"/>
          </a:xfrm>
          <a:prstGeom prst="rect">
            <a:avLst/>
          </a:prstGeom>
          <a:noFill/>
        </p:spPr>
        <p:txBody>
          <a:bodyPr wrap="square" rtlCol="0" anchor="t">
            <a:spAutoFit/>
          </a:bodyPr>
          <a:p>
            <a:r>
              <a:rPr lang="zh-CN" sz="900">
                <a:latin typeface="文鼎ＰＬ简报宋" panose="02010600030101010101" charset="-122"/>
                <a:ea typeface="文鼎ＰＬ简报宋" panose="02010600030101010101" charset="-122"/>
                <a:sym typeface="+mn-ea"/>
              </a:rPr>
              <a:t>IceCube</a:t>
            </a:r>
            <a:r>
              <a:rPr lang="en-US" altLang="zh-CN" sz="900">
                <a:latin typeface="文鼎ＰＬ简报宋" panose="02010600030101010101" charset="-122"/>
                <a:ea typeface="文鼎ＰＬ简报宋" panose="02010600030101010101" charset="-122"/>
                <a:sym typeface="+mn-ea"/>
              </a:rPr>
              <a:t> </a:t>
            </a:r>
            <a:r>
              <a:rPr lang="zh-CN" sz="900">
                <a:latin typeface="文鼎ＰＬ简报宋" panose="02010600030101010101" charset="-122"/>
                <a:ea typeface="文鼎ＰＬ简报宋" panose="02010600030101010101" charset="-122"/>
                <a:sym typeface="+mn-ea"/>
              </a:rPr>
              <a:t>Collaboration et al.</a:t>
            </a:r>
            <a:r>
              <a:rPr lang="en-US" altLang="zh-CN" sz="900">
                <a:latin typeface="文鼎ＰＬ简报宋" panose="02010600030101010101" charset="-122"/>
                <a:ea typeface="文鼎ＰＬ简报宋" panose="02010600030101010101" charset="-122"/>
                <a:sym typeface="+mn-ea"/>
              </a:rPr>
              <a:t> 2022</a:t>
            </a:r>
            <a:endParaRPr lang="en-US" altLang="zh-CN" sz="900">
              <a:latin typeface="文鼎ＰＬ简报宋" panose="02010600030101010101" charset="-122"/>
              <a:ea typeface="文鼎ＰＬ简报宋" panose="02010600030101010101" charset="-122"/>
              <a:sym typeface="+mn-ea"/>
            </a:endParaRPr>
          </a:p>
        </p:txBody>
      </p:sp>
      <p:sp>
        <p:nvSpPr>
          <p:cNvPr id="41" name="文本框 40"/>
          <p:cNvSpPr txBox="1"/>
          <p:nvPr/>
        </p:nvSpPr>
        <p:spPr>
          <a:xfrm>
            <a:off x="4217670" y="2345690"/>
            <a:ext cx="1250950" cy="245110"/>
          </a:xfrm>
          <a:prstGeom prst="rect">
            <a:avLst/>
          </a:prstGeom>
          <a:noFill/>
        </p:spPr>
        <p:txBody>
          <a:bodyPr wrap="square" rtlCol="0">
            <a:spAutoFit/>
          </a:bodyPr>
          <a:p>
            <a:r>
              <a:rPr lang="en-US" altLang="zh-CN" sz="1000"/>
              <a:t>NGC 1068</a:t>
            </a:r>
            <a:r>
              <a:rPr lang="zh-CN" altLang="en-US" sz="1000">
                <a:ea typeface="宋体" charset="0"/>
              </a:rPr>
              <a:t>（</a:t>
            </a:r>
            <a:r>
              <a:rPr lang="en-US" altLang="zh-CN" sz="1000">
                <a:ea typeface="宋体" charset="0"/>
              </a:rPr>
              <a:t>4.2</a:t>
            </a:r>
            <a:r>
              <a:rPr lang="en-US" altLang="zh-CN" sz="1000">
                <a:latin typeface="DejaVu Math TeX Gyre" panose="02000503000000000000" charset="0"/>
                <a:ea typeface="宋体" charset="0"/>
                <a:cs typeface="DejaVu Math TeX Gyre" panose="02000503000000000000" charset="0"/>
              </a:rPr>
              <a:t>σ</a:t>
            </a:r>
            <a:r>
              <a:rPr lang="zh-CN" altLang="en-US" sz="1000">
                <a:ea typeface="宋体" charset="0"/>
              </a:rPr>
              <a:t>）</a:t>
            </a:r>
            <a:endParaRPr lang="zh-CN" altLang="en-US" sz="1000">
              <a:ea typeface="宋体" charset="0"/>
            </a:endParaRPr>
          </a:p>
        </p:txBody>
      </p:sp>
      <p:pic>
        <p:nvPicPr>
          <p:cNvPr id="2" name="图片 1" descr="2024-05-16 20-02-47 的屏幕截图"/>
          <p:cNvPicPr>
            <a:picLocks noChangeAspect="1"/>
          </p:cNvPicPr>
          <p:nvPr/>
        </p:nvPicPr>
        <p:blipFill>
          <a:blip r:embed="rId2"/>
          <a:stretch>
            <a:fillRect/>
          </a:stretch>
        </p:blipFill>
        <p:spPr>
          <a:xfrm>
            <a:off x="515620" y="655955"/>
            <a:ext cx="1972310" cy="1940560"/>
          </a:xfrm>
          <a:prstGeom prst="rect">
            <a:avLst/>
          </a:prstGeom>
        </p:spPr>
      </p:pic>
      <p:sp>
        <p:nvSpPr>
          <p:cNvPr id="11" name="文本框 10"/>
          <p:cNvSpPr txBox="1"/>
          <p:nvPr/>
        </p:nvSpPr>
        <p:spPr>
          <a:xfrm>
            <a:off x="7851775" y="1548765"/>
            <a:ext cx="570230" cy="275590"/>
          </a:xfrm>
          <a:prstGeom prst="rect">
            <a:avLst/>
          </a:prstGeom>
          <a:noFill/>
        </p:spPr>
        <p:txBody>
          <a:bodyPr wrap="square" rtlCol="0">
            <a:spAutoFit/>
          </a:bodyPr>
          <a:p>
            <a:r>
              <a:rPr lang="en-US" altLang="zh-CN" sz="1200">
                <a:solidFill>
                  <a:schemeClr val="bg1"/>
                </a:solidFill>
              </a:rPr>
              <a:t>HST</a:t>
            </a:r>
            <a:endParaRPr lang="en-US" altLang="zh-CN" sz="1200">
              <a:solidFill>
                <a:schemeClr val="bg1"/>
              </a:solidFill>
            </a:endParaRPr>
          </a:p>
        </p:txBody>
      </p:sp>
      <p:cxnSp>
        <p:nvCxnSpPr>
          <p:cNvPr id="7"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矩形 7"/>
          <p:cNvSpPr/>
          <p:nvPr>
            <p:custDataLst>
              <p:tags r:id="rId3"/>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9" name="矩形 18"/>
          <p:cNvSpPr/>
          <p:nvPr>
            <p:custDataLst>
              <p:tags r:id="rId4"/>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pic>
        <p:nvPicPr>
          <p:cNvPr id="13" name="图片 12" descr="截图 2025-11-18 16-22-35"/>
          <p:cNvPicPr>
            <a:picLocks noChangeAspect="1"/>
          </p:cNvPicPr>
          <p:nvPr/>
        </p:nvPicPr>
        <p:blipFill>
          <a:blip r:embed="rId5"/>
          <a:stretch>
            <a:fillRect/>
          </a:stretch>
        </p:blipFill>
        <p:spPr>
          <a:xfrm>
            <a:off x="229235" y="2898775"/>
            <a:ext cx="2778125" cy="1445260"/>
          </a:xfrm>
          <a:prstGeom prst="rect">
            <a:avLst/>
          </a:prstGeom>
        </p:spPr>
      </p:pic>
      <p:sp>
        <p:nvSpPr>
          <p:cNvPr id="14" name="文本框 13"/>
          <p:cNvSpPr txBox="1"/>
          <p:nvPr/>
        </p:nvSpPr>
        <p:spPr>
          <a:xfrm>
            <a:off x="768033" y="4416531"/>
            <a:ext cx="2114550" cy="229870"/>
          </a:xfrm>
          <a:prstGeom prst="rect">
            <a:avLst/>
          </a:prstGeom>
          <a:noFill/>
        </p:spPr>
        <p:txBody>
          <a:bodyPr wrap="square" rtlCol="0" anchor="t">
            <a:spAutoFit/>
          </a:bodyPr>
          <a:p>
            <a:r>
              <a:rPr lang="zh-CN" sz="900">
                <a:latin typeface="文鼎ＰＬ简报宋" panose="02010600030101010101" charset="-122"/>
                <a:ea typeface="文鼎ＰＬ简报宋" panose="02010600030101010101" charset="-122"/>
                <a:sym typeface="+mn-ea"/>
              </a:rPr>
              <a:t>IceCube</a:t>
            </a:r>
            <a:r>
              <a:rPr lang="en-US" altLang="zh-CN" sz="900">
                <a:latin typeface="文鼎ＰＬ简报宋" panose="02010600030101010101" charset="-122"/>
                <a:ea typeface="文鼎ＰＬ简报宋" panose="02010600030101010101" charset="-122"/>
                <a:sym typeface="+mn-ea"/>
              </a:rPr>
              <a:t> </a:t>
            </a:r>
            <a:r>
              <a:rPr lang="zh-CN" sz="900">
                <a:latin typeface="文鼎ＰＬ简报宋" panose="02010600030101010101" charset="-122"/>
                <a:ea typeface="文鼎ＰＬ简报宋" panose="02010600030101010101" charset="-122"/>
                <a:sym typeface="+mn-ea"/>
              </a:rPr>
              <a:t>Collaboration et al.</a:t>
            </a:r>
            <a:r>
              <a:rPr lang="en-US" altLang="zh-CN" sz="900">
                <a:latin typeface="文鼎ＰＬ简报宋" panose="02010600030101010101" charset="-122"/>
                <a:ea typeface="文鼎ＰＬ简报宋" panose="02010600030101010101" charset="-122"/>
                <a:sym typeface="+mn-ea"/>
              </a:rPr>
              <a:t> 2022</a:t>
            </a:r>
            <a:endParaRPr lang="en-US" altLang="zh-CN" sz="900">
              <a:latin typeface="文鼎ＰＬ简报宋" panose="02010600030101010101" charset="-122"/>
              <a:ea typeface="文鼎ＰＬ简报宋" panose="02010600030101010101" charset="-122"/>
              <a:sym typeface="+mn-ea"/>
            </a:endParaRPr>
          </a:p>
        </p:txBody>
      </p:sp>
      <p:pic>
        <p:nvPicPr>
          <p:cNvPr id="16" name="图片 15" descr="截图 2025-11-18 12-59-14"/>
          <p:cNvPicPr>
            <a:picLocks noChangeAspect="1"/>
          </p:cNvPicPr>
          <p:nvPr/>
        </p:nvPicPr>
        <p:blipFill>
          <a:blip r:embed="rId6"/>
          <a:stretch>
            <a:fillRect/>
          </a:stretch>
        </p:blipFill>
        <p:spPr>
          <a:xfrm>
            <a:off x="6132195" y="2650490"/>
            <a:ext cx="2802890" cy="1602105"/>
          </a:xfrm>
          <a:prstGeom prst="rect">
            <a:avLst/>
          </a:prstGeom>
        </p:spPr>
      </p:pic>
      <p:sp>
        <p:nvSpPr>
          <p:cNvPr id="17" name="文本框 16"/>
          <p:cNvSpPr txBox="1"/>
          <p:nvPr/>
        </p:nvSpPr>
        <p:spPr>
          <a:xfrm>
            <a:off x="6795770" y="4422775"/>
            <a:ext cx="1626235" cy="206375"/>
          </a:xfrm>
          <a:prstGeom prst="rect">
            <a:avLst/>
          </a:prstGeom>
          <a:noFill/>
        </p:spPr>
        <p:txBody>
          <a:bodyPr wrap="square" rtlCol="0">
            <a:spAutoFit/>
          </a:bodyPr>
          <a:p>
            <a:r>
              <a:rPr lang="zh-CN" altLang="en-US" sz="750">
                <a:solidFill>
                  <a:schemeClr val="tx1"/>
                </a:solidFill>
              </a:rPr>
              <a:t>IceCube Collaboration</a:t>
            </a:r>
            <a:r>
              <a:rPr lang="en-US" altLang="zh-CN" sz="750">
                <a:solidFill>
                  <a:schemeClr val="tx1"/>
                </a:solidFill>
              </a:rPr>
              <a:t> 2025</a:t>
            </a:r>
            <a:endParaRPr lang="en-US" altLang="zh-CN" sz="750">
              <a:solidFill>
                <a:schemeClr val="tx1"/>
              </a:solidFill>
            </a:endParaRPr>
          </a:p>
        </p:txBody>
      </p:sp>
      <p:sp>
        <p:nvSpPr>
          <p:cNvPr id="3" name="灯片编号占位符 2"/>
          <p:cNvSpPr>
            <a:spLocks noGrp="1"/>
          </p:cNvSpPr>
          <p:nvPr>
            <p:ph type="sldNum" sz="quarter" idx="12"/>
          </p:nvPr>
        </p:nvSpPr>
        <p:spPr/>
        <p:txBody>
          <a:bodyPr/>
          <a:p>
            <a:fld id="{F46799FB-52B8-4698-BECF-01ADD9E846BE}" type="slidenum">
              <a:rPr lang="zh-CN" altLang="en-US" smtClean="0"/>
            </a:fld>
            <a:endParaRPr lang="zh-CN" altLang="en-US"/>
          </a:p>
        </p:txBody>
      </p:sp>
      <p:sp>
        <p:nvSpPr>
          <p:cNvPr id="6" name="文本框 5"/>
          <p:cNvSpPr txBox="1"/>
          <p:nvPr/>
        </p:nvSpPr>
        <p:spPr>
          <a:xfrm>
            <a:off x="6771640" y="2405380"/>
            <a:ext cx="1430020" cy="245110"/>
          </a:xfrm>
          <a:prstGeom prst="rect">
            <a:avLst/>
          </a:prstGeom>
          <a:noFill/>
        </p:spPr>
        <p:txBody>
          <a:bodyPr wrap="square" rtlCol="0">
            <a:spAutoFit/>
          </a:bodyPr>
          <a:p>
            <a:r>
              <a:rPr lang="x-none" altLang="zh-CN" sz="1000"/>
              <a:t>NGC</a:t>
            </a:r>
            <a:r>
              <a:rPr lang="en-US" altLang="x-none" sz="1000"/>
              <a:t> </a:t>
            </a:r>
            <a:r>
              <a:rPr lang="x-none" altLang="zh-CN" sz="1000"/>
              <a:t>7469 </a:t>
            </a:r>
            <a:r>
              <a:rPr lang="zh-CN" altLang="x-none" sz="1000">
                <a:ea typeface="宋体" charset="0"/>
              </a:rPr>
              <a:t>（</a:t>
            </a:r>
            <a:r>
              <a:rPr lang="x-none" altLang="zh-CN" sz="1000">
                <a:sym typeface="+mn-ea"/>
              </a:rPr>
              <a:t>3.8</a:t>
            </a:r>
            <a:r>
              <a:rPr lang="en-US" altLang="zh-CN" sz="1000">
                <a:latin typeface="DejaVu Math TeX Gyre" panose="02000503000000000000" charset="0"/>
                <a:ea typeface="宋体" charset="0"/>
                <a:cs typeface="DejaVu Math TeX Gyre" panose="02000503000000000000" charset="0"/>
                <a:sym typeface="+mn-ea"/>
              </a:rPr>
              <a:t>σ</a:t>
            </a:r>
            <a:r>
              <a:rPr lang="zh-CN" altLang="x-none" sz="1000">
                <a:ea typeface="宋体" charset="0"/>
              </a:rPr>
              <a:t>）</a:t>
            </a:r>
            <a:endParaRPr lang="x-none" altLang="en-US" sz="1000">
              <a:latin typeface="DejaVu Math TeX Gyre" panose="02000503000000000000" charset="0"/>
              <a:ea typeface="宋体" charset="0"/>
              <a:cs typeface="DejaVu Math TeX Gyre" panose="02000503000000000000" charset="0"/>
              <a:sym typeface="+mn-ea"/>
            </a:endParaRPr>
          </a:p>
        </p:txBody>
      </p:sp>
      <p:sp>
        <p:nvSpPr>
          <p:cNvPr id="10" name="文本框 9"/>
          <p:cNvSpPr txBox="1"/>
          <p:nvPr/>
        </p:nvSpPr>
        <p:spPr>
          <a:xfrm>
            <a:off x="473075" y="72390"/>
            <a:ext cx="2057400" cy="473710"/>
          </a:xfrm>
          <a:prstGeom prst="rect">
            <a:avLst/>
          </a:prstGeom>
          <a:noFill/>
        </p:spPr>
        <p:txBody>
          <a:bodyPr wrap="square" rtlCol="0">
            <a:noAutofit/>
          </a:bodyPr>
          <a:lstStyle/>
          <a:p>
            <a:pPr algn="l"/>
            <a:r>
              <a:rPr lang="en-US" sz="2100" b="1" spc="-1">
                <a:solidFill>
                  <a:schemeClr val="tx1"/>
                </a:solidFill>
                <a:latin typeface="Nimbus Roman" panose="00000500000000000000" charset="0"/>
                <a:ea typeface="+mj-ea"/>
                <a:cs typeface="Nimbus Roman" panose="00000500000000000000" charset="0"/>
                <a:sym typeface="+mn-ea"/>
              </a:rPr>
              <a:t>1. </a:t>
            </a:r>
            <a:r>
              <a:rPr lang="zh-CN" altLang="en-US" sz="2100" b="1">
                <a:latin typeface="Nimbus Roman" panose="00000500000000000000" charset="0"/>
                <a:ea typeface="宋体" charset="0"/>
                <a:cs typeface="Nimbus Roman" panose="00000500000000000000" charset="0"/>
                <a:sym typeface="+mn-ea"/>
              </a:rPr>
              <a:t>Background</a:t>
            </a:r>
            <a:r>
              <a:rPr lang="en-US" sz="2100" spc="-1">
                <a:solidFill>
                  <a:schemeClr val="tx1"/>
                </a:solidFill>
                <a:latin typeface="+mj-ea"/>
                <a:ea typeface="+mj-ea"/>
                <a:cs typeface="+mj-ea"/>
                <a:sym typeface="+mn-ea"/>
              </a:rPr>
              <a:t> </a:t>
            </a:r>
            <a:endParaRPr kumimoji="0" lang="zh-CN" sz="2100" b="0" i="0" u="none" strike="noStrike" kern="1200" cap="none" spc="-1" normalizeH="0" baseline="0" noProof="1">
              <a:solidFill>
                <a:schemeClr val="tx1"/>
              </a:solidFill>
              <a:latin typeface="+mj-ea"/>
              <a:ea typeface="+mj-ea"/>
              <a:cs typeface="+mj-ea"/>
            </a:endParaRPr>
          </a:p>
          <a:p>
            <a:pPr algn="l"/>
            <a:endParaRPr kumimoji="0" lang="zh-CN" altLang="en-US" sz="2100" b="0" i="0" u="none" strike="noStrike" kern="1200" cap="none" spc="-1" normalizeH="0" baseline="0" noProof="1" dirty="0">
              <a:solidFill>
                <a:schemeClr val="tx1"/>
              </a:solidFill>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文本框 195588"/>
          <p:cNvSpPr txBox="1"/>
          <p:nvPr/>
        </p:nvSpPr>
        <p:spPr>
          <a:xfrm>
            <a:off x="4433570" y="652145"/>
            <a:ext cx="3789045" cy="2057400"/>
          </a:xfrm>
          <a:prstGeom prst="rect">
            <a:avLst/>
          </a:prstGeom>
          <a:noFill/>
          <a:ln w="9525">
            <a:noFill/>
          </a:ln>
        </p:spPr>
        <p:txBody>
          <a:bodyPr wrap="square" anchor="t" anchorCtr="0">
            <a:noAutofit/>
          </a:bodyPr>
          <a:p>
            <a:pPr eaLnBrk="0" hangingPunct="0">
              <a:spcBef>
                <a:spcPct val="50000"/>
              </a:spcBef>
              <a:buClr>
                <a:srgbClr val="FF3300"/>
              </a:buClr>
              <a:buSzPct val="200000"/>
            </a:pPr>
            <a:r>
              <a:rPr sz="1050" dirty="0">
                <a:solidFill>
                  <a:schemeClr val="hlink"/>
                </a:solidFill>
                <a:latin typeface="Arial" panose="020B0604020202020204" pitchFamily="34" charset="0"/>
                <a:ea typeface="宋体" pitchFamily="2" charset="-122"/>
              </a:rPr>
              <a:t>Physical Properties of AGN</a:t>
            </a:r>
            <a:r>
              <a:rPr lang="zh-CN" sz="1050" dirty="0">
                <a:solidFill>
                  <a:schemeClr val="hlink"/>
                </a:solidFill>
                <a:latin typeface="Arial" panose="020B0604020202020204" pitchFamily="34" charset="0"/>
                <a:ea typeface="宋体" pitchFamily="2" charset="-122"/>
              </a:rPr>
              <a:t>：</a:t>
            </a:r>
            <a:endParaRPr lang="zh-CN" sz="1050" dirty="0">
              <a:solidFill>
                <a:schemeClr val="hlink"/>
              </a:solidFill>
              <a:latin typeface="Arial" panose="020B0604020202020204" pitchFamily="34" charset="0"/>
              <a:ea typeface="宋体" pitchFamily="2" charset="-122"/>
            </a:endParaRPr>
          </a:p>
          <a:p>
            <a:pPr indent="0" eaLnBrk="0" hangingPunct="0">
              <a:spcBef>
                <a:spcPct val="50000"/>
              </a:spcBef>
              <a:buClr>
                <a:srgbClr val="ED7D31"/>
              </a:buClr>
              <a:buSzPct val="100000"/>
              <a:buFont typeface="Arial" panose="020B0604020202020204" pitchFamily="34" charset="0"/>
              <a:buChar char="•"/>
            </a:pPr>
            <a:r>
              <a:rPr lang="zh-CN" altLang="en-US" sz="1200" dirty="0">
                <a:latin typeface="Arial" panose="020B0604020202020204" pitchFamily="34" charset="0"/>
                <a:ea typeface="宋体" pitchFamily="2" charset="-122"/>
              </a:rPr>
              <a:t> High </a:t>
            </a:r>
            <a:r>
              <a:rPr lang="en-US" altLang="zh-CN" sz="1200" dirty="0">
                <a:latin typeface="Arial" panose="020B0604020202020204" pitchFamily="34" charset="0"/>
                <a:ea typeface="宋体" pitchFamily="2" charset="-122"/>
              </a:rPr>
              <a:t>radiation </a:t>
            </a:r>
            <a:r>
              <a:rPr lang="zh-CN" altLang="en-US" sz="1200" dirty="0">
                <a:latin typeface="Arial" panose="020B0604020202020204" pitchFamily="34" charset="0"/>
                <a:ea typeface="宋体" pitchFamily="2" charset="-122"/>
              </a:rPr>
              <a:t>luminosity（~10</a:t>
            </a:r>
            <a:r>
              <a:rPr lang="zh-CN" altLang="en-US" sz="1200" baseline="30000" dirty="0">
                <a:latin typeface="Arial" panose="020B0604020202020204" pitchFamily="34" charset="0"/>
                <a:ea typeface="宋体" pitchFamily="2" charset="-122"/>
              </a:rPr>
              <a:t>41</a:t>
            </a:r>
            <a:r>
              <a:rPr lang="zh-CN" altLang="en-US" sz="1200" dirty="0">
                <a:latin typeface="Arial" panose="020B0604020202020204" pitchFamily="34" charset="0"/>
                <a:ea typeface="宋体" pitchFamily="2" charset="-122"/>
              </a:rPr>
              <a:t> - 10</a:t>
            </a:r>
            <a:r>
              <a:rPr lang="zh-CN" altLang="en-US" sz="1200" baseline="30000" dirty="0">
                <a:latin typeface="Arial" panose="020B0604020202020204" pitchFamily="34" charset="0"/>
                <a:ea typeface="宋体" pitchFamily="2" charset="-122"/>
              </a:rPr>
              <a:t>48</a:t>
            </a:r>
            <a:r>
              <a:rPr lang="zh-CN" altLang="en-US" sz="1200" dirty="0">
                <a:latin typeface="Arial" panose="020B0604020202020204" pitchFamily="34" charset="0"/>
                <a:ea typeface="宋体" pitchFamily="2" charset="-122"/>
              </a:rPr>
              <a:t>  erg/s</a:t>
            </a:r>
            <a:r>
              <a:rPr lang="zh-CN" altLang="en-US" sz="1200" dirty="0">
                <a:latin typeface="Arial" panose="020B0604020202020204" pitchFamily="34" charset="0"/>
                <a:ea typeface="宋体" pitchFamily="2" charset="-122"/>
              </a:rPr>
              <a:t> ）</a:t>
            </a:r>
            <a:endParaRPr lang="zh-CN" altLang="en-US" sz="1200" dirty="0">
              <a:latin typeface="Arial" panose="020B0604020202020204" pitchFamily="34" charset="0"/>
              <a:ea typeface="宋体" pitchFamily="2" charset="-122"/>
            </a:endParaRPr>
          </a:p>
          <a:p>
            <a:pPr indent="0" eaLnBrk="0" hangingPunct="0">
              <a:spcBef>
                <a:spcPct val="50000"/>
              </a:spcBef>
              <a:buClr>
                <a:srgbClr val="ED7D31"/>
              </a:buClr>
              <a:buSzPct val="100000"/>
              <a:buFont typeface="Arial" panose="020B0604020202020204" pitchFamily="34" charset="0"/>
              <a:buChar char="•"/>
            </a:pPr>
            <a:r>
              <a:rPr lang="zh-CN" altLang="en-US" sz="1200" dirty="0">
                <a:latin typeface="Arial" panose="020B0604020202020204" pitchFamily="34" charset="0"/>
                <a:ea typeface="宋体" pitchFamily="2" charset="-122"/>
              </a:rPr>
              <a:t> Broadband emission (from radio to X-ray/γ-ray)</a:t>
            </a:r>
            <a:endParaRPr lang="zh-CN" altLang="en-US" sz="1200" dirty="0">
              <a:latin typeface="Arial" panose="020B0604020202020204" pitchFamily="34" charset="0"/>
              <a:ea typeface="宋体" pitchFamily="2" charset="-122"/>
            </a:endParaRPr>
          </a:p>
          <a:p>
            <a:pPr indent="0" eaLnBrk="0" hangingPunct="0">
              <a:spcBef>
                <a:spcPct val="50000"/>
              </a:spcBef>
              <a:buClr>
                <a:srgbClr val="ED7D31"/>
              </a:buClr>
              <a:buSzPct val="100000"/>
              <a:buFont typeface="Arial" panose="020B0604020202020204" pitchFamily="34" charset="0"/>
              <a:buChar char="•"/>
            </a:pPr>
            <a:r>
              <a:rPr lang="zh-CN" altLang="en-US" sz="1200" dirty="0">
                <a:latin typeface="Arial" panose="020B0604020202020204" pitchFamily="34" charset="0"/>
                <a:ea typeface="宋体" pitchFamily="2" charset="-122"/>
              </a:rPr>
              <a:t> Rapid variability</a:t>
            </a:r>
            <a:endParaRPr lang="zh-CN" altLang="en-US" sz="1200" dirty="0">
              <a:latin typeface="Arial" panose="020B0604020202020204" pitchFamily="34" charset="0"/>
              <a:ea typeface="宋体" pitchFamily="2" charset="-122"/>
            </a:endParaRPr>
          </a:p>
          <a:p>
            <a:pPr indent="0" eaLnBrk="0" hangingPunct="0">
              <a:spcBef>
                <a:spcPct val="50000"/>
              </a:spcBef>
              <a:buClr>
                <a:srgbClr val="ED7D31"/>
              </a:buClr>
              <a:buSzPct val="100000"/>
              <a:buFont typeface="Arial" panose="020B0604020202020204" pitchFamily="34" charset="0"/>
              <a:buChar char="•"/>
            </a:pPr>
            <a:r>
              <a:rPr lang="zh-CN" altLang="en-US" sz="1200" dirty="0">
                <a:latin typeface="Arial" panose="020B0604020202020204" pitchFamily="34" charset="0"/>
                <a:ea typeface="宋体" pitchFamily="2" charset="-122"/>
              </a:rPr>
              <a:t> </a:t>
            </a:r>
            <a:r>
              <a:rPr lang="zh-CN" altLang="en-US" sz="1200" dirty="0">
                <a:latin typeface="Arial" panose="020B0604020202020204" pitchFamily="34" charset="0"/>
                <a:ea typeface="宋体" pitchFamily="2" charset="-122"/>
                <a:sym typeface="+mn-ea"/>
              </a:rPr>
              <a:t>Compact emission region</a:t>
            </a:r>
            <a:endParaRPr lang="zh-CN" altLang="en-US" sz="1200" dirty="0">
              <a:latin typeface="Arial" panose="020B0604020202020204" pitchFamily="34" charset="0"/>
              <a:ea typeface="宋体" pitchFamily="2" charset="-122"/>
              <a:sym typeface="+mn-ea"/>
            </a:endParaRPr>
          </a:p>
          <a:p>
            <a:pPr indent="0" eaLnBrk="0" hangingPunct="0">
              <a:spcBef>
                <a:spcPct val="50000"/>
              </a:spcBef>
              <a:buClr>
                <a:srgbClr val="ED7D31"/>
              </a:buClr>
              <a:buSzPct val="100000"/>
              <a:buFont typeface="Arial" panose="020B0604020202020204" pitchFamily="34" charset="0"/>
              <a:buChar char="•"/>
            </a:pPr>
            <a:r>
              <a:rPr lang="en-US" altLang="zh-CN" sz="1050" dirty="0">
                <a:solidFill>
                  <a:schemeClr val="hlink"/>
                </a:solidFill>
                <a:latin typeface="Arial" panose="020B0604020202020204" pitchFamily="34" charset="0"/>
                <a:ea typeface="宋体" pitchFamily="2" charset="-122"/>
              </a:rPr>
              <a:t> </a:t>
            </a:r>
            <a:r>
              <a:rPr lang="zh-CN" altLang="en-US" sz="1050" dirty="0">
                <a:solidFill>
                  <a:schemeClr val="hlink"/>
                </a:solidFill>
                <a:latin typeface="Arial" panose="020B0604020202020204" pitchFamily="34" charset="0"/>
                <a:ea typeface="宋体" pitchFamily="2" charset="-122"/>
              </a:rPr>
              <a:t>A Simple Classification：</a:t>
            </a:r>
            <a:endParaRPr lang="zh-CN" altLang="en-US" sz="1050" dirty="0">
              <a:solidFill>
                <a:schemeClr val="hlink"/>
              </a:solidFill>
              <a:latin typeface="Arial" panose="020B0604020202020204" pitchFamily="34" charset="0"/>
              <a:ea typeface="宋体" pitchFamily="2" charset="-122"/>
            </a:endParaRPr>
          </a:p>
          <a:p>
            <a:pPr eaLnBrk="0" hangingPunct="0">
              <a:spcBef>
                <a:spcPct val="50000"/>
              </a:spcBef>
              <a:buClr>
                <a:srgbClr val="FFC000"/>
              </a:buClr>
              <a:buFont typeface="Arial" panose="020B0604020202020204" pitchFamily="34" charset="0"/>
              <a:buChar char="•"/>
            </a:pPr>
            <a:r>
              <a:rPr lang="en-US" altLang="zh-CN" sz="1050" dirty="0">
                <a:solidFill>
                  <a:schemeClr val="hlink"/>
                </a:solidFill>
                <a:latin typeface="Arial" panose="020B0604020202020204" pitchFamily="34" charset="0"/>
                <a:ea typeface="宋体" pitchFamily="2" charset="-122"/>
              </a:rPr>
              <a:t> </a:t>
            </a:r>
            <a:r>
              <a:rPr sz="1050" dirty="0">
                <a:latin typeface="Arial" panose="020B0604020202020204" pitchFamily="34" charset="0"/>
                <a:ea typeface="宋体" pitchFamily="2" charset="-122"/>
              </a:rPr>
              <a:t>Radio-loud</a:t>
            </a:r>
            <a:r>
              <a:rPr lang="en-US" sz="1050" dirty="0">
                <a:latin typeface="Arial" panose="020B0604020202020204" pitchFamily="34" charset="0"/>
                <a:ea typeface="宋体" pitchFamily="2" charset="-122"/>
              </a:rPr>
              <a:t>/</a:t>
            </a:r>
            <a:r>
              <a:rPr sz="1050" dirty="0">
                <a:latin typeface="Arial" panose="020B0604020202020204" pitchFamily="34" charset="0"/>
                <a:ea typeface="宋体" pitchFamily="2" charset="-122"/>
              </a:rPr>
              <a:t>quiet - </a:t>
            </a:r>
            <a:r>
              <a:rPr lang="x-none" sz="1050" dirty="0">
                <a:latin typeface="Arial" panose="020B0604020202020204" pitchFamily="34" charset="0"/>
                <a:ea typeface="宋体" pitchFamily="2" charset="-122"/>
              </a:rPr>
              <a:t>(</a:t>
            </a:r>
            <a:r>
              <a:rPr sz="1050" dirty="0">
                <a:latin typeface="Arial" panose="020B0604020202020204" pitchFamily="34" charset="0"/>
                <a:ea typeface="宋体" pitchFamily="2" charset="-122"/>
              </a:rPr>
              <a:t>based on radio emission</a:t>
            </a:r>
            <a:r>
              <a:rPr lang="x-none" sz="1050" dirty="0">
                <a:latin typeface="Arial" panose="020B0604020202020204" pitchFamily="34" charset="0"/>
                <a:ea typeface="宋体" pitchFamily="2" charset="-122"/>
              </a:rPr>
              <a:t>)</a:t>
            </a:r>
            <a:endParaRPr sz="1050" dirty="0">
              <a:latin typeface="Arial" panose="020B0604020202020204" pitchFamily="34" charset="0"/>
              <a:ea typeface="宋体" pitchFamily="2" charset="-122"/>
            </a:endParaRPr>
          </a:p>
          <a:p>
            <a:pPr eaLnBrk="0" hangingPunct="0">
              <a:spcBef>
                <a:spcPct val="50000"/>
              </a:spcBef>
              <a:buClr>
                <a:srgbClr val="FFC000"/>
              </a:buClr>
              <a:buFont typeface="Arial" panose="020B0604020202020204" pitchFamily="34" charset="0"/>
              <a:buChar char="•"/>
            </a:pPr>
            <a:r>
              <a:rPr lang="en-US" altLang="zh-CN" sz="1050" dirty="0">
                <a:latin typeface="Arial" panose="020B0604020202020204" pitchFamily="34" charset="0"/>
                <a:ea typeface="宋体" pitchFamily="2" charset="-122"/>
              </a:rPr>
              <a:t> </a:t>
            </a:r>
            <a:r>
              <a:rPr sz="1050" dirty="0">
                <a:latin typeface="Arial" panose="020B0604020202020204" pitchFamily="34" charset="0"/>
                <a:ea typeface="宋体" pitchFamily="2" charset="-122"/>
              </a:rPr>
              <a:t>Type 1 and Type 2 - </a:t>
            </a:r>
            <a:r>
              <a:rPr lang="x-none" sz="1050" dirty="0">
                <a:latin typeface="Arial" panose="020B0604020202020204" pitchFamily="34" charset="0"/>
                <a:ea typeface="宋体" pitchFamily="2" charset="-122"/>
              </a:rPr>
              <a:t>(</a:t>
            </a:r>
            <a:r>
              <a:rPr sz="1050" dirty="0">
                <a:latin typeface="Arial" panose="020B0604020202020204" pitchFamily="34" charset="0"/>
                <a:ea typeface="宋体" pitchFamily="2" charset="-122"/>
              </a:rPr>
              <a:t>based on emission line features</a:t>
            </a:r>
            <a:r>
              <a:rPr lang="x-none" sz="1050" dirty="0">
                <a:latin typeface="Arial" panose="020B0604020202020204" pitchFamily="34" charset="0"/>
                <a:ea typeface="宋体" pitchFamily="2" charset="-122"/>
              </a:rPr>
              <a:t>)</a:t>
            </a:r>
            <a:endParaRPr lang="x-none" sz="1050" dirty="0">
              <a:latin typeface="Arial" panose="020B0604020202020204" pitchFamily="34" charset="0"/>
              <a:ea typeface="宋体" pitchFamily="2" charset="-122"/>
            </a:endParaRPr>
          </a:p>
        </p:txBody>
      </p:sp>
      <p:pic>
        <p:nvPicPr>
          <p:cNvPr id="3" name="图片 2" descr="2024-03-13 19-49-14 的屏幕截图"/>
          <p:cNvPicPr>
            <a:picLocks noChangeAspect="1"/>
          </p:cNvPicPr>
          <p:nvPr/>
        </p:nvPicPr>
        <p:blipFill>
          <a:blip r:embed="rId1"/>
          <a:stretch>
            <a:fillRect/>
          </a:stretch>
        </p:blipFill>
        <p:spPr>
          <a:xfrm>
            <a:off x="604044" y="820843"/>
            <a:ext cx="3795713" cy="3362801"/>
          </a:xfrm>
          <a:prstGeom prst="rect">
            <a:avLst/>
          </a:prstGeom>
        </p:spPr>
      </p:pic>
      <p:sp>
        <p:nvSpPr>
          <p:cNvPr id="8" name="文本框 7"/>
          <p:cNvSpPr txBox="1"/>
          <p:nvPr/>
        </p:nvSpPr>
        <p:spPr>
          <a:xfrm>
            <a:off x="1851660" y="4427220"/>
            <a:ext cx="1627505" cy="229870"/>
          </a:xfrm>
          <a:prstGeom prst="rect">
            <a:avLst/>
          </a:prstGeom>
          <a:noFill/>
        </p:spPr>
        <p:txBody>
          <a:bodyPr wrap="square" rtlCol="0" anchor="t">
            <a:spAutoFit/>
          </a:bodyPr>
          <a:p>
            <a:r>
              <a:rPr lang="zh-CN" altLang="en-US" sz="900">
                <a:latin typeface="文鼎ＰＬ简报宋" panose="02010600030101010101" charset="-122"/>
                <a:ea typeface="文鼎ＰＬ简报宋" panose="02010600030101010101" charset="-122"/>
              </a:rPr>
              <a:t>Beckmann &amp; Shrader 2012</a:t>
            </a:r>
            <a:endParaRPr lang="zh-CN" altLang="en-US" sz="900">
              <a:latin typeface="文鼎ＰＬ简报宋" panose="02010600030101010101" charset="-122"/>
              <a:ea typeface="文鼎ＰＬ简报宋" panose="02010600030101010101" charset="-122"/>
            </a:endParaRPr>
          </a:p>
        </p:txBody>
      </p:sp>
      <p:pic>
        <p:nvPicPr>
          <p:cNvPr id="9" name="图片 8" descr="2024-04-09 15-37-48 的屏幕截图"/>
          <p:cNvPicPr>
            <a:picLocks noChangeAspect="1"/>
          </p:cNvPicPr>
          <p:nvPr/>
        </p:nvPicPr>
        <p:blipFill>
          <a:blip r:embed="rId2"/>
          <a:stretch>
            <a:fillRect/>
          </a:stretch>
        </p:blipFill>
        <p:spPr>
          <a:xfrm>
            <a:off x="4247515" y="3173730"/>
            <a:ext cx="2134235" cy="1358900"/>
          </a:xfrm>
          <a:prstGeom prst="rect">
            <a:avLst/>
          </a:prstGeom>
        </p:spPr>
      </p:pic>
      <p:sp>
        <p:nvSpPr>
          <p:cNvPr id="10" name="文本框 9"/>
          <p:cNvSpPr txBox="1"/>
          <p:nvPr/>
        </p:nvSpPr>
        <p:spPr>
          <a:xfrm>
            <a:off x="4999990" y="4591685"/>
            <a:ext cx="1155065" cy="206375"/>
          </a:xfrm>
          <a:prstGeom prst="rect">
            <a:avLst/>
          </a:prstGeom>
          <a:noFill/>
        </p:spPr>
        <p:txBody>
          <a:bodyPr wrap="square" rtlCol="0">
            <a:spAutoFit/>
          </a:bodyPr>
          <a:p>
            <a:r>
              <a:rPr lang="en-US" altLang="zh-CN" sz="750">
                <a:latin typeface="文鼎ＰＬ简报宋" panose="02010600030101010101" charset="-122"/>
                <a:ea typeface="文鼎ＰＬ简报宋" panose="02010600030101010101" charset="-122"/>
              </a:rPr>
              <a:t>Abdo et al.  2011</a:t>
            </a:r>
            <a:endParaRPr lang="en-US" altLang="zh-CN" sz="750">
              <a:latin typeface="文鼎ＰＬ简报宋" panose="02010600030101010101" charset="-122"/>
              <a:ea typeface="文鼎ＰＬ简报宋" panose="02010600030101010101" charset="-122"/>
            </a:endParaRPr>
          </a:p>
        </p:txBody>
      </p:sp>
      <p:sp>
        <p:nvSpPr>
          <p:cNvPr id="5" name="文本框 4"/>
          <p:cNvSpPr txBox="1"/>
          <p:nvPr/>
        </p:nvSpPr>
        <p:spPr>
          <a:xfrm>
            <a:off x="5429885" y="3216275"/>
            <a:ext cx="640715" cy="206375"/>
          </a:xfrm>
          <a:prstGeom prst="rect">
            <a:avLst/>
          </a:prstGeom>
          <a:noFill/>
        </p:spPr>
        <p:txBody>
          <a:bodyPr wrap="square" rtlCol="0" anchor="t">
            <a:spAutoFit/>
          </a:bodyPr>
          <a:p>
            <a:r>
              <a:rPr lang="zh-CN" altLang="en-US" sz="750"/>
              <a:t> Mrk 421 </a:t>
            </a:r>
            <a:endParaRPr lang="zh-CN" altLang="en-US" sz="750"/>
          </a:p>
        </p:txBody>
      </p:sp>
      <p:cxnSp>
        <p:nvCxnSpPr>
          <p:cNvPr id="2"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矩形 12"/>
          <p:cNvSpPr/>
          <p:nvPr>
            <p:custDataLst>
              <p:tags r:id="rId3"/>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19" name="矩形 18"/>
          <p:cNvSpPr/>
          <p:nvPr>
            <p:custDataLst>
              <p:tags r:id="rId4"/>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pic>
        <p:nvPicPr>
          <p:cNvPr id="6152" name="Picture 13"/>
          <p:cNvPicPr>
            <a:picLocks noChangeAspect="1"/>
          </p:cNvPicPr>
          <p:nvPr/>
        </p:nvPicPr>
        <p:blipFill>
          <a:blip r:embed="rId5"/>
          <a:stretch>
            <a:fillRect/>
          </a:stretch>
        </p:blipFill>
        <p:spPr>
          <a:xfrm>
            <a:off x="6659245" y="2664460"/>
            <a:ext cx="2288540" cy="1489710"/>
          </a:xfrm>
          <a:prstGeom prst="rect">
            <a:avLst/>
          </a:prstGeom>
          <a:noFill/>
          <a:ln w="9525">
            <a:noFill/>
          </a:ln>
        </p:spPr>
      </p:pic>
      <p:pic>
        <p:nvPicPr>
          <p:cNvPr id="6153" name="Picture 14"/>
          <p:cNvPicPr>
            <a:picLocks noChangeAspect="1"/>
          </p:cNvPicPr>
          <p:nvPr/>
        </p:nvPicPr>
        <p:blipFill>
          <a:blip r:embed="rId6"/>
          <a:stretch>
            <a:fillRect/>
          </a:stretch>
        </p:blipFill>
        <p:spPr>
          <a:xfrm>
            <a:off x="6381750" y="3555365"/>
            <a:ext cx="1928495" cy="1374140"/>
          </a:xfrm>
          <a:prstGeom prst="rect">
            <a:avLst/>
          </a:prstGeom>
          <a:noFill/>
          <a:ln w="9525">
            <a:noFill/>
          </a:ln>
        </p:spPr>
      </p:pic>
      <p:sp>
        <p:nvSpPr>
          <p:cNvPr id="6155" name="文本框 1"/>
          <p:cNvSpPr txBox="1"/>
          <p:nvPr/>
        </p:nvSpPr>
        <p:spPr>
          <a:xfrm>
            <a:off x="7155815" y="2778760"/>
            <a:ext cx="661670" cy="179705"/>
          </a:xfrm>
          <a:prstGeom prst="rect">
            <a:avLst/>
          </a:prstGeom>
          <a:solidFill>
            <a:srgbClr val="FFFF00"/>
          </a:solidFill>
          <a:ln w="9525">
            <a:noFill/>
          </a:ln>
        </p:spPr>
        <p:txBody>
          <a:bodyPr>
            <a:noAutofit/>
          </a:bodyPr>
          <a:p>
            <a:r>
              <a:rPr lang="en-US" altLang="zh-CN" sz="900" dirty="0">
                <a:latin typeface="Arial" panose="020B0604020202020204" pitchFamily="34" charset="0"/>
              </a:rPr>
              <a:t>Hot spot</a:t>
            </a:r>
            <a:endParaRPr lang="en-US" altLang="zh-CN" sz="900" dirty="0">
              <a:latin typeface="Arial" panose="020B0604020202020204" pitchFamily="34" charset="0"/>
            </a:endParaRPr>
          </a:p>
        </p:txBody>
      </p:sp>
      <p:sp>
        <p:nvSpPr>
          <p:cNvPr id="6156" name="文本框 13"/>
          <p:cNvSpPr txBox="1"/>
          <p:nvPr/>
        </p:nvSpPr>
        <p:spPr>
          <a:xfrm>
            <a:off x="7599680" y="4330700"/>
            <a:ext cx="580390" cy="260985"/>
          </a:xfrm>
          <a:prstGeom prst="rect">
            <a:avLst/>
          </a:prstGeom>
          <a:solidFill>
            <a:srgbClr val="FFFF00"/>
          </a:solidFill>
          <a:ln w="9525">
            <a:noFill/>
          </a:ln>
        </p:spPr>
        <p:txBody>
          <a:bodyPr>
            <a:noAutofit/>
          </a:bodyPr>
          <a:p>
            <a:r>
              <a:rPr lang="en-US" altLang="zh-CN" sz="1200" dirty="0">
                <a:latin typeface="Arial" panose="020B0604020202020204" pitchFamily="34" charset="0"/>
              </a:rPr>
              <a:t>Knots</a:t>
            </a:r>
            <a:endParaRPr lang="en-US" altLang="zh-CN" sz="1200" dirty="0">
              <a:latin typeface="Arial" panose="020B0604020202020204" pitchFamily="34" charset="0"/>
            </a:endParaRPr>
          </a:p>
        </p:txBody>
      </p:sp>
      <p:sp>
        <p:nvSpPr>
          <p:cNvPr id="6" name="文本框 5"/>
          <p:cNvSpPr txBox="1"/>
          <p:nvPr/>
        </p:nvSpPr>
        <p:spPr>
          <a:xfrm>
            <a:off x="8054975" y="2728595"/>
            <a:ext cx="612140" cy="229870"/>
          </a:xfrm>
          <a:prstGeom prst="rect">
            <a:avLst/>
          </a:prstGeom>
          <a:noFill/>
        </p:spPr>
        <p:txBody>
          <a:bodyPr wrap="square" rtlCol="0">
            <a:spAutoFit/>
          </a:bodyPr>
          <a:p>
            <a:r>
              <a:rPr lang="en-US" altLang="zh-CN" sz="900">
                <a:solidFill>
                  <a:schemeClr val="bg1"/>
                </a:solidFill>
              </a:rPr>
              <a:t>3C 351</a:t>
            </a:r>
            <a:endParaRPr lang="en-US" altLang="zh-CN" sz="900">
              <a:solidFill>
                <a:schemeClr val="bg1"/>
              </a:solidFill>
            </a:endParaRPr>
          </a:p>
        </p:txBody>
      </p:sp>
      <p:sp>
        <p:nvSpPr>
          <p:cNvPr id="14" name="文本框 13"/>
          <p:cNvSpPr txBox="1"/>
          <p:nvPr/>
        </p:nvSpPr>
        <p:spPr>
          <a:xfrm>
            <a:off x="7797800" y="4023995"/>
            <a:ext cx="424815" cy="198755"/>
          </a:xfrm>
          <a:prstGeom prst="rect">
            <a:avLst/>
          </a:prstGeom>
          <a:noFill/>
        </p:spPr>
        <p:txBody>
          <a:bodyPr wrap="square" rtlCol="0">
            <a:spAutoFit/>
          </a:bodyPr>
          <a:p>
            <a:r>
              <a:rPr lang="en-US" altLang="zh-CN" sz="700" b="1">
                <a:solidFill>
                  <a:schemeClr val="bg1"/>
                </a:solidFill>
              </a:rPr>
              <a:t>M 87</a:t>
            </a:r>
            <a:endParaRPr lang="en-US" altLang="zh-CN" sz="700" b="1">
              <a:solidFill>
                <a:schemeClr val="bg1"/>
              </a:solidFill>
            </a:endParaRPr>
          </a:p>
        </p:txBody>
      </p:sp>
      <p:sp>
        <p:nvSpPr>
          <p:cNvPr id="7" name="灯片编号占位符 6"/>
          <p:cNvSpPr>
            <a:spLocks noGrp="1"/>
          </p:cNvSpPr>
          <p:nvPr>
            <p:ph type="sldNum" sz="quarter" idx="12"/>
          </p:nvPr>
        </p:nvSpPr>
        <p:spPr/>
        <p:txBody>
          <a:bodyPr/>
          <a:p>
            <a:fld id="{F46799FB-52B8-4698-BECF-01ADD9E846BE}" type="slidenum">
              <a:rPr lang="zh-CN" altLang="en-US" smtClean="0"/>
            </a:fld>
            <a:endParaRPr lang="zh-CN" altLang="en-US"/>
          </a:p>
        </p:txBody>
      </p:sp>
      <p:sp>
        <p:nvSpPr>
          <p:cNvPr id="12" name="文本框 11"/>
          <p:cNvSpPr txBox="1"/>
          <p:nvPr/>
        </p:nvSpPr>
        <p:spPr>
          <a:xfrm>
            <a:off x="473075" y="72390"/>
            <a:ext cx="2057400" cy="473710"/>
          </a:xfrm>
          <a:prstGeom prst="rect">
            <a:avLst/>
          </a:prstGeom>
          <a:noFill/>
        </p:spPr>
        <p:txBody>
          <a:bodyPr wrap="square" rtlCol="0">
            <a:noAutofit/>
          </a:bodyPr>
          <a:p>
            <a:pPr algn="l"/>
            <a:r>
              <a:rPr lang="en-US" sz="2100" b="1" spc="-1">
                <a:solidFill>
                  <a:schemeClr val="tx1"/>
                </a:solidFill>
                <a:latin typeface="Nimbus Roman" panose="00000500000000000000" charset="0"/>
                <a:ea typeface="+mj-ea"/>
                <a:cs typeface="Nimbus Roman" panose="00000500000000000000" charset="0"/>
                <a:sym typeface="+mn-ea"/>
              </a:rPr>
              <a:t>1. </a:t>
            </a:r>
            <a:r>
              <a:rPr lang="zh-CN" altLang="en-US" sz="2100" b="1">
                <a:latin typeface="Nimbus Roman" panose="00000500000000000000" charset="0"/>
                <a:ea typeface="宋体" charset="0"/>
                <a:cs typeface="Nimbus Roman" panose="00000500000000000000" charset="0"/>
                <a:sym typeface="+mn-ea"/>
              </a:rPr>
              <a:t>Background</a:t>
            </a:r>
            <a:r>
              <a:rPr lang="en-US" sz="2100" spc="-1">
                <a:solidFill>
                  <a:schemeClr val="tx1"/>
                </a:solidFill>
                <a:latin typeface="+mj-ea"/>
                <a:ea typeface="+mj-ea"/>
                <a:cs typeface="+mj-ea"/>
                <a:sym typeface="+mn-ea"/>
              </a:rPr>
              <a:t> </a:t>
            </a:r>
            <a:endParaRPr kumimoji="0" lang="zh-CN" sz="2100" b="0" i="0" u="none" strike="noStrike" kern="1200" cap="none" spc="-1" normalizeH="0" baseline="0" noProof="1">
              <a:solidFill>
                <a:schemeClr val="tx1"/>
              </a:solidFill>
              <a:latin typeface="+mj-ea"/>
              <a:ea typeface="+mj-ea"/>
              <a:cs typeface="+mj-ea"/>
            </a:endParaRPr>
          </a:p>
          <a:p>
            <a:pPr algn="l"/>
            <a:endParaRPr kumimoji="0" lang="zh-CN" altLang="en-US" sz="2100" b="0" i="0" u="none" strike="noStrike" kern="1200" cap="none" spc="-1" normalizeH="0" baseline="0" noProof="1" dirty="0">
              <a:solidFill>
                <a:schemeClr val="tx1"/>
              </a:solidFill>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327785" y="2038985"/>
            <a:ext cx="1339215" cy="275590"/>
          </a:xfrm>
          <a:prstGeom prst="rect">
            <a:avLst/>
          </a:prstGeom>
          <a:noFill/>
        </p:spPr>
        <p:txBody>
          <a:bodyPr wrap="square" rtlCol="0" anchor="t">
            <a:spAutoFit/>
          </a:bodyPr>
          <a:p>
            <a:pPr marR="0" defTabSz="914400" eaLnBrk="0" hangingPunct="0">
              <a:buClrTx/>
              <a:buSzTx/>
              <a:buFontTx/>
              <a:buNone/>
            </a:pPr>
            <a:r>
              <a:rPr kumimoji="0" lang="en-US" altLang="zh-CN" sz="1200" kern="1200" cap="none" spc="-1" normalizeH="0" baseline="0" noProof="1">
                <a:solidFill>
                  <a:schemeClr val="accent2"/>
                </a:solidFill>
                <a:latin typeface="Calibri Light"/>
                <a:ea typeface="宋体" pitchFamily="2" charset="-122"/>
                <a:cs typeface="+mn-cs"/>
                <a:sym typeface="+mn-ea"/>
              </a:rPr>
              <a:t> </a:t>
            </a:r>
            <a:r>
              <a:rPr kumimoji="0" lang="en-US" sz="1200" kern="1200" cap="none" spc="-1" normalizeH="0" baseline="0" noProof="1">
                <a:solidFill>
                  <a:schemeClr val="accent2"/>
                </a:solidFill>
                <a:latin typeface="Calibri Light"/>
                <a:ea typeface="宋体" pitchFamily="2" charset="-122"/>
                <a:cs typeface="+mn-cs"/>
                <a:sym typeface="+mn-ea"/>
              </a:rPr>
              <a:t>Leptonic model</a:t>
            </a:r>
            <a:endParaRPr kumimoji="0" lang="zh-CN" altLang="en-US" sz="1200" kern="1200" cap="none" spc="-1" normalizeH="0" baseline="0" noProof="1">
              <a:solidFill>
                <a:schemeClr val="accent2"/>
              </a:solidFill>
              <a:latin typeface="Calibri Light"/>
              <a:ea typeface="宋体" pitchFamily="2" charset="-122"/>
              <a:cs typeface="+mn-cs"/>
              <a:sym typeface="+mn-ea"/>
            </a:endParaRPr>
          </a:p>
        </p:txBody>
      </p:sp>
      <p:sp>
        <p:nvSpPr>
          <p:cNvPr id="5" name="文本框 4"/>
          <p:cNvSpPr txBox="1"/>
          <p:nvPr/>
        </p:nvSpPr>
        <p:spPr>
          <a:xfrm>
            <a:off x="5940108" y="1320906"/>
            <a:ext cx="1247775" cy="257175"/>
          </a:xfrm>
          <a:prstGeom prst="rect">
            <a:avLst/>
          </a:prstGeom>
          <a:noFill/>
        </p:spPr>
        <p:txBody>
          <a:bodyPr wrap="none" rtlCol="0" anchor="t">
            <a:spAutoFit/>
          </a:bodyPr>
          <a:p>
            <a:pPr marR="0" defTabSz="914400" eaLnBrk="0" hangingPunct="0">
              <a:lnSpc>
                <a:spcPct val="90000"/>
              </a:lnSpc>
              <a:buClrTx/>
              <a:buSzTx/>
              <a:buFontTx/>
              <a:buNone/>
            </a:pPr>
            <a:r>
              <a:rPr kumimoji="0" lang="en-US" sz="1200" kern="1200" cap="none" spc="-1" normalizeH="0" baseline="0" noProof="1">
                <a:solidFill>
                  <a:schemeClr val="accent2"/>
                </a:solidFill>
                <a:latin typeface="Calibri Light"/>
                <a:ea typeface="宋体" pitchFamily="2" charset="-122"/>
                <a:cs typeface="+mn-cs"/>
                <a:sym typeface="+mn-ea"/>
              </a:rPr>
              <a:t>Hadronic model</a:t>
            </a:r>
            <a:endParaRPr kumimoji="0" lang="zh-CN" altLang="en-US" sz="1200" kern="1200" cap="none" spc="-1" normalizeH="0" baseline="0" noProof="1">
              <a:solidFill>
                <a:schemeClr val="accent2"/>
              </a:solidFill>
              <a:latin typeface="Calibri Light"/>
              <a:ea typeface="宋体" pitchFamily="2" charset="-122"/>
              <a:cs typeface="+mn-cs"/>
              <a:sym typeface="+mn-ea"/>
            </a:endParaRPr>
          </a:p>
        </p:txBody>
      </p:sp>
      <p:pic>
        <p:nvPicPr>
          <p:cNvPr id="11268" name="图片 2" descr="2023-05-07 11-16-55 的屏幕截图"/>
          <p:cNvPicPr>
            <a:picLocks noChangeAspect="1"/>
          </p:cNvPicPr>
          <p:nvPr/>
        </p:nvPicPr>
        <p:blipFill>
          <a:blip r:embed="rId1"/>
          <a:stretch>
            <a:fillRect/>
          </a:stretch>
        </p:blipFill>
        <p:spPr>
          <a:xfrm>
            <a:off x="2932430" y="1453515"/>
            <a:ext cx="2390140" cy="2385060"/>
          </a:xfrm>
          <a:prstGeom prst="rect">
            <a:avLst/>
          </a:prstGeom>
          <a:noFill/>
          <a:ln w="9525">
            <a:noFill/>
          </a:ln>
        </p:spPr>
      </p:pic>
      <p:sp>
        <p:nvSpPr>
          <p:cNvPr id="11270" name="文本框 6"/>
          <p:cNvSpPr txBox="1"/>
          <p:nvPr/>
        </p:nvSpPr>
        <p:spPr>
          <a:xfrm>
            <a:off x="2754630" y="2163868"/>
            <a:ext cx="421481" cy="299085"/>
          </a:xfrm>
          <a:prstGeom prst="rect">
            <a:avLst/>
          </a:prstGeom>
          <a:noFill/>
          <a:ln w="9525">
            <a:noFill/>
          </a:ln>
        </p:spPr>
        <p:txBody>
          <a:bodyPr wrap="square" anchor="t" anchorCtr="0">
            <a:spAutoFit/>
          </a:bodyPr>
          <a:p>
            <a:pPr eaLnBrk="0" hangingPunct="0"/>
            <a:r>
              <a:rPr lang="en-US" altLang="zh-CN" sz="1350" i="1">
                <a:solidFill>
                  <a:schemeClr val="bg2"/>
                </a:solidFill>
                <a:latin typeface="Arial" panose="020B0604020202020204" pitchFamily="34" charset="0"/>
                <a:ea typeface="宋体" pitchFamily="2" charset="-122"/>
              </a:rPr>
              <a:t>e</a:t>
            </a:r>
            <a:endParaRPr lang="en-US" altLang="zh-CN" sz="1350" i="1" baseline="30000">
              <a:solidFill>
                <a:schemeClr val="bg2"/>
              </a:solidFill>
              <a:latin typeface="Arial" panose="020B0604020202020204" pitchFamily="34" charset="0"/>
              <a:ea typeface="宋体" pitchFamily="2" charset="-122"/>
            </a:endParaRPr>
          </a:p>
        </p:txBody>
      </p:sp>
      <p:sp>
        <p:nvSpPr>
          <p:cNvPr id="11272" name="文本框 8"/>
          <p:cNvSpPr txBox="1"/>
          <p:nvPr/>
        </p:nvSpPr>
        <p:spPr>
          <a:xfrm>
            <a:off x="5466715" y="1938919"/>
            <a:ext cx="473869" cy="299085"/>
          </a:xfrm>
          <a:prstGeom prst="rect">
            <a:avLst/>
          </a:prstGeom>
          <a:noFill/>
          <a:ln w="9525">
            <a:noFill/>
          </a:ln>
        </p:spPr>
        <p:txBody>
          <a:bodyPr wrap="square" anchor="t" anchorCtr="0">
            <a:spAutoFit/>
          </a:bodyPr>
          <a:p>
            <a:pPr eaLnBrk="0" hangingPunct="0"/>
            <a:r>
              <a:rPr lang="en-US" altLang="zh-CN" sz="1350" i="1">
                <a:solidFill>
                  <a:schemeClr val="bg2"/>
                </a:solidFill>
                <a:latin typeface="Arial" panose="020B0604020202020204" pitchFamily="34" charset="0"/>
                <a:ea typeface="宋体" pitchFamily="2" charset="-122"/>
              </a:rPr>
              <a:t>p</a:t>
            </a:r>
            <a:endParaRPr lang="en-US" altLang="zh-CN" sz="1350" i="1" baseline="30000">
              <a:solidFill>
                <a:schemeClr val="bg2"/>
              </a:solidFill>
              <a:latin typeface="Arial" panose="020B0604020202020204" pitchFamily="34" charset="0"/>
              <a:ea typeface="宋体" pitchFamily="2" charset="-122"/>
            </a:endParaRPr>
          </a:p>
        </p:txBody>
      </p:sp>
      <p:sp>
        <p:nvSpPr>
          <p:cNvPr id="11273" name="文本框 1"/>
          <p:cNvSpPr txBox="1"/>
          <p:nvPr/>
        </p:nvSpPr>
        <p:spPr>
          <a:xfrm>
            <a:off x="3713639" y="4052041"/>
            <a:ext cx="1109186" cy="221615"/>
          </a:xfrm>
          <a:prstGeom prst="rect">
            <a:avLst/>
          </a:prstGeom>
          <a:noFill/>
          <a:ln w="9525">
            <a:noFill/>
          </a:ln>
        </p:spPr>
        <p:txBody>
          <a:bodyPr wrap="square" anchor="t" anchorCtr="0">
            <a:spAutoFit/>
          </a:bodyPr>
          <a:p>
            <a:pPr eaLnBrk="0" hangingPunct="0"/>
            <a:r>
              <a:rPr lang="zh-CN" altLang="en-US" sz="850">
                <a:latin typeface="文鼎ＰＬ简报宋" panose="02010600030101010101" charset="-122"/>
                <a:ea typeface="文鼎ＰＬ简报宋" panose="02010600030101010101" charset="-122"/>
              </a:rPr>
              <a:t>Cerruti </a:t>
            </a:r>
            <a:r>
              <a:rPr lang="en-US" altLang="zh-CN" sz="850">
                <a:latin typeface="文鼎ＰＬ简报宋" panose="02010600030101010101" charset="-122"/>
                <a:ea typeface="文鼎ＰＬ简报宋" panose="02010600030101010101" charset="-122"/>
              </a:rPr>
              <a:t>et al. </a:t>
            </a:r>
            <a:r>
              <a:rPr lang="zh-CN" altLang="en-US" sz="850">
                <a:latin typeface="文鼎ＰＬ简报宋" panose="02010600030101010101" charset="-122"/>
                <a:ea typeface="文鼎ＰＬ简报宋" panose="02010600030101010101" charset="-122"/>
              </a:rPr>
              <a:t>2020</a:t>
            </a:r>
            <a:endParaRPr lang="zh-CN" altLang="en-US" sz="850">
              <a:latin typeface="文鼎ＰＬ简报宋" panose="02010600030101010101" charset="-122"/>
              <a:ea typeface="文鼎ＰＬ简报宋" panose="02010600030101010101" charset="-122"/>
            </a:endParaRPr>
          </a:p>
        </p:txBody>
      </p:sp>
      <p:sp>
        <p:nvSpPr>
          <p:cNvPr id="11279" name="文本框 9"/>
          <p:cNvSpPr txBox="1"/>
          <p:nvPr/>
        </p:nvSpPr>
        <p:spPr>
          <a:xfrm>
            <a:off x="1162685" y="2519045"/>
            <a:ext cx="1504315" cy="252730"/>
          </a:xfrm>
          <a:prstGeom prst="rect">
            <a:avLst/>
          </a:prstGeom>
          <a:noFill/>
          <a:ln w="9525">
            <a:noFill/>
          </a:ln>
        </p:spPr>
        <p:txBody>
          <a:bodyPr wrap="square" anchor="t" anchorCtr="0">
            <a:spAutoFit/>
          </a:bodyPr>
          <a:p>
            <a:pPr algn="ctr" defTabSz="914400" eaLnBrk="0" hangingPunct="0">
              <a:spcBef>
                <a:spcPts val="1000"/>
              </a:spcBef>
              <a:tabLst>
                <a:tab pos="0" algn="l"/>
              </a:tabLst>
            </a:pPr>
            <a:r>
              <a:rPr lang="en-US" altLang="zh-CN" sz="1050">
                <a:solidFill>
                  <a:schemeClr val="tx1"/>
                </a:solidFill>
                <a:latin typeface="文鼎ＰＬ简报宋" panose="02010600030101010101" charset="-122"/>
                <a:ea typeface="文鼎ＰＬ简报宋" panose="02010600030101010101" charset="-122"/>
              </a:rPr>
              <a:t>electron synchrotron</a:t>
            </a:r>
            <a:endParaRPr lang="en-US" altLang="zh-CN" sz="1050">
              <a:solidFill>
                <a:schemeClr val="tx1"/>
              </a:solidFill>
              <a:latin typeface="文鼎ＰＬ简报宋" panose="02010600030101010101" charset="-122"/>
              <a:ea typeface="文鼎ＰＬ简报宋" panose="02010600030101010101" charset="-122"/>
            </a:endParaRPr>
          </a:p>
        </p:txBody>
      </p:sp>
      <p:sp>
        <p:nvSpPr>
          <p:cNvPr id="11282" name="文本框 10"/>
          <p:cNvSpPr txBox="1"/>
          <p:nvPr/>
        </p:nvSpPr>
        <p:spPr>
          <a:xfrm>
            <a:off x="5855335" y="1699260"/>
            <a:ext cx="1418590" cy="252730"/>
          </a:xfrm>
          <a:prstGeom prst="rect">
            <a:avLst/>
          </a:prstGeom>
          <a:noFill/>
          <a:ln w="9525">
            <a:noFill/>
          </a:ln>
        </p:spPr>
        <p:txBody>
          <a:bodyPr wrap="square" anchor="t" anchorCtr="0">
            <a:spAutoFit/>
          </a:bodyPr>
          <a:p>
            <a:pPr algn="ctr" eaLnBrk="0" hangingPunct="0"/>
            <a:r>
              <a:rPr lang="en-US" altLang="zh-CN" sz="1050">
                <a:solidFill>
                  <a:schemeClr val="tx1"/>
                </a:solidFill>
                <a:latin typeface="文鼎ＰＬ简报宋" panose="02010600030101010101" charset="-122"/>
                <a:ea typeface="文鼎ＰＬ简报宋" panose="02010600030101010101" charset="-122"/>
              </a:rPr>
              <a:t>proton synchrotron</a:t>
            </a:r>
            <a:endParaRPr lang="en-US" altLang="zh-CN" sz="1050">
              <a:solidFill>
                <a:schemeClr val="tx1"/>
              </a:solidFill>
              <a:latin typeface="文鼎ＰＬ简报宋" panose="02010600030101010101" charset="-122"/>
              <a:ea typeface="文鼎ＰＬ简报宋" panose="02010600030101010101" charset="-122"/>
            </a:endParaRPr>
          </a:p>
        </p:txBody>
      </p:sp>
      <p:pic>
        <p:nvPicPr>
          <p:cNvPr id="11283" name="图片 2" descr="2024-03-11 11-32-01 的屏幕截图"/>
          <p:cNvPicPr>
            <a:picLocks noChangeAspect="1"/>
          </p:cNvPicPr>
          <p:nvPr/>
        </p:nvPicPr>
        <p:blipFill>
          <a:blip r:embed="rId2"/>
          <a:stretch>
            <a:fillRect/>
          </a:stretch>
        </p:blipFill>
        <p:spPr>
          <a:xfrm>
            <a:off x="5328603" y="2038932"/>
            <a:ext cx="2815590" cy="800100"/>
          </a:xfrm>
          <a:prstGeom prst="rect">
            <a:avLst/>
          </a:prstGeom>
          <a:noFill/>
          <a:ln w="9525">
            <a:noFill/>
          </a:ln>
        </p:spPr>
      </p:pic>
      <p:pic>
        <p:nvPicPr>
          <p:cNvPr id="11285" name="图片 8" descr="2024-03-11 12-11-02 的屏幕截图"/>
          <p:cNvPicPr>
            <a:picLocks noChangeAspect="1"/>
          </p:cNvPicPr>
          <p:nvPr/>
        </p:nvPicPr>
        <p:blipFill>
          <a:blip r:embed="rId3"/>
          <a:stretch>
            <a:fillRect/>
          </a:stretch>
        </p:blipFill>
        <p:spPr>
          <a:xfrm>
            <a:off x="5660073" y="3244321"/>
            <a:ext cx="2143601" cy="1205865"/>
          </a:xfrm>
          <a:prstGeom prst="rect">
            <a:avLst/>
          </a:prstGeom>
          <a:noFill/>
          <a:ln w="9525">
            <a:noFill/>
          </a:ln>
        </p:spPr>
      </p:pic>
      <p:pic>
        <p:nvPicPr>
          <p:cNvPr id="11284" name="图片 6" descr="2024-03-11 12-07-55 的屏幕截图"/>
          <p:cNvPicPr>
            <a:picLocks noChangeAspect="1"/>
          </p:cNvPicPr>
          <p:nvPr/>
        </p:nvPicPr>
        <p:blipFill>
          <a:blip r:embed="rId4"/>
          <a:stretch>
            <a:fillRect/>
          </a:stretch>
        </p:blipFill>
        <p:spPr>
          <a:xfrm>
            <a:off x="5753100" y="2926080"/>
            <a:ext cx="788035" cy="231140"/>
          </a:xfrm>
          <a:prstGeom prst="rect">
            <a:avLst/>
          </a:prstGeom>
          <a:noFill/>
          <a:ln w="9525">
            <a:noFill/>
          </a:ln>
        </p:spPr>
      </p:pic>
      <p:sp>
        <p:nvSpPr>
          <p:cNvPr id="7" name="文本框 6"/>
          <p:cNvSpPr txBox="1"/>
          <p:nvPr/>
        </p:nvSpPr>
        <p:spPr>
          <a:xfrm>
            <a:off x="929164" y="2898404"/>
            <a:ext cx="2082165" cy="252730"/>
          </a:xfrm>
          <a:prstGeom prst="rect">
            <a:avLst/>
          </a:prstGeom>
          <a:noFill/>
        </p:spPr>
        <p:txBody>
          <a:bodyPr wrap="none" rtlCol="0" anchor="t">
            <a:spAutoFit/>
          </a:bodyPr>
          <a:p>
            <a:pPr algn="ctr" defTabSz="914400" eaLnBrk="0" hangingPunct="0">
              <a:spcBef>
                <a:spcPts val="1000"/>
              </a:spcBef>
              <a:tabLst>
                <a:tab pos="0" algn="l"/>
              </a:tabLst>
            </a:pPr>
            <a:r>
              <a:rPr lang="en-US" altLang="zh-CN" sz="1050">
                <a:solidFill>
                  <a:schemeClr val="tx1"/>
                </a:solidFill>
                <a:latin typeface="文鼎ＰＬ简报宋" panose="02010600030101010101" charset="-122"/>
                <a:ea typeface="文鼎ＰＬ简报宋" panose="02010600030101010101" charset="-122"/>
                <a:sym typeface="+mn-ea"/>
              </a:rPr>
              <a:t>Inverse Compton (IC) scattering</a:t>
            </a:r>
            <a:endParaRPr lang="en-US" altLang="zh-CN" sz="1050">
              <a:solidFill>
                <a:schemeClr val="tx1"/>
              </a:solidFill>
              <a:latin typeface="文鼎ＰＬ简报宋" panose="02010600030101010101" charset="-122"/>
              <a:ea typeface="文鼎ＰＬ简报宋" panose="02010600030101010101" charset="-122"/>
              <a:sym typeface="+mn-ea"/>
            </a:endParaRPr>
          </a:p>
        </p:txBody>
      </p:sp>
      <p:sp>
        <p:nvSpPr>
          <p:cNvPr id="17" name="圆角矩形 16"/>
          <p:cNvSpPr/>
          <p:nvPr/>
        </p:nvSpPr>
        <p:spPr>
          <a:xfrm>
            <a:off x="982345" y="2898140"/>
            <a:ext cx="2000885" cy="234950"/>
          </a:xfrm>
          <a:prstGeom prst="roundRect">
            <a:avLst/>
          </a:prstGeom>
          <a:noFill/>
          <a:ln w="12700" cmpd="sng">
            <a:solidFill>
              <a:schemeClr val="accent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cxnSp>
        <p:nvCxnSpPr>
          <p:cNvPr id="18" name="直接连接符 17"/>
          <p:cNvCxnSpPr>
            <a:stCxn id="17" idx="2"/>
            <a:endCxn id="20" idx="0"/>
          </p:cNvCxnSpPr>
          <p:nvPr/>
        </p:nvCxnSpPr>
        <p:spPr>
          <a:xfrm>
            <a:off x="1983105" y="3133196"/>
            <a:ext cx="18415" cy="225425"/>
          </a:xfrm>
          <a:prstGeom prst="line">
            <a:avLst/>
          </a:prstGeom>
          <a:ln w="12700" cmpd="sng">
            <a:solidFill>
              <a:schemeClr val="accent3"/>
            </a:solidFill>
            <a:prstDash val="solid"/>
          </a:ln>
        </p:spPr>
        <p:style>
          <a:lnRef idx="1">
            <a:schemeClr val="accent1"/>
          </a:lnRef>
          <a:fillRef idx="0">
            <a:schemeClr val="accent1"/>
          </a:fillRef>
          <a:effectRef idx="0">
            <a:schemeClr val="accent1"/>
          </a:effectRef>
          <a:fontRef idx="minor">
            <a:schemeClr val="tx1"/>
          </a:fontRef>
        </p:style>
      </p:cxnSp>
      <p:sp>
        <p:nvSpPr>
          <p:cNvPr id="19" name="圆角矩形 18"/>
          <p:cNvSpPr/>
          <p:nvPr/>
        </p:nvSpPr>
        <p:spPr>
          <a:xfrm>
            <a:off x="1722755" y="3358515"/>
            <a:ext cx="514985" cy="482600"/>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350"/>
          </a:p>
        </p:txBody>
      </p:sp>
      <p:sp>
        <p:nvSpPr>
          <p:cNvPr id="20" name="文本框 19"/>
          <p:cNvSpPr txBox="1"/>
          <p:nvPr/>
        </p:nvSpPr>
        <p:spPr>
          <a:xfrm>
            <a:off x="1764030" y="3358515"/>
            <a:ext cx="474345" cy="252730"/>
          </a:xfrm>
          <a:prstGeom prst="rect">
            <a:avLst/>
          </a:prstGeom>
          <a:noFill/>
        </p:spPr>
        <p:txBody>
          <a:bodyPr wrap="square" rtlCol="0">
            <a:spAutoFit/>
          </a:bodyPr>
          <a:p>
            <a:r>
              <a:rPr lang="en-US" altLang="zh-CN" sz="1050">
                <a:latin typeface="文鼎ＰＬ简报宋" panose="02010600030101010101" charset="-122"/>
                <a:ea typeface="文鼎ＰＬ简报宋" panose="02010600030101010101" charset="-122"/>
                <a:cs typeface="文鼎ＰＬ简报宋" panose="02010600030101010101" charset="-122"/>
              </a:rPr>
              <a:t>SSC</a:t>
            </a:r>
            <a:endParaRPr lang="zh-CN" altLang="en-US" sz="1050">
              <a:latin typeface="文鼎ＰＬ简报宋" panose="02010600030101010101" charset="-122"/>
              <a:ea typeface="文鼎ＰＬ简报宋" panose="02010600030101010101" charset="-122"/>
              <a:cs typeface="文鼎ＰＬ简报宋" panose="02010600030101010101" charset="-122"/>
            </a:endParaRPr>
          </a:p>
        </p:txBody>
      </p:sp>
      <p:sp>
        <p:nvSpPr>
          <p:cNvPr id="21" name="文本框 20"/>
          <p:cNvSpPr txBox="1"/>
          <p:nvPr/>
        </p:nvSpPr>
        <p:spPr>
          <a:xfrm>
            <a:off x="1764030" y="3565525"/>
            <a:ext cx="396240" cy="275590"/>
          </a:xfrm>
          <a:prstGeom prst="rect">
            <a:avLst/>
          </a:prstGeom>
          <a:noFill/>
        </p:spPr>
        <p:txBody>
          <a:bodyPr wrap="square" rtlCol="0">
            <a:spAutoFit/>
          </a:bodyPr>
          <a:p>
            <a:r>
              <a:rPr lang="en-US" altLang="zh-CN" sz="1200">
                <a:latin typeface="文鼎ＰＬ简报宋" panose="02010600030101010101" charset="-122"/>
                <a:ea typeface="文鼎ＰＬ简报宋" panose="02010600030101010101" charset="-122"/>
                <a:cs typeface="文鼎ＰＬ简报宋" panose="02010600030101010101" charset="-122"/>
              </a:rPr>
              <a:t>EC</a:t>
            </a:r>
            <a:endParaRPr lang="zh-CN" altLang="en-US" sz="1200">
              <a:latin typeface="文鼎ＰＬ简中楷" panose="02010600030101010101" charset="-122"/>
              <a:ea typeface="文鼎ＰＬ简中楷" panose="02010600030101010101" charset="-122"/>
              <a:cs typeface="文鼎ＰＬ简中楷" panose="02010600030101010101" charset="-122"/>
            </a:endParaRPr>
          </a:p>
        </p:txBody>
      </p:sp>
      <p:cxnSp>
        <p:nvCxnSpPr>
          <p:cNvPr id="9"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矩形 9"/>
          <p:cNvSpPr/>
          <p:nvPr>
            <p:custDataLst>
              <p:tags r:id="rId5"/>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4" name="矩形 13"/>
          <p:cNvSpPr/>
          <p:nvPr>
            <p:custDataLst>
              <p:tags r:id="rId6"/>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6" name="文本框 5"/>
          <p:cNvSpPr txBox="1"/>
          <p:nvPr/>
        </p:nvSpPr>
        <p:spPr>
          <a:xfrm>
            <a:off x="2116455" y="862330"/>
            <a:ext cx="4664075" cy="306705"/>
          </a:xfrm>
          <a:prstGeom prst="rect">
            <a:avLst/>
          </a:prstGeom>
          <a:noFill/>
        </p:spPr>
        <p:txBody>
          <a:bodyPr wrap="square" rtlCol="0">
            <a:spAutoFit/>
          </a:bodyPr>
          <a:p>
            <a:r>
              <a:rPr lang="zh-CN" altLang="en-US" sz="1400">
                <a:latin typeface="Nimbus Roman" panose="00000500000000000000" charset="0"/>
                <a:cs typeface="Nimbus Roman" panose="00000500000000000000" charset="0"/>
              </a:rPr>
              <a:t>Radiation Mechanisms Considered in Our Calculations:</a:t>
            </a:r>
            <a:endParaRPr lang="zh-CN" altLang="en-US" sz="1400">
              <a:latin typeface="Nimbus Roman" panose="00000500000000000000" charset="0"/>
              <a:cs typeface="Nimbus Roman" panose="00000500000000000000" charset="0"/>
            </a:endParaRPr>
          </a:p>
        </p:txBody>
      </p:sp>
      <p:sp>
        <p:nvSpPr>
          <p:cNvPr id="3" name="灯片编号占位符 2"/>
          <p:cNvSpPr>
            <a:spLocks noGrp="1"/>
          </p:cNvSpPr>
          <p:nvPr>
            <p:ph type="sldNum" sz="quarter" idx="12"/>
          </p:nvPr>
        </p:nvSpPr>
        <p:spPr/>
        <p:txBody>
          <a:bodyPr/>
          <a:p>
            <a:fld id="{F46799FB-52B8-4698-BECF-01ADD9E846BE}" type="slidenum">
              <a:rPr lang="zh-CN" altLang="en-US" smtClean="0"/>
            </a:fld>
            <a:endParaRPr lang="zh-CN" altLang="en-US"/>
          </a:p>
        </p:txBody>
      </p:sp>
      <p:sp>
        <p:nvSpPr>
          <p:cNvPr id="11" name="文本框 10"/>
          <p:cNvSpPr txBox="1"/>
          <p:nvPr/>
        </p:nvSpPr>
        <p:spPr>
          <a:xfrm>
            <a:off x="473075" y="72390"/>
            <a:ext cx="2057400" cy="473710"/>
          </a:xfrm>
          <a:prstGeom prst="rect">
            <a:avLst/>
          </a:prstGeom>
          <a:noFill/>
        </p:spPr>
        <p:txBody>
          <a:bodyPr wrap="square" rtlCol="0">
            <a:noAutofit/>
          </a:bodyPr>
          <a:lstStyle/>
          <a:p>
            <a:pPr algn="l"/>
            <a:r>
              <a:rPr lang="en-US" sz="2100" b="1" spc="-1">
                <a:solidFill>
                  <a:schemeClr val="tx1"/>
                </a:solidFill>
                <a:latin typeface="Nimbus Roman" panose="00000500000000000000" charset="0"/>
                <a:ea typeface="+mj-ea"/>
                <a:cs typeface="Nimbus Roman" panose="00000500000000000000" charset="0"/>
                <a:sym typeface="+mn-ea"/>
              </a:rPr>
              <a:t>1. </a:t>
            </a:r>
            <a:r>
              <a:rPr lang="zh-CN" altLang="en-US" sz="2100" b="1">
                <a:latin typeface="Nimbus Roman" panose="00000500000000000000" charset="0"/>
                <a:ea typeface="宋体" charset="0"/>
                <a:cs typeface="Nimbus Roman" panose="00000500000000000000" charset="0"/>
                <a:sym typeface="+mn-ea"/>
              </a:rPr>
              <a:t>Background</a:t>
            </a:r>
            <a:r>
              <a:rPr lang="en-US" sz="2100" spc="-1">
                <a:solidFill>
                  <a:schemeClr val="tx1"/>
                </a:solidFill>
                <a:latin typeface="+mj-ea"/>
                <a:ea typeface="+mj-ea"/>
                <a:cs typeface="+mj-ea"/>
                <a:sym typeface="+mn-ea"/>
              </a:rPr>
              <a:t> </a:t>
            </a:r>
            <a:endParaRPr kumimoji="0" lang="zh-CN" sz="2100" b="0" i="0" u="none" strike="noStrike" kern="1200" cap="none" spc="-1" normalizeH="0" baseline="0" noProof="1">
              <a:solidFill>
                <a:schemeClr val="tx1"/>
              </a:solidFill>
              <a:latin typeface="+mj-ea"/>
              <a:ea typeface="+mj-ea"/>
              <a:cs typeface="+mj-ea"/>
            </a:endParaRPr>
          </a:p>
          <a:p>
            <a:pPr algn="l"/>
            <a:endParaRPr kumimoji="0" lang="zh-CN" altLang="en-US" sz="2100" b="0" i="0" u="none" strike="noStrike" kern="1200" cap="none" spc="-1" normalizeH="0" baseline="0" noProof="1" dirty="0">
              <a:solidFill>
                <a:schemeClr val="tx1"/>
              </a:solidFill>
              <a:latin typeface="+mj-ea"/>
              <a:ea typeface="+mj-ea"/>
              <a:cs typeface="+mj-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3" name="表格 25602"/>
          <p:cNvGraphicFramePr/>
          <p:nvPr/>
        </p:nvGraphicFramePr>
        <p:xfrm>
          <a:off x="998651" y="951114"/>
          <a:ext cx="3863340" cy="1405890"/>
        </p:xfrm>
        <a:graphic>
          <a:graphicData uri="http://schemas.openxmlformats.org/drawingml/2006/table">
            <a:tbl>
              <a:tblPr/>
              <a:tblGrid>
                <a:gridCol w="932180"/>
                <a:gridCol w="1067435"/>
                <a:gridCol w="982980"/>
                <a:gridCol w="880745"/>
              </a:tblGrid>
              <a:tr h="340360">
                <a:tc>
                  <a:txBody>
                    <a:bodyPr/>
                    <a:p>
                      <a:pPr lvl="0">
                        <a:buNone/>
                      </a:pPr>
                      <a:r>
                        <a:rPr lang="en-US" altLang="zh-CN" sz="1350">
                          <a:solidFill>
                            <a:srgbClr val="FFFFFF"/>
                          </a:solidFill>
                          <a:latin typeface="Arial" panose="020B0604020202020204" pitchFamily="34" charset="0"/>
                          <a:ea typeface="宋体" pitchFamily="2" charset="-122"/>
                        </a:rPr>
                        <a:t>  </a:t>
                      </a:r>
                      <a:r>
                        <a:rPr lang="zh-CN" altLang="en-US" sz="1350">
                          <a:solidFill>
                            <a:srgbClr val="FFFFFF"/>
                          </a:solidFill>
                          <a:latin typeface="Arial" panose="020B0604020202020204" pitchFamily="34" charset="0"/>
                          <a:ea typeface="宋体" pitchFamily="2" charset="-122"/>
                        </a:rPr>
                        <a:t>年份</a:t>
                      </a:r>
                      <a:endParaRPr lang="zh-CN" altLang="en-US" sz="1350">
                        <a:solidFill>
                          <a:srgbClr val="FFFFFF"/>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CC9900"/>
                    </a:solidFill>
                  </a:tcPr>
                </a:tc>
                <a:tc>
                  <a:txBody>
                    <a:bodyPr/>
                    <a:p>
                      <a:pPr lvl="0">
                        <a:buNone/>
                      </a:pPr>
                      <a:r>
                        <a:rPr lang="en-US" altLang="zh-CN" sz="1350" b="1">
                          <a:solidFill>
                            <a:srgbClr val="FFFFFF"/>
                          </a:solidFill>
                          <a:latin typeface="Arial" panose="020B0604020202020204" pitchFamily="34" charset="0"/>
                          <a:ea typeface="宋体" charset="0"/>
                        </a:rPr>
                        <a:t>                </a:t>
                      </a:r>
                      <a:endParaRPr lang="en-US" altLang="zh-CN" sz="1350" b="1">
                        <a:solidFill>
                          <a:srgbClr val="FFFFFF"/>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blipFill rotWithShape="0">
                      <a:blip r:embed="rId1"/>
                    </a:blipFill>
                  </a:tcPr>
                </a:tc>
                <a:tc>
                  <a:txBody>
                    <a:bodyPr/>
                    <a:p>
                      <a:pPr lvl="0">
                        <a:buNone/>
                      </a:pPr>
                      <a:r>
                        <a:rPr lang="en-US" altLang="zh-CN" sz="1350">
                          <a:solidFill>
                            <a:srgbClr val="FFFFFF"/>
                          </a:solidFill>
                          <a:latin typeface="Arial" panose="020B0604020202020204" pitchFamily="34" charset="0"/>
                          <a:ea typeface="宋体" pitchFamily="2" charset="-122"/>
                        </a:rPr>
                        <a:t>  </a:t>
                      </a:r>
                      <a:r>
                        <a:rPr lang="zh-CN" altLang="en-US" sz="1350">
                          <a:solidFill>
                            <a:srgbClr val="FFFFFF"/>
                          </a:solidFill>
                          <a:latin typeface="Arial" panose="020B0604020202020204" pitchFamily="34" charset="0"/>
                          <a:ea typeface="宋体" pitchFamily="2" charset="-122"/>
                        </a:rPr>
                        <a:t>能量</a:t>
                      </a:r>
                      <a:endParaRPr lang="zh-CN" altLang="en-US" sz="1350">
                        <a:solidFill>
                          <a:srgbClr val="FFFFFF"/>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CC9900"/>
                    </a:solidFill>
                  </a:tcPr>
                </a:tc>
                <a:tc>
                  <a:txBody>
                    <a:bodyPr/>
                    <a:p>
                      <a:pPr lvl="0">
                        <a:buNone/>
                      </a:pPr>
                      <a:r>
                        <a:rPr lang="zh-CN" altLang="en-US" sz="1050">
                          <a:solidFill>
                            <a:srgbClr val="FFFFFF"/>
                          </a:solidFill>
                          <a:latin typeface="Arial" panose="020B0604020202020204" pitchFamily="34" charset="0"/>
                          <a:ea typeface="宋体" pitchFamily="2" charset="-122"/>
                        </a:rPr>
                        <a:t>探测器</a:t>
                      </a:r>
                      <a:endParaRPr lang="zh-CN" altLang="en-US" sz="1050">
                        <a:solidFill>
                          <a:srgbClr val="FFFFFF"/>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CC9900"/>
                    </a:solidFill>
                  </a:tcPr>
                </a:tc>
              </a:tr>
              <a:tr h="245110">
                <a:tc>
                  <a:txBody>
                    <a:bodyPr/>
                    <a:p>
                      <a:pPr lvl="0">
                        <a:buNone/>
                      </a:pPr>
                      <a:r>
                        <a:rPr lang="en-US" altLang="zh-CN" sz="900">
                          <a:solidFill>
                            <a:srgbClr val="000000"/>
                          </a:solidFill>
                          <a:latin typeface="Arial" panose="020B0604020202020204" pitchFamily="34" charset="0"/>
                          <a:ea typeface="宋体" pitchFamily="2" charset="-122"/>
                        </a:rPr>
                        <a:t>2014-2015</a:t>
                      </a:r>
                      <a:endParaRPr lang="en-US" altLang="zh-CN"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CDECB"/>
                    </a:solidFill>
                  </a:tcPr>
                </a:tc>
                <a:tc>
                  <a:txBody>
                    <a:bodyPr/>
                    <a:p>
                      <a:pPr lvl="0">
                        <a:buNone/>
                      </a:pPr>
                      <a:r>
                        <a:rPr lang="en-US" altLang="zh-CN" sz="900">
                          <a:solidFill>
                            <a:srgbClr val="000000"/>
                          </a:solidFill>
                          <a:latin typeface="Arial" panose="020B0604020202020204" pitchFamily="34" charset="0"/>
                          <a:ea typeface="宋体" pitchFamily="2" charset="-122"/>
                        </a:rPr>
                        <a:t>     </a:t>
                      </a:r>
                      <a:r>
                        <a:rPr lang="zh-CN" altLang="en-US" sz="900">
                          <a:solidFill>
                            <a:srgbClr val="000000"/>
                          </a:solidFill>
                          <a:latin typeface="Arial" panose="020B0604020202020204" pitchFamily="34" charset="0"/>
                          <a:ea typeface="宋体" pitchFamily="2" charset="-122"/>
                        </a:rPr>
                        <a:t>13 ± 5</a:t>
                      </a:r>
                      <a:endParaRPr lang="zh-CN" altLang="en-US"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CDECB"/>
                    </a:solidFill>
                  </a:tcPr>
                </a:tc>
                <a:tc>
                  <a:txBody>
                    <a:bodyPr/>
                    <a:p>
                      <a:pPr lvl="0">
                        <a:buNone/>
                      </a:pPr>
                      <a:r>
                        <a:rPr lang="en-US" altLang="zh-CN" sz="750">
                          <a:solidFill>
                            <a:srgbClr val="000000"/>
                          </a:solidFill>
                          <a:latin typeface="Arial" panose="020B0604020202020204" pitchFamily="34" charset="0"/>
                          <a:ea typeface="宋体" pitchFamily="2" charset="-122"/>
                        </a:rPr>
                        <a:t>10-20 TeV</a:t>
                      </a:r>
                      <a:endParaRPr lang="en-US" altLang="zh-CN" sz="75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CDECB"/>
                    </a:solidFill>
                  </a:tcPr>
                </a:tc>
                <a:tc>
                  <a:txBody>
                    <a:bodyPr/>
                    <a:p>
                      <a:pPr lvl="0">
                        <a:buNone/>
                      </a:pPr>
                      <a:r>
                        <a:rPr lang="en-US" altLang="zh-CN" sz="900">
                          <a:solidFill>
                            <a:srgbClr val="000000"/>
                          </a:solidFill>
                          <a:latin typeface="Arial" panose="020B0604020202020204" pitchFamily="34" charset="0"/>
                          <a:ea typeface="宋体" pitchFamily="2" charset="-122"/>
                        </a:rPr>
                        <a:t>IceCube</a:t>
                      </a:r>
                      <a:endParaRPr lang="en-US" altLang="zh-CN"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CDECB"/>
                    </a:solidFill>
                  </a:tcPr>
                </a:tc>
              </a:tr>
              <a:tr h="245110">
                <a:tc>
                  <a:txBody>
                    <a:bodyPr/>
                    <a:p>
                      <a:pPr lvl="0">
                        <a:buClrTx/>
                        <a:buFontTx/>
                        <a:buNone/>
                      </a:pPr>
                      <a:r>
                        <a:rPr lang="en-US" altLang="zh-CN" sz="900">
                          <a:solidFill>
                            <a:srgbClr val="000000"/>
                          </a:solidFill>
                          <a:latin typeface="Arial" panose="020B0604020202020204" pitchFamily="34" charset="0"/>
                          <a:ea typeface="宋体" pitchFamily="2" charset="-122"/>
                        </a:rPr>
                        <a:t>2017-2018</a:t>
                      </a:r>
                      <a:endParaRPr lang="en-US" altLang="zh-CN"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F6EFE7"/>
                    </a:solidFill>
                  </a:tcPr>
                </a:tc>
                <a:tc>
                  <a:txBody>
                    <a:bodyPr/>
                    <a:p>
                      <a:pPr lvl="0" algn="ctr">
                        <a:buClrTx/>
                        <a:buFontTx/>
                        <a:buNone/>
                      </a:pPr>
                      <a:r>
                        <a:rPr lang="zh-CN" altLang="en-US" sz="900">
                          <a:solidFill>
                            <a:srgbClr val="000000"/>
                          </a:solidFill>
                          <a:latin typeface="Arial" panose="020B0604020202020204" pitchFamily="34" charset="0"/>
                          <a:ea typeface="宋体" pitchFamily="2" charset="-122"/>
                        </a:rPr>
                        <a:t>1</a:t>
                      </a:r>
                      <a:endParaRPr lang="zh-CN" altLang="en-US"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F6EFE7"/>
                    </a:solidFill>
                  </a:tcPr>
                </a:tc>
                <a:tc>
                  <a:txBody>
                    <a:bodyPr/>
                    <a:p>
                      <a:pPr lvl="0">
                        <a:buClrTx/>
                        <a:buFontTx/>
                        <a:buNone/>
                      </a:pPr>
                      <a:r>
                        <a:rPr lang="en-US" altLang="zh-CN" sz="900">
                          <a:solidFill>
                            <a:srgbClr val="000000"/>
                          </a:solidFill>
                          <a:latin typeface="Arial" panose="020B0604020202020204" pitchFamily="34" charset="0"/>
                          <a:ea typeface="宋体" pitchFamily="2" charset="-122"/>
                        </a:rPr>
                        <a:t>290 TeV</a:t>
                      </a:r>
                      <a:endParaRPr lang="en-US" altLang="zh-CN"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F6EFE7"/>
                    </a:solidFill>
                  </a:tcPr>
                </a:tc>
                <a:tc>
                  <a:txBody>
                    <a:bodyPr/>
                    <a:p>
                      <a:pPr lvl="0">
                        <a:buClrTx/>
                        <a:buFontTx/>
                        <a:buNone/>
                      </a:pPr>
                      <a:r>
                        <a:rPr lang="en-US" altLang="zh-CN" sz="900">
                          <a:solidFill>
                            <a:srgbClr val="000000"/>
                          </a:solidFill>
                          <a:latin typeface="Arial" panose="020B0604020202020204" pitchFamily="34" charset="0"/>
                          <a:ea typeface="宋体" pitchFamily="2" charset="-122"/>
                        </a:rPr>
                        <a:t>IceCube</a:t>
                      </a:r>
                      <a:endParaRPr lang="en-US" altLang="zh-CN"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F6EFE7"/>
                    </a:solidFill>
                  </a:tcPr>
                </a:tc>
              </a:tr>
              <a:tr h="271780">
                <a:tc>
                  <a:txBody>
                    <a:bodyPr/>
                    <a:p>
                      <a:pPr lvl="0">
                        <a:buClrTx/>
                        <a:buFontTx/>
                        <a:buNone/>
                      </a:pPr>
                      <a:r>
                        <a:rPr lang="en-US" altLang="zh-CN" sz="900">
                          <a:solidFill>
                            <a:srgbClr val="000000"/>
                          </a:solidFill>
                          <a:latin typeface="Arial" panose="020B0604020202020204" pitchFamily="34" charset="0"/>
                          <a:ea typeface="宋体" pitchFamily="2" charset="-122"/>
                        </a:rPr>
                        <a:t>2021-2022</a:t>
                      </a:r>
                      <a:endParaRPr lang="en-US" altLang="zh-CN"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CDECB"/>
                    </a:solidFill>
                  </a:tcPr>
                </a:tc>
                <a:tc>
                  <a:txBody>
                    <a:bodyPr/>
                    <a:p>
                      <a:pPr lvl="0" algn="ctr">
                        <a:buClrTx/>
                        <a:buFontTx/>
                        <a:buNone/>
                      </a:pPr>
                      <a:r>
                        <a:rPr lang="zh-CN" altLang="en-US" sz="900">
                          <a:solidFill>
                            <a:srgbClr val="000000"/>
                          </a:solidFill>
                          <a:latin typeface="Arial" panose="020B0604020202020204" pitchFamily="34" charset="0"/>
                          <a:ea typeface="宋体" pitchFamily="2" charset="-122"/>
                        </a:rPr>
                        <a:t>1</a:t>
                      </a:r>
                      <a:endParaRPr lang="zh-CN" altLang="en-US"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CDECB"/>
                    </a:solidFill>
                  </a:tcPr>
                </a:tc>
                <a:tc>
                  <a:txBody>
                    <a:bodyPr/>
                    <a:p>
                      <a:pPr lvl="0">
                        <a:buNone/>
                      </a:pPr>
                      <a:r>
                        <a:rPr lang="en-US" altLang="zh-CN" sz="900">
                          <a:solidFill>
                            <a:srgbClr val="000000"/>
                          </a:solidFill>
                          <a:latin typeface="Arial" panose="020B0604020202020204" pitchFamily="34" charset="0"/>
                          <a:ea typeface="宋体" pitchFamily="2" charset="-122"/>
                        </a:rPr>
                        <a:t>224 </a:t>
                      </a:r>
                      <a:r>
                        <a:rPr lang="zh-CN" altLang="en-US" sz="900">
                          <a:solidFill>
                            <a:srgbClr val="000000"/>
                          </a:solidFill>
                          <a:latin typeface="Arial" panose="020B0604020202020204" pitchFamily="34" charset="0"/>
                          <a:ea typeface="宋体" pitchFamily="2" charset="-122"/>
                          <a:sym typeface="宋体" pitchFamily="2" charset="-122"/>
                        </a:rPr>
                        <a:t>±</a:t>
                      </a:r>
                      <a:r>
                        <a:rPr lang="en-US" altLang="zh-CN" sz="900">
                          <a:solidFill>
                            <a:srgbClr val="000000"/>
                          </a:solidFill>
                          <a:latin typeface="Arial" panose="020B0604020202020204" pitchFamily="34" charset="0"/>
                          <a:ea typeface="宋体" pitchFamily="2" charset="-122"/>
                          <a:sym typeface="宋体" pitchFamily="2" charset="-122"/>
                        </a:rPr>
                        <a:t> 75 </a:t>
                      </a:r>
                      <a:r>
                        <a:rPr lang="zh-CN" altLang="en-US" sz="750">
                          <a:solidFill>
                            <a:srgbClr val="000000"/>
                          </a:solidFill>
                          <a:latin typeface="Arial" panose="020B0604020202020204" pitchFamily="34" charset="0"/>
                          <a:ea typeface="宋体" pitchFamily="2" charset="-122"/>
                        </a:rPr>
                        <a:t>TeV</a:t>
                      </a:r>
                      <a:endParaRPr lang="zh-CN" altLang="en-US" sz="75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CDECB"/>
                    </a:solidFill>
                  </a:tcPr>
                </a:tc>
                <a:tc>
                  <a:txBody>
                    <a:bodyPr/>
                    <a:p>
                      <a:pPr lvl="0">
                        <a:buNone/>
                      </a:pPr>
                      <a:r>
                        <a:rPr lang="en-US" altLang="zh-CN" sz="750">
                          <a:solidFill>
                            <a:srgbClr val="000000"/>
                          </a:solidFill>
                          <a:latin typeface="Arial" panose="020B0604020202020204" pitchFamily="34" charset="0"/>
                          <a:ea typeface="宋体" pitchFamily="2" charset="-122"/>
                        </a:rPr>
                        <a:t>Baikal_GVD</a:t>
                      </a:r>
                      <a:endParaRPr lang="en-US" altLang="zh-CN" sz="75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CDECB"/>
                    </a:solidFill>
                  </a:tcPr>
                </a:tc>
              </a:tr>
              <a:tr h="303530">
                <a:tc>
                  <a:txBody>
                    <a:bodyPr/>
                    <a:p>
                      <a:pPr lvl="0">
                        <a:buClrTx/>
                        <a:buFontTx/>
                        <a:buNone/>
                      </a:pPr>
                      <a:r>
                        <a:rPr lang="en-US" altLang="zh-CN" sz="900">
                          <a:solidFill>
                            <a:srgbClr val="000000"/>
                          </a:solidFill>
                          <a:latin typeface="Arial" panose="020B0604020202020204" pitchFamily="34" charset="0"/>
                          <a:ea typeface="宋体" pitchFamily="2" charset="-122"/>
                        </a:rPr>
                        <a:t>2022-2023</a:t>
                      </a:r>
                      <a:endParaRPr lang="en-US" altLang="zh-CN"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F6EFE7"/>
                    </a:solidFill>
                  </a:tcPr>
                </a:tc>
                <a:tc>
                  <a:txBody>
                    <a:bodyPr/>
                    <a:p>
                      <a:pPr lvl="0" algn="ctr">
                        <a:buClrTx/>
                        <a:buFontTx/>
                        <a:buNone/>
                      </a:pPr>
                      <a:r>
                        <a:rPr lang="zh-CN" altLang="en-US" sz="900">
                          <a:solidFill>
                            <a:srgbClr val="000000"/>
                          </a:solidFill>
                          <a:latin typeface="Arial" panose="020B0604020202020204" pitchFamily="34" charset="0"/>
                          <a:ea typeface="宋体" pitchFamily="2" charset="-122"/>
                        </a:rPr>
                        <a:t>1</a:t>
                      </a:r>
                      <a:endParaRPr lang="zh-CN" altLang="en-US"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F6EFE7"/>
                    </a:solidFill>
                  </a:tcPr>
                </a:tc>
                <a:tc>
                  <a:txBody>
                    <a:bodyPr/>
                    <a:p>
                      <a:pPr lvl="0">
                        <a:buClrTx/>
                        <a:buFontTx/>
                        <a:buNone/>
                      </a:pPr>
                      <a:r>
                        <a:rPr lang="en-US" altLang="zh-CN" sz="900">
                          <a:solidFill>
                            <a:srgbClr val="000000"/>
                          </a:solidFill>
                          <a:latin typeface="Arial" panose="020B0604020202020204" pitchFamily="34" charset="0"/>
                          <a:ea typeface="宋体" pitchFamily="2" charset="-122"/>
                        </a:rPr>
                        <a:t>170 TeV</a:t>
                      </a:r>
                      <a:endParaRPr lang="en-US" altLang="zh-CN"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F6EFE7"/>
                    </a:solidFill>
                  </a:tcPr>
                </a:tc>
                <a:tc>
                  <a:txBody>
                    <a:bodyPr/>
                    <a:p>
                      <a:pPr lvl="0">
                        <a:buClrTx/>
                        <a:buFontTx/>
                        <a:buNone/>
                      </a:pPr>
                      <a:r>
                        <a:rPr lang="en-US" altLang="zh-CN" sz="900">
                          <a:solidFill>
                            <a:srgbClr val="000000"/>
                          </a:solidFill>
                          <a:latin typeface="Arial" panose="020B0604020202020204" pitchFamily="34" charset="0"/>
                          <a:ea typeface="宋体" pitchFamily="2" charset="-122"/>
                          <a:sym typeface="宋体" pitchFamily="2" charset="-122"/>
                        </a:rPr>
                        <a:t>IceCube</a:t>
                      </a:r>
                      <a:endParaRPr lang="en-US" altLang="zh-CN" sz="900">
                        <a:solidFill>
                          <a:srgbClr val="000000"/>
                        </a:solidFill>
                        <a:latin typeface="Arial" panose="020B0604020202020204" pitchFamily="34" charset="0"/>
                        <a:ea typeface="宋体" charset="0"/>
                      </a:endParaRPr>
                    </a:p>
                  </a:txBody>
                  <a:tcPr marL="68571" marR="68571" marT="34285" marB="34285" anchor="t"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F6EFE7"/>
                    </a:solidFill>
                  </a:tcPr>
                </a:tc>
              </a:tr>
            </a:tbl>
          </a:graphicData>
        </a:graphic>
      </p:graphicFrame>
      <p:pic>
        <p:nvPicPr>
          <p:cNvPr id="25637" name="图片 4" descr="2024-02-28 14-17-18 的屏幕截图"/>
          <p:cNvPicPr>
            <a:picLocks noChangeAspect="1"/>
          </p:cNvPicPr>
          <p:nvPr/>
        </p:nvPicPr>
        <p:blipFill>
          <a:blip r:embed="rId2"/>
          <a:stretch>
            <a:fillRect/>
          </a:stretch>
        </p:blipFill>
        <p:spPr>
          <a:xfrm>
            <a:off x="3294221" y="2768047"/>
            <a:ext cx="2302385" cy="1838098"/>
          </a:xfrm>
          <a:prstGeom prst="rect">
            <a:avLst/>
          </a:prstGeom>
          <a:noFill/>
          <a:ln w="9525">
            <a:noFill/>
          </a:ln>
        </p:spPr>
      </p:pic>
      <p:sp>
        <p:nvSpPr>
          <p:cNvPr id="25638" name="文本框 5"/>
          <p:cNvSpPr txBox="1"/>
          <p:nvPr/>
        </p:nvSpPr>
        <p:spPr>
          <a:xfrm>
            <a:off x="1564852" y="2919475"/>
            <a:ext cx="1169050" cy="299085"/>
          </a:xfrm>
          <a:prstGeom prst="rect">
            <a:avLst/>
          </a:prstGeom>
          <a:noFill/>
          <a:ln w="9525">
            <a:noFill/>
          </a:ln>
        </p:spPr>
        <p:txBody>
          <a:bodyPr wrap="square" anchor="t" anchorCtr="0">
            <a:spAutoFit/>
          </a:bodyPr>
          <a:p>
            <a:pPr eaLnBrk="0" hangingPunct="0"/>
            <a:r>
              <a:rPr lang="zh-CN" altLang="en-US" sz="1350">
                <a:latin typeface="Arial" panose="020B0604020202020204" pitchFamily="34" charset="0"/>
                <a:ea typeface="宋体" pitchFamily="2" charset="-122"/>
              </a:rPr>
              <a:t>单区模型？</a:t>
            </a:r>
            <a:endParaRPr lang="zh-CN" altLang="en-US" sz="1350">
              <a:latin typeface="Arial" panose="020B0604020202020204" pitchFamily="34" charset="0"/>
              <a:ea typeface="宋体" pitchFamily="2" charset="-122"/>
            </a:endParaRPr>
          </a:p>
        </p:txBody>
      </p:sp>
      <p:sp>
        <p:nvSpPr>
          <p:cNvPr id="25639" name="文本框 6"/>
          <p:cNvSpPr txBox="1"/>
          <p:nvPr/>
        </p:nvSpPr>
        <p:spPr>
          <a:xfrm>
            <a:off x="5882640" y="3413125"/>
            <a:ext cx="2953703" cy="691515"/>
          </a:xfrm>
          <a:prstGeom prst="rect">
            <a:avLst/>
          </a:prstGeom>
          <a:noFill/>
          <a:ln w="9525">
            <a:noFill/>
          </a:ln>
        </p:spPr>
        <p:txBody>
          <a:bodyPr wrap="square" anchor="t" anchorCtr="0">
            <a:spAutoFit/>
          </a:bodyPr>
          <a:p>
            <a:pPr eaLnBrk="0" hangingPunct="0"/>
            <a:r>
              <a:rPr lang="zh-CN" altLang="en-US" sz="1350" b="1">
                <a:latin typeface="Arial" panose="020B0604020202020204" pitchFamily="34" charset="0"/>
                <a:ea typeface="宋体" pitchFamily="2" charset="-122"/>
              </a:rPr>
              <a:t>How to explain the observed neutrinos?</a:t>
            </a:r>
            <a:endParaRPr lang="zh-CN" altLang="en-US" sz="1350" b="1">
              <a:latin typeface="Arial" panose="020B0604020202020204" pitchFamily="34" charset="0"/>
              <a:ea typeface="宋体" pitchFamily="2" charset="-122"/>
            </a:endParaRPr>
          </a:p>
          <a:p>
            <a:pPr eaLnBrk="0" hangingPunct="0"/>
            <a:endParaRPr lang="en-US" altLang="zh-CN" sz="1200">
              <a:latin typeface="Arial" panose="020B0604020202020204" pitchFamily="34" charset="0"/>
              <a:ea typeface="宋体" pitchFamily="2" charset="-122"/>
            </a:endParaRPr>
          </a:p>
        </p:txBody>
      </p:sp>
      <p:sp>
        <p:nvSpPr>
          <p:cNvPr id="25640" name="文本框 7"/>
          <p:cNvSpPr txBox="1"/>
          <p:nvPr/>
        </p:nvSpPr>
        <p:spPr>
          <a:xfrm>
            <a:off x="3858260" y="4594225"/>
            <a:ext cx="1482090" cy="245110"/>
          </a:xfrm>
          <a:prstGeom prst="rect">
            <a:avLst/>
          </a:prstGeom>
          <a:noFill/>
          <a:ln w="28575">
            <a:noFill/>
          </a:ln>
        </p:spPr>
        <p:txBody>
          <a:bodyPr wrap="square" anchor="t" anchorCtr="0">
            <a:spAutoFit/>
          </a:bodyPr>
          <a:p>
            <a:pPr eaLnBrk="0" hangingPunct="0"/>
            <a:r>
              <a:rPr lang="zh-CN" altLang="en-US" sz="1000">
                <a:solidFill>
                  <a:schemeClr val="tx1"/>
                </a:solidFill>
                <a:latin typeface="Arial" panose="020B0604020202020204" pitchFamily="34" charset="0"/>
                <a:ea typeface="宋体" pitchFamily="2" charset="-122"/>
              </a:rPr>
              <a:t>＜</a:t>
            </a:r>
            <a:r>
              <a:rPr lang="en-US" altLang="zh-CN" sz="1000">
                <a:solidFill>
                  <a:schemeClr val="tx1"/>
                </a:solidFill>
                <a:latin typeface="Arial" panose="020B0604020202020204" pitchFamily="34" charset="0"/>
                <a:ea typeface="宋体" pitchFamily="2" charset="-122"/>
              </a:rPr>
              <a:t>0.01 </a:t>
            </a:r>
            <a:r>
              <a:rPr lang="zh-CN" altLang="en-US" sz="1000">
                <a:solidFill>
                  <a:schemeClr val="tx1"/>
                </a:solidFill>
                <a:latin typeface="Arial" panose="020B0604020202020204" pitchFamily="34" charset="0"/>
                <a:ea typeface="宋体" pitchFamily="2" charset="-122"/>
              </a:rPr>
              <a:t>neutrino events</a:t>
            </a:r>
            <a:endParaRPr lang="zh-CN" altLang="en-US" sz="1000">
              <a:solidFill>
                <a:schemeClr val="tx1"/>
              </a:solidFill>
              <a:latin typeface="Arial" panose="020B0604020202020204" pitchFamily="34" charset="0"/>
              <a:ea typeface="宋体" pitchFamily="2" charset="-122"/>
            </a:endParaRPr>
          </a:p>
        </p:txBody>
      </p:sp>
      <p:sp>
        <p:nvSpPr>
          <p:cNvPr id="25641" name="文本框 8"/>
          <p:cNvSpPr txBox="1"/>
          <p:nvPr/>
        </p:nvSpPr>
        <p:spPr>
          <a:xfrm>
            <a:off x="3918031" y="4862335"/>
            <a:ext cx="1361907" cy="229870"/>
          </a:xfrm>
          <a:prstGeom prst="rect">
            <a:avLst/>
          </a:prstGeom>
          <a:noFill/>
          <a:ln w="9525">
            <a:noFill/>
          </a:ln>
        </p:spPr>
        <p:txBody>
          <a:bodyPr wrap="square" anchor="t" anchorCtr="0">
            <a:spAutoFit/>
          </a:bodyPr>
          <a:p>
            <a:pPr eaLnBrk="0" hangingPunct="0"/>
            <a:r>
              <a:rPr lang="zh-CN" altLang="en-US" sz="900">
                <a:latin typeface="Arial" panose="020B0604020202020204" pitchFamily="34" charset="0"/>
                <a:ea typeface="宋体" pitchFamily="2" charset="-122"/>
              </a:rPr>
              <a:t>Keivani</a:t>
            </a:r>
            <a:r>
              <a:rPr lang="en-US" altLang="zh-CN" sz="900">
                <a:latin typeface="Arial" panose="020B0604020202020204" pitchFamily="34" charset="0"/>
                <a:ea typeface="宋体" pitchFamily="2" charset="-122"/>
              </a:rPr>
              <a:t> et al. 2018</a:t>
            </a:r>
            <a:endParaRPr lang="en-US" altLang="zh-CN" sz="900">
              <a:latin typeface="Arial" panose="020B0604020202020204" pitchFamily="34" charset="0"/>
              <a:ea typeface="宋体" pitchFamily="2" charset="-122"/>
            </a:endParaRPr>
          </a:p>
        </p:txBody>
      </p:sp>
      <p:pic>
        <p:nvPicPr>
          <p:cNvPr id="25642" name="图片 9" descr="2024-02-28 15-11-57 的屏幕截图"/>
          <p:cNvPicPr>
            <a:picLocks noChangeAspect="1"/>
          </p:cNvPicPr>
          <p:nvPr/>
        </p:nvPicPr>
        <p:blipFill>
          <a:blip r:embed="rId3"/>
          <a:stretch>
            <a:fillRect/>
          </a:stretch>
        </p:blipFill>
        <p:spPr>
          <a:xfrm>
            <a:off x="545168" y="2684872"/>
            <a:ext cx="2749052" cy="1965717"/>
          </a:xfrm>
          <a:prstGeom prst="rect">
            <a:avLst/>
          </a:prstGeom>
          <a:noFill/>
          <a:ln w="9525">
            <a:noFill/>
          </a:ln>
        </p:spPr>
      </p:pic>
      <p:sp>
        <p:nvSpPr>
          <p:cNvPr id="25643" name="文本框 10"/>
          <p:cNvSpPr txBox="1"/>
          <p:nvPr/>
        </p:nvSpPr>
        <p:spPr>
          <a:xfrm>
            <a:off x="1439545" y="4586605"/>
            <a:ext cx="1445260" cy="245110"/>
          </a:xfrm>
          <a:prstGeom prst="rect">
            <a:avLst/>
          </a:prstGeom>
          <a:noFill/>
          <a:ln w="9525">
            <a:noFill/>
          </a:ln>
        </p:spPr>
        <p:txBody>
          <a:bodyPr wrap="square" anchor="t" anchorCtr="0">
            <a:spAutoFit/>
          </a:bodyPr>
          <a:p>
            <a:pPr eaLnBrk="0" hangingPunct="0"/>
            <a:r>
              <a:rPr lang="zh-CN" altLang="en-US" sz="1000">
                <a:solidFill>
                  <a:schemeClr val="tx1"/>
                </a:solidFill>
                <a:latin typeface="Arial" panose="020B0604020202020204" pitchFamily="34" charset="0"/>
                <a:ea typeface="宋体" pitchFamily="2" charset="-122"/>
              </a:rPr>
              <a:t>＜</a:t>
            </a:r>
            <a:r>
              <a:rPr lang="en-US" altLang="zh-CN" sz="1000">
                <a:solidFill>
                  <a:schemeClr val="tx1"/>
                </a:solidFill>
                <a:latin typeface="Arial" panose="020B0604020202020204" pitchFamily="34" charset="0"/>
                <a:ea typeface="宋体" pitchFamily="2" charset="-122"/>
              </a:rPr>
              <a:t>4.9 </a:t>
            </a:r>
            <a:r>
              <a:rPr lang="zh-CN" altLang="en-US" sz="1000">
                <a:solidFill>
                  <a:schemeClr val="tx1"/>
                </a:solidFill>
                <a:latin typeface="Arial" panose="020B0604020202020204" pitchFamily="34" charset="0"/>
                <a:ea typeface="宋体" pitchFamily="2" charset="-122"/>
              </a:rPr>
              <a:t>neutrino events</a:t>
            </a:r>
            <a:endParaRPr lang="zh-CN" altLang="en-US" sz="1000">
              <a:solidFill>
                <a:schemeClr val="tx1"/>
              </a:solidFill>
              <a:latin typeface="Arial" panose="020B0604020202020204" pitchFamily="34" charset="0"/>
              <a:ea typeface="宋体" pitchFamily="2" charset="-122"/>
            </a:endParaRPr>
          </a:p>
        </p:txBody>
      </p:sp>
      <p:sp>
        <p:nvSpPr>
          <p:cNvPr id="25644" name="文本框 11"/>
          <p:cNvSpPr txBox="1"/>
          <p:nvPr/>
        </p:nvSpPr>
        <p:spPr>
          <a:xfrm>
            <a:off x="1262947" y="4839240"/>
            <a:ext cx="1559527" cy="229870"/>
          </a:xfrm>
          <a:prstGeom prst="rect">
            <a:avLst/>
          </a:prstGeom>
          <a:noFill/>
          <a:ln w="9525">
            <a:noFill/>
          </a:ln>
        </p:spPr>
        <p:txBody>
          <a:bodyPr wrap="square" anchor="t" anchorCtr="0">
            <a:spAutoFit/>
          </a:bodyPr>
          <a:p>
            <a:pPr eaLnBrk="0" hangingPunct="0"/>
            <a:r>
              <a:rPr lang="zh-CN" altLang="en-US" sz="900">
                <a:latin typeface="Arial" panose="020B0604020202020204" pitchFamily="34" charset="0"/>
                <a:ea typeface="宋体" pitchFamily="2" charset="-122"/>
              </a:rPr>
              <a:t>Rodrigues</a:t>
            </a:r>
            <a:r>
              <a:rPr lang="en-US" altLang="zh-CN" sz="900">
                <a:latin typeface="Arial" panose="020B0604020202020204" pitchFamily="34" charset="0"/>
                <a:ea typeface="宋体" pitchFamily="2" charset="-122"/>
              </a:rPr>
              <a:t> et al. 2019</a:t>
            </a:r>
            <a:endParaRPr lang="en-US" altLang="zh-CN" sz="900">
              <a:latin typeface="Arial" panose="020B0604020202020204" pitchFamily="34" charset="0"/>
              <a:ea typeface="宋体" pitchFamily="2" charset="-122"/>
            </a:endParaRPr>
          </a:p>
        </p:txBody>
      </p:sp>
      <p:sp>
        <p:nvSpPr>
          <p:cNvPr id="2" name="文本框 1"/>
          <p:cNvSpPr txBox="1"/>
          <p:nvPr/>
        </p:nvSpPr>
        <p:spPr>
          <a:xfrm>
            <a:off x="6442075" y="4203065"/>
            <a:ext cx="1913255" cy="299085"/>
          </a:xfrm>
          <a:prstGeom prst="rect">
            <a:avLst/>
          </a:prstGeom>
          <a:noFill/>
        </p:spPr>
        <p:txBody>
          <a:bodyPr wrap="square" rtlCol="0">
            <a:spAutoFit/>
          </a:bodyPr>
          <a:p>
            <a:r>
              <a:rPr lang="en-US" altLang="zh-CN" sz="1350"/>
              <a:t>One</a:t>
            </a:r>
            <a:r>
              <a:rPr lang="zh-CN" altLang="en-US" sz="1350"/>
              <a:t> </a:t>
            </a:r>
            <a:r>
              <a:rPr lang="en-US" altLang="zh-CN" sz="1350"/>
              <a:t>Z</a:t>
            </a:r>
            <a:r>
              <a:rPr lang="zh-CN" altLang="en-US" sz="1350"/>
              <a:t>one </a:t>
            </a:r>
            <a:r>
              <a:rPr lang="en-US" altLang="zh-CN" sz="1350"/>
              <a:t>M</a:t>
            </a:r>
            <a:r>
              <a:rPr lang="zh-CN" altLang="en-US" sz="1350"/>
              <a:t>odel?</a:t>
            </a:r>
            <a:endParaRPr lang="zh-CN" altLang="en-US" sz="1350"/>
          </a:p>
        </p:txBody>
      </p:sp>
      <p:sp>
        <p:nvSpPr>
          <p:cNvPr id="3" name="乘号 2"/>
          <p:cNvSpPr/>
          <p:nvPr/>
        </p:nvSpPr>
        <p:spPr>
          <a:xfrm>
            <a:off x="6979285" y="4306570"/>
            <a:ext cx="568960" cy="525145"/>
          </a:xfrm>
          <a:prstGeom prst="mathMultiply">
            <a:avLst/>
          </a:prstGeom>
          <a:solidFill>
            <a:schemeClr val="accent2"/>
          </a:solidFill>
          <a:ln w="12700" cap="flat" cmpd="sng" algn="ctr">
            <a:solidFill>
              <a:schemeClr val="tx1"/>
            </a:solidFill>
            <a:prstDash val="solid"/>
            <a:round/>
            <a:headEnd type="none" w="med" len="med"/>
            <a:tailEnd type="none" w="med" len="med"/>
          </a:ln>
        </p:spPr>
        <p:txBody>
          <a:bodyPr vert="horz" wrap="square" lIns="68571" tIns="34285" rIns="68571" bIns="34285" numCol="1" anchor="t" anchorCtr="0" compatLnSpc="1">
            <a:noAutofit/>
          </a:bodyPr>
          <a:p>
            <a:pPr marL="0" marR="0" indent="0" algn="l" defTabSz="914400" rtl="0" eaLnBrk="1" fontAlgn="base" latinLnBrk="0" hangingPunct="1">
              <a:lnSpc>
                <a:spcPct val="100000"/>
              </a:lnSpc>
              <a:spcBef>
                <a:spcPct val="0"/>
              </a:spcBef>
              <a:spcAft>
                <a:spcPct val="0"/>
              </a:spcAft>
              <a:buClrTx/>
              <a:buSzTx/>
              <a:buFontTx/>
              <a:buNone/>
            </a:pPr>
            <a:endParaRPr kumimoji="0" lang="zh-CN" altLang="en-US" sz="135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7" name="文本框 6"/>
          <p:cNvSpPr txBox="1"/>
          <p:nvPr/>
        </p:nvSpPr>
        <p:spPr>
          <a:xfrm>
            <a:off x="279136" y="4901384"/>
            <a:ext cx="1904765" cy="206375"/>
          </a:xfrm>
          <a:prstGeom prst="rect">
            <a:avLst/>
          </a:prstGeom>
          <a:noFill/>
        </p:spPr>
        <p:txBody>
          <a:bodyPr wrap="square" rtlCol="0" anchor="t">
            <a:spAutoFit/>
          </a:bodyPr>
          <a:p>
            <a:r>
              <a:rPr lang="zh-CN" altLang="en-US" sz="750"/>
              <a:t>z = 0.3365</a:t>
            </a:r>
            <a:endParaRPr lang="zh-CN" altLang="en-US" sz="750"/>
          </a:p>
        </p:txBody>
      </p:sp>
      <p:sp>
        <p:nvSpPr>
          <p:cNvPr id="9" name="矩形 8"/>
          <p:cNvSpPr/>
          <p:nvPr/>
        </p:nvSpPr>
        <p:spPr>
          <a:xfrm>
            <a:off x="998661" y="1786670"/>
            <a:ext cx="4019689" cy="897890"/>
          </a:xfrm>
          <a:prstGeom prst="rect">
            <a:avLst/>
          </a:prstGeom>
          <a:solidFill>
            <a:schemeClr val="bg1"/>
          </a:solidFill>
          <a:ln w="25400" cap="flat" cmpd="sng" algn="ctr">
            <a:noFill/>
            <a:prstDash val="solid"/>
            <a:round/>
            <a:headEnd type="none" w="med" len="med"/>
            <a:tailEnd type="none" w="med" len="med"/>
          </a:ln>
        </p:spPr>
        <p:txBody>
          <a:bodyPr vert="horz" wrap="square" lIns="68571" tIns="34285" rIns="68571" bIns="34285" numCol="1" anchor="t" anchorCtr="0" compatLnSpc="1">
            <a:spAutoFit/>
          </a:bodyPr>
          <a:p>
            <a:pPr marL="0" marR="0" indent="0" algn="l" defTabSz="914400" rtl="0" eaLnBrk="1" fontAlgn="base" latinLnBrk="0" hangingPunct="1">
              <a:lnSpc>
                <a:spcPct val="100000"/>
              </a:lnSpc>
              <a:spcBef>
                <a:spcPct val="0"/>
              </a:spcBef>
              <a:spcAft>
                <a:spcPct val="0"/>
              </a:spcAft>
              <a:buClrTx/>
              <a:buSzTx/>
              <a:buFontTx/>
              <a:buNone/>
            </a:pPr>
            <a:endParaRPr kumimoji="0" lang="zh-CN" altLang="en-US" sz="1350" b="0" i="0" u="none" strike="noStrike" cap="none" normalizeH="0" baseline="0" smtClean="0">
              <a:ln>
                <a:noFill/>
              </a:ln>
              <a:solidFill>
                <a:schemeClr val="tx1"/>
              </a:solidFill>
              <a:effectLst/>
              <a:latin typeface="Arial" panose="020B0604020202020204" pitchFamily="34" charset="0"/>
              <a:ea typeface="宋体" pitchFamily="2" charset="-122"/>
            </a:endParaRPr>
          </a:p>
          <a:p>
            <a:pPr marL="0" marR="0" indent="0" algn="l" defTabSz="914400" rtl="0" eaLnBrk="1" fontAlgn="base" latinLnBrk="0" hangingPunct="1">
              <a:lnSpc>
                <a:spcPct val="100000"/>
              </a:lnSpc>
              <a:spcBef>
                <a:spcPct val="0"/>
              </a:spcBef>
              <a:spcAft>
                <a:spcPct val="0"/>
              </a:spcAft>
              <a:buClrTx/>
              <a:buSzTx/>
              <a:buFontTx/>
              <a:buNone/>
            </a:pPr>
            <a:endParaRPr kumimoji="0" lang="zh-CN" altLang="en-US" sz="1350" b="0" i="0" u="none" strike="noStrike" cap="none" normalizeH="0" baseline="0" smtClean="0">
              <a:ln>
                <a:noFill/>
              </a:ln>
              <a:solidFill>
                <a:schemeClr val="tx1"/>
              </a:solidFill>
              <a:effectLst/>
              <a:latin typeface="Arial" panose="020B0604020202020204" pitchFamily="34" charset="0"/>
              <a:ea typeface="宋体" pitchFamily="2" charset="-122"/>
            </a:endParaRPr>
          </a:p>
          <a:p>
            <a:pPr marL="0" marR="0" indent="0" algn="l" defTabSz="914400" rtl="0" eaLnBrk="1" fontAlgn="base" latinLnBrk="0" hangingPunct="1">
              <a:lnSpc>
                <a:spcPct val="100000"/>
              </a:lnSpc>
              <a:spcBef>
                <a:spcPct val="0"/>
              </a:spcBef>
              <a:spcAft>
                <a:spcPct val="0"/>
              </a:spcAft>
              <a:buClrTx/>
              <a:buSzTx/>
              <a:buFontTx/>
              <a:buNone/>
            </a:pPr>
            <a:endParaRPr kumimoji="0" lang="zh-CN" altLang="en-US" sz="1350" b="0" i="0" u="none" strike="noStrike" cap="none" normalizeH="0" baseline="0" smtClean="0">
              <a:ln>
                <a:noFill/>
              </a:ln>
              <a:solidFill>
                <a:schemeClr val="tx1"/>
              </a:solidFill>
              <a:effectLst/>
              <a:latin typeface="Arial" panose="020B0604020202020204" pitchFamily="34" charset="0"/>
              <a:ea typeface="宋体" pitchFamily="2" charset="-122"/>
            </a:endParaRPr>
          </a:p>
          <a:p>
            <a:pPr marL="0" marR="0" indent="0" algn="l" defTabSz="914400" rtl="0" eaLnBrk="1" fontAlgn="base" latinLnBrk="0" hangingPunct="1">
              <a:lnSpc>
                <a:spcPct val="100000"/>
              </a:lnSpc>
              <a:spcBef>
                <a:spcPct val="0"/>
              </a:spcBef>
              <a:spcAft>
                <a:spcPct val="0"/>
              </a:spcAft>
              <a:buClrTx/>
              <a:buSzTx/>
              <a:buFontTx/>
              <a:buNone/>
            </a:pPr>
            <a:endParaRPr kumimoji="0" lang="zh-CN" altLang="en-US" sz="1350" b="0" i="0" u="none" strike="noStrike" cap="none" normalizeH="0" baseline="0" smtClean="0">
              <a:ln>
                <a:noFill/>
              </a:ln>
              <a:solidFill>
                <a:schemeClr val="tx1"/>
              </a:solidFill>
              <a:effectLst/>
              <a:latin typeface="Arial" panose="020B0604020202020204" pitchFamily="34" charset="0"/>
              <a:ea typeface="宋体" pitchFamily="2" charset="-122"/>
            </a:endParaRPr>
          </a:p>
        </p:txBody>
      </p:sp>
      <p:sp>
        <p:nvSpPr>
          <p:cNvPr id="10" name="文本框 9"/>
          <p:cNvSpPr txBox="1"/>
          <p:nvPr/>
        </p:nvSpPr>
        <p:spPr>
          <a:xfrm>
            <a:off x="6128830" y="3155500"/>
            <a:ext cx="1715135" cy="195580"/>
          </a:xfrm>
          <a:prstGeom prst="rect">
            <a:avLst/>
          </a:prstGeom>
          <a:noFill/>
        </p:spPr>
        <p:txBody>
          <a:bodyPr wrap="none" rtlCol="0" anchor="t">
            <a:spAutoFit/>
          </a:bodyPr>
          <a:p>
            <a:r>
              <a:rPr lang="zh-CN" sz="675">
                <a:sym typeface="+mn-ea"/>
              </a:rPr>
              <a:t>IceCube</a:t>
            </a:r>
            <a:r>
              <a:rPr lang="en-US" altLang="zh-CN" sz="675">
                <a:sym typeface="+mn-ea"/>
              </a:rPr>
              <a:t> </a:t>
            </a:r>
            <a:r>
              <a:rPr lang="zh-CN" sz="675">
                <a:sym typeface="+mn-ea"/>
              </a:rPr>
              <a:t>Collaboration et al.</a:t>
            </a:r>
            <a:r>
              <a:rPr lang="en-US" altLang="zh-CN" sz="675">
                <a:sym typeface="+mn-ea"/>
              </a:rPr>
              <a:t> </a:t>
            </a:r>
            <a:r>
              <a:rPr lang="zh-CN" sz="675">
                <a:sym typeface="+mn-ea"/>
              </a:rPr>
              <a:t>2018a.</a:t>
            </a:r>
            <a:endParaRPr lang="zh-CN" altLang="en-US" sz="675">
              <a:sym typeface="+mn-ea"/>
            </a:endParaRPr>
          </a:p>
        </p:txBody>
      </p:sp>
      <p:pic>
        <p:nvPicPr>
          <p:cNvPr id="11" name="图片 10" descr="204be38073a59690763815a31869d7c"/>
          <p:cNvPicPr>
            <a:picLocks noChangeAspect="1"/>
          </p:cNvPicPr>
          <p:nvPr/>
        </p:nvPicPr>
        <p:blipFill>
          <a:blip r:embed="rId4"/>
          <a:stretch>
            <a:fillRect/>
          </a:stretch>
        </p:blipFill>
        <p:spPr>
          <a:xfrm>
            <a:off x="5597049" y="951071"/>
            <a:ext cx="2450306" cy="2142173"/>
          </a:xfrm>
          <a:prstGeom prst="rect">
            <a:avLst/>
          </a:prstGeom>
        </p:spPr>
      </p:pic>
      <p:sp>
        <p:nvSpPr>
          <p:cNvPr id="5" name="文本框 4"/>
          <p:cNvSpPr txBox="1"/>
          <p:nvPr/>
        </p:nvSpPr>
        <p:spPr>
          <a:xfrm>
            <a:off x="473075" y="126365"/>
            <a:ext cx="1946910" cy="412115"/>
          </a:xfrm>
          <a:prstGeom prst="rect">
            <a:avLst/>
          </a:prstGeom>
          <a:noFill/>
        </p:spPr>
        <p:txBody>
          <a:bodyPr wrap="square" rtlCol="0">
            <a:noAutofit/>
          </a:bodyPr>
          <a:p>
            <a:r>
              <a:rPr lang="en-US" altLang="zh-CN" sz="2100" b="1">
                <a:latin typeface="Nimbus Roman" panose="00000500000000000000" charset="0"/>
                <a:cs typeface="Nimbus Roman" panose="00000500000000000000" charset="0"/>
                <a:sym typeface="+mn-ea"/>
              </a:rPr>
              <a:t>2.1 Jet Model</a:t>
            </a:r>
            <a:endParaRPr lang="en-US" altLang="zh-CN" sz="2100" b="1" spc="-1">
              <a:solidFill>
                <a:schemeClr val="tx1"/>
              </a:solidFill>
              <a:latin typeface="Nimbus Roman" panose="00000500000000000000" charset="0"/>
              <a:ea typeface="宋体" pitchFamily="2" charset="-122"/>
              <a:cs typeface="Nimbus Roman" panose="00000500000000000000" charset="0"/>
              <a:sym typeface="+mn-ea"/>
            </a:endParaRPr>
          </a:p>
        </p:txBody>
      </p:sp>
      <p:cxnSp>
        <p:nvCxnSpPr>
          <p:cNvPr id="4"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矩形 5"/>
          <p:cNvSpPr/>
          <p:nvPr>
            <p:custDataLst>
              <p:tags r:id="rId5"/>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9" name="矩形 18"/>
          <p:cNvSpPr/>
          <p:nvPr>
            <p:custDataLst>
              <p:tags r:id="rId6"/>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2" name="文本框 11"/>
          <p:cNvSpPr txBox="1"/>
          <p:nvPr/>
        </p:nvSpPr>
        <p:spPr>
          <a:xfrm>
            <a:off x="2567940" y="615315"/>
            <a:ext cx="4477385" cy="337185"/>
          </a:xfrm>
          <a:prstGeom prst="rect">
            <a:avLst/>
          </a:prstGeom>
          <a:noFill/>
        </p:spPr>
        <p:txBody>
          <a:bodyPr wrap="square" rtlCol="0" anchor="t">
            <a:spAutoFit/>
          </a:bodyPr>
          <a:p>
            <a:r>
              <a:rPr sz="1200" b="1" spc="-1">
                <a:latin typeface="Calibri Light"/>
                <a:ea typeface="宋体" pitchFamily="2" charset="-122"/>
                <a:sym typeface="+mn-ea"/>
              </a:rPr>
              <a:t>Neutrino Emission and Broadband SED of TXS 0506+056</a:t>
            </a:r>
            <a:r>
              <a:rPr sz="1600" spc="-1">
                <a:latin typeface="Calibri Light"/>
                <a:ea typeface="宋体" pitchFamily="2" charset="-122"/>
                <a:sym typeface="+mn-ea"/>
              </a:rPr>
              <a:t> </a:t>
            </a:r>
            <a:endParaRPr sz="1600" spc="-1">
              <a:latin typeface="Calibri Light"/>
              <a:ea typeface="宋体" pitchFamily="2" charset="-122"/>
              <a:sym typeface="+mn-ea"/>
            </a:endParaRPr>
          </a:p>
        </p:txBody>
      </p:sp>
      <p:sp>
        <p:nvSpPr>
          <p:cNvPr id="8" name="灯片编号占位符 7"/>
          <p:cNvSpPr>
            <a:spLocks noGrp="1"/>
          </p:cNvSpPr>
          <p:nvPr>
            <p:ph type="sldNum" sz="quarter" idx="12"/>
          </p:nvPr>
        </p:nvSpPr>
        <p:spPr/>
        <p:txBody>
          <a:bodyPr/>
          <a:p>
            <a:fld id="{F46799FB-52B8-4698-BECF-01ADD9E846BE}"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3645535" y="793115"/>
            <a:ext cx="1955165" cy="608330"/>
          </a:xfrm>
        </p:spPr>
        <p:txBody>
          <a:bodyPr>
            <a:noAutofit/>
          </a:bodyPr>
          <a:p>
            <a:r>
              <a:rPr lang="x-none" altLang="zh-CN" sz="2000">
                <a:latin typeface="Nimbus Roman" panose="00000500000000000000" charset="0"/>
                <a:ea typeface="宋体" charset="0"/>
                <a:cs typeface="Nimbus Roman" panose="00000500000000000000" charset="0"/>
              </a:rPr>
              <a:t>Two-Zone model</a:t>
            </a:r>
            <a:endParaRPr lang="x-none" altLang="zh-CN" sz="2000">
              <a:latin typeface="Nimbus Roman" panose="00000500000000000000" charset="0"/>
              <a:ea typeface="宋体" charset="0"/>
              <a:cs typeface="Nimbus Roman" panose="00000500000000000000" charset="0"/>
            </a:endParaRPr>
          </a:p>
        </p:txBody>
      </p:sp>
      <p:sp>
        <p:nvSpPr>
          <p:cNvPr id="4" name="灯片编号占位符 3"/>
          <p:cNvSpPr>
            <a:spLocks noGrp="1"/>
          </p:cNvSpPr>
          <p:nvPr>
            <p:ph type="sldNum" sz="quarter" idx="12"/>
          </p:nvPr>
        </p:nvSpPr>
        <p:spPr/>
        <p:txBody>
          <a:bodyPr/>
          <a:p>
            <a:fld id="{F46799FB-52B8-4698-BECF-01ADD9E846BE}" type="slidenum">
              <a:rPr lang="zh-CN" altLang="en-US" smtClean="0"/>
            </a:fld>
            <a:endParaRPr lang="zh-CN" altLang="en-US"/>
          </a:p>
        </p:txBody>
      </p:sp>
      <p:pic>
        <p:nvPicPr>
          <p:cNvPr id="5" name="图片 4" descr="截图 2025-11-27 20-00-36"/>
          <p:cNvPicPr>
            <a:picLocks noChangeAspect="1"/>
          </p:cNvPicPr>
          <p:nvPr/>
        </p:nvPicPr>
        <p:blipFill>
          <a:blip r:embed="rId1"/>
          <a:stretch>
            <a:fillRect/>
          </a:stretch>
        </p:blipFill>
        <p:spPr>
          <a:xfrm>
            <a:off x="811530" y="1787525"/>
            <a:ext cx="3858260" cy="1825625"/>
          </a:xfrm>
          <a:prstGeom prst="rect">
            <a:avLst/>
          </a:prstGeom>
        </p:spPr>
      </p:pic>
      <p:pic>
        <p:nvPicPr>
          <p:cNvPr id="6" name="图片 5" descr="截图 2025-11-27 20-01-49"/>
          <p:cNvPicPr>
            <a:picLocks noChangeAspect="1"/>
          </p:cNvPicPr>
          <p:nvPr/>
        </p:nvPicPr>
        <p:blipFill>
          <a:blip r:embed="rId2"/>
          <a:stretch>
            <a:fillRect/>
          </a:stretch>
        </p:blipFill>
        <p:spPr>
          <a:xfrm>
            <a:off x="4669790" y="1571625"/>
            <a:ext cx="3884930" cy="2469515"/>
          </a:xfrm>
          <a:prstGeom prst="rect">
            <a:avLst/>
          </a:prstGeom>
        </p:spPr>
      </p:pic>
      <p:sp>
        <p:nvSpPr>
          <p:cNvPr id="7" name="文本框 6"/>
          <p:cNvSpPr txBox="1"/>
          <p:nvPr/>
        </p:nvSpPr>
        <p:spPr>
          <a:xfrm>
            <a:off x="473075" y="126365"/>
            <a:ext cx="1946910" cy="412115"/>
          </a:xfrm>
          <a:prstGeom prst="rect">
            <a:avLst/>
          </a:prstGeom>
          <a:noFill/>
        </p:spPr>
        <p:txBody>
          <a:bodyPr wrap="square" rtlCol="0">
            <a:noAutofit/>
          </a:bodyPr>
          <a:p>
            <a:r>
              <a:rPr lang="en-US" altLang="zh-CN" sz="2100" b="1">
                <a:latin typeface="Nimbus Roman" panose="00000500000000000000" charset="0"/>
                <a:cs typeface="Nimbus Roman" panose="00000500000000000000" charset="0"/>
                <a:sym typeface="+mn-ea"/>
              </a:rPr>
              <a:t>2.1 Jet Model</a:t>
            </a:r>
            <a:endParaRPr lang="en-US" altLang="zh-CN" sz="2100" b="1" spc="-1">
              <a:solidFill>
                <a:schemeClr val="tx1"/>
              </a:solidFill>
              <a:latin typeface="Nimbus Roman" panose="00000500000000000000" charset="0"/>
              <a:ea typeface="宋体" pitchFamily="2" charset="-122"/>
              <a:cs typeface="Nimbus Roman" panose="00000500000000000000" charset="0"/>
              <a:sym typeface="+mn-ea"/>
            </a:endParaRPr>
          </a:p>
        </p:txBody>
      </p:sp>
      <p:cxnSp>
        <p:nvCxnSpPr>
          <p:cNvPr id="8"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矩形 8"/>
          <p:cNvSpPr/>
          <p:nvPr>
            <p:custDataLst>
              <p:tags r:id="rId3"/>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19" name="矩形 18"/>
          <p:cNvSpPr/>
          <p:nvPr>
            <p:custDataLst>
              <p:tags r:id="rId4"/>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p>
            <a:pPr algn="ctr" defTabSz="897255"/>
            <a:endParaRPr lang="zh-CN" altLang="en-US" sz="1700" dirty="0">
              <a:solidFill>
                <a:srgbClr val="4E639C"/>
              </a:solidFill>
              <a:ea typeface="微软雅黑" charset="-122"/>
            </a:endParaRPr>
          </a:p>
        </p:txBody>
      </p:sp>
      <p:sp>
        <p:nvSpPr>
          <p:cNvPr id="25641" name="文本框 8"/>
          <p:cNvSpPr txBox="1"/>
          <p:nvPr/>
        </p:nvSpPr>
        <p:spPr>
          <a:xfrm>
            <a:off x="4211955" y="4110355"/>
            <a:ext cx="1205230" cy="245110"/>
          </a:xfrm>
          <a:prstGeom prst="rect">
            <a:avLst/>
          </a:prstGeom>
          <a:noFill/>
          <a:ln w="9525">
            <a:noFill/>
          </a:ln>
        </p:spPr>
        <p:txBody>
          <a:bodyPr wrap="square" anchor="t" anchorCtr="0">
            <a:spAutoFit/>
          </a:bodyPr>
          <a:p>
            <a:pPr eaLnBrk="0" hangingPunct="0"/>
            <a:r>
              <a:rPr lang="x-none" altLang="zh-CN" sz="1000">
                <a:latin typeface="Arial" panose="020B0604020202020204" pitchFamily="34" charset="0"/>
                <a:ea typeface="宋体" pitchFamily="2" charset="-122"/>
              </a:rPr>
              <a:t>Xue</a:t>
            </a:r>
            <a:r>
              <a:rPr lang="en-US" altLang="zh-CN" sz="1000">
                <a:latin typeface="Arial" panose="020B0604020202020204" pitchFamily="34" charset="0"/>
                <a:ea typeface="宋体" pitchFamily="2" charset="-122"/>
              </a:rPr>
              <a:t> et al. 20</a:t>
            </a:r>
            <a:r>
              <a:rPr lang="x-none" altLang="en-US" sz="1000">
                <a:latin typeface="Arial" panose="020B0604020202020204" pitchFamily="34" charset="0"/>
                <a:ea typeface="宋体" pitchFamily="2" charset="-122"/>
              </a:rPr>
              <a:t>21</a:t>
            </a:r>
            <a:endParaRPr lang="x-none" altLang="en-US" sz="1000">
              <a:latin typeface="Arial" panose="020B0604020202020204" pitchFamily="34" charset="0"/>
              <a:ea typeface="宋体" pitchFamily="2" charset="-122"/>
            </a:endParaRPr>
          </a:p>
        </p:txBody>
      </p:sp>
      <p:sp>
        <p:nvSpPr>
          <p:cNvPr id="3" name="文本框 2"/>
          <p:cNvSpPr txBox="1"/>
          <p:nvPr/>
        </p:nvSpPr>
        <p:spPr>
          <a:xfrm>
            <a:off x="5755005" y="1401445"/>
            <a:ext cx="2374265" cy="275590"/>
          </a:xfrm>
          <a:prstGeom prst="rect">
            <a:avLst/>
          </a:prstGeom>
          <a:noFill/>
        </p:spPr>
        <p:txBody>
          <a:bodyPr wrap="square" rtlCol="0">
            <a:spAutoFit/>
          </a:bodyPr>
          <a:p>
            <a:r>
              <a:rPr lang="en-US" altLang="zh-CN" sz="1200"/>
              <a:t>TXS 0506+056</a:t>
            </a:r>
            <a:r>
              <a:rPr lang="zh-CN" altLang="en-US" sz="1200">
                <a:ea typeface="宋体" charset="0"/>
              </a:rPr>
              <a:t>（</a:t>
            </a:r>
            <a:r>
              <a:rPr lang="en-US" altLang="zh-CN" sz="1200">
                <a:ea typeface="宋体" charset="0"/>
              </a:rPr>
              <a:t>14-15</a:t>
            </a:r>
            <a:r>
              <a:rPr lang="zh-CN" altLang="en-US" sz="1200">
                <a:ea typeface="宋体" charset="0"/>
              </a:rPr>
              <a:t>）</a:t>
            </a:r>
            <a:endParaRPr lang="zh-CN" altLang="en-US" sz="1200">
              <a:ea typeface="宋体"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图片 5" descr="2023-02-27 14-58-02 的屏幕截图"/>
          <p:cNvPicPr>
            <a:picLocks noChangeAspect="1"/>
          </p:cNvPicPr>
          <p:nvPr/>
        </p:nvPicPr>
        <p:blipFill>
          <a:blip r:embed="rId1"/>
          <a:stretch>
            <a:fillRect/>
          </a:stretch>
        </p:blipFill>
        <p:spPr>
          <a:xfrm>
            <a:off x="4658995" y="1515745"/>
            <a:ext cx="3856355" cy="2758440"/>
          </a:xfrm>
          <a:prstGeom prst="rect">
            <a:avLst/>
          </a:prstGeom>
          <a:noFill/>
          <a:ln w="12700" cap="flat" cmpd="sng">
            <a:noFill/>
            <a:prstDash val="sysDot"/>
            <a:round/>
            <a:headEnd type="none" w="med" len="med"/>
            <a:tailEnd type="none" w="med" len="med"/>
          </a:ln>
        </p:spPr>
      </p:pic>
      <p:pic>
        <p:nvPicPr>
          <p:cNvPr id="26627" name="图片 5" descr="2024-02-27 16-47-05 的屏幕截图"/>
          <p:cNvPicPr>
            <a:picLocks noChangeAspect="1"/>
          </p:cNvPicPr>
          <p:nvPr/>
        </p:nvPicPr>
        <p:blipFill>
          <a:blip r:embed="rId2"/>
          <a:stretch>
            <a:fillRect/>
          </a:stretch>
        </p:blipFill>
        <p:spPr>
          <a:xfrm>
            <a:off x="845820" y="1162685"/>
            <a:ext cx="3813175" cy="2419350"/>
          </a:xfrm>
          <a:prstGeom prst="rect">
            <a:avLst/>
          </a:prstGeom>
          <a:noFill/>
          <a:ln w="9525">
            <a:noFill/>
          </a:ln>
        </p:spPr>
      </p:pic>
      <p:sp>
        <p:nvSpPr>
          <p:cNvPr id="26628" name="文本框 3"/>
          <p:cNvSpPr txBox="1"/>
          <p:nvPr/>
        </p:nvSpPr>
        <p:spPr>
          <a:xfrm>
            <a:off x="2967990" y="722630"/>
            <a:ext cx="3676650" cy="299085"/>
          </a:xfrm>
          <a:prstGeom prst="rect">
            <a:avLst/>
          </a:prstGeom>
          <a:noFill/>
          <a:ln w="9525">
            <a:noFill/>
          </a:ln>
        </p:spPr>
        <p:txBody>
          <a:bodyPr wrap="square" anchor="t" anchorCtr="0">
            <a:spAutoFit/>
          </a:bodyPr>
          <a:p>
            <a:pPr eaLnBrk="0" hangingPunct="0"/>
            <a:r>
              <a:rPr lang="x-none" altLang="zh-CN" sz="1350" b="1">
                <a:latin typeface="Arial" panose="020B0604020202020204" pitchFamily="34" charset="0"/>
                <a:ea typeface="宋体" pitchFamily="2" charset="-122"/>
                <a:sym typeface="+mn-ea"/>
              </a:rPr>
              <a:t>S</a:t>
            </a:r>
            <a:r>
              <a:rPr lang="zh-CN" altLang="en-US" sz="1350" b="1">
                <a:latin typeface="Arial" panose="020B0604020202020204" pitchFamily="34" charset="0"/>
                <a:ea typeface="宋体" pitchFamily="2" charset="-122"/>
                <a:sym typeface="+mn-ea"/>
              </a:rPr>
              <a:t>tochastic </a:t>
            </a:r>
            <a:r>
              <a:rPr lang="en-US" altLang="zh-CN" sz="1350" b="1">
                <a:latin typeface="Arial" panose="020B0604020202020204" pitchFamily="34" charset="0"/>
                <a:ea typeface="宋体" pitchFamily="2" charset="-122"/>
                <a:sym typeface="+mn-ea"/>
              </a:rPr>
              <a:t>D</a:t>
            </a:r>
            <a:r>
              <a:rPr lang="zh-CN" altLang="en-US" sz="1350" b="1">
                <a:latin typeface="Arial" panose="020B0604020202020204" pitchFamily="34" charset="0"/>
                <a:ea typeface="宋体" pitchFamily="2" charset="-122"/>
                <a:sym typeface="+mn-ea"/>
              </a:rPr>
              <a:t>issipation </a:t>
            </a:r>
            <a:r>
              <a:rPr lang="en-US" altLang="zh-CN" sz="1350" b="1">
                <a:latin typeface="Arial" panose="020B0604020202020204" pitchFamily="34" charset="0"/>
                <a:ea typeface="宋体" pitchFamily="2" charset="-122"/>
                <a:sym typeface="+mn-ea"/>
              </a:rPr>
              <a:t>M</a:t>
            </a:r>
            <a:r>
              <a:rPr lang="zh-CN" altLang="en-US" sz="1350" b="1">
                <a:latin typeface="Arial" panose="020B0604020202020204" pitchFamily="34" charset="0"/>
                <a:ea typeface="宋体" pitchFamily="2" charset="-122"/>
                <a:sym typeface="+mn-ea"/>
              </a:rPr>
              <a:t>odel</a:t>
            </a:r>
            <a:r>
              <a:rPr lang="x-none" altLang="zh-CN" sz="1350" b="1">
                <a:latin typeface="Arial" panose="020B0604020202020204" pitchFamily="34" charset="0"/>
                <a:ea typeface="宋体" pitchFamily="2" charset="-122"/>
                <a:sym typeface="+mn-ea"/>
              </a:rPr>
              <a:t> (multi-zone)</a:t>
            </a:r>
            <a:endParaRPr lang="x-none" altLang="zh-CN" sz="1350" b="1">
              <a:solidFill>
                <a:schemeClr val="tx1"/>
              </a:solidFill>
              <a:latin typeface="Arial" panose="020B0604020202020204" pitchFamily="34" charset="0"/>
              <a:ea typeface="宋体" pitchFamily="2" charset="-122"/>
              <a:sym typeface="+mn-ea"/>
            </a:endParaRPr>
          </a:p>
        </p:txBody>
      </p:sp>
      <p:sp>
        <p:nvSpPr>
          <p:cNvPr id="16" name="文本框 15"/>
          <p:cNvSpPr txBox="1"/>
          <p:nvPr/>
        </p:nvSpPr>
        <p:spPr>
          <a:xfrm>
            <a:off x="2026444" y="3414395"/>
            <a:ext cx="1177290" cy="252730"/>
          </a:xfrm>
          <a:prstGeom prst="rect">
            <a:avLst/>
          </a:prstGeom>
          <a:noFill/>
        </p:spPr>
        <p:txBody>
          <a:bodyPr wrap="square" rtlCol="0">
            <a:spAutoFit/>
          </a:bodyPr>
          <a:p>
            <a:pPr marR="0" defTabSz="914400" eaLnBrk="0" hangingPunct="0">
              <a:buClrTx/>
              <a:buSzTx/>
              <a:buFontTx/>
              <a:buNone/>
            </a:pPr>
            <a:r>
              <a:rPr kumimoji="0" lang="en-US" altLang="zh-CN" sz="1050" kern="1200" cap="none" spc="0" normalizeH="0" baseline="0" noProof="1">
                <a:solidFill>
                  <a:schemeClr val="accent4">
                    <a:lumMod val="50000"/>
                  </a:schemeClr>
                </a:solidFill>
                <a:latin typeface="Arial" panose="020B0604020202020204" pitchFamily="34" charset="0"/>
                <a:ea typeface="宋体" pitchFamily="2" charset="-122"/>
                <a:cs typeface="+mn-cs"/>
              </a:rPr>
              <a:t>Liu et al. 2023</a:t>
            </a:r>
            <a:endParaRPr kumimoji="0" lang="en-US" altLang="zh-CN" sz="1050" kern="1200" cap="none" spc="0" normalizeH="0" baseline="0" noProof="1">
              <a:solidFill>
                <a:schemeClr val="accent4">
                  <a:lumMod val="50000"/>
                </a:schemeClr>
              </a:solidFill>
              <a:latin typeface="Arial" panose="020B0604020202020204" pitchFamily="34" charset="0"/>
              <a:ea typeface="宋体" pitchFamily="2" charset="-122"/>
              <a:cs typeface="+mn-cs"/>
            </a:endParaRPr>
          </a:p>
        </p:txBody>
      </p:sp>
      <p:sp>
        <p:nvSpPr>
          <p:cNvPr id="29712" name="文本框 2"/>
          <p:cNvSpPr txBox="1"/>
          <p:nvPr/>
        </p:nvSpPr>
        <p:spPr>
          <a:xfrm>
            <a:off x="5949950" y="4327525"/>
            <a:ext cx="1122680" cy="221615"/>
          </a:xfrm>
          <a:prstGeom prst="rect">
            <a:avLst/>
          </a:prstGeom>
          <a:noFill/>
          <a:ln w="9525">
            <a:noFill/>
          </a:ln>
        </p:spPr>
        <p:txBody>
          <a:bodyPr wrap="square" anchor="t" anchorCtr="0">
            <a:spAutoFit/>
          </a:bodyPr>
          <a:p>
            <a:pPr marR="0" defTabSz="914400" eaLnBrk="0" hangingPunct="0">
              <a:buClrTx/>
              <a:buSzTx/>
              <a:buFontTx/>
              <a:buNone/>
            </a:pPr>
            <a:r>
              <a:rPr kumimoji="0" lang="en-US" altLang="zh-CN" sz="780" kern="1200" cap="none" spc="0" normalizeH="0" baseline="0" noProof="1">
                <a:solidFill>
                  <a:schemeClr val="accent4">
                    <a:lumMod val="50000"/>
                  </a:schemeClr>
                </a:solidFill>
                <a:latin typeface="Arial" panose="020B0604020202020204" pitchFamily="34" charset="0"/>
                <a:ea typeface="宋体" pitchFamily="2" charset="-122"/>
                <a:cs typeface="+mn-cs"/>
              </a:rPr>
              <a:t>Wang et al. 2022</a:t>
            </a:r>
            <a:r>
              <a:rPr kumimoji="0" lang="en-US" altLang="zh-CN" sz="850" kern="1200" cap="none" spc="0" normalizeH="0" baseline="0" noProof="1">
                <a:solidFill>
                  <a:srgbClr val="FFFFFF"/>
                </a:solidFill>
                <a:latin typeface="Arial" panose="020B0604020202020204" pitchFamily="34" charset="0"/>
                <a:ea typeface="宋体" pitchFamily="2" charset="-122"/>
                <a:cs typeface="+mn-cs"/>
              </a:rPr>
              <a:t>2</a:t>
            </a:r>
            <a:endParaRPr kumimoji="0" lang="en-US" altLang="zh-CN" sz="850" kern="1200" cap="none" spc="0" normalizeH="0" baseline="0" noProof="1">
              <a:solidFill>
                <a:srgbClr val="FFFFFF"/>
              </a:solidFill>
              <a:latin typeface="Arial" panose="020B0604020202020204" pitchFamily="34" charset="0"/>
              <a:ea typeface="宋体" pitchFamily="2" charset="-122"/>
              <a:cs typeface="+mn-cs"/>
            </a:endParaRPr>
          </a:p>
        </p:txBody>
      </p:sp>
      <p:pic>
        <p:nvPicPr>
          <p:cNvPr id="3" name="图片 2" descr="2025-04-13 15-28-57 的屏幕截图"/>
          <p:cNvPicPr>
            <a:picLocks noChangeAspect="1"/>
          </p:cNvPicPr>
          <p:nvPr/>
        </p:nvPicPr>
        <p:blipFill>
          <a:blip r:embed="rId3"/>
          <a:stretch>
            <a:fillRect/>
          </a:stretch>
        </p:blipFill>
        <p:spPr>
          <a:xfrm>
            <a:off x="2524760" y="3753485"/>
            <a:ext cx="895350" cy="233680"/>
          </a:xfrm>
          <a:prstGeom prst="rect">
            <a:avLst/>
          </a:prstGeom>
        </p:spPr>
      </p:pic>
      <p:pic>
        <p:nvPicPr>
          <p:cNvPr id="7" name="图片 6" descr="2025-04-13 15-31-03 的屏幕截图"/>
          <p:cNvPicPr>
            <a:picLocks noChangeAspect="1"/>
          </p:cNvPicPr>
          <p:nvPr/>
        </p:nvPicPr>
        <p:blipFill>
          <a:blip r:embed="rId4"/>
          <a:stretch>
            <a:fillRect/>
          </a:stretch>
        </p:blipFill>
        <p:spPr>
          <a:xfrm>
            <a:off x="956945" y="3766820"/>
            <a:ext cx="1293495" cy="189865"/>
          </a:xfrm>
          <a:prstGeom prst="rect">
            <a:avLst/>
          </a:prstGeom>
        </p:spPr>
      </p:pic>
      <p:pic>
        <p:nvPicPr>
          <p:cNvPr id="9" name="图片 8" descr="2025-04-13 15-34-18 的屏幕截图"/>
          <p:cNvPicPr>
            <a:picLocks noChangeAspect="1"/>
          </p:cNvPicPr>
          <p:nvPr/>
        </p:nvPicPr>
        <p:blipFill>
          <a:blip r:embed="rId5"/>
          <a:stretch>
            <a:fillRect/>
          </a:stretch>
        </p:blipFill>
        <p:spPr>
          <a:xfrm>
            <a:off x="1085215" y="3956685"/>
            <a:ext cx="1165225" cy="377190"/>
          </a:xfrm>
          <a:prstGeom prst="rect">
            <a:avLst/>
          </a:prstGeom>
        </p:spPr>
      </p:pic>
      <p:pic>
        <p:nvPicPr>
          <p:cNvPr id="10" name="图片 9" descr="2025-04-13 15-38-40 的屏幕截图"/>
          <p:cNvPicPr>
            <a:picLocks noChangeAspect="1"/>
          </p:cNvPicPr>
          <p:nvPr/>
        </p:nvPicPr>
        <p:blipFill>
          <a:blip r:embed="rId6"/>
          <a:stretch>
            <a:fillRect/>
          </a:stretch>
        </p:blipFill>
        <p:spPr>
          <a:xfrm>
            <a:off x="1402715" y="4355465"/>
            <a:ext cx="2016760" cy="604520"/>
          </a:xfrm>
          <a:prstGeom prst="rect">
            <a:avLst/>
          </a:prstGeom>
        </p:spPr>
      </p:pic>
      <p:sp>
        <p:nvSpPr>
          <p:cNvPr id="11" name="文本框 10"/>
          <p:cNvSpPr txBox="1"/>
          <p:nvPr/>
        </p:nvSpPr>
        <p:spPr>
          <a:xfrm>
            <a:off x="2967673" y="2631440"/>
            <a:ext cx="1104424" cy="275590"/>
          </a:xfrm>
          <a:prstGeom prst="rect">
            <a:avLst/>
          </a:prstGeom>
          <a:noFill/>
        </p:spPr>
        <p:txBody>
          <a:bodyPr wrap="square" rtlCol="0">
            <a:spAutoFit/>
          </a:bodyPr>
          <a:p>
            <a:r>
              <a:rPr lang="en-US" altLang="zh-CN" sz="1200" i="1">
                <a:solidFill>
                  <a:schemeClr val="accent2"/>
                </a:solidFill>
              </a:rPr>
              <a:t>p</a:t>
            </a:r>
            <a:r>
              <a:rPr lang="en-US" altLang="zh-CN" sz="1200">
                <a:solidFill>
                  <a:schemeClr val="accent2"/>
                </a:solidFill>
              </a:rPr>
              <a:t>(r) ∝ r</a:t>
            </a:r>
            <a:r>
              <a:rPr lang="en-US" altLang="zh-CN" sz="1200" i="1" baseline="30000">
                <a:solidFill>
                  <a:schemeClr val="accent2"/>
                </a:solidFill>
              </a:rPr>
              <a:t>−α</a:t>
            </a:r>
            <a:endParaRPr lang="en-US" altLang="zh-CN" sz="1200" i="1" baseline="30000">
              <a:solidFill>
                <a:schemeClr val="accent2"/>
              </a:solidFill>
            </a:endParaRPr>
          </a:p>
        </p:txBody>
      </p:sp>
      <p:pic>
        <p:nvPicPr>
          <p:cNvPr id="4" name="图片 3" descr="2025-04-13 22-08-43 的屏幕截图"/>
          <p:cNvPicPr>
            <a:picLocks noChangeAspect="1"/>
          </p:cNvPicPr>
          <p:nvPr/>
        </p:nvPicPr>
        <p:blipFill>
          <a:blip r:embed="rId7"/>
          <a:stretch>
            <a:fillRect/>
          </a:stretch>
        </p:blipFill>
        <p:spPr>
          <a:xfrm>
            <a:off x="2419826" y="4036378"/>
            <a:ext cx="1547336" cy="300038"/>
          </a:xfrm>
          <a:prstGeom prst="rect">
            <a:avLst/>
          </a:prstGeom>
        </p:spPr>
      </p:pic>
      <p:cxnSp>
        <p:nvCxnSpPr>
          <p:cNvPr id="5" name="直线连接符 16"/>
          <p:cNvCxnSpPr/>
          <p:nvPr/>
        </p:nvCxnSpPr>
        <p:spPr bwMode="auto">
          <a:xfrm>
            <a:off x="1269" y="577376"/>
            <a:ext cx="9144000" cy="0"/>
          </a:xfrm>
          <a:prstGeom prst="line">
            <a:avLst/>
          </a:prstGeom>
          <a:solidFill>
            <a:schemeClr val="accent1"/>
          </a:solidFill>
          <a:ln w="28575" cap="flat" cmpd="dbl"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矩形 11"/>
          <p:cNvSpPr/>
          <p:nvPr>
            <p:custDataLst>
              <p:tags r:id="rId8"/>
            </p:custDataLst>
          </p:nvPr>
        </p:nvSpPr>
        <p:spPr>
          <a:xfrm>
            <a:off x="1123" y="44333"/>
            <a:ext cx="292359" cy="493944"/>
          </a:xfrm>
          <a:prstGeom prst="rect">
            <a:avLst/>
          </a:prstGeom>
          <a:solidFill>
            <a:srgbClr val="8B0012"/>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19" name="矩形 18"/>
          <p:cNvSpPr/>
          <p:nvPr>
            <p:custDataLst>
              <p:tags r:id="rId9"/>
            </p:custDataLst>
          </p:nvPr>
        </p:nvSpPr>
        <p:spPr>
          <a:xfrm>
            <a:off x="352755" y="44315"/>
            <a:ext cx="120550" cy="4939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7389" tIns="33693" rIns="67389" bIns="33693" rtlCol="0" anchor="ctr"/>
          <a:lstStyle/>
          <a:p>
            <a:pPr algn="ctr" defTabSz="897255"/>
            <a:endParaRPr lang="zh-CN" altLang="en-US" sz="1700" dirty="0">
              <a:solidFill>
                <a:srgbClr val="4E639C"/>
              </a:solidFill>
              <a:ea typeface="微软雅黑" charset="-122"/>
            </a:endParaRPr>
          </a:p>
        </p:txBody>
      </p:sp>
      <p:sp>
        <p:nvSpPr>
          <p:cNvPr id="2" name="灯片编号占位符 1"/>
          <p:cNvSpPr>
            <a:spLocks noGrp="1"/>
          </p:cNvSpPr>
          <p:nvPr>
            <p:ph type="sldNum" sz="quarter" idx="12"/>
          </p:nvPr>
        </p:nvSpPr>
        <p:spPr/>
        <p:txBody>
          <a:bodyPr/>
          <a:p>
            <a:fld id="{F46799FB-52B8-4698-BECF-01ADD9E846BE}" type="slidenum">
              <a:rPr lang="zh-CN" altLang="en-US" smtClean="0"/>
            </a:fld>
            <a:endParaRPr lang="zh-CN" altLang="en-US"/>
          </a:p>
        </p:txBody>
      </p:sp>
      <p:sp>
        <p:nvSpPr>
          <p:cNvPr id="13" name="文本框 12"/>
          <p:cNvSpPr txBox="1"/>
          <p:nvPr/>
        </p:nvSpPr>
        <p:spPr>
          <a:xfrm>
            <a:off x="473075" y="126365"/>
            <a:ext cx="1946910" cy="412115"/>
          </a:xfrm>
          <a:prstGeom prst="rect">
            <a:avLst/>
          </a:prstGeom>
          <a:noFill/>
        </p:spPr>
        <p:txBody>
          <a:bodyPr wrap="square" rtlCol="0">
            <a:noAutofit/>
          </a:bodyPr>
          <a:p>
            <a:r>
              <a:rPr lang="en-US" altLang="zh-CN" sz="2100" b="1">
                <a:latin typeface="Nimbus Roman" panose="00000500000000000000" charset="0"/>
                <a:cs typeface="Nimbus Roman" panose="00000500000000000000" charset="0"/>
                <a:sym typeface="+mn-ea"/>
              </a:rPr>
              <a:t>2.1 Jet Model</a:t>
            </a:r>
            <a:endParaRPr lang="en-US" altLang="zh-CN" sz="2100" b="1" spc="-1">
              <a:solidFill>
                <a:schemeClr val="tx1"/>
              </a:solidFill>
              <a:latin typeface="Nimbus Roman" panose="00000500000000000000" charset="0"/>
              <a:ea typeface="宋体" pitchFamily="2" charset="-122"/>
              <a:cs typeface="Nimbus Roman" panose="00000500000000000000" charset="0"/>
              <a:sym typeface="+mn-ea"/>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ISPRING_PRESENTATION_TITLE" val="蓝色简洁毕业答辩PPT模板"/>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solidFill>
          <a:schemeClr val="accent1"/>
        </a:solidFill>
        <a:ln w="28575" cap="flat" cmpd="dbl" algn="ctr">
          <a:solidFill>
            <a:schemeClr val="accent1"/>
          </a:solidFill>
          <a:prstDash val="solid"/>
          <a:round/>
          <a:headEnd type="none" w="med" len="med"/>
          <a:tailEnd type="none" w="med" len="med"/>
        </a:ln>
      </a:spPr>
      <a:bodyPr/>
      <a:lst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6812</Words>
  <Application>WPS 演示</Application>
  <PresentationFormat>宽屏</PresentationFormat>
  <Paragraphs>436</Paragraphs>
  <Slides>23</Slides>
  <Notes>20</Notes>
  <HiddenSlides>0</HiddenSlides>
  <MMClips>0</MMClips>
  <ScaleCrop>false</ScaleCrop>
  <HeadingPairs>
    <vt:vector size="6" baseType="variant">
      <vt:variant>
        <vt:lpstr>已用的字体</vt:lpstr>
      </vt:variant>
      <vt:variant>
        <vt:i4>29</vt:i4>
      </vt:variant>
      <vt:variant>
        <vt:lpstr>主题</vt:lpstr>
      </vt:variant>
      <vt:variant>
        <vt:i4>1</vt:i4>
      </vt:variant>
      <vt:variant>
        <vt:lpstr>幻灯片标题</vt:lpstr>
      </vt:variant>
      <vt:variant>
        <vt:i4>23</vt:i4>
      </vt:variant>
    </vt:vector>
  </HeadingPairs>
  <TitlesOfParts>
    <vt:vector size="53" baseType="lpstr">
      <vt:lpstr>Arial</vt:lpstr>
      <vt:lpstr>宋体</vt:lpstr>
      <vt:lpstr>Wingdings</vt:lpstr>
      <vt:lpstr>微软雅黑</vt:lpstr>
      <vt:lpstr>方正姚体</vt:lpstr>
      <vt:lpstr>文泉驿微米黑</vt:lpstr>
      <vt:lpstr>Cambria</vt:lpstr>
      <vt:lpstr>Times New Roman</vt:lpstr>
      <vt:lpstr>宋体</vt:lpstr>
      <vt:lpstr>Wingdings</vt:lpstr>
      <vt:lpstr>Gubbi</vt:lpstr>
      <vt:lpstr>Nimbus Roman</vt:lpstr>
      <vt:lpstr>DejaVu Math TeX Gyre</vt:lpstr>
      <vt:lpstr>Times New Roman</vt:lpstr>
      <vt:lpstr>文鼎ＰＬ简报宋</vt:lpstr>
      <vt:lpstr>Arial</vt:lpstr>
      <vt:lpstr>Calibri Light</vt:lpstr>
      <vt:lpstr>文鼎ＰＬ简中楷</vt:lpstr>
      <vt:lpstr>等线</vt:lpstr>
      <vt:lpstr>Georgia</vt:lpstr>
      <vt:lpstr>Arial Unicode MS</vt:lpstr>
      <vt:lpstr>等线 Light</vt:lpstr>
      <vt:lpstr>DejaVu Sans</vt:lpstr>
      <vt:lpstr>Calibri</vt:lpstr>
      <vt:lpstr>Trebuchet MS</vt:lpstr>
      <vt:lpstr>Times New Roman Regular</vt:lpstr>
      <vt:lpstr>PingFang SC</vt:lpstr>
      <vt:lpstr>Noto Sans CJK HK DemiLight</vt:lpstr>
      <vt:lpstr>OpenSymbol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Two-Zone model</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kan</dc:creator>
  <dc:description>http://www.ypppt.com/</dc:description>
  <cp:lastModifiedBy>zhen_jie</cp:lastModifiedBy>
  <cp:revision>961</cp:revision>
  <dcterms:created xsi:type="dcterms:W3CDTF">2025-11-29T00:42:43Z</dcterms:created>
  <dcterms:modified xsi:type="dcterms:W3CDTF">2025-11-29T00:42:43Z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2052-12.1.0.17900</vt:lpwstr>
  </property>
  <property fmtid="{D5CDD505-2E9C-101B-9397-08002B2CF9AE}" pid="3" name="ICV">
    <vt:lpwstr>B6A2125E4094775F7B43216905B7C0D1_42</vt:lpwstr>
  </property>
</Properties>
</file>